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bin" ContentType="audio/unknown"/>
  <Override PartName="/ppt/notesSlides/notesSlide4.xml" ContentType="application/vnd.openxmlformats-officedocument.presentationml.notesSlide+xml"/>
  <Override PartName="/ppt/media/audio2.bin" ContentType="audio/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3.bin" ContentType="audio/unknown"/>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audio4.bin" ContentType="audio/unknown"/>
  <Override PartName="/ppt/notesSlides/notesSlide12.xml" ContentType="application/vnd.openxmlformats-officedocument.presentationml.notesSlide+xml"/>
  <Override PartName="/ppt/media/audio5.bin" ContentType="audi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audio6.bin" ContentType="audio/unknown"/>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59" r:id="rId3"/>
    <p:sldId id="261" r:id="rId4"/>
    <p:sldId id="262" r:id="rId5"/>
    <p:sldId id="263" r:id="rId6"/>
    <p:sldId id="260" r:id="rId7"/>
    <p:sldId id="264" r:id="rId8"/>
    <p:sldId id="266" r:id="rId9"/>
    <p:sldId id="267" r:id="rId10"/>
    <p:sldId id="268" r:id="rId11"/>
    <p:sldId id="269" r:id="rId12"/>
    <p:sldId id="271" r:id="rId13"/>
    <p:sldId id="274" r:id="rId14"/>
    <p:sldId id="272" r:id="rId15"/>
    <p:sldId id="270" r:id="rId16"/>
    <p:sldId id="275"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94" autoAdjust="0"/>
  </p:normalViewPr>
  <p:slideViewPr>
    <p:cSldViewPr snapToGrid="0" snapToObjects="1">
      <p:cViewPr varScale="1">
        <p:scale>
          <a:sx n="63" d="100"/>
          <a:sy n="63" d="100"/>
        </p:scale>
        <p:origin x="-24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D4DF8-7222-6C40-8E29-BF8CE4F9E8AF}" type="datetimeFigureOut">
              <a:rPr lang="en-US" smtClean="0"/>
              <a:pPr/>
              <a:t>4/22/14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16F6A-59E4-894E-801D-9891B6572C32}" type="slidenum">
              <a:rPr lang="en-US" smtClean="0"/>
              <a:pPr/>
              <a:t>‹#›</a:t>
            </a:fld>
            <a:endParaRPr lang="en-US"/>
          </a:p>
        </p:txBody>
      </p:sp>
    </p:spTree>
    <p:extLst>
      <p:ext uri="{BB962C8B-B14F-4D97-AF65-F5344CB8AC3E}">
        <p14:creationId xmlns:p14="http://schemas.microsoft.com/office/powerpoint/2010/main" val="115285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9F9A0BC-052D-5D4E-BBAE-2304962D0EA3}"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107" charset="-128"/>
              <a:cs typeface="ＭＳ Ｐゴシック" pitchFamily="-10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1691DA0-A7C9-584D-AB14-E9AFFE92F30F}" type="slidenum">
              <a:rPr lang="en-US"/>
              <a:pPr/>
              <a:t>10</a:t>
            </a:fld>
            <a:endParaRPr lang="en-US"/>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r>
              <a:rPr lang="en-US" sz="1200" dirty="0" smtClean="0"/>
              <a:t>Under ideal conditions with unlimited resources, a population will grow exponentially</a:t>
            </a:r>
            <a:endParaRPr lang="en-US" dirty="0" smtClean="0">
              <a:ea typeface="ＭＳ Ｐゴシック" pitchFamily="-107" charset="-128"/>
              <a:cs typeface="ＭＳ Ｐゴシック" pitchFamily="-107" charset="-128"/>
            </a:endParaRPr>
          </a:p>
          <a:p>
            <a:r>
              <a:rPr lang="en-US" dirty="0" smtClean="0">
                <a:ea typeface="ＭＳ Ｐゴシック" pitchFamily="-107" charset="-128"/>
                <a:cs typeface="ＭＳ Ｐゴシック" pitchFamily="-107" charset="-128"/>
              </a:rPr>
              <a:t>It is useful to study population growth in an idealized situation</a:t>
            </a:r>
          </a:p>
          <a:p>
            <a:r>
              <a:rPr lang="en-US" dirty="0" smtClean="0">
                <a:ea typeface="ＭＳ Ｐゴシック" pitchFamily="-107" charset="-128"/>
                <a:cs typeface="ＭＳ Ｐゴシック" pitchFamily="-107" charset="-128"/>
              </a:rPr>
              <a:t>Idealized situations help us understand the capacity of species to increase and the conditions that may facilitate this growth</a:t>
            </a:r>
          </a:p>
          <a:p>
            <a:pPr eaLnBrk="1" hangingPunct="1"/>
            <a:endParaRPr lang="en-US" dirty="0" smtClean="0">
              <a:ea typeface="ＭＳ Ｐゴシック" pitchFamily="-107" charset="-128"/>
              <a:cs typeface="ＭＳ Ｐゴシック" pitchFamily="-107" charset="-128"/>
            </a:endParaRPr>
          </a:p>
          <a:p>
            <a:pPr eaLnBrk="1" hangingPunct="1"/>
            <a:r>
              <a:rPr lang="en-US" dirty="0" smtClean="0">
                <a:ea typeface="ＭＳ Ｐゴシック" pitchFamily="-107" charset="-128"/>
                <a:cs typeface="ＭＳ Ｐゴシック" pitchFamily="-107" charset="-128"/>
              </a:rPr>
              <a:t>If immigration and emigration are ignored, a population’s growth rate (per capita increase) equals birth rate minus death rate</a:t>
            </a:r>
          </a:p>
          <a:p>
            <a:r>
              <a:rPr lang="en-US" b="1" dirty="0" smtClean="0">
                <a:ea typeface="ＭＳ Ｐゴシック" pitchFamily="-107" charset="-128"/>
                <a:cs typeface="ＭＳ Ｐゴシック" pitchFamily="-107" charset="-128"/>
              </a:rPr>
              <a:t>Zero population growth </a:t>
            </a:r>
            <a:r>
              <a:rPr lang="en-US" dirty="0" smtClean="0">
                <a:ea typeface="ＭＳ Ｐゴシック" pitchFamily="-107" charset="-128"/>
                <a:cs typeface="ＭＳ Ｐゴシック" pitchFamily="-107" charset="-128"/>
              </a:rPr>
              <a:t>occurs when the birth rate equals the death rate</a:t>
            </a:r>
          </a:p>
          <a:p>
            <a:r>
              <a:rPr lang="en-US" dirty="0" smtClean="0">
                <a:ea typeface="ＭＳ Ｐゴシック" pitchFamily="-107" charset="-128"/>
                <a:cs typeface="ＭＳ Ｐゴシック" pitchFamily="-107" charset="-128"/>
              </a:rPr>
              <a:t>Most ecologists use differential calculus to express population growth as growth rate at a particular instant in time:</a:t>
            </a:r>
          </a:p>
          <a:p>
            <a:pPr eaLnBrk="1" hangingPunct="1"/>
            <a:r>
              <a:rPr lang="en-US" dirty="0" smtClean="0">
                <a:ea typeface="ＭＳ Ｐゴシック" pitchFamily="-107" charset="-128"/>
                <a:cs typeface="ＭＳ Ｐゴシック" pitchFamily="-107" charset="-128"/>
              </a:rPr>
              <a:t>where </a:t>
            </a:r>
            <a:r>
              <a:rPr lang="en-US" i="1" dirty="0" smtClean="0">
                <a:ea typeface="ＭＳ Ｐゴシック" pitchFamily="-107" charset="-128"/>
                <a:cs typeface="ＭＳ Ｐゴシック" pitchFamily="-107" charset="-128"/>
              </a:rPr>
              <a:t>N</a:t>
            </a:r>
            <a:r>
              <a:rPr lang="en-US" dirty="0" smtClean="0">
                <a:ea typeface="ＭＳ Ｐゴシック" pitchFamily="-107" charset="-128"/>
                <a:cs typeface="ＭＳ Ｐゴシック" pitchFamily="-107" charset="-128"/>
              </a:rPr>
              <a:t> = population size, </a:t>
            </a:r>
            <a:r>
              <a:rPr lang="en-US" i="1" dirty="0" err="1" smtClean="0">
                <a:ea typeface="ＭＳ Ｐゴシック" pitchFamily="-107" charset="-128"/>
                <a:cs typeface="ＭＳ Ｐゴシック" pitchFamily="-107" charset="-128"/>
              </a:rPr>
              <a:t>t</a:t>
            </a:r>
            <a:r>
              <a:rPr lang="en-US" dirty="0" smtClean="0">
                <a:ea typeface="ＭＳ Ｐゴシック" pitchFamily="-107" charset="-128"/>
                <a:cs typeface="ＭＳ Ｐゴシック" pitchFamily="-107" charset="-128"/>
              </a:rPr>
              <a:t> = time, and </a:t>
            </a:r>
            <a:r>
              <a:rPr lang="en-US" i="1" dirty="0" err="1" smtClean="0">
                <a:ea typeface="ＭＳ Ｐゴシック" pitchFamily="-107" charset="-128"/>
                <a:cs typeface="ＭＳ Ｐゴシック" pitchFamily="-107" charset="-128"/>
              </a:rPr>
              <a:t>r</a:t>
            </a:r>
            <a:r>
              <a:rPr lang="en-US" dirty="0" smtClean="0">
                <a:ea typeface="ＭＳ Ｐゴシック" pitchFamily="-107" charset="-128"/>
                <a:cs typeface="ＭＳ Ｐゴシック" pitchFamily="-107" charset="-128"/>
              </a:rPr>
              <a:t> = per capita rate of increase = birth – death </a:t>
            </a:r>
          </a:p>
          <a:p>
            <a:r>
              <a:rPr lang="en-US" b="1" dirty="0" smtClean="0">
                <a:ea typeface="ＭＳ Ｐゴシック" pitchFamily="-107" charset="-128"/>
                <a:cs typeface="ＭＳ Ｐゴシック" pitchFamily="-107" charset="-128"/>
              </a:rPr>
              <a:t>Exponential population growth </a:t>
            </a:r>
            <a:r>
              <a:rPr lang="en-US" dirty="0" smtClean="0">
                <a:ea typeface="ＭＳ Ｐゴシック" pitchFamily="-107" charset="-128"/>
                <a:cs typeface="ＭＳ Ｐゴシック" pitchFamily="-107" charset="-128"/>
              </a:rPr>
              <a:t>is population increase under idealized conditions</a:t>
            </a:r>
          </a:p>
          <a:p>
            <a:r>
              <a:rPr lang="en-US" dirty="0" smtClean="0">
                <a:ea typeface="ＭＳ Ｐゴシック" pitchFamily="-107" charset="-128"/>
                <a:cs typeface="ＭＳ Ｐゴシック" pitchFamily="-107" charset="-128"/>
              </a:rPr>
              <a:t>Under these conditions, the rate of reproduction is at its maximum, called the intrinsic rate of increase</a:t>
            </a:r>
          </a:p>
          <a:p>
            <a:r>
              <a:rPr lang="en-US" dirty="0" smtClean="0">
                <a:ea typeface="ＭＳ Ｐゴシック" pitchFamily="-107" charset="-128"/>
                <a:cs typeface="ＭＳ Ｐゴシック" pitchFamily="-107" charset="-128"/>
              </a:rPr>
              <a:t>Exponential population growth results in a J-shaped curve</a:t>
            </a:r>
          </a:p>
          <a:p>
            <a:r>
              <a:rPr lang="en-US" dirty="0" smtClean="0">
                <a:ea typeface="ＭＳ Ｐゴシック" pitchFamily="-107" charset="-128"/>
                <a:cs typeface="ＭＳ Ｐゴシック" pitchFamily="-107" charset="-128"/>
              </a:rPr>
              <a:t>The J-shaped curve of exponential growth characterizes some rebounding populations</a:t>
            </a:r>
          </a:p>
          <a:p>
            <a:endParaRPr lang="en-US" dirty="0" smtClean="0">
              <a:ea typeface="ＭＳ Ｐゴシック" pitchFamily="-107" charset="-128"/>
              <a:cs typeface="ＭＳ Ｐゴシック" pitchFamily="-107" charset="-128"/>
            </a:endParaRPr>
          </a:p>
          <a:p>
            <a:endParaRPr lang="en-US" dirty="0" smtClean="0">
              <a:ea typeface="ＭＳ Ｐゴシック" pitchFamily="-107" charset="-128"/>
              <a:cs typeface="ＭＳ Ｐゴシック" pitchFamily="-107" charset="-128"/>
            </a:endParaRPr>
          </a:p>
          <a:p>
            <a:pPr eaLnBrk="1" hangingPunct="1"/>
            <a:endParaRPr lang="en-US" dirty="0" smtClean="0">
              <a:ea typeface="ＭＳ Ｐゴシック" pitchFamily="-107" charset="-128"/>
              <a:cs typeface="ＭＳ Ｐゴシック" pitchFamily="-107" charset="-128"/>
            </a:endParaRPr>
          </a:p>
          <a:p>
            <a:pPr eaLnBrk="1" hangingPunct="1"/>
            <a:endParaRPr lang="en-US" dirty="0" smtClean="0">
              <a:ea typeface="ＭＳ Ｐゴシック" pitchFamily="-107" charset="-128"/>
              <a:cs typeface="ＭＳ Ｐゴシック" pitchFamily="-10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DD9E887-D725-9E42-A90E-7C776795F7BD}" type="slidenum">
              <a:rPr lang="en-US"/>
              <a:pPr/>
              <a:t>11</a:t>
            </a:fld>
            <a:endParaRPr lang="en-US"/>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900">
                <a:ea typeface="ＭＳ Ｐゴシック" pitchFamily="-107" charset="-128"/>
                <a:cs typeface="ＭＳ Ｐゴシック" pitchFamily="-107" charset="-128"/>
              </a:rPr>
              <a:t>The J–shaped curve of exponential growth is characteristic of some populations that are introduced into a new or unfilled environment or whose numbers have been drastically reduced by a catastrophic event and are rebounding. The graph illustrates the exponential population growth that occurred in the population of elephants in Kruger National Park, South Africa, after they were protected from hunting. After approximately 60 years of exponential growth, the large number of elephants had caused enough damage to the park vegetation that a collapse in the elephant food supply was likely, leading to an end to population growth through starvation. To protect other species and the park ecosystem before that happened, park managers began limiting the elephant population by using birth control and exporting elephants to other countries.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A12FCC5-D479-4744-A8C1-D708430127FA}" type="slidenum">
              <a:rPr lang="en-US"/>
              <a:pPr/>
              <a:t>12</a:t>
            </a:fld>
            <a:endParaRPr lang="en-US"/>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p:spPr>
        <p:txBody>
          <a:bodyPr/>
          <a:lstStyle/>
          <a:p>
            <a:pPr eaLnBrk="1" hangingPunct="1"/>
            <a:r>
              <a:rPr lang="en-US" smtClean="0">
                <a:ea typeface="ＭＳ Ｐゴシック" pitchFamily="-107" charset="-128"/>
                <a:cs typeface="ＭＳ Ｐゴシック" pitchFamily="-107" charset="-128"/>
              </a:rPr>
              <a:t>Decrease rate of growth as N reaches K</a:t>
            </a:r>
          </a:p>
          <a:p>
            <a:r>
              <a:rPr lang="en-US" smtClean="0">
                <a:ea typeface="ＭＳ Ｐゴシック" pitchFamily="-107" charset="-128"/>
                <a:cs typeface="ＭＳ Ｐゴシック" pitchFamily="-107" charset="-128"/>
              </a:rPr>
              <a:t>A more realistic population model limits growth by incorporating carrying capacity</a:t>
            </a:r>
          </a:p>
          <a:p>
            <a:r>
              <a:rPr lang="en-US" b="1" smtClean="0">
                <a:ea typeface="ＭＳ Ｐゴシック" pitchFamily="-107" charset="-128"/>
                <a:cs typeface="ＭＳ Ｐゴシック" pitchFamily="-107" charset="-128"/>
              </a:rPr>
              <a:t>Carrying capacity </a:t>
            </a:r>
            <a:r>
              <a:rPr lang="en-US" smtClean="0">
                <a:ea typeface="ＭＳ Ｐゴシック" pitchFamily="-107" charset="-128"/>
                <a:cs typeface="ＭＳ Ｐゴシック" pitchFamily="-107" charset="-128"/>
              </a:rPr>
              <a:t>(</a:t>
            </a:r>
            <a:r>
              <a:rPr lang="en-US" i="1" smtClean="0">
                <a:ea typeface="ＭＳ Ｐゴシック" pitchFamily="-107" charset="-128"/>
                <a:cs typeface="ＭＳ Ｐゴシック" pitchFamily="-107" charset="-128"/>
              </a:rPr>
              <a:t>K</a:t>
            </a:r>
            <a:r>
              <a:rPr lang="en-US" smtClean="0">
                <a:ea typeface="ＭＳ Ｐゴシック" pitchFamily="-107" charset="-128"/>
                <a:cs typeface="ＭＳ Ｐゴシック" pitchFamily="-107" charset="-128"/>
              </a:rPr>
              <a:t>) is the maximum population size the environment can support</a:t>
            </a:r>
          </a:p>
          <a:p>
            <a:r>
              <a:rPr lang="en-US" smtClean="0">
                <a:ea typeface="ＭＳ Ｐゴシック" pitchFamily="-107" charset="-128"/>
                <a:cs typeface="ＭＳ Ｐゴシック" pitchFamily="-107" charset="-128"/>
              </a:rPr>
              <a:t>In the </a:t>
            </a:r>
            <a:r>
              <a:rPr lang="en-US" b="1" smtClean="0">
                <a:ea typeface="ＭＳ Ｐゴシック" pitchFamily="-107" charset="-128"/>
                <a:cs typeface="ＭＳ Ｐゴシック" pitchFamily="-107" charset="-128"/>
              </a:rPr>
              <a:t>logistic population growth </a:t>
            </a:r>
            <a:r>
              <a:rPr lang="en-US" smtClean="0">
                <a:ea typeface="ＭＳ Ｐゴシック" pitchFamily="-107" charset="-128"/>
                <a:cs typeface="ＭＳ Ｐゴシック" pitchFamily="-107" charset="-128"/>
              </a:rPr>
              <a:t>model, the per capita rate of increase declines as carrying capacity is reached</a:t>
            </a:r>
          </a:p>
          <a:p>
            <a:r>
              <a:rPr lang="en-US" smtClean="0">
                <a:ea typeface="ＭＳ Ｐゴシック" pitchFamily="-107" charset="-128"/>
                <a:cs typeface="ＭＳ Ｐゴシック" pitchFamily="-107" charset="-128"/>
              </a:rPr>
              <a:t>We construct the logistic model by starting with the exponential model and adding an expression that reduces per capita rate of increase as </a:t>
            </a:r>
            <a:r>
              <a:rPr lang="en-US" i="1" smtClean="0">
                <a:ea typeface="ＭＳ Ｐゴシック" pitchFamily="-107" charset="-128"/>
                <a:cs typeface="ＭＳ Ｐゴシック" pitchFamily="-107" charset="-128"/>
              </a:rPr>
              <a:t>N</a:t>
            </a:r>
            <a:r>
              <a:rPr lang="en-US" smtClean="0">
                <a:ea typeface="ＭＳ Ｐゴシック" pitchFamily="-107" charset="-128"/>
                <a:cs typeface="ＭＳ Ｐゴシック" pitchFamily="-107" charset="-128"/>
              </a:rPr>
              <a:t> approaches </a:t>
            </a:r>
            <a:r>
              <a:rPr lang="en-US" i="1" smtClean="0">
                <a:ea typeface="ＭＳ Ｐゴシック" pitchFamily="-107" charset="-128"/>
                <a:cs typeface="ＭＳ Ｐゴシック" pitchFamily="-107" charset="-128"/>
              </a:rPr>
              <a:t>K</a:t>
            </a:r>
          </a:p>
          <a:p>
            <a:r>
              <a:rPr lang="en-US" smtClean="0">
                <a:ea typeface="ＭＳ Ｐゴシック" pitchFamily="-107" charset="-128"/>
                <a:cs typeface="ＭＳ Ｐゴシック" pitchFamily="-107" charset="-128"/>
              </a:rPr>
              <a:t>The logistic model of population growth produces a sigmoid (S-shaped) curve</a:t>
            </a:r>
          </a:p>
          <a:p>
            <a:endParaRPr lang="en-US" i="1" smtClean="0">
              <a:ea typeface="ＭＳ Ｐゴシック" pitchFamily="-107" charset="-128"/>
              <a:cs typeface="ＭＳ Ｐゴシック" pitchFamily="-107" charset="-128"/>
            </a:endParaRPr>
          </a:p>
          <a:p>
            <a:pPr eaLnBrk="1" hangingPunct="1"/>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Logistic growth is characterized by an S-shaped curve.</a:t>
            </a:r>
          </a:p>
          <a:p>
            <a:endParaRPr lang="en-US" dirty="0"/>
          </a:p>
        </p:txBody>
      </p:sp>
      <p:sp>
        <p:nvSpPr>
          <p:cNvPr id="4" name="Slide Number Placeholder 3"/>
          <p:cNvSpPr>
            <a:spLocks noGrp="1"/>
          </p:cNvSpPr>
          <p:nvPr>
            <p:ph type="sldNum" sz="quarter" idx="10"/>
          </p:nvPr>
        </p:nvSpPr>
        <p:spPr/>
        <p:txBody>
          <a:bodyPr/>
          <a:lstStyle/>
          <a:p>
            <a:fld id="{33A16F6A-59E4-894E-801D-9891B6572C3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6C045C0-683B-784D-B115-332765BCEB49}" type="slidenum">
              <a:rPr lang="en-US"/>
              <a:pPr/>
              <a:t>14</a:t>
            </a:fld>
            <a:endParaRPr lang="en-US"/>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lvl="2"/>
            <a:r>
              <a:rPr lang="en-US" dirty="0" smtClean="0"/>
              <a:t>The largest number of individuals of a population that a given environment can support is called its </a:t>
            </a:r>
            <a:r>
              <a:rPr lang="en-US" b="1" dirty="0" smtClean="0"/>
              <a:t>carrying capacity</a:t>
            </a:r>
            <a:r>
              <a:rPr lang="en-US" dirty="0" smtClean="0"/>
              <a:t>.</a:t>
            </a:r>
          </a:p>
          <a:p>
            <a:pPr lvl="2"/>
            <a:r>
              <a:rPr lang="en-US" dirty="0" smtClean="0"/>
              <a:t>When a population reaches the carrying capacity of its environment, its growth levels off. The average growth rate is zero.</a:t>
            </a:r>
          </a:p>
          <a:p>
            <a:endParaRPr lang="en-US" dirty="0" smtClean="0">
              <a:ea typeface="ＭＳ Ｐゴシック" pitchFamily="-107" charset="-128"/>
              <a:cs typeface="ＭＳ Ｐゴシック" pitchFamily="-107" charset="-128"/>
            </a:endParaRPr>
          </a:p>
          <a:p>
            <a:endParaRPr lang="en-US" dirty="0" smtClean="0">
              <a:ea typeface="ＭＳ Ｐゴシック" pitchFamily="-107" charset="-128"/>
              <a:cs typeface="ＭＳ Ｐゴシック" pitchFamily="-107" charset="-128"/>
            </a:endParaRPr>
          </a:p>
          <a:p>
            <a:r>
              <a:rPr lang="en-US" dirty="0" smtClean="0">
                <a:ea typeface="ＭＳ Ｐゴシック" pitchFamily="-107" charset="-128"/>
                <a:cs typeface="ＭＳ Ｐゴシック" pitchFamily="-107" charset="-128"/>
              </a:rPr>
              <a:t>Some populations fluctuate greatly and make it difficult to define </a:t>
            </a:r>
            <a:r>
              <a:rPr lang="en-US" i="1" dirty="0" smtClean="0">
                <a:ea typeface="ＭＳ Ｐゴシック" pitchFamily="-107" charset="-128"/>
                <a:cs typeface="ＭＳ Ｐゴシック" pitchFamily="-107" charset="-128"/>
              </a:rPr>
              <a:t>K</a:t>
            </a:r>
          </a:p>
          <a:p>
            <a:r>
              <a:rPr lang="en-US" dirty="0" smtClean="0">
                <a:ea typeface="ＭＳ Ｐゴシック" pitchFamily="-107" charset="-128"/>
                <a:cs typeface="ＭＳ Ｐゴシック" pitchFamily="-107" charset="-128"/>
              </a:rPr>
              <a:t>Some populations show an </a:t>
            </a:r>
            <a:r>
              <a:rPr lang="en-US" i="1" dirty="0" err="1" smtClean="0">
                <a:ea typeface="ＭＳ Ｐゴシック" pitchFamily="-107" charset="-128"/>
                <a:cs typeface="ＭＳ Ｐゴシック" pitchFamily="-107" charset="-128"/>
              </a:rPr>
              <a:t>Allee</a:t>
            </a:r>
            <a:r>
              <a:rPr lang="en-US" i="1" dirty="0" smtClean="0">
                <a:ea typeface="ＭＳ Ｐゴシック" pitchFamily="-107" charset="-128"/>
                <a:cs typeface="ＭＳ Ｐゴシック" pitchFamily="-107" charset="-128"/>
              </a:rPr>
              <a:t> effect</a:t>
            </a:r>
            <a:r>
              <a:rPr lang="en-US" dirty="0" smtClean="0">
                <a:ea typeface="ＭＳ Ｐゴシック" pitchFamily="-107" charset="-128"/>
                <a:cs typeface="ＭＳ Ｐゴシック" pitchFamily="-107" charset="-128"/>
              </a:rPr>
              <a:t>, in which individuals have a more difficult time surviving or reproducing if the population size is too small</a:t>
            </a:r>
          </a:p>
          <a:p>
            <a:endParaRPr lang="en-US" dirty="0" smtClean="0">
              <a:ea typeface="ＭＳ Ｐゴシック" pitchFamily="-107" charset="-128"/>
              <a:cs typeface="ＭＳ Ｐゴシック" pitchFamily="-107" charset="-128"/>
            </a:endParaRPr>
          </a:p>
          <a:p>
            <a:r>
              <a:rPr lang="en-US" dirty="0" smtClean="0">
                <a:ea typeface="ＭＳ Ｐゴシック" pitchFamily="-107" charset="-128"/>
                <a:cs typeface="ＭＳ Ｐゴシック" pitchFamily="-107" charset="-128"/>
              </a:rPr>
              <a:t>The logistic model fits few real populations but is useful for estimating possible growth</a:t>
            </a:r>
          </a:p>
          <a:p>
            <a:endParaRPr lang="en-US" dirty="0" smtClean="0">
              <a:ea typeface="ＭＳ Ｐゴシック" pitchFamily="-107" charset="-128"/>
              <a:cs typeface="ＭＳ Ｐゴシック" pitchFamily="-107"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107" charset="-128"/>
                <a:cs typeface="ＭＳ Ｐゴシック" pitchFamily="-107" charset="-128"/>
              </a:rPr>
              <a:t>Some populations, like the plankton, overshoot </a:t>
            </a:r>
            <a:r>
              <a:rPr lang="en-US" i="1" dirty="0" smtClean="0">
                <a:ea typeface="ＭＳ Ｐゴシック" pitchFamily="-107" charset="-128"/>
                <a:cs typeface="ＭＳ Ｐゴシック" pitchFamily="-107" charset="-128"/>
              </a:rPr>
              <a:t>K</a:t>
            </a:r>
            <a:r>
              <a:rPr lang="en-US" dirty="0" smtClean="0">
                <a:ea typeface="ＭＳ Ｐゴシック" pitchFamily="-107" charset="-128"/>
                <a:cs typeface="ＭＳ Ｐゴシック" pitchFamily="-107" charset="-128"/>
              </a:rPr>
              <a:t> before settling down to a relatively stable density.  There is a rapid</a:t>
            </a:r>
            <a:r>
              <a:rPr lang="en-US" baseline="0" dirty="0" smtClean="0">
                <a:ea typeface="ＭＳ Ｐゴシック" pitchFamily="-107" charset="-128"/>
                <a:cs typeface="ＭＳ Ｐゴシック" pitchFamily="-107" charset="-128"/>
              </a:rPr>
              <a:t> decline (deaths) after they went passed carrying capacity because they ran out of resources and died off until they hit carrying capacity.</a:t>
            </a:r>
            <a:endParaRPr lang="en-US" dirty="0" smtClean="0">
              <a:ea typeface="ＭＳ Ｐゴシック" pitchFamily="-107" charset="-128"/>
              <a:cs typeface="ＭＳ Ｐゴシック" pitchFamily="-107" charset="-128"/>
            </a:endParaRPr>
          </a:p>
          <a:p>
            <a:endParaRPr lang="en-US" dirty="0" smtClean="0">
              <a:ea typeface="ＭＳ Ｐゴシック" pitchFamily="-107" charset="-128"/>
              <a:cs typeface="ＭＳ Ｐゴシック" pitchFamily="-107" charset="-128"/>
            </a:endParaRPr>
          </a:p>
          <a:p>
            <a:endParaRPr lang="en-US" dirty="0" smtClean="0">
              <a:ea typeface="ＭＳ Ｐゴシック" pitchFamily="-107" charset="-128"/>
              <a:cs typeface="ＭＳ Ｐゴシック" pitchFamily="-107" charset="-128"/>
            </a:endParaRPr>
          </a:p>
          <a:p>
            <a:pPr eaLnBrk="1" hangingPunct="1"/>
            <a:endParaRPr lang="en-US" dirty="0" smtClean="0">
              <a:ea typeface="ＭＳ Ｐゴシック" pitchFamily="-107" charset="-128"/>
              <a:cs typeface="ＭＳ Ｐゴシック" pitchFamily="-10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A7BFEB6-F860-754D-810E-F00D8FC21AC0}" type="slidenum">
              <a:rPr lang="en-US"/>
              <a:pPr/>
              <a:t>15</a:t>
            </a:fld>
            <a:endParaRPr lang="en-US"/>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context of populations, a </a:t>
            </a:r>
            <a:r>
              <a:rPr lang="en-US" b="1" dirty="0" smtClean="0"/>
              <a:t>limiting factor</a:t>
            </a:r>
            <a:r>
              <a:rPr lang="en-US" dirty="0" smtClean="0"/>
              <a:t> is a factor that causes population growth to decrease.</a:t>
            </a:r>
          </a:p>
          <a:p>
            <a:r>
              <a:rPr lang="en-US" dirty="0" smtClean="0">
                <a:ea typeface="ＭＳ Ｐゴシック" pitchFamily="-107" charset="-128"/>
                <a:cs typeface="ＭＳ Ｐゴシック" pitchFamily="-107" charset="-128"/>
              </a:rPr>
              <a:t>Exponential growth cannot be sustained for long in any population</a:t>
            </a:r>
          </a:p>
          <a:p>
            <a:endParaRPr lang="en-US" dirty="0" smtClean="0">
              <a:ea typeface="ＭＳ Ｐゴシック" pitchFamily="-107" charset="-128"/>
              <a:cs typeface="ＭＳ Ｐゴシック" pitchFamily="-107" charset="-128"/>
            </a:endParaRPr>
          </a:p>
          <a:p>
            <a:pPr lvl="1"/>
            <a:r>
              <a:rPr lang="en-US" dirty="0" smtClean="0"/>
              <a:t>Density-dependent factors operate only when the population density reaches a certain level. These factors operate most strongly when a population is large and dense.</a:t>
            </a:r>
          </a:p>
          <a:p>
            <a:pPr lvl="1"/>
            <a:r>
              <a:rPr lang="en-US" dirty="0" smtClean="0"/>
              <a:t>They do not affect small, scattered populations as greatly.</a:t>
            </a:r>
          </a:p>
          <a:p>
            <a:r>
              <a:rPr lang="en-US" dirty="0" smtClean="0">
                <a:ea typeface="ＭＳ Ｐゴシック" pitchFamily="-107" charset="-128"/>
                <a:cs typeface="ＭＳ Ｐゴシック" pitchFamily="-107" charset="-128"/>
              </a:rPr>
              <a:t>They are affected by many factors, such as competition for resources, territoriality, disease, predation, toxic wastes, and intrinsic factors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496010"/>
                </a:solidFill>
              </a:rPr>
              <a:t>Competition:</a:t>
            </a:r>
            <a:r>
              <a:rPr lang="en-US" baseline="0" dirty="0" smtClean="0">
                <a:solidFill>
                  <a:srgbClr val="496010"/>
                </a:solidFill>
              </a:rPr>
              <a:t> </a:t>
            </a:r>
            <a:r>
              <a:rPr lang="en-US" sz="1200" dirty="0" smtClean="0"/>
              <a:t>Occurs when organisms of the same or different species attempt to use an ecological resource at the same place and time.</a:t>
            </a:r>
          </a:p>
          <a:p>
            <a:r>
              <a:rPr lang="en-US" dirty="0" smtClean="0">
                <a:ea typeface="ＭＳ Ｐゴシック" pitchFamily="-107" charset="-128"/>
                <a:cs typeface="ＭＳ Ｐゴシック" pitchFamily="-107" charset="-128"/>
              </a:rPr>
              <a:t>In crowded populations, increasing population density intensifies competition for resources and results in a lower birth rate</a:t>
            </a:r>
          </a:p>
          <a:p>
            <a:pPr lvl="1"/>
            <a:endParaRPr lang="en-US" dirty="0" smtClean="0"/>
          </a:p>
          <a:p>
            <a:r>
              <a:rPr lang="en-US" dirty="0" smtClean="0">
                <a:solidFill>
                  <a:srgbClr val="496010"/>
                </a:solidFill>
              </a:rPr>
              <a:t>Predation: </a:t>
            </a:r>
            <a:r>
              <a:rPr lang="en-US" sz="1600" dirty="0" smtClean="0"/>
              <a:t>An interaction when one organism captures, kills, and feeds on another.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107" charset="-128"/>
                <a:cs typeface="ＭＳ Ｐゴシック" pitchFamily="-107" charset="-128"/>
              </a:rPr>
              <a:t>As a prey population builds up, predators may feed preferentially on that species</a:t>
            </a:r>
          </a:p>
          <a:p>
            <a:endParaRPr lang="en-US" dirty="0" smtClean="0">
              <a:ea typeface="ＭＳ Ｐゴシック" pitchFamily="-107" charset="-128"/>
              <a:cs typeface="ＭＳ Ｐゴシック" pitchFamily="-107" charset="-128"/>
            </a:endParaRPr>
          </a:p>
          <a:p>
            <a:r>
              <a:rPr lang="en-US" dirty="0" smtClean="0">
                <a:ea typeface="ＭＳ Ｐゴシック" pitchFamily="-107" charset="-128"/>
                <a:cs typeface="ＭＳ Ｐゴシック" pitchFamily="-107" charset="-128"/>
              </a:rPr>
              <a:t>Population density can influence the health and survival of organisms</a:t>
            </a:r>
          </a:p>
          <a:p>
            <a:r>
              <a:rPr lang="en-US" dirty="0" smtClean="0">
                <a:ea typeface="ＭＳ Ｐゴシック" pitchFamily="-107" charset="-128"/>
                <a:cs typeface="ＭＳ Ｐゴシック" pitchFamily="-107" charset="-128"/>
              </a:rPr>
              <a:t>In dense populations, pathogens can spread more rapidly</a:t>
            </a:r>
          </a:p>
          <a:p>
            <a:endParaRPr lang="en-US" dirty="0" smtClean="0">
              <a:ea typeface="ＭＳ Ｐゴシック" pitchFamily="-107" charset="-128"/>
              <a:cs typeface="ＭＳ Ｐゴシック" pitchFamily="-107" charset="-128"/>
            </a:endParaRPr>
          </a:p>
          <a:p>
            <a:r>
              <a:rPr lang="en-US" dirty="0" smtClean="0">
                <a:ea typeface="ＭＳ Ｐゴシック" pitchFamily="-107" charset="-128"/>
                <a:cs typeface="ＭＳ Ｐゴシック" pitchFamily="-107" charset="-128"/>
              </a:rPr>
              <a:t>Accumulation of toxic wastes can contribute to density-dependent regulation of population size</a:t>
            </a:r>
          </a:p>
          <a:p>
            <a:endParaRPr lang="en-US" dirty="0" smtClean="0">
              <a:ea typeface="ＭＳ Ｐゴシック" pitchFamily="-107" charset="-128"/>
              <a:cs typeface="ＭＳ Ｐゴシック" pitchFamily="-107" charset="-128"/>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1" dirty="0" smtClean="0"/>
              <a:t>Density-independent limiting factors</a:t>
            </a:r>
            <a:r>
              <a:rPr lang="en-US" dirty="0" smtClean="0"/>
              <a:t> affect all populations in similar ways, regardless of the population size. </a:t>
            </a:r>
          </a:p>
          <a:p>
            <a:endParaRPr lang="en-US" dirty="0" smtClean="0">
              <a:ea typeface="ＭＳ Ｐゴシック" pitchFamily="-107" charset="-128"/>
              <a:cs typeface="ＭＳ Ｐゴシック" pitchFamily="-107" charset="-128"/>
            </a:endParaRPr>
          </a:p>
          <a:p>
            <a:endParaRPr lang="en-US" dirty="0" smtClean="0">
              <a:ea typeface="ＭＳ Ｐゴシック" pitchFamily="-107" charset="-128"/>
              <a:cs typeface="ＭＳ Ｐゴシック" pitchFamily="-107" charset="-128"/>
            </a:endParaRPr>
          </a:p>
          <a:p>
            <a:endParaRPr lang="en-US" dirty="0" smtClean="0">
              <a:ea typeface="ＭＳ Ｐゴシック" pitchFamily="-107" charset="-128"/>
              <a:cs typeface="ＭＳ Ｐゴシック" pitchFamily="-107" charset="-128"/>
            </a:endParaRPr>
          </a:p>
          <a:p>
            <a:pPr eaLnBrk="1" hangingPunct="1"/>
            <a:endParaRPr lang="en-US" dirty="0" smtClean="0">
              <a:ea typeface="ＭＳ Ｐゴシック" pitchFamily="-107" charset="-128"/>
              <a:cs typeface="ＭＳ Ｐゴシック" pitchFamily="-107"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9D081FE-08D2-4E4B-9501-722B47880F1C}" type="slidenum">
              <a:rPr lang="en-US"/>
              <a:pPr/>
              <a:t>16</a:t>
            </a:fld>
            <a:endParaRPr lang="en-US"/>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p:spPr>
        <p:txBody>
          <a:bodyPr/>
          <a:lstStyle/>
          <a:p>
            <a:pPr eaLnBrk="1" hangingPunct="1"/>
            <a:endParaRPr lang="en-US" sz="1200" smtClean="0">
              <a:ea typeface="ＭＳ Ｐゴシック" pitchFamily="-107" charset="-128"/>
              <a:cs typeface="ＭＳ Ｐゴシック" pitchFamily="-107" charset="-128"/>
            </a:endParaRPr>
          </a:p>
          <a:p>
            <a:pPr eaLnBrk="1" hangingPunct="1"/>
            <a:r>
              <a:rPr lang="en-US" sz="1200" smtClean="0">
                <a:ea typeface="ＭＳ Ｐゴシック" pitchFamily="-107" charset="-128"/>
                <a:cs typeface="ＭＳ Ｐゴシック" pitchFamily="-107" charset="-128"/>
              </a:rPr>
              <a:t>No population can grow indefinitely, and humans are no exception</a:t>
            </a:r>
          </a:p>
          <a:p>
            <a:pPr eaLnBrk="1" hangingPunct="1"/>
            <a:endParaRPr lang="en-US" sz="1200" smtClean="0">
              <a:ea typeface="ＭＳ Ｐゴシック" pitchFamily="-107" charset="-128"/>
              <a:cs typeface="ＭＳ Ｐゴシック" pitchFamily="-107" charset="-128"/>
            </a:endParaRPr>
          </a:p>
          <a:p>
            <a:pPr eaLnBrk="1" hangingPunct="1"/>
            <a:r>
              <a:rPr lang="en-US" sz="1200" smtClean="0">
                <a:ea typeface="ＭＳ Ｐゴシック" pitchFamily="-107" charset="-128"/>
                <a:cs typeface="ＭＳ Ｐゴシック" pitchFamily="-107" charset="-128"/>
              </a:rPr>
              <a:t>The population doubled to 1 billion within the next two centuries, doubled again to 2 billion between 1850 and 1930, and doubled still again by 1975 to more than 4 billion. The global population now numbers over 6 billion people and is increasing by about 73 million each year. The population grows by approximately 201,000 people each day, the equivalent of adding a city the size of Amarillo, Texas, or Madison, Wisconsin. Every week the population increases by the size of San Antonio, Milwaukee, or Indianapolis. It takes only four years for world population growth to add the equivalent of another United States. Population ecologists predict a population of 7.3–8.4 billion people on Earth by the year 2025.</a:t>
            </a:r>
          </a:p>
          <a:p>
            <a:pPr eaLnBrk="1" hangingPunct="1"/>
            <a:endParaRPr lang="en-US" sz="1200" smtClean="0">
              <a:ea typeface="ＭＳ Ｐゴシック" pitchFamily="-107" charset="-128"/>
              <a:cs typeface="ＭＳ Ｐゴシック" pitchFamily="-107" charset="-128"/>
            </a:endParaRPr>
          </a:p>
          <a:p>
            <a:r>
              <a:rPr lang="en-US" sz="3000" smtClean="0">
                <a:ea typeface="ＭＳ Ｐゴシック" pitchFamily="-107" charset="-128"/>
                <a:cs typeface="ＭＳ Ｐゴシック" pitchFamily="-107" charset="-128"/>
              </a:rPr>
              <a:t>To maintain population stability, a regional human population can exist in one of two configurations:</a:t>
            </a:r>
          </a:p>
          <a:p>
            <a:pPr lvl="1"/>
            <a:r>
              <a:rPr lang="en-US" smtClean="0"/>
              <a:t>Zero population growth = </a:t>
            </a:r>
            <a:br>
              <a:rPr lang="en-US" smtClean="0"/>
            </a:br>
            <a:r>
              <a:rPr lang="en-US" smtClean="0"/>
              <a:t>High birth rate – High death rate</a:t>
            </a:r>
          </a:p>
          <a:p>
            <a:pPr lvl="1"/>
            <a:r>
              <a:rPr lang="en-US" smtClean="0"/>
              <a:t>Zero population growth =</a:t>
            </a:r>
            <a:br>
              <a:rPr lang="en-US" smtClean="0"/>
            </a:br>
            <a:r>
              <a:rPr lang="en-US" smtClean="0"/>
              <a:t>Low birth rate – Low death rate</a:t>
            </a:r>
          </a:p>
          <a:p>
            <a:r>
              <a:rPr lang="en-US" sz="3000" smtClean="0">
                <a:ea typeface="ＭＳ Ｐゴシック" pitchFamily="-107" charset="-128"/>
                <a:cs typeface="ＭＳ Ｐゴシック" pitchFamily="-107" charset="-128"/>
              </a:rPr>
              <a:t>The </a:t>
            </a:r>
            <a:r>
              <a:rPr lang="en-US" sz="3000" b="1" smtClean="0">
                <a:ea typeface="ＭＳ Ｐゴシック" pitchFamily="-107" charset="-128"/>
                <a:cs typeface="ＭＳ Ｐゴシック" pitchFamily="-107" charset="-128"/>
              </a:rPr>
              <a:t>demographic transition </a:t>
            </a:r>
            <a:r>
              <a:rPr lang="en-US" sz="3000" smtClean="0">
                <a:ea typeface="ＭＳ Ｐゴシック" pitchFamily="-107" charset="-128"/>
                <a:cs typeface="ＭＳ Ｐゴシック" pitchFamily="-107" charset="-128"/>
              </a:rPr>
              <a:t>is the move from the first state toward the second state</a:t>
            </a:r>
          </a:p>
          <a:p>
            <a:endParaRPr lang="en-US" sz="3000" smtClean="0">
              <a:ea typeface="ＭＳ Ｐゴシック" pitchFamily="-107" charset="-128"/>
              <a:cs typeface="ＭＳ Ｐゴシック" pitchFamily="-107" charset="-128"/>
            </a:endParaRPr>
          </a:p>
          <a:p>
            <a:r>
              <a:rPr lang="en-US" smtClean="0">
                <a:ea typeface="ＭＳ Ｐゴシック" pitchFamily="-107" charset="-128"/>
                <a:cs typeface="ＭＳ Ｐゴシック" pitchFamily="-107" charset="-128"/>
              </a:rPr>
              <a:t>The demographic transition is associated with an increase in the quality of health care and improved access to education, especially for women</a:t>
            </a:r>
          </a:p>
          <a:p>
            <a:r>
              <a:rPr lang="en-US" smtClean="0">
                <a:ea typeface="ＭＳ Ｐゴシック" pitchFamily="-107" charset="-128"/>
                <a:cs typeface="ＭＳ Ｐゴシック" pitchFamily="-107" charset="-128"/>
              </a:rPr>
              <a:t>Most of the current global population growth is concentrated in developing countries</a:t>
            </a:r>
          </a:p>
          <a:p>
            <a:endParaRPr lang="en-US" smtClean="0">
              <a:ea typeface="ＭＳ Ｐゴシック" pitchFamily="-107" charset="-128"/>
              <a:cs typeface="ＭＳ Ｐゴシック" pitchFamily="-107" charset="-128"/>
            </a:endParaRPr>
          </a:p>
          <a:p>
            <a:r>
              <a:rPr lang="en-US" smtClean="0">
                <a:ea typeface="ＭＳ Ｐゴシック" pitchFamily="-107" charset="-128"/>
                <a:cs typeface="ＭＳ Ｐゴシック" pitchFamily="-107" charset="-128"/>
              </a:rPr>
              <a:t>The carrying capacity of Earth for humans is uncertain</a:t>
            </a:r>
          </a:p>
          <a:p>
            <a:r>
              <a:rPr lang="en-US" smtClean="0">
                <a:ea typeface="ＭＳ Ｐゴシック" pitchFamily="-107" charset="-128"/>
                <a:cs typeface="ＭＳ Ｐゴシック" pitchFamily="-107" charset="-128"/>
              </a:rPr>
              <a:t>The average estimate is 10–15 billion</a:t>
            </a:r>
          </a:p>
          <a:p>
            <a:endParaRPr lang="en-US" smtClean="0">
              <a:ea typeface="ＭＳ Ｐゴシック" pitchFamily="-107" charset="-128"/>
              <a:cs typeface="ＭＳ Ｐゴシック" pitchFamily="-107" charset="-128"/>
            </a:endParaRPr>
          </a:p>
          <a:p>
            <a:endParaRPr lang="en-US" smtClean="0">
              <a:ea typeface="ＭＳ Ｐゴシック" pitchFamily="-107" charset="-128"/>
              <a:cs typeface="ＭＳ Ｐゴシック" pitchFamily="-107" charset="-128"/>
            </a:endParaRPr>
          </a:p>
          <a:p>
            <a:pPr eaLnBrk="1" hangingPunct="1"/>
            <a:endParaRPr lang="en-US" sz="1200" smtClean="0">
              <a:ea typeface="ＭＳ Ｐゴシック" pitchFamily="-107" charset="-128"/>
              <a:cs typeface="ＭＳ Ｐゴシック" pitchFamily="-10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4EA077E-C8B5-0A4C-A428-15CBC4570457}" type="slidenum">
              <a:rPr lang="en-US"/>
              <a:pPr/>
              <a:t>17</a:t>
            </a:fld>
            <a:endParaRPr lang="en-US"/>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r>
              <a:rPr lang="en-US" smtClean="0">
                <a:ea typeface="ＭＳ Ｐゴシック" pitchFamily="-107" charset="-128"/>
                <a:cs typeface="ＭＳ Ｐゴシック" pitchFamily="-107" charset="-128"/>
              </a:rPr>
              <a:t>Some populations undergo regular boom-and-bust cycles</a:t>
            </a:r>
          </a:p>
          <a:p>
            <a:r>
              <a:rPr lang="en-US" smtClean="0">
                <a:ea typeface="ＭＳ Ｐゴシック" pitchFamily="-107" charset="-128"/>
                <a:cs typeface="ＭＳ Ｐゴシック" pitchFamily="-107" charset="-128"/>
              </a:rPr>
              <a:t>Lynx populations follow the 10 year boom-and-bust cycle of hare populations </a:t>
            </a:r>
          </a:p>
          <a:p>
            <a:r>
              <a:rPr lang="en-US" smtClean="0">
                <a:ea typeface="ＭＳ Ｐゴシック" pitchFamily="-107" charset="-128"/>
                <a:cs typeface="ＭＳ Ｐゴシック" pitchFamily="-107" charset="-128"/>
              </a:rPr>
              <a:t>Three hypotheses have been proposed to explain the hare’s 10-year interval</a:t>
            </a:r>
          </a:p>
          <a:p>
            <a:endParaRPr lang="en-US" smtClean="0">
              <a:ea typeface="ＭＳ Ｐゴシック" pitchFamily="-107" charset="-128"/>
              <a:cs typeface="ＭＳ Ｐゴシック" pitchFamily="-107" charset="-128"/>
            </a:endParaRPr>
          </a:p>
          <a:p>
            <a:r>
              <a:rPr lang="en-US" smtClean="0">
                <a:ea typeface="ＭＳ Ｐゴシック" pitchFamily="-107" charset="-128"/>
                <a:cs typeface="ＭＳ Ｐゴシック" pitchFamily="-107" charset="-128"/>
              </a:rPr>
              <a:t>Hypothesis: The hare’s population cycle follows a cycle of winter food supply</a:t>
            </a:r>
          </a:p>
          <a:p>
            <a:r>
              <a:rPr lang="en-US" smtClean="0">
                <a:ea typeface="ＭＳ Ｐゴシック" pitchFamily="-107" charset="-128"/>
                <a:cs typeface="ＭＳ Ｐゴシック" pitchFamily="-107" charset="-128"/>
              </a:rPr>
              <a:t>If this hypothesis is correct, then the cycles should stop if the food supply is increased</a:t>
            </a:r>
          </a:p>
          <a:p>
            <a:r>
              <a:rPr lang="en-US" smtClean="0">
                <a:ea typeface="ＭＳ Ｐゴシック" pitchFamily="-107" charset="-128"/>
                <a:cs typeface="ＭＳ Ｐゴシック" pitchFamily="-107" charset="-128"/>
              </a:rPr>
              <a:t>Additional food was provided experimentally to a hare population, and the whole population increased in size but continued to cycle</a:t>
            </a:r>
          </a:p>
          <a:p>
            <a:r>
              <a:rPr lang="en-US" smtClean="0">
                <a:ea typeface="ＭＳ Ｐゴシック" pitchFamily="-107" charset="-128"/>
                <a:cs typeface="ＭＳ Ｐゴシック" pitchFamily="-107" charset="-128"/>
              </a:rPr>
              <a:t>No hares appeared to have died of starvation</a:t>
            </a:r>
          </a:p>
          <a:p>
            <a:endParaRPr lang="en-US" smtClean="0">
              <a:ea typeface="ＭＳ Ｐゴシック" pitchFamily="-107" charset="-128"/>
              <a:cs typeface="ＭＳ Ｐゴシック" pitchFamily="-107" charset="-128"/>
            </a:endParaRPr>
          </a:p>
          <a:p>
            <a:r>
              <a:rPr lang="en-US" smtClean="0">
                <a:ea typeface="ＭＳ Ｐゴシック" pitchFamily="-107" charset="-128"/>
                <a:cs typeface="ＭＳ Ｐゴシック" pitchFamily="-107" charset="-128"/>
              </a:rPr>
              <a:t>Hypothesis: The hare’s population cycle is driven by pressure from other predators</a:t>
            </a:r>
          </a:p>
          <a:p>
            <a:r>
              <a:rPr lang="en-US" smtClean="0">
                <a:ea typeface="ＭＳ Ｐゴシック" pitchFamily="-107" charset="-128"/>
                <a:cs typeface="ＭＳ Ｐゴシック" pitchFamily="-107" charset="-128"/>
              </a:rPr>
              <a:t>In a study conducted by field ecologists, 90% of the hares were killed by predators</a:t>
            </a:r>
          </a:p>
          <a:p>
            <a:r>
              <a:rPr lang="en-US" smtClean="0">
                <a:ea typeface="ＭＳ Ｐゴシック" pitchFamily="-107" charset="-128"/>
                <a:cs typeface="ＭＳ Ｐゴシック" pitchFamily="-107" charset="-128"/>
              </a:rPr>
              <a:t>These data support this second hypothesis</a:t>
            </a:r>
          </a:p>
          <a:p>
            <a:endParaRPr lang="en-US" smtClean="0">
              <a:ea typeface="ＭＳ Ｐゴシック" pitchFamily="-107" charset="-128"/>
              <a:cs typeface="ＭＳ Ｐゴシック" pitchFamily="-107" charset="-128"/>
            </a:endParaRPr>
          </a:p>
          <a:p>
            <a:endParaRPr lang="en-US" smtClean="0">
              <a:ea typeface="ＭＳ Ｐゴシック" pitchFamily="-107" charset="-128"/>
              <a:cs typeface="ＭＳ Ｐゴシック" pitchFamily="-107" charset="-128"/>
            </a:endParaRPr>
          </a:p>
          <a:p>
            <a:r>
              <a:rPr lang="en-US" smtClean="0">
                <a:ea typeface="ＭＳ Ｐゴシック" pitchFamily="-107" charset="-128"/>
                <a:cs typeface="ＭＳ Ｐゴシック" pitchFamily="-107" charset="-128"/>
              </a:rPr>
              <a:t>Hypothesis: The hare’s population cycle is linked to sunspot cycles</a:t>
            </a:r>
          </a:p>
          <a:p>
            <a:r>
              <a:rPr lang="en-US" smtClean="0">
                <a:ea typeface="ＭＳ Ｐゴシック" pitchFamily="-107" charset="-128"/>
                <a:cs typeface="ＭＳ Ｐゴシック" pitchFamily="-107" charset="-128"/>
              </a:rPr>
              <a:t>Sunspot activity affects light quality, which in turn affects the quality of the hares’ food</a:t>
            </a:r>
          </a:p>
          <a:p>
            <a:r>
              <a:rPr lang="en-US" smtClean="0">
                <a:ea typeface="ＭＳ Ｐゴシック" pitchFamily="-107" charset="-128"/>
                <a:cs typeface="ＭＳ Ｐゴシック" pitchFamily="-107" charset="-128"/>
              </a:rPr>
              <a:t>There is good correlation between sunspot activity and hare population size</a:t>
            </a:r>
          </a:p>
          <a:p>
            <a:r>
              <a:rPr lang="en-US" smtClean="0">
                <a:ea typeface="ＭＳ Ｐゴシック" pitchFamily="-107" charset="-128"/>
                <a:cs typeface="ＭＳ Ｐゴシック" pitchFamily="-107" charset="-128"/>
              </a:rPr>
              <a:t>The results of all these experiments suggest that both predation and sunspot activity regulate hare numbers and that food availability plays a less important role</a:t>
            </a:r>
          </a:p>
          <a:p>
            <a:endParaRPr lang="en-US" smtClean="0">
              <a:ea typeface="ＭＳ Ｐゴシック" pitchFamily="-107" charset="-128"/>
              <a:cs typeface="ＭＳ Ｐゴシック" pitchFamily="-107" charset="-128"/>
            </a:endParaRPr>
          </a:p>
          <a:p>
            <a:endParaRPr lang="en-US" smtClean="0">
              <a:ea typeface="ＭＳ Ｐゴシック" pitchFamily="-107" charset="-128"/>
              <a:cs typeface="ＭＳ Ｐゴシック" pitchFamily="-107" charset="-128"/>
            </a:endParaRPr>
          </a:p>
          <a:p>
            <a:endParaRPr lang="en-US" smtClean="0">
              <a:ea typeface="ＭＳ Ｐゴシック" pitchFamily="-107" charset="-128"/>
              <a:cs typeface="ＭＳ Ｐゴシック" pitchFamily="-107" charset="-128"/>
            </a:endParaRPr>
          </a:p>
          <a:p>
            <a:pPr eaLnBrk="1" hangingPunct="1"/>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7BC7498-D66D-924B-9DF4-905BACF6B61B}" type="slidenum">
              <a:rPr lang="en-US"/>
              <a:pPr/>
              <a:t>2</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ea typeface="ＭＳ Ｐゴシック" pitchFamily="-107" charset="-128"/>
                <a:cs typeface="ＭＳ Ｐゴシック" pitchFamily="-107" charset="-128"/>
              </a:rPr>
              <a:t>Population ecology </a:t>
            </a:r>
            <a:r>
              <a:rPr lang="en-US" dirty="0" smtClean="0">
                <a:ea typeface="ＭＳ Ｐゴシック" pitchFamily="-107" charset="-128"/>
                <a:cs typeface="ＭＳ Ｐゴシック" pitchFamily="-107" charset="-128"/>
              </a:rPr>
              <a:t>is the study of populations in relation to environment, including environmental influences on density and distribution, age structure, and population size</a:t>
            </a:r>
          </a:p>
          <a:p>
            <a:pPr eaLnBrk="1" hangingPunct="1">
              <a:lnSpc>
                <a:spcPct val="90000"/>
              </a:lnSpc>
            </a:pPr>
            <a:r>
              <a:rPr lang="en-US" sz="2600" dirty="0" smtClean="0">
                <a:ea typeface="ＭＳ Ｐゴシック" pitchFamily="-107" charset="-128"/>
                <a:cs typeface="ＭＳ Ｐゴシック" pitchFamily="-107" charset="-128"/>
              </a:rPr>
              <a:t>Scientific goal</a:t>
            </a:r>
          </a:p>
          <a:p>
            <a:pPr lvl="1" eaLnBrk="1" hangingPunct="1">
              <a:lnSpc>
                <a:spcPct val="90000"/>
              </a:lnSpc>
            </a:pPr>
            <a:r>
              <a:rPr lang="en-US" sz="2400" dirty="0" smtClean="0"/>
              <a:t>understanding the factors that influence the size of populations</a:t>
            </a:r>
          </a:p>
          <a:p>
            <a:pPr lvl="2" eaLnBrk="1" hangingPunct="1">
              <a:lnSpc>
                <a:spcPct val="90000"/>
              </a:lnSpc>
            </a:pPr>
            <a:r>
              <a:rPr lang="en-US" sz="2000" dirty="0" smtClean="0"/>
              <a:t>general principles</a:t>
            </a:r>
          </a:p>
          <a:p>
            <a:pPr lvl="2" eaLnBrk="1" hangingPunct="1">
              <a:lnSpc>
                <a:spcPct val="90000"/>
              </a:lnSpc>
            </a:pPr>
            <a:r>
              <a:rPr lang="en-US" sz="2000" dirty="0" smtClean="0"/>
              <a:t>specific cases</a:t>
            </a:r>
          </a:p>
          <a:p>
            <a:pPr eaLnBrk="1" hangingPunct="1">
              <a:lnSpc>
                <a:spcPct val="90000"/>
              </a:lnSpc>
            </a:pPr>
            <a:r>
              <a:rPr lang="en-US" sz="2600" dirty="0" smtClean="0">
                <a:ea typeface="ＭＳ Ｐゴシック" pitchFamily="-107" charset="-128"/>
                <a:cs typeface="ＭＳ Ｐゴシック" pitchFamily="-107" charset="-128"/>
              </a:rPr>
              <a:t>Practical goal</a:t>
            </a:r>
          </a:p>
          <a:p>
            <a:pPr lvl="1" eaLnBrk="1" hangingPunct="1">
              <a:lnSpc>
                <a:spcPct val="90000"/>
              </a:lnSpc>
            </a:pPr>
            <a:r>
              <a:rPr lang="en-US" sz="2400" dirty="0" smtClean="0"/>
              <a:t>management of populations</a:t>
            </a:r>
          </a:p>
          <a:p>
            <a:pPr lvl="2" eaLnBrk="1" hangingPunct="1">
              <a:lnSpc>
                <a:spcPct val="90000"/>
              </a:lnSpc>
            </a:pPr>
            <a:r>
              <a:rPr lang="en-US" sz="2000" dirty="0" smtClean="0"/>
              <a:t>increase population size</a:t>
            </a:r>
          </a:p>
          <a:p>
            <a:pPr lvl="3" eaLnBrk="1" hangingPunct="1">
              <a:lnSpc>
                <a:spcPct val="90000"/>
              </a:lnSpc>
            </a:pPr>
            <a:r>
              <a:rPr lang="en-US" sz="1800" dirty="0" smtClean="0"/>
              <a:t>endangered species</a:t>
            </a:r>
          </a:p>
          <a:p>
            <a:pPr lvl="2" eaLnBrk="1" hangingPunct="1">
              <a:lnSpc>
                <a:spcPct val="90000"/>
              </a:lnSpc>
            </a:pPr>
            <a:r>
              <a:rPr lang="en-US" sz="2000" dirty="0" smtClean="0"/>
              <a:t>decrease population size</a:t>
            </a:r>
          </a:p>
          <a:p>
            <a:pPr lvl="3" eaLnBrk="1" hangingPunct="1">
              <a:lnSpc>
                <a:spcPct val="90000"/>
              </a:lnSpc>
            </a:pPr>
            <a:r>
              <a:rPr lang="en-US" sz="1800" dirty="0" smtClean="0"/>
              <a:t>pests</a:t>
            </a:r>
          </a:p>
          <a:p>
            <a:pPr lvl="2" eaLnBrk="1" hangingPunct="1">
              <a:lnSpc>
                <a:spcPct val="90000"/>
              </a:lnSpc>
            </a:pPr>
            <a:r>
              <a:rPr lang="en-US" sz="2000" dirty="0" smtClean="0"/>
              <a:t>maintain population size</a:t>
            </a:r>
          </a:p>
          <a:p>
            <a:pPr lvl="3" eaLnBrk="1" hangingPunct="1">
              <a:lnSpc>
                <a:spcPct val="90000"/>
              </a:lnSpc>
            </a:pPr>
            <a:r>
              <a:rPr lang="en-US" sz="1800" dirty="0" smtClean="0"/>
              <a:t>fisheries management </a:t>
            </a:r>
          </a:p>
          <a:p>
            <a:pPr lvl="4" eaLnBrk="1" hangingPunct="1">
              <a:lnSpc>
                <a:spcPct val="90000"/>
              </a:lnSpc>
            </a:pPr>
            <a:r>
              <a:rPr lang="en-US" sz="1800" dirty="0" smtClean="0"/>
              <a:t>maintain &amp; maximize sustained yield</a:t>
            </a:r>
          </a:p>
          <a:p>
            <a:pPr eaLnBrk="1" hangingPunct="1"/>
            <a:endParaRPr lang="en-US" dirty="0" smtClean="0">
              <a:ea typeface="ＭＳ Ｐゴシック" pitchFamily="-107" charset="-128"/>
              <a:cs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4661083-FC97-CA48-82AA-BFAA5B65891A}" type="slidenum">
              <a:rPr lang="en-US"/>
              <a:pPr/>
              <a:t>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ea typeface="ＭＳ Ｐゴシック" pitchFamily="-107" charset="-128"/>
              <a:cs typeface="ＭＳ Ｐゴシック" pitchFamily="-10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CA94702-2FF5-9F42-ADF6-0A93280272E4}" type="slidenum">
              <a:rPr lang="en-US"/>
              <a:pPr/>
              <a:t>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ea typeface="ＭＳ Ｐゴシック" pitchFamily="-107" charset="-128"/>
              <a:cs typeface="ＭＳ Ｐゴシック" pitchFamily="-10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32FAE21-3D09-0C43-A06B-1FFDAF7B9A59}" type="slidenum">
              <a:rPr lang="en-US"/>
              <a:pPr/>
              <a:t>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ea typeface="ＭＳ Ｐゴシック" pitchFamily="-107" charset="-128"/>
              <a:cs typeface="ＭＳ Ｐゴシック" pitchFamily="-10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E8A0BE0-96C0-4948-9C23-438E78EAD098}" type="slidenum">
              <a:rPr lang="en-US"/>
              <a:pPr/>
              <a:t>6</a:t>
            </a:fld>
            <a:endParaRPr lang="en-US"/>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rtl="0"/>
            <a:r>
              <a:rPr lang="en-US" sz="1200" kern="1200" dirty="0" smtClean="0">
                <a:solidFill>
                  <a:schemeClr val="tx1"/>
                </a:solidFill>
                <a:effectLst/>
                <a:latin typeface="+mn-lt"/>
                <a:ea typeface="+mn-ea"/>
                <a:cs typeface="+mn-cs"/>
              </a:rPr>
              <a:t>Assumptions</a:t>
            </a:r>
          </a:p>
          <a:p>
            <a:pPr rtl="0"/>
            <a:r>
              <a:rPr lang="en-US" sz="1200" kern="1200" dirty="0" smtClean="0">
                <a:solidFill>
                  <a:schemeClr val="tx1"/>
                </a:solidFill>
                <a:effectLst/>
                <a:latin typeface="+mn-lt"/>
                <a:ea typeface="+mn-ea"/>
                <a:cs typeface="+mn-cs"/>
              </a:rPr>
              <a:t>: The accuracy of this mark-recapture method re</a:t>
            </a:r>
          </a:p>
          <a:p>
            <a:pPr rtl="0"/>
            <a:r>
              <a:rPr lang="en-US" sz="1200" kern="1200" dirty="0" err="1" smtClean="0">
                <a:solidFill>
                  <a:schemeClr val="tx1"/>
                </a:solidFill>
                <a:effectLst/>
                <a:latin typeface="+mn-lt"/>
                <a:ea typeface="+mn-ea"/>
                <a:cs typeface="+mn-cs"/>
              </a:rPr>
              <a:t>sts</a:t>
            </a:r>
            <a:r>
              <a:rPr lang="en-US" sz="1200" kern="1200" dirty="0" smtClean="0">
                <a:solidFill>
                  <a:schemeClr val="tx1"/>
                </a:solidFill>
                <a:effectLst/>
                <a:latin typeface="+mn-lt"/>
                <a:ea typeface="+mn-ea"/>
                <a:cs typeface="+mn-cs"/>
              </a:rPr>
              <a:t> on a number of assumptions being met. </a:t>
            </a:r>
          </a:p>
          <a:p>
            <a:pPr rtl="0"/>
            <a:r>
              <a:rPr lang="en-US" sz="1200" kern="1200" dirty="0" smtClean="0">
                <a:solidFill>
                  <a:schemeClr val="tx1"/>
                </a:solidFill>
                <a:effectLst/>
                <a:latin typeface="+mn-lt"/>
                <a:ea typeface="+mn-ea"/>
                <a:cs typeface="+mn-cs"/>
              </a:rPr>
              <a:t>Assumption 1</a:t>
            </a:r>
          </a:p>
          <a:p>
            <a:pPr rtl="0"/>
            <a:r>
              <a:rPr lang="en-US" sz="1200" kern="1200" dirty="0" smtClean="0">
                <a:solidFill>
                  <a:schemeClr val="tx1"/>
                </a:solidFill>
                <a:effectLst/>
                <a:latin typeface="+mn-lt"/>
                <a:ea typeface="+mn-ea"/>
                <a:cs typeface="+mn-cs"/>
              </a:rPr>
              <a:t>. During the interval between the preliminary </a:t>
            </a:r>
          </a:p>
          <a:p>
            <a:pPr rtl="0"/>
            <a:r>
              <a:rPr lang="en-US" sz="1200" kern="1200" dirty="0" smtClean="0">
                <a:solidFill>
                  <a:schemeClr val="tx1"/>
                </a:solidFill>
                <a:effectLst/>
                <a:latin typeface="+mn-lt"/>
                <a:ea typeface="+mn-ea"/>
                <a:cs typeface="+mn-cs"/>
              </a:rPr>
              <a:t>marking period and the subsequent recapture </a:t>
            </a:r>
          </a:p>
          <a:p>
            <a:pPr rtl="0"/>
            <a:r>
              <a:rPr lang="en-US" sz="1200" kern="1200" dirty="0" smtClean="0">
                <a:solidFill>
                  <a:schemeClr val="tx1"/>
                </a:solidFill>
                <a:effectLst/>
                <a:latin typeface="+mn-lt"/>
                <a:ea typeface="+mn-ea"/>
                <a:cs typeface="+mn-cs"/>
              </a:rPr>
              <a:t>period, nothing has happened to upset the proportions</a:t>
            </a:r>
          </a:p>
          <a:p>
            <a:pPr rtl="0"/>
            <a:r>
              <a:rPr lang="en-US" sz="1200" kern="1200" dirty="0" smtClean="0">
                <a:solidFill>
                  <a:schemeClr val="tx1"/>
                </a:solidFill>
                <a:effectLst/>
                <a:latin typeface="+mn-lt"/>
                <a:ea typeface="+mn-ea"/>
                <a:cs typeface="+mn-cs"/>
              </a:rPr>
              <a:t>of marked to unmarked animals (that is, no new </a:t>
            </a:r>
          </a:p>
          <a:p>
            <a:pPr rtl="0"/>
            <a:r>
              <a:rPr lang="en-US" sz="1200" kern="1200" dirty="0" smtClean="0">
                <a:solidFill>
                  <a:schemeClr val="tx1"/>
                </a:solidFill>
                <a:effectLst/>
                <a:latin typeface="+mn-lt"/>
                <a:ea typeface="+mn-ea"/>
                <a:cs typeface="+mn-cs"/>
              </a:rPr>
              <a:t>individuals were born or immigrated </a:t>
            </a:r>
          </a:p>
          <a:p>
            <a:pPr rtl="0"/>
            <a:r>
              <a:rPr lang="en-US" sz="1200" kern="1200" dirty="0" smtClean="0">
                <a:solidFill>
                  <a:schemeClr val="tx1"/>
                </a:solidFill>
                <a:effectLst/>
                <a:latin typeface="+mn-lt"/>
                <a:ea typeface="+mn-ea"/>
                <a:cs typeface="+mn-cs"/>
              </a:rPr>
              <a:t>into the population, and none</a:t>
            </a:r>
          </a:p>
          <a:p>
            <a:pPr rtl="0"/>
            <a:r>
              <a:rPr lang="en-US" sz="1200" kern="1200" dirty="0" smtClean="0">
                <a:solidFill>
                  <a:schemeClr val="tx1"/>
                </a:solidFill>
                <a:effectLst/>
                <a:latin typeface="+mn-lt"/>
                <a:ea typeface="+mn-ea"/>
                <a:cs typeface="+mn-cs"/>
              </a:rPr>
              <a:t>died or emigrated). Another way to state </a:t>
            </a:r>
          </a:p>
          <a:p>
            <a:pPr rtl="0"/>
            <a:r>
              <a:rPr lang="en-US" sz="1200" kern="1200" dirty="0" smtClean="0">
                <a:solidFill>
                  <a:schemeClr val="tx1"/>
                </a:solidFill>
                <a:effectLst/>
                <a:latin typeface="+mn-lt"/>
                <a:ea typeface="+mn-ea"/>
                <a:cs typeface="+mn-cs"/>
              </a:rPr>
              <a:t>this assumption is that </a:t>
            </a:r>
            <a:r>
              <a:rPr lang="en-US" sz="1200" kern="1200" dirty="0" err="1" smtClean="0">
                <a:solidFill>
                  <a:schemeClr val="tx1"/>
                </a:solidFill>
                <a:effectLst/>
                <a:latin typeface="+mn-lt"/>
                <a:ea typeface="+mn-ea"/>
                <a:cs typeface="+mn-cs"/>
              </a:rPr>
              <a:t>th</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e population is assumed to be "closed". </a:t>
            </a:r>
          </a:p>
          <a:p>
            <a:pPr rtl="0"/>
            <a:r>
              <a:rPr lang="en-US" sz="1200" kern="1200" dirty="0" smtClean="0">
                <a:solidFill>
                  <a:schemeClr val="tx1"/>
                </a:solidFill>
                <a:effectLst/>
                <a:latin typeface="+mn-lt"/>
                <a:ea typeface="+mn-ea"/>
                <a:cs typeface="+mn-cs"/>
              </a:rPr>
              <a:t>An exception is when there are equal </a:t>
            </a:r>
          </a:p>
          <a:p>
            <a:pPr rtl="0"/>
            <a:r>
              <a:rPr lang="en-US" sz="1200" kern="1200" dirty="0" smtClean="0">
                <a:solidFill>
                  <a:schemeClr val="tx1"/>
                </a:solidFill>
                <a:effectLst/>
                <a:latin typeface="+mn-lt"/>
                <a:ea typeface="+mn-ea"/>
                <a:cs typeface="+mn-cs"/>
              </a:rPr>
              <a:t>proportions of deaths or emigrants </a:t>
            </a:r>
          </a:p>
          <a:p>
            <a:pPr rtl="0"/>
            <a:r>
              <a:rPr lang="en-US" sz="1200" kern="1200" dirty="0" smtClean="0">
                <a:solidFill>
                  <a:schemeClr val="tx1"/>
                </a:solidFill>
                <a:effectLst/>
                <a:latin typeface="+mn-lt"/>
                <a:ea typeface="+mn-ea"/>
                <a:cs typeface="+mn-cs"/>
              </a:rPr>
              <a:t>for marked and unmarked </a:t>
            </a:r>
            <a:r>
              <a:rPr lang="en-US" sz="1200" kern="1200" dirty="0" err="1" smtClean="0">
                <a:solidFill>
                  <a:schemeClr val="tx1"/>
                </a:solidFill>
                <a:effectLst/>
                <a:latin typeface="+mn-lt"/>
                <a:ea typeface="+mn-ea"/>
                <a:cs typeface="+mn-cs"/>
              </a:rPr>
              <a:t>individu</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als</a:t>
            </a:r>
            <a:r>
              <a:rPr lang="en-US" sz="1200" kern="1200" dirty="0" smtClean="0">
                <a:solidFill>
                  <a:schemeClr val="tx1"/>
                </a:solidFill>
                <a:effectLst/>
                <a:latin typeface="+mn-lt"/>
                <a:ea typeface="+mn-ea"/>
                <a:cs typeface="+mn-cs"/>
              </a:rPr>
              <a:t> during the sampling period. If </a:t>
            </a:r>
          </a:p>
          <a:p>
            <a:pPr rtl="0"/>
            <a:r>
              <a:rPr lang="en-US" sz="1200" kern="1200" dirty="0" smtClean="0">
                <a:solidFill>
                  <a:schemeClr val="tx1"/>
                </a:solidFill>
                <a:effectLst/>
                <a:latin typeface="+mn-lt"/>
                <a:ea typeface="+mn-ea"/>
                <a:cs typeface="+mn-cs"/>
              </a:rPr>
              <a:t>deaths occur in this manner the proportions of marked to unmarked will not change and thus we can still </a:t>
            </a:r>
          </a:p>
          <a:p>
            <a:pPr rtl="0"/>
            <a:r>
              <a:rPr lang="en-US" sz="1200" kern="1200" dirty="0" smtClean="0">
                <a:solidFill>
                  <a:schemeClr val="tx1"/>
                </a:solidFill>
                <a:effectLst/>
                <a:latin typeface="+mn-lt"/>
                <a:ea typeface="+mn-ea"/>
                <a:cs typeface="+mn-cs"/>
              </a:rPr>
              <a:t>estimate the population. Notice the same cannot hold </a:t>
            </a:r>
          </a:p>
          <a:p>
            <a:pPr rtl="0"/>
            <a:r>
              <a:rPr lang="en-US" sz="1200" kern="1200" dirty="0" smtClean="0">
                <a:solidFill>
                  <a:schemeClr val="tx1"/>
                </a:solidFill>
                <a:effectLst/>
                <a:latin typeface="+mn-lt"/>
                <a:ea typeface="+mn-ea"/>
                <a:cs typeface="+mn-cs"/>
              </a:rPr>
              <a:t>true for births since </a:t>
            </a:r>
          </a:p>
          <a:p>
            <a:pPr rtl="0"/>
            <a:r>
              <a:rPr lang="en-US" sz="1200" kern="1200" dirty="0" smtClean="0">
                <a:solidFill>
                  <a:schemeClr val="tx1"/>
                </a:solidFill>
                <a:effectLst/>
                <a:latin typeface="+mn-lt"/>
                <a:ea typeface="+mn-ea"/>
                <a:cs typeface="+mn-cs"/>
              </a:rPr>
              <a:t>a proportionate number of </a:t>
            </a:r>
          </a:p>
          <a:p>
            <a:pPr rtl="0"/>
            <a:r>
              <a:rPr lang="en-US" sz="1200" kern="1200" dirty="0" smtClean="0">
                <a:solidFill>
                  <a:schemeClr val="tx1"/>
                </a:solidFill>
                <a:effectLst/>
                <a:latin typeface="+mn-lt"/>
                <a:ea typeface="+mn-ea"/>
                <a:cs typeface="+mn-cs"/>
              </a:rPr>
              <a:t>individuals will not be born with marks on them. Births</a:t>
            </a:r>
          </a:p>
          <a:p>
            <a:pPr rtl="0"/>
            <a:r>
              <a:rPr lang="en-US" sz="1200" kern="1200" dirty="0" smtClean="0">
                <a:solidFill>
                  <a:schemeClr val="tx1"/>
                </a:solidFill>
                <a:effectLst/>
                <a:latin typeface="+mn-lt"/>
                <a:ea typeface="+mn-ea"/>
                <a:cs typeface="+mn-cs"/>
              </a:rPr>
              <a:t>can still occur and an accurate estimate can still be </a:t>
            </a:r>
          </a:p>
          <a:p>
            <a:pPr rtl="0"/>
            <a:r>
              <a:rPr lang="en-US" sz="1200" kern="1200" dirty="0" smtClean="0">
                <a:solidFill>
                  <a:schemeClr val="tx1"/>
                </a:solidFill>
                <a:effectLst/>
                <a:latin typeface="+mn-lt"/>
                <a:ea typeface="+mn-ea"/>
                <a:cs typeface="+mn-cs"/>
              </a:rPr>
              <a:t>made only if an equal number of unmarked </a:t>
            </a:r>
            <a:r>
              <a:rPr lang="en-US" sz="1200" kern="1200" dirty="0" err="1" smtClean="0">
                <a:solidFill>
                  <a:schemeClr val="tx1"/>
                </a:solidFill>
                <a:effectLst/>
                <a:latin typeface="+mn-lt"/>
                <a:ea typeface="+mn-ea"/>
                <a:cs typeface="+mn-cs"/>
              </a:rPr>
              <a:t>individua</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ls</a:t>
            </a:r>
            <a:r>
              <a:rPr lang="en-US" sz="1200" kern="1200" dirty="0" smtClean="0">
                <a:solidFill>
                  <a:schemeClr val="tx1"/>
                </a:solidFill>
                <a:effectLst/>
                <a:latin typeface="+mn-lt"/>
                <a:ea typeface="+mn-ea"/>
                <a:cs typeface="+mn-cs"/>
              </a:rPr>
              <a:t> leave (or die) and are </a:t>
            </a:r>
          </a:p>
          <a:p>
            <a:pPr rtl="0"/>
            <a:r>
              <a:rPr lang="en-US" sz="1200" kern="1200" dirty="0" smtClean="0">
                <a:solidFill>
                  <a:schemeClr val="tx1"/>
                </a:solidFill>
                <a:effectLst/>
                <a:latin typeface="+mn-lt"/>
                <a:ea typeface="+mn-ea"/>
                <a:cs typeface="+mn-cs"/>
              </a:rPr>
              <a:t>born. This means that no </a:t>
            </a:r>
          </a:p>
          <a:p>
            <a:pPr rtl="0"/>
            <a:r>
              <a:rPr lang="en-US" sz="1200" kern="1200" dirty="0" smtClean="0">
                <a:solidFill>
                  <a:schemeClr val="tx1"/>
                </a:solidFill>
                <a:effectLst/>
                <a:latin typeface="+mn-lt"/>
                <a:ea typeface="+mn-ea"/>
                <a:cs typeface="+mn-cs"/>
              </a:rPr>
              <a:t>marked individuals can leave, </a:t>
            </a:r>
          </a:p>
          <a:p>
            <a:pPr rtl="0"/>
            <a:r>
              <a:rPr lang="en-US" sz="1200" kern="1200" dirty="0" smtClean="0">
                <a:solidFill>
                  <a:schemeClr val="tx1"/>
                </a:solidFill>
                <a:effectLst/>
                <a:latin typeface="+mn-lt"/>
                <a:ea typeface="+mn-ea"/>
                <a:cs typeface="+mn-cs"/>
              </a:rPr>
              <a:t>which would be highly unlikely. </a:t>
            </a:r>
          </a:p>
          <a:p>
            <a:pPr rtl="0"/>
            <a:r>
              <a:rPr lang="en-US" sz="1200" kern="1200" dirty="0" smtClean="0">
                <a:solidFill>
                  <a:schemeClr val="tx1"/>
                </a:solidFill>
                <a:effectLst/>
                <a:latin typeface="+mn-lt"/>
                <a:ea typeface="+mn-ea"/>
                <a:cs typeface="+mn-cs"/>
              </a:rPr>
              <a:t>Notice that inherent in this assumption is that the mark</a:t>
            </a:r>
          </a:p>
          <a:p>
            <a:pPr rtl="0"/>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of the individuals has no </a:t>
            </a:r>
          </a:p>
          <a:p>
            <a:pPr rtl="0"/>
            <a:r>
              <a:rPr lang="en-US" sz="1200" kern="1200" dirty="0" smtClean="0">
                <a:solidFill>
                  <a:schemeClr val="tx1"/>
                </a:solidFill>
                <a:effectLst/>
                <a:latin typeface="+mn-lt"/>
                <a:ea typeface="+mn-ea"/>
                <a:cs typeface="+mn-cs"/>
              </a:rPr>
              <a:t>effect on their survival. </a:t>
            </a:r>
          </a:p>
          <a:p>
            <a:pPr rtl="0"/>
            <a:r>
              <a:rPr lang="en-US" sz="1200" kern="1200" dirty="0" smtClean="0">
                <a:solidFill>
                  <a:schemeClr val="tx1"/>
                </a:solidFill>
                <a:effectLst/>
                <a:latin typeface="+mn-lt"/>
                <a:ea typeface="+mn-ea"/>
                <a:cs typeface="+mn-cs"/>
              </a:rPr>
              <a:t>This is often the most difficult assumption to meet </a:t>
            </a:r>
            <a:r>
              <a:rPr lang="en-US" sz="1200" kern="1200" dirty="0" err="1" smtClean="0">
                <a:solidFill>
                  <a:schemeClr val="tx1"/>
                </a:solidFill>
                <a:effectLst/>
                <a:latin typeface="+mn-lt"/>
                <a:ea typeface="+mn-ea"/>
                <a:cs typeface="+mn-cs"/>
              </a:rPr>
              <a:t>si</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nce</a:t>
            </a:r>
            <a:r>
              <a:rPr lang="en-US" sz="1200" kern="1200" dirty="0" smtClean="0">
                <a:solidFill>
                  <a:schemeClr val="tx1"/>
                </a:solidFill>
                <a:effectLst/>
                <a:latin typeface="+mn-lt"/>
                <a:ea typeface="+mn-ea"/>
                <a:cs typeface="+mn-cs"/>
              </a:rPr>
              <a:t> the mark may make the individual more noticeable </a:t>
            </a:r>
          </a:p>
          <a:p>
            <a:pPr rtl="0"/>
            <a:r>
              <a:rPr lang="en-US" sz="1200" kern="1200" dirty="0" smtClean="0">
                <a:solidFill>
                  <a:schemeClr val="tx1"/>
                </a:solidFill>
                <a:effectLst/>
                <a:latin typeface="+mn-lt"/>
                <a:ea typeface="+mn-ea"/>
                <a:cs typeface="+mn-cs"/>
              </a:rPr>
              <a:t>to predators or may slow them </a:t>
            </a:r>
            <a:r>
              <a:rPr lang="en-US" sz="1200" kern="1200" dirty="0" err="1" smtClean="0">
                <a:solidFill>
                  <a:schemeClr val="tx1"/>
                </a:solidFill>
                <a:effectLst/>
                <a:latin typeface="+mn-lt"/>
                <a:ea typeface="+mn-ea"/>
                <a:cs typeface="+mn-cs"/>
              </a:rPr>
              <a:t>dow</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n, such that more marked individuals die than unmarked between the </a:t>
            </a:r>
          </a:p>
          <a:p>
            <a:pPr rtl="0"/>
            <a:r>
              <a:rPr lang="en-US" sz="1200" kern="1200" dirty="0" smtClean="0">
                <a:solidFill>
                  <a:schemeClr val="tx1"/>
                </a:solidFill>
                <a:effectLst/>
                <a:latin typeface="+mn-lt"/>
                <a:ea typeface="+mn-ea"/>
                <a:cs typeface="+mn-cs"/>
              </a:rPr>
              <a:t>sampling periods. </a:t>
            </a:r>
          </a:p>
          <a:p>
            <a:pPr rtl="0"/>
            <a:r>
              <a:rPr lang="en-US" sz="1200" kern="1200" dirty="0" smtClean="0">
                <a:solidFill>
                  <a:schemeClr val="tx1"/>
                </a:solidFill>
                <a:effectLst/>
                <a:latin typeface="+mn-lt"/>
                <a:ea typeface="+mn-ea"/>
                <a:cs typeface="+mn-cs"/>
              </a:rPr>
              <a:t>You should also be aware that the length of the </a:t>
            </a:r>
            <a:r>
              <a:rPr lang="en-US" sz="1200" kern="1200" dirty="0" err="1" smtClean="0">
                <a:solidFill>
                  <a:schemeClr val="tx1"/>
                </a:solidFill>
                <a:effectLst/>
                <a:latin typeface="+mn-lt"/>
                <a:ea typeface="+mn-ea"/>
                <a:cs typeface="+mn-cs"/>
              </a:rPr>
              <a:t>samp</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ling period is very </a:t>
            </a:r>
            <a:r>
              <a:rPr lang="en-US" sz="1200" kern="1200" dirty="0" err="1" smtClean="0">
                <a:solidFill>
                  <a:schemeClr val="tx1"/>
                </a:solidFill>
                <a:effectLst/>
                <a:latin typeface="+mn-lt"/>
                <a:ea typeface="+mn-ea"/>
                <a:cs typeface="+mn-cs"/>
              </a:rPr>
              <a:t>importa</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nt. The shorter the time </a:t>
            </a:r>
          </a:p>
          <a:p>
            <a:pPr rtl="0"/>
            <a:r>
              <a:rPr lang="en-US" sz="1200" kern="1200" dirty="0" smtClean="0">
                <a:solidFill>
                  <a:schemeClr val="tx1"/>
                </a:solidFill>
                <a:effectLst/>
                <a:latin typeface="+mn-lt"/>
                <a:ea typeface="+mn-ea"/>
                <a:cs typeface="+mn-cs"/>
              </a:rPr>
              <a:t>interval between marking </a:t>
            </a:r>
          </a:p>
          <a:p>
            <a:pPr rtl="0"/>
            <a:r>
              <a:rPr lang="en-US" sz="1200" kern="1200" dirty="0" smtClean="0">
                <a:solidFill>
                  <a:schemeClr val="tx1"/>
                </a:solidFill>
                <a:effectLst/>
                <a:latin typeface="+mn-lt"/>
                <a:ea typeface="+mn-ea"/>
                <a:cs typeface="+mn-cs"/>
              </a:rPr>
              <a:t>and recapturing individuals reduces the li</a:t>
            </a:r>
          </a:p>
          <a:p>
            <a:pPr rtl="0"/>
            <a:r>
              <a:rPr lang="en-US" sz="1200" kern="1200" dirty="0" err="1" smtClean="0">
                <a:solidFill>
                  <a:schemeClr val="tx1"/>
                </a:solidFill>
                <a:effectLst/>
                <a:latin typeface="+mn-lt"/>
                <a:ea typeface="+mn-ea"/>
                <a:cs typeface="+mn-cs"/>
              </a:rPr>
              <a:t>kelihood</a:t>
            </a:r>
            <a:r>
              <a:rPr lang="en-US" sz="1200" kern="1200" dirty="0" smtClean="0">
                <a:solidFill>
                  <a:schemeClr val="tx1"/>
                </a:solidFill>
                <a:effectLst/>
                <a:latin typeface="+mn-lt"/>
                <a:ea typeface="+mn-ea"/>
                <a:cs typeface="+mn-cs"/>
              </a:rPr>
              <a:t> that this assumption will be </a:t>
            </a:r>
          </a:p>
          <a:p>
            <a:pPr rtl="0"/>
            <a:r>
              <a:rPr lang="en-US" sz="1200" kern="1200" dirty="0" smtClean="0">
                <a:solidFill>
                  <a:schemeClr val="tx1"/>
                </a:solidFill>
                <a:effectLst/>
                <a:latin typeface="+mn-lt"/>
                <a:ea typeface="+mn-ea"/>
                <a:cs typeface="+mn-cs"/>
              </a:rPr>
              <a:t>violated. The longer the time </a:t>
            </a:r>
            <a:r>
              <a:rPr lang="en-US" sz="1200" kern="1200" dirty="0" err="1" smtClean="0">
                <a:solidFill>
                  <a:schemeClr val="tx1"/>
                </a:solidFill>
                <a:effectLst/>
                <a:latin typeface="+mn-lt"/>
                <a:ea typeface="+mn-ea"/>
                <a:cs typeface="+mn-cs"/>
              </a:rPr>
              <a:t>interv</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al the greater the chance that some</a:t>
            </a:r>
          </a:p>
          <a:p>
            <a:pPr rtl="0"/>
            <a:r>
              <a:rPr lang="en-US" sz="1200" kern="1200" dirty="0" smtClean="0">
                <a:solidFill>
                  <a:schemeClr val="tx1"/>
                </a:solidFill>
                <a:effectLst/>
                <a:latin typeface="+mn-lt"/>
                <a:ea typeface="+mn-ea"/>
                <a:cs typeface="+mn-cs"/>
              </a:rPr>
              <a:t>individuals will die, emigrate, </a:t>
            </a:r>
          </a:p>
          <a:p>
            <a:pPr rtl="0"/>
            <a:r>
              <a:rPr lang="en-US" sz="1200" kern="1200" dirty="0" smtClean="0">
                <a:solidFill>
                  <a:schemeClr val="tx1"/>
                </a:solidFill>
                <a:effectLst/>
                <a:latin typeface="+mn-lt"/>
                <a:ea typeface="+mn-ea"/>
                <a:cs typeface="+mn-cs"/>
              </a:rPr>
              <a:t>immigrate or even be born and </a:t>
            </a:r>
          </a:p>
          <a:p>
            <a:pPr rtl="0"/>
            <a:r>
              <a:rPr lang="en-US" sz="1200" kern="1200" dirty="0" smtClean="0">
                <a:solidFill>
                  <a:schemeClr val="tx1"/>
                </a:solidFill>
                <a:effectLst/>
                <a:latin typeface="+mn-lt"/>
                <a:ea typeface="+mn-ea"/>
                <a:cs typeface="+mn-cs"/>
              </a:rPr>
              <a:t>hence become an "open" population.</a:t>
            </a:r>
          </a:p>
          <a:p>
            <a:pPr rtl="0"/>
            <a:r>
              <a:rPr lang="en-US" sz="1200" kern="1200" dirty="0" smtClean="0">
                <a:solidFill>
                  <a:schemeClr val="tx1"/>
                </a:solidFill>
                <a:effectLst/>
                <a:latin typeface="+mn-lt"/>
                <a:ea typeface="+mn-ea"/>
                <a:cs typeface="+mn-cs"/>
              </a:rPr>
              <a:t>Assumption 2</a:t>
            </a:r>
          </a:p>
          <a:p>
            <a:pPr rtl="0"/>
            <a:r>
              <a:rPr lang="en-US" sz="1200" kern="1200" dirty="0" smtClean="0">
                <a:solidFill>
                  <a:schemeClr val="tx1"/>
                </a:solidFill>
                <a:effectLst/>
                <a:latin typeface="+mn-lt"/>
                <a:ea typeface="+mn-ea"/>
                <a:cs typeface="+mn-cs"/>
              </a:rPr>
              <a:t>. The chance for each individual in the population to</a:t>
            </a:r>
          </a:p>
          <a:p>
            <a:pPr rtl="0"/>
            <a:r>
              <a:rPr lang="en-US" sz="1200" kern="1200" dirty="0" smtClean="0">
                <a:solidFill>
                  <a:schemeClr val="tx1"/>
                </a:solidFill>
                <a:effectLst/>
                <a:latin typeface="+mn-lt"/>
                <a:ea typeface="+mn-ea"/>
                <a:cs typeface="+mn-cs"/>
              </a:rPr>
              <a:t>be caught are equal and constant for both the </a:t>
            </a:r>
          </a:p>
          <a:p>
            <a:pPr rtl="0"/>
            <a:r>
              <a:rPr lang="en-US" sz="1200" kern="1200" dirty="0" smtClean="0">
                <a:solidFill>
                  <a:schemeClr val="tx1"/>
                </a:solidFill>
                <a:effectLst/>
                <a:latin typeface="+mn-lt"/>
                <a:ea typeface="+mn-ea"/>
                <a:cs typeface="+mn-cs"/>
              </a:rPr>
              <a:t>initial marking period and the recapture</a:t>
            </a:r>
          </a:p>
          <a:p>
            <a:pPr rtl="0"/>
            <a:r>
              <a:rPr lang="en-US" sz="1200" kern="1200" dirty="0" smtClean="0">
                <a:solidFill>
                  <a:schemeClr val="tx1"/>
                </a:solidFill>
                <a:effectLst/>
                <a:latin typeface="+mn-lt"/>
                <a:ea typeface="+mn-ea"/>
                <a:cs typeface="+mn-cs"/>
              </a:rPr>
              <a:t>period. That is, marked </a:t>
            </a:r>
            <a:r>
              <a:rPr lang="en-US" sz="1200" kern="1200" dirty="0" err="1" smtClean="0">
                <a:solidFill>
                  <a:schemeClr val="tx1"/>
                </a:solidFill>
                <a:effectLst/>
                <a:latin typeface="+mn-lt"/>
                <a:ea typeface="+mn-ea"/>
                <a:cs typeface="+mn-cs"/>
              </a:rPr>
              <a:t>individu</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als</a:t>
            </a:r>
            <a:r>
              <a:rPr lang="en-US" sz="1200" kern="1200" dirty="0" smtClean="0">
                <a:solidFill>
                  <a:schemeClr val="tx1"/>
                </a:solidFill>
                <a:effectLst/>
                <a:latin typeface="+mn-lt"/>
                <a:ea typeface="+mn-ea"/>
                <a:cs typeface="+mn-cs"/>
              </a:rPr>
              <a:t> must not become either easier </a:t>
            </a:r>
          </a:p>
          <a:p>
            <a:pPr rtl="0"/>
            <a:r>
              <a:rPr lang="en-US" sz="1200" kern="1200" dirty="0" smtClean="0">
                <a:solidFill>
                  <a:schemeClr val="tx1"/>
                </a:solidFill>
                <a:effectLst/>
                <a:latin typeface="+mn-lt"/>
                <a:ea typeface="+mn-ea"/>
                <a:cs typeface="+mn-cs"/>
              </a:rPr>
              <a:t>or more difficult to catch. Marking an</a:t>
            </a:r>
          </a:p>
          <a:p>
            <a:pPr rtl="0"/>
            <a:r>
              <a:rPr lang="en-US" sz="1200" kern="1200" dirty="0" smtClean="0">
                <a:solidFill>
                  <a:schemeClr val="tx1"/>
                </a:solidFill>
                <a:effectLst/>
                <a:latin typeface="+mn-lt"/>
                <a:ea typeface="+mn-ea"/>
                <a:cs typeface="+mn-cs"/>
              </a:rPr>
              <a:t>individual does not make them more </a:t>
            </a:r>
          </a:p>
          <a:p>
            <a:pPr rtl="0"/>
            <a:r>
              <a:rPr lang="en-US" sz="1200" kern="1200" dirty="0" smtClean="0">
                <a:solidFill>
                  <a:schemeClr val="tx1"/>
                </a:solidFill>
                <a:effectLst/>
                <a:latin typeface="+mn-lt"/>
                <a:ea typeface="+mn-ea"/>
                <a:cs typeface="+mn-cs"/>
              </a:rPr>
              <a:t>or less likely to be recaptured </a:t>
            </a:r>
          </a:p>
          <a:p>
            <a:pPr rtl="0"/>
            <a:r>
              <a:rPr lang="en-US" sz="1200" kern="1200" dirty="0" smtClean="0">
                <a:solidFill>
                  <a:schemeClr val="tx1"/>
                </a:solidFill>
                <a:effectLst/>
                <a:latin typeface="+mn-lt"/>
                <a:ea typeface="+mn-ea"/>
                <a:cs typeface="+mn-cs"/>
              </a:rPr>
              <a:t>relative to unmarked individuals. </a:t>
            </a:r>
          </a:p>
          <a:p>
            <a:pPr rtl="0"/>
            <a:r>
              <a:rPr lang="en-US" sz="1200" kern="1200" dirty="0" smtClean="0">
                <a:solidFill>
                  <a:schemeClr val="tx1"/>
                </a:solidFill>
                <a:effectLst/>
                <a:latin typeface="+mn-lt"/>
                <a:ea typeface="+mn-ea"/>
                <a:cs typeface="+mn-cs"/>
              </a:rPr>
              <a:t>Furthermore, there cannot be </a:t>
            </a:r>
            <a:r>
              <a:rPr lang="en-US" sz="1200" kern="1200" dirty="0" err="1" smtClean="0">
                <a:solidFill>
                  <a:schemeClr val="tx1"/>
                </a:solidFill>
                <a:effectLst/>
                <a:latin typeface="+mn-lt"/>
                <a:ea typeface="+mn-ea"/>
                <a:cs typeface="+mn-cs"/>
              </a:rPr>
              <a:t>someth</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unique about those animals that </a:t>
            </a:r>
          </a:p>
          <a:p>
            <a:pPr rtl="0"/>
            <a:r>
              <a:rPr lang="en-US" sz="1200" kern="1200" dirty="0" smtClean="0">
                <a:solidFill>
                  <a:schemeClr val="tx1"/>
                </a:solidFill>
                <a:effectLst/>
                <a:latin typeface="+mn-lt"/>
                <a:ea typeface="+mn-ea"/>
                <a:cs typeface="+mn-cs"/>
              </a:rPr>
              <a:t>were initially marked that</a:t>
            </a:r>
          </a:p>
          <a:p>
            <a:pPr rtl="0"/>
            <a:r>
              <a:rPr lang="en-US" sz="1200" kern="1200" dirty="0" smtClean="0">
                <a:solidFill>
                  <a:schemeClr val="tx1"/>
                </a:solidFill>
                <a:effectLst/>
                <a:latin typeface="+mn-lt"/>
                <a:ea typeface="+mn-ea"/>
                <a:cs typeface="+mn-cs"/>
              </a:rPr>
              <a:t>make them more conspicuous. If only </a:t>
            </a:r>
          </a:p>
          <a:p>
            <a:pPr rtl="0"/>
            <a:r>
              <a:rPr lang="en-US" sz="1200" kern="1200" dirty="0" smtClean="0">
                <a:solidFill>
                  <a:schemeClr val="tx1"/>
                </a:solidFill>
                <a:effectLst/>
                <a:latin typeface="+mn-lt"/>
                <a:ea typeface="+mn-ea"/>
                <a:cs typeface="+mn-cs"/>
              </a:rPr>
              <a:t>males are captured in the traps because </a:t>
            </a:r>
          </a:p>
          <a:p>
            <a:pPr rtl="0"/>
            <a:r>
              <a:rPr lang="en-US" sz="1200" kern="1200" dirty="0" smtClean="0">
                <a:solidFill>
                  <a:schemeClr val="tx1"/>
                </a:solidFill>
                <a:effectLst/>
                <a:latin typeface="+mn-lt"/>
                <a:ea typeface="+mn-ea"/>
                <a:cs typeface="+mn-cs"/>
              </a:rPr>
              <a:t>females are busy incubating eggs or </a:t>
            </a:r>
          </a:p>
          <a:p>
            <a:pPr rtl="0"/>
            <a:r>
              <a:rPr lang="en-US" sz="1200" kern="1200" dirty="0" smtClean="0">
                <a:solidFill>
                  <a:schemeClr val="tx1"/>
                </a:solidFill>
                <a:effectLst/>
                <a:latin typeface="+mn-lt"/>
                <a:ea typeface="+mn-ea"/>
                <a:cs typeface="+mn-cs"/>
              </a:rPr>
              <a:t>feeding, then males may be more </a:t>
            </a:r>
            <a:r>
              <a:rPr lang="en-US" sz="1200" kern="1200" dirty="0" err="1" smtClean="0">
                <a:solidFill>
                  <a:schemeClr val="tx1"/>
                </a:solidFill>
                <a:effectLst/>
                <a:latin typeface="+mn-lt"/>
                <a:ea typeface="+mn-ea"/>
                <a:cs typeface="+mn-cs"/>
              </a:rPr>
              <a:t>lik</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ely</a:t>
            </a:r>
            <a:r>
              <a:rPr lang="en-US" sz="1200" kern="1200" dirty="0" smtClean="0">
                <a:solidFill>
                  <a:schemeClr val="tx1"/>
                </a:solidFill>
                <a:effectLst/>
                <a:latin typeface="+mn-lt"/>
                <a:ea typeface="+mn-ea"/>
                <a:cs typeface="+mn-cs"/>
              </a:rPr>
              <a:t> to be recaptured. Hence the </a:t>
            </a:r>
          </a:p>
          <a:p>
            <a:pPr rtl="0"/>
            <a:r>
              <a:rPr lang="en-US" sz="1200" kern="1200" dirty="0" smtClean="0">
                <a:solidFill>
                  <a:schemeClr val="tx1"/>
                </a:solidFill>
                <a:effectLst/>
                <a:latin typeface="+mn-lt"/>
                <a:ea typeface="+mn-ea"/>
                <a:cs typeface="+mn-cs"/>
              </a:rPr>
              <a:t>population estimate would only be appropriate for those an</a:t>
            </a:r>
          </a:p>
          <a:p>
            <a:pPr rtl="0"/>
            <a:r>
              <a:rPr lang="en-US" sz="1200" kern="1200" dirty="0" err="1" smtClean="0">
                <a:solidFill>
                  <a:schemeClr val="tx1"/>
                </a:solidFill>
                <a:effectLst/>
                <a:latin typeface="+mn-lt"/>
                <a:ea typeface="+mn-ea"/>
                <a:cs typeface="+mn-cs"/>
              </a:rPr>
              <a:t>imals</a:t>
            </a:r>
            <a:r>
              <a:rPr lang="en-US" sz="1200" kern="1200" dirty="0" smtClean="0">
                <a:solidFill>
                  <a:schemeClr val="tx1"/>
                </a:solidFill>
                <a:effectLst/>
                <a:latin typeface="+mn-lt"/>
                <a:ea typeface="+mn-ea"/>
                <a:cs typeface="+mn-cs"/>
              </a:rPr>
              <a:t> with that unique be</a:t>
            </a:r>
          </a:p>
          <a:p>
            <a:pPr rtl="0"/>
            <a:r>
              <a:rPr lang="en-US" sz="1200" kern="1200" dirty="0" err="1" smtClean="0">
                <a:solidFill>
                  <a:schemeClr val="tx1"/>
                </a:solidFill>
                <a:effectLst/>
                <a:latin typeface="+mn-lt"/>
                <a:ea typeface="+mn-ea"/>
                <a:cs typeface="+mn-cs"/>
              </a:rPr>
              <a:t>havior</a:t>
            </a:r>
            <a:r>
              <a:rPr lang="en-US" sz="1200" kern="1200" dirty="0" smtClean="0">
                <a:solidFill>
                  <a:schemeClr val="tx1"/>
                </a:solidFill>
                <a:effectLst/>
                <a:latin typeface="+mn-lt"/>
                <a:ea typeface="+mn-ea"/>
                <a:cs typeface="+mn-cs"/>
              </a:rPr>
              <a:t> that make them </a:t>
            </a:r>
          </a:p>
          <a:p>
            <a:pPr rtl="0"/>
            <a:r>
              <a:rPr lang="en-US" sz="1200" kern="1200" dirty="0" smtClean="0">
                <a:solidFill>
                  <a:schemeClr val="tx1"/>
                </a:solidFill>
                <a:effectLst/>
                <a:latin typeface="+mn-lt"/>
                <a:ea typeface="+mn-ea"/>
                <a:cs typeface="+mn-cs"/>
              </a:rPr>
              <a:t>easier to capture (i.e. males). </a:t>
            </a:r>
          </a:p>
          <a:p>
            <a:pPr rtl="0"/>
            <a:r>
              <a:rPr lang="en-US" sz="1200" kern="1200" dirty="0" smtClean="0">
                <a:solidFill>
                  <a:schemeClr val="tx1"/>
                </a:solidFill>
                <a:effectLst/>
                <a:latin typeface="+mn-lt"/>
                <a:ea typeface="+mn-ea"/>
                <a:cs typeface="+mn-cs"/>
              </a:rPr>
              <a:t>Another problem deals with 'trap shy' or 'trap ha</a:t>
            </a:r>
          </a:p>
          <a:p>
            <a:pPr rtl="0"/>
            <a:r>
              <a:rPr lang="en-US" sz="1200" kern="1200" dirty="0" err="1" smtClean="0">
                <a:solidFill>
                  <a:schemeClr val="tx1"/>
                </a:solidFill>
                <a:effectLst/>
                <a:latin typeface="+mn-lt"/>
                <a:ea typeface="+mn-ea"/>
                <a:cs typeface="+mn-cs"/>
              </a:rPr>
              <a:t>ppy</a:t>
            </a:r>
            <a:r>
              <a:rPr lang="en-US" sz="1200" kern="1200" dirty="0" smtClean="0">
                <a:solidFill>
                  <a:schemeClr val="tx1"/>
                </a:solidFill>
                <a:effectLst/>
                <a:latin typeface="+mn-lt"/>
                <a:ea typeface="+mn-ea"/>
                <a:cs typeface="+mn-cs"/>
              </a:rPr>
              <a:t>' individuals. Some techniques for capturing and </a:t>
            </a:r>
          </a:p>
          <a:p>
            <a:pPr rtl="0"/>
            <a:r>
              <a:rPr lang="en-US" sz="1200" kern="1200" dirty="0" smtClean="0">
                <a:solidFill>
                  <a:schemeClr val="tx1"/>
                </a:solidFill>
                <a:effectLst/>
                <a:latin typeface="+mn-lt"/>
                <a:ea typeface="+mn-ea"/>
                <a:cs typeface="+mn-cs"/>
              </a:rPr>
              <a:t>marking animals can have a dramatic effect on the </a:t>
            </a:r>
            <a:r>
              <a:rPr lang="en-US" sz="1200" kern="1200" dirty="0" err="1" smtClean="0">
                <a:solidFill>
                  <a:schemeClr val="tx1"/>
                </a:solidFill>
                <a:effectLst/>
                <a:latin typeface="+mn-lt"/>
                <a:ea typeface="+mn-ea"/>
                <a:cs typeface="+mn-cs"/>
              </a:rPr>
              <a:t>anim</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al. ‘Trap shy’ animals quickly learn to avoid those </a:t>
            </a:r>
          </a:p>
          <a:p>
            <a:pPr rtl="0"/>
            <a:r>
              <a:rPr lang="en-US" sz="1200" kern="1200" dirty="0" smtClean="0">
                <a:solidFill>
                  <a:schemeClr val="tx1"/>
                </a:solidFill>
                <a:effectLst/>
                <a:latin typeface="+mn-lt"/>
                <a:ea typeface="+mn-ea"/>
                <a:cs typeface="+mn-cs"/>
              </a:rPr>
              <a:t>traps or that area where the capture occurred making </a:t>
            </a:r>
          </a:p>
          <a:p>
            <a:pPr rtl="0"/>
            <a:r>
              <a:rPr lang="en-US" sz="1200" kern="1200" dirty="0" smtClean="0">
                <a:solidFill>
                  <a:schemeClr val="tx1"/>
                </a:solidFill>
                <a:effectLst/>
                <a:latin typeface="+mn-lt"/>
                <a:ea typeface="+mn-ea"/>
                <a:cs typeface="+mn-cs"/>
              </a:rPr>
              <a:t>them less like to be </a:t>
            </a:r>
            <a:r>
              <a:rPr lang="en-US" sz="1200" kern="1200" dirty="0" err="1" smtClean="0">
                <a:solidFill>
                  <a:schemeClr val="tx1"/>
                </a:solidFill>
                <a:effectLst/>
                <a:latin typeface="+mn-lt"/>
                <a:ea typeface="+mn-ea"/>
                <a:cs typeface="+mn-cs"/>
              </a:rPr>
              <a:t>recaptu</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red. The opposite can also </a:t>
            </a:r>
          </a:p>
          <a:p>
            <a:pPr rtl="0"/>
            <a:r>
              <a:rPr lang="en-US" sz="1200" kern="1200" dirty="0" smtClean="0">
                <a:solidFill>
                  <a:schemeClr val="tx1"/>
                </a:solidFill>
                <a:effectLst/>
                <a:latin typeface="+mn-lt"/>
                <a:ea typeface="+mn-ea"/>
                <a:cs typeface="+mn-cs"/>
              </a:rPr>
              <a:t>occur, especially if the trapping method uses bait. A ‘t</a:t>
            </a:r>
          </a:p>
          <a:p>
            <a:pPr rtl="0"/>
            <a:r>
              <a:rPr lang="en-US" sz="1200" kern="1200" dirty="0" smtClean="0">
                <a:solidFill>
                  <a:schemeClr val="tx1"/>
                </a:solidFill>
                <a:effectLst/>
                <a:latin typeface="+mn-lt"/>
                <a:ea typeface="+mn-ea"/>
                <a:cs typeface="+mn-cs"/>
              </a:rPr>
              <a:t>rap happy’ individual is </a:t>
            </a:r>
            <a:r>
              <a:rPr lang="en-US" sz="1200" kern="1200" dirty="0" err="1" smtClean="0">
                <a:solidFill>
                  <a:schemeClr val="tx1"/>
                </a:solidFill>
                <a:effectLst/>
                <a:latin typeface="+mn-lt"/>
                <a:ea typeface="+mn-ea"/>
                <a:cs typeface="+mn-cs"/>
              </a:rPr>
              <a:t>lu</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red into a trap with food </a:t>
            </a:r>
          </a:p>
          <a:p>
            <a:pPr rtl="0"/>
            <a:r>
              <a:rPr lang="en-US" sz="1200" kern="1200" dirty="0" smtClean="0">
                <a:solidFill>
                  <a:schemeClr val="tx1"/>
                </a:solidFill>
                <a:effectLst/>
                <a:latin typeface="+mn-lt"/>
                <a:ea typeface="+mn-ea"/>
                <a:cs typeface="+mn-cs"/>
              </a:rPr>
              <a:t>and is then marked. Later during the recapture </a:t>
            </a:r>
            <a:r>
              <a:rPr lang="en-US" sz="1200" kern="1200" dirty="0" err="1" smtClean="0">
                <a:solidFill>
                  <a:schemeClr val="tx1"/>
                </a:solidFill>
                <a:effectLst/>
                <a:latin typeface="+mn-lt"/>
                <a:ea typeface="+mn-ea"/>
                <a:cs typeface="+mn-cs"/>
              </a:rPr>
              <a:t>peri</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od the animal may recall that</a:t>
            </a:r>
          </a:p>
          <a:p>
            <a:pPr rtl="0"/>
            <a:r>
              <a:rPr lang="en-US" sz="1200" kern="1200" dirty="0" smtClean="0">
                <a:solidFill>
                  <a:schemeClr val="tx1"/>
                </a:solidFill>
                <a:effectLst/>
                <a:latin typeface="+mn-lt"/>
                <a:ea typeface="+mn-ea"/>
                <a:cs typeface="+mn-cs"/>
              </a:rPr>
              <a:t>these traps had rewards </a:t>
            </a:r>
          </a:p>
          <a:p>
            <a:pPr rtl="0"/>
            <a:r>
              <a:rPr lang="en-US" sz="1200" kern="1200" dirty="0" smtClean="0">
                <a:solidFill>
                  <a:schemeClr val="tx1"/>
                </a:solidFill>
                <a:effectLst/>
                <a:latin typeface="+mn-lt"/>
                <a:ea typeface="+mn-ea"/>
                <a:cs typeface="+mn-cs"/>
              </a:rPr>
              <a:t>(food) and that other than a little decoration (the ma</a:t>
            </a:r>
          </a:p>
          <a:p>
            <a:pPr rtl="0"/>
            <a:r>
              <a:rPr lang="en-US" sz="1200" kern="1200" dirty="0" err="1" smtClean="0">
                <a:solidFill>
                  <a:schemeClr val="tx1"/>
                </a:solidFill>
                <a:effectLst/>
                <a:latin typeface="+mn-lt"/>
                <a:ea typeface="+mn-ea"/>
                <a:cs typeface="+mn-cs"/>
              </a:rPr>
              <a:t>rk</a:t>
            </a:r>
            <a:r>
              <a:rPr lang="en-US" sz="1200" kern="1200" dirty="0" smtClean="0">
                <a:solidFill>
                  <a:schemeClr val="tx1"/>
                </a:solidFill>
                <a:effectLst/>
                <a:latin typeface="+mn-lt"/>
                <a:ea typeface="+mn-ea"/>
                <a:cs typeface="+mn-cs"/>
              </a:rPr>
              <a:t>) it made out pretty good. </a:t>
            </a:r>
          </a:p>
          <a:p>
            <a:pPr rtl="0"/>
            <a:r>
              <a:rPr lang="en-US" sz="1200" kern="1200" dirty="0" smtClean="0">
                <a:solidFill>
                  <a:schemeClr val="tx1"/>
                </a:solidFill>
                <a:effectLst/>
                <a:latin typeface="+mn-lt"/>
                <a:ea typeface="+mn-ea"/>
                <a:cs typeface="+mn-cs"/>
              </a:rPr>
              <a:t>Therefore it becomes ‘trap </a:t>
            </a:r>
          </a:p>
          <a:p>
            <a:pPr rtl="0"/>
            <a:r>
              <a:rPr lang="en-US" sz="1200" kern="1200" dirty="0" smtClean="0">
                <a:solidFill>
                  <a:schemeClr val="tx1"/>
                </a:solidFill>
                <a:effectLst/>
                <a:latin typeface="+mn-lt"/>
                <a:ea typeface="+mn-ea"/>
                <a:cs typeface="+mn-cs"/>
              </a:rPr>
              <a:t>happy’ and is more likely to be captured in the </a:t>
            </a:r>
            <a:r>
              <a:rPr lang="en-US" sz="1200" kern="1200" dirty="0" err="1" smtClean="0">
                <a:solidFill>
                  <a:schemeClr val="tx1"/>
                </a:solidFill>
                <a:effectLst/>
                <a:latin typeface="+mn-lt"/>
                <a:ea typeface="+mn-ea"/>
                <a:cs typeface="+mn-cs"/>
              </a:rPr>
              <a:t>tr</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ap</a:t>
            </a:r>
            <a:r>
              <a:rPr lang="en-US" sz="1200" kern="1200" dirty="0" smtClean="0">
                <a:solidFill>
                  <a:schemeClr val="tx1"/>
                </a:solidFill>
                <a:effectLst/>
                <a:latin typeface="+mn-lt"/>
                <a:ea typeface="+mn-ea"/>
                <a:cs typeface="+mn-cs"/>
              </a:rPr>
              <a:t> compared to unmarked individuals who have not </a:t>
            </a:r>
          </a:p>
          <a:p>
            <a:pPr rtl="0"/>
            <a:r>
              <a:rPr lang="en-US" sz="1200" kern="1200" dirty="0" smtClean="0">
                <a:solidFill>
                  <a:schemeClr val="tx1"/>
                </a:solidFill>
                <a:effectLst/>
                <a:latin typeface="+mn-lt"/>
                <a:ea typeface="+mn-ea"/>
                <a:cs typeface="+mn-cs"/>
              </a:rPr>
              <a:t>experienced the rewards. </a:t>
            </a:r>
          </a:p>
          <a:p>
            <a:pPr rtl="0"/>
            <a:r>
              <a:rPr lang="en-US" sz="1200" kern="1200" dirty="0" smtClean="0">
                <a:solidFill>
                  <a:schemeClr val="tx1"/>
                </a:solidFill>
                <a:effectLst/>
                <a:latin typeface="+mn-lt"/>
                <a:ea typeface="+mn-ea"/>
                <a:cs typeface="+mn-cs"/>
              </a:rPr>
              <a:t>Also notice that there cannot be any changes in be</a:t>
            </a:r>
          </a:p>
          <a:p>
            <a:pPr rtl="0"/>
            <a:r>
              <a:rPr lang="en-US" sz="1200" kern="1200" dirty="0" err="1" smtClean="0">
                <a:solidFill>
                  <a:schemeClr val="tx1"/>
                </a:solidFill>
                <a:effectLst/>
                <a:latin typeface="+mn-lt"/>
                <a:ea typeface="+mn-ea"/>
                <a:cs typeface="+mn-cs"/>
              </a:rPr>
              <a:t>havior</a:t>
            </a:r>
            <a:r>
              <a:rPr lang="en-US" sz="1200" kern="1200" dirty="0" smtClean="0">
                <a:solidFill>
                  <a:schemeClr val="tx1"/>
                </a:solidFill>
                <a:effectLst/>
                <a:latin typeface="+mn-lt"/>
                <a:ea typeface="+mn-ea"/>
                <a:cs typeface="+mn-cs"/>
              </a:rPr>
              <a:t> among individuals that may affect capture </a:t>
            </a:r>
          </a:p>
          <a:p>
            <a:pPr rtl="0"/>
            <a:r>
              <a:rPr lang="en-US" sz="1200" kern="1200" dirty="0" smtClean="0">
                <a:solidFill>
                  <a:schemeClr val="tx1"/>
                </a:solidFill>
                <a:effectLst/>
                <a:latin typeface="+mn-lt"/>
                <a:ea typeface="+mn-ea"/>
                <a:cs typeface="+mn-cs"/>
              </a:rPr>
              <a:t>probabilities. For example, in some </a:t>
            </a:r>
          </a:p>
          <a:p>
            <a:pPr rtl="0"/>
            <a:r>
              <a:rPr lang="en-US" sz="1200" kern="1200" dirty="0" smtClean="0">
                <a:solidFill>
                  <a:schemeClr val="tx1"/>
                </a:solidFill>
                <a:effectLst/>
                <a:latin typeface="+mn-lt"/>
                <a:ea typeface="+mn-ea"/>
                <a:cs typeface="+mn-cs"/>
              </a:rPr>
              <a:t>species there are different times of </a:t>
            </a:r>
            <a:r>
              <a:rPr lang="en-US" sz="1200" kern="1200" dirty="0" err="1" smtClean="0">
                <a:solidFill>
                  <a:schemeClr val="tx1"/>
                </a:solidFill>
                <a:effectLst/>
                <a:latin typeface="+mn-lt"/>
                <a:ea typeface="+mn-ea"/>
                <a:cs typeface="+mn-cs"/>
              </a:rPr>
              <a:t>pe</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ak</a:t>
            </a:r>
            <a:r>
              <a:rPr lang="en-US" sz="1200" kern="1200" dirty="0" smtClean="0">
                <a:solidFill>
                  <a:schemeClr val="tx1"/>
                </a:solidFill>
                <a:effectLst/>
                <a:latin typeface="+mn-lt"/>
                <a:ea typeface="+mn-ea"/>
                <a:cs typeface="+mn-cs"/>
              </a:rPr>
              <a:t> activity for different classes in </a:t>
            </a:r>
          </a:p>
          <a:p>
            <a:pPr rtl="0"/>
            <a:r>
              <a:rPr lang="en-US" sz="1200" kern="1200" dirty="0" smtClean="0">
                <a:solidFill>
                  <a:schemeClr val="tx1"/>
                </a:solidFill>
                <a:effectLst/>
                <a:latin typeface="+mn-lt"/>
                <a:ea typeface="+mn-ea"/>
                <a:cs typeface="+mn-cs"/>
              </a:rPr>
              <a:t>the population. Adult males may be most active in the </a:t>
            </a:r>
          </a:p>
          <a:p>
            <a:pPr rtl="0"/>
            <a:r>
              <a:rPr lang="en-US" sz="1200" kern="1200" dirty="0" smtClean="0">
                <a:solidFill>
                  <a:schemeClr val="tx1"/>
                </a:solidFill>
                <a:effectLst/>
                <a:latin typeface="+mn-lt"/>
                <a:ea typeface="+mn-ea"/>
                <a:cs typeface="+mn-cs"/>
              </a:rPr>
              <a:t>morning. Juvenile males and females may be most </a:t>
            </a:r>
          </a:p>
          <a:p>
            <a:pPr rtl="0"/>
            <a:r>
              <a:rPr lang="en-US" sz="1200" kern="1200" dirty="0" smtClean="0">
                <a:solidFill>
                  <a:schemeClr val="tx1"/>
                </a:solidFill>
                <a:effectLst/>
                <a:latin typeface="+mn-lt"/>
                <a:ea typeface="+mn-ea"/>
                <a:cs typeface="+mn-cs"/>
              </a:rPr>
              <a:t>active midday, and adult female may be most active </a:t>
            </a:r>
          </a:p>
          <a:p>
            <a:pPr rtl="0"/>
            <a:r>
              <a:rPr lang="en-US" sz="1200" kern="1200" dirty="0" smtClean="0">
                <a:solidFill>
                  <a:schemeClr val="tx1"/>
                </a:solidFill>
                <a:effectLst/>
                <a:latin typeface="+mn-lt"/>
                <a:ea typeface="+mn-ea"/>
                <a:cs typeface="+mn-cs"/>
              </a:rPr>
              <a:t>in the afternoon. If you ma</a:t>
            </a:r>
          </a:p>
          <a:p>
            <a:pPr rtl="0"/>
            <a:r>
              <a:rPr lang="en-US" sz="1200" kern="1200" dirty="0" err="1" smtClean="0">
                <a:solidFill>
                  <a:schemeClr val="tx1"/>
                </a:solidFill>
                <a:effectLst/>
                <a:latin typeface="+mn-lt"/>
                <a:ea typeface="+mn-ea"/>
                <a:cs typeface="+mn-cs"/>
              </a:rPr>
              <a:t>rk</a:t>
            </a:r>
            <a:r>
              <a:rPr lang="en-US" sz="1200" kern="1200" dirty="0" smtClean="0">
                <a:solidFill>
                  <a:schemeClr val="tx1"/>
                </a:solidFill>
                <a:effectLst/>
                <a:latin typeface="+mn-lt"/>
                <a:ea typeface="+mn-ea"/>
                <a:cs typeface="+mn-cs"/>
              </a:rPr>
              <a:t> individuals in the </a:t>
            </a:r>
          </a:p>
          <a:p>
            <a:pPr rtl="0"/>
            <a:r>
              <a:rPr lang="en-US" sz="1200" kern="1200" dirty="0" smtClean="0">
                <a:solidFill>
                  <a:schemeClr val="tx1"/>
                </a:solidFill>
                <a:effectLst/>
                <a:latin typeface="+mn-lt"/>
                <a:ea typeface="+mn-ea"/>
                <a:cs typeface="+mn-cs"/>
              </a:rPr>
              <a:t>morning you will capture and mark mostly males. But </a:t>
            </a:r>
          </a:p>
          <a:p>
            <a:pPr rtl="0"/>
            <a:r>
              <a:rPr lang="en-US" sz="1200" kern="1200" dirty="0" smtClean="0">
                <a:solidFill>
                  <a:schemeClr val="tx1"/>
                </a:solidFill>
                <a:effectLst/>
                <a:latin typeface="+mn-lt"/>
                <a:ea typeface="+mn-ea"/>
                <a:cs typeface="+mn-cs"/>
              </a:rPr>
              <a:t>if you perform your recapture sample at midday or </a:t>
            </a:r>
          </a:p>
          <a:p>
            <a:pPr rtl="0"/>
            <a:r>
              <a:rPr lang="en-US" sz="1200" kern="1200" dirty="0" smtClean="0">
                <a:solidFill>
                  <a:schemeClr val="tx1"/>
                </a:solidFill>
                <a:effectLst/>
                <a:latin typeface="+mn-lt"/>
                <a:ea typeface="+mn-ea"/>
                <a:cs typeface="+mn-cs"/>
              </a:rPr>
              <a:t>the afternoon, you will capture mostly unmarked j</a:t>
            </a:r>
          </a:p>
          <a:p>
            <a:pPr rtl="0"/>
            <a:r>
              <a:rPr lang="en-US" sz="1200" kern="1200" dirty="0" err="1" smtClean="0">
                <a:solidFill>
                  <a:schemeClr val="tx1"/>
                </a:solidFill>
                <a:effectLst/>
                <a:latin typeface="+mn-lt"/>
                <a:ea typeface="+mn-ea"/>
                <a:cs typeface="+mn-cs"/>
              </a:rPr>
              <a:t>uveniles</a:t>
            </a:r>
            <a:r>
              <a:rPr lang="en-US" sz="1200" kern="1200" dirty="0" smtClean="0">
                <a:solidFill>
                  <a:schemeClr val="tx1"/>
                </a:solidFill>
                <a:effectLst/>
                <a:latin typeface="+mn-lt"/>
                <a:ea typeface="+mn-ea"/>
                <a:cs typeface="+mn-cs"/>
              </a:rPr>
              <a:t> or females, respectively. Again, you should </a:t>
            </a:r>
          </a:p>
          <a:p>
            <a:pPr rtl="0"/>
            <a:r>
              <a:rPr lang="en-US" sz="1200" kern="1200" dirty="0" smtClean="0">
                <a:solidFill>
                  <a:schemeClr val="tx1"/>
                </a:solidFill>
                <a:effectLst/>
                <a:latin typeface="+mn-lt"/>
                <a:ea typeface="+mn-ea"/>
                <a:cs typeface="+mn-cs"/>
              </a:rPr>
              <a:t>realize that the length of time </a:t>
            </a:r>
            <a:r>
              <a:rPr lang="en-US" sz="1200" kern="1200" dirty="0" err="1" smtClean="0">
                <a:solidFill>
                  <a:schemeClr val="tx1"/>
                </a:solidFill>
                <a:effectLst/>
                <a:latin typeface="+mn-lt"/>
                <a:ea typeface="+mn-ea"/>
                <a:cs typeface="+mn-cs"/>
              </a:rPr>
              <a:t>betw</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een</a:t>
            </a:r>
            <a:r>
              <a:rPr lang="en-US" sz="1200" kern="1200" dirty="0" smtClean="0">
                <a:solidFill>
                  <a:schemeClr val="tx1"/>
                </a:solidFill>
                <a:effectLst/>
                <a:latin typeface="+mn-lt"/>
                <a:ea typeface="+mn-ea"/>
                <a:cs typeface="+mn-cs"/>
              </a:rPr>
              <a:t> the sampling periods plays an </a:t>
            </a:r>
          </a:p>
          <a:p>
            <a:pPr rtl="0"/>
            <a:r>
              <a:rPr lang="en-US" sz="1200" kern="1200" dirty="0" smtClean="0">
                <a:solidFill>
                  <a:schemeClr val="tx1"/>
                </a:solidFill>
                <a:effectLst/>
                <a:latin typeface="+mn-lt"/>
                <a:ea typeface="+mn-ea"/>
                <a:cs typeface="+mn-cs"/>
              </a:rPr>
              <a:t>important role in whether this </a:t>
            </a:r>
          </a:p>
          <a:p>
            <a:pPr rtl="0"/>
            <a:r>
              <a:rPr lang="en-US" sz="1200" kern="1200" dirty="0" smtClean="0">
                <a:solidFill>
                  <a:schemeClr val="tx1"/>
                </a:solidFill>
                <a:effectLst/>
                <a:latin typeface="+mn-lt"/>
                <a:ea typeface="+mn-ea"/>
                <a:cs typeface="+mn-cs"/>
              </a:rPr>
              <a:t>assumption is violated. </a:t>
            </a:r>
          </a:p>
          <a:p>
            <a:pPr rtl="0"/>
            <a:r>
              <a:rPr lang="en-US" sz="1200" kern="1200" dirty="0" smtClean="0">
                <a:solidFill>
                  <a:schemeClr val="tx1"/>
                </a:solidFill>
                <a:effectLst/>
                <a:latin typeface="+mn-lt"/>
                <a:ea typeface="+mn-ea"/>
                <a:cs typeface="+mn-cs"/>
              </a:rPr>
              <a:t>Assumption 3</a:t>
            </a:r>
          </a:p>
          <a:p>
            <a:pPr rtl="0"/>
            <a:r>
              <a:rPr lang="en-US" sz="1200" kern="1200" dirty="0" smtClean="0">
                <a:solidFill>
                  <a:schemeClr val="tx1"/>
                </a:solidFill>
                <a:effectLst/>
                <a:latin typeface="+mn-lt"/>
                <a:ea typeface="+mn-ea"/>
                <a:cs typeface="+mn-cs"/>
              </a:rPr>
              <a:t>. Sufficient time must be allowed between the in</a:t>
            </a:r>
          </a:p>
          <a:p>
            <a:pPr rtl="0"/>
            <a:r>
              <a:rPr lang="en-US" sz="1200" kern="1200" dirty="0" err="1" smtClean="0">
                <a:solidFill>
                  <a:schemeClr val="tx1"/>
                </a:solidFill>
                <a:effectLst/>
                <a:latin typeface="+mn-lt"/>
                <a:ea typeface="+mn-ea"/>
                <a:cs typeface="+mn-cs"/>
              </a:rPr>
              <a:t>itial</a:t>
            </a:r>
            <a:r>
              <a:rPr lang="en-US" sz="1200" kern="1200" dirty="0" smtClean="0">
                <a:solidFill>
                  <a:schemeClr val="tx1"/>
                </a:solidFill>
                <a:effectLst/>
                <a:latin typeface="+mn-lt"/>
                <a:ea typeface="+mn-ea"/>
                <a:cs typeface="+mn-cs"/>
              </a:rPr>
              <a:t> marking period and the recapture period for </a:t>
            </a:r>
          </a:p>
          <a:p>
            <a:pPr rtl="0"/>
            <a:r>
              <a:rPr lang="en-US" sz="1200" kern="1200" dirty="0" smtClean="0">
                <a:solidFill>
                  <a:schemeClr val="tx1"/>
                </a:solidFill>
                <a:effectLst/>
                <a:latin typeface="+mn-lt"/>
                <a:ea typeface="+mn-ea"/>
                <a:cs typeface="+mn-cs"/>
              </a:rPr>
              <a:t>all marked individuals to be randomly dispersed </a:t>
            </a:r>
          </a:p>
          <a:p>
            <a:pPr rtl="0"/>
            <a:r>
              <a:rPr lang="en-US" sz="1200" kern="1200" dirty="0" smtClean="0">
                <a:solidFill>
                  <a:schemeClr val="tx1"/>
                </a:solidFill>
                <a:effectLst/>
                <a:latin typeface="+mn-lt"/>
                <a:ea typeface="+mn-ea"/>
                <a:cs typeface="+mn-cs"/>
              </a:rPr>
              <a:t>throughout the population (so that assumption 2 above </a:t>
            </a:r>
          </a:p>
          <a:p>
            <a:pPr rtl="0"/>
            <a:r>
              <a:rPr lang="en-US" sz="1200" kern="1200" dirty="0" smtClean="0">
                <a:solidFill>
                  <a:schemeClr val="tx1"/>
                </a:solidFill>
                <a:effectLst/>
                <a:latin typeface="+mn-lt"/>
                <a:ea typeface="+mn-ea"/>
                <a:cs typeface="+mn-cs"/>
              </a:rPr>
              <a:t>holds). However, the time period must not be so l</a:t>
            </a:r>
          </a:p>
          <a:p>
            <a:pPr rtl="0"/>
            <a:r>
              <a:rPr lang="en-US" sz="1200" kern="1200" dirty="0" err="1" smtClean="0">
                <a:solidFill>
                  <a:schemeClr val="tx1"/>
                </a:solidFill>
                <a:effectLst/>
                <a:latin typeface="+mn-lt"/>
                <a:ea typeface="+mn-ea"/>
                <a:cs typeface="+mn-cs"/>
              </a:rPr>
              <a:t>ong</a:t>
            </a:r>
            <a:r>
              <a:rPr lang="en-US" sz="1200" kern="1200" dirty="0" smtClean="0">
                <a:solidFill>
                  <a:schemeClr val="tx1"/>
                </a:solidFill>
                <a:effectLst/>
                <a:latin typeface="+mn-lt"/>
                <a:ea typeface="+mn-ea"/>
                <a:cs typeface="+mn-cs"/>
              </a:rPr>
              <a:t> that Assumption 1 breaks down. If marked animals </a:t>
            </a:r>
          </a:p>
          <a:p>
            <a:pPr rtl="0"/>
            <a:r>
              <a:rPr lang="en-US" sz="1200" kern="1200" dirty="0" smtClean="0">
                <a:solidFill>
                  <a:schemeClr val="tx1"/>
                </a:solidFill>
                <a:effectLst/>
                <a:latin typeface="+mn-lt"/>
                <a:ea typeface="+mn-ea"/>
                <a:cs typeface="+mn-cs"/>
              </a:rPr>
              <a:t>failed to disperse from the sampling area, or if they </a:t>
            </a:r>
          </a:p>
          <a:p>
            <a:pPr rtl="0"/>
            <a:r>
              <a:rPr lang="en-US" sz="1200" kern="1200" dirty="0" smtClean="0">
                <a:solidFill>
                  <a:schemeClr val="tx1"/>
                </a:solidFill>
                <a:effectLst/>
                <a:latin typeface="+mn-lt"/>
                <a:ea typeface="+mn-ea"/>
                <a:cs typeface="+mn-cs"/>
              </a:rPr>
              <a:t>tend to aggregate in groups, </a:t>
            </a:r>
          </a:p>
          <a:p>
            <a:pPr rtl="0"/>
            <a:r>
              <a:rPr lang="en-US" sz="1200" kern="1200" dirty="0" smtClean="0">
                <a:solidFill>
                  <a:schemeClr val="tx1"/>
                </a:solidFill>
                <a:effectLst/>
                <a:latin typeface="+mn-lt"/>
                <a:ea typeface="+mn-ea"/>
                <a:cs typeface="+mn-cs"/>
              </a:rPr>
              <a:t>there is a higher probability </a:t>
            </a:r>
          </a:p>
          <a:p>
            <a:pPr rtl="0"/>
            <a:r>
              <a:rPr lang="en-US" sz="1200" kern="1200" dirty="0" smtClean="0">
                <a:solidFill>
                  <a:schemeClr val="tx1"/>
                </a:solidFill>
                <a:effectLst/>
                <a:latin typeface="+mn-lt"/>
                <a:ea typeface="+mn-ea"/>
                <a:cs typeface="+mn-cs"/>
              </a:rPr>
              <a:t>that they will be recaptured </a:t>
            </a:r>
            <a:r>
              <a:rPr lang="en-US" sz="1200" kern="1200" dirty="0" err="1" smtClean="0">
                <a:solidFill>
                  <a:schemeClr val="tx1"/>
                </a:solidFill>
                <a:effectLst/>
                <a:latin typeface="+mn-lt"/>
                <a:ea typeface="+mn-ea"/>
                <a:cs typeface="+mn-cs"/>
              </a:rPr>
              <a:t>relativ</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e to unmarked individuals (or not de</a:t>
            </a:r>
          </a:p>
          <a:p>
            <a:pPr rtl="0"/>
            <a:r>
              <a:rPr lang="en-US" sz="1200" kern="1200" dirty="0" smtClean="0">
                <a:solidFill>
                  <a:schemeClr val="tx1"/>
                </a:solidFill>
                <a:effectLst/>
                <a:latin typeface="+mn-lt"/>
                <a:ea typeface="+mn-ea"/>
                <a:cs typeface="+mn-cs"/>
              </a:rPr>
              <a:t>pending on where they aggregate). </a:t>
            </a:r>
          </a:p>
          <a:p>
            <a:pPr rtl="0"/>
            <a:r>
              <a:rPr lang="en-US" sz="1200" kern="1200" dirty="0" smtClean="0">
                <a:solidFill>
                  <a:schemeClr val="tx1"/>
                </a:solidFill>
                <a:effectLst/>
                <a:latin typeface="+mn-lt"/>
                <a:ea typeface="+mn-ea"/>
                <a:cs typeface="+mn-cs"/>
              </a:rPr>
              <a:t>Assumption 4.</a:t>
            </a:r>
          </a:p>
          <a:p>
            <a:pPr rtl="0"/>
            <a:r>
              <a:rPr lang="en-US" sz="1200" kern="1200" dirty="0" smtClean="0">
                <a:solidFill>
                  <a:schemeClr val="tx1"/>
                </a:solidFill>
                <a:effectLst/>
                <a:latin typeface="+mn-lt"/>
                <a:ea typeface="+mn-ea"/>
                <a:cs typeface="+mn-cs"/>
              </a:rPr>
              <a:t>Animals do not lose their marks. This is an </a:t>
            </a:r>
            <a:r>
              <a:rPr lang="en-US" sz="1200" kern="1200" dirty="0" err="1" smtClean="0">
                <a:solidFill>
                  <a:schemeClr val="tx1"/>
                </a:solidFill>
                <a:effectLst/>
                <a:latin typeface="+mn-lt"/>
                <a:ea typeface="+mn-ea"/>
                <a:cs typeface="+mn-cs"/>
              </a:rPr>
              <a:t>im</a:t>
            </a:r>
            <a:endParaRPr lang="en-US" sz="1200" kern="1200" dirty="0" smtClean="0">
              <a:solidFill>
                <a:schemeClr val="tx1"/>
              </a:solidFill>
              <a:effectLst/>
              <a:latin typeface="+mn-lt"/>
              <a:ea typeface="+mn-ea"/>
              <a:cs typeface="+mn-cs"/>
            </a:endParaRPr>
          </a:p>
          <a:p>
            <a:pPr rtl="0"/>
            <a:r>
              <a:rPr lang="en-US" sz="1200" kern="1200" dirty="0" err="1" smtClean="0">
                <a:solidFill>
                  <a:schemeClr val="tx1"/>
                </a:solidFill>
                <a:effectLst/>
                <a:latin typeface="+mn-lt"/>
                <a:ea typeface="+mn-ea"/>
                <a:cs typeface="+mn-cs"/>
              </a:rPr>
              <a:t>portant</a:t>
            </a:r>
            <a:r>
              <a:rPr lang="en-US" sz="1200" kern="1200" dirty="0" smtClean="0">
                <a:solidFill>
                  <a:schemeClr val="tx1"/>
                </a:solidFill>
                <a:effectLst/>
                <a:latin typeface="+mn-lt"/>
                <a:ea typeface="+mn-ea"/>
                <a:cs typeface="+mn-cs"/>
              </a:rPr>
              <a:t> factor for animals that shed or molt as </a:t>
            </a:r>
          </a:p>
          <a:p>
            <a:pPr rtl="0"/>
            <a:r>
              <a:rPr lang="en-US" sz="1200" kern="1200" dirty="0" smtClean="0">
                <a:solidFill>
                  <a:schemeClr val="tx1"/>
                </a:solidFill>
                <a:effectLst/>
                <a:latin typeface="+mn-lt"/>
                <a:ea typeface="+mn-ea"/>
                <a:cs typeface="+mn-cs"/>
              </a:rPr>
              <a:t>they grow or as they respond to seasonal factors. </a:t>
            </a:r>
          </a:p>
          <a:p>
            <a:pPr rtl="0"/>
            <a:r>
              <a:rPr lang="en-US" sz="1200" kern="1200" dirty="0" smtClean="0">
                <a:solidFill>
                  <a:schemeClr val="tx1"/>
                </a:solidFill>
                <a:effectLst/>
                <a:latin typeface="+mn-lt"/>
                <a:ea typeface="+mn-ea"/>
                <a:cs typeface="+mn-cs"/>
              </a:rPr>
              <a:t>All these assumptions must be considered very carefully</a:t>
            </a:r>
          </a:p>
          <a:p>
            <a:pPr rtl="0"/>
            <a:r>
              <a:rPr lang="en-US" sz="1200" kern="1200" dirty="0" smtClean="0">
                <a:solidFill>
                  <a:schemeClr val="tx1"/>
                </a:solidFill>
                <a:effectLst/>
                <a:latin typeface="+mn-lt"/>
                <a:ea typeface="+mn-ea"/>
                <a:cs typeface="+mn-cs"/>
              </a:rPr>
              <a:t>and play a strong role in</a:t>
            </a:r>
          </a:p>
          <a:p>
            <a:pPr rtl="0"/>
            <a:r>
              <a:rPr lang="en-US" sz="1200" kern="1200" dirty="0" smtClean="0">
                <a:solidFill>
                  <a:schemeClr val="tx1"/>
                </a:solidFill>
                <a:effectLst/>
                <a:latin typeface="+mn-lt"/>
                <a:ea typeface="+mn-ea"/>
                <a:cs typeface="+mn-cs"/>
              </a:rPr>
              <a:t>the techniques used to </a:t>
            </a:r>
          </a:p>
          <a:p>
            <a:pPr rtl="0"/>
            <a:r>
              <a:rPr lang="en-US" sz="1200" kern="1200" dirty="0" smtClean="0">
                <a:solidFill>
                  <a:schemeClr val="tx1"/>
                </a:solidFill>
                <a:effectLst/>
                <a:latin typeface="+mn-lt"/>
                <a:ea typeface="+mn-ea"/>
                <a:cs typeface="+mn-cs"/>
              </a:rPr>
              <a:t>perform the study. A certain method of trapping may vi</a:t>
            </a:r>
          </a:p>
          <a:p>
            <a:pPr rtl="0"/>
            <a:r>
              <a:rPr lang="en-US" sz="1200" kern="1200" dirty="0" err="1" smtClean="0">
                <a:solidFill>
                  <a:schemeClr val="tx1"/>
                </a:solidFill>
                <a:effectLst/>
                <a:latin typeface="+mn-lt"/>
                <a:ea typeface="+mn-ea"/>
                <a:cs typeface="+mn-cs"/>
              </a:rPr>
              <a:t>olate</a:t>
            </a:r>
            <a:r>
              <a:rPr lang="en-US" sz="1200" kern="1200" dirty="0" smtClean="0">
                <a:solidFill>
                  <a:schemeClr val="tx1"/>
                </a:solidFill>
                <a:effectLst/>
                <a:latin typeface="+mn-lt"/>
                <a:ea typeface="+mn-ea"/>
                <a:cs typeface="+mn-cs"/>
              </a:rPr>
              <a:t> one assumption while another trapping method </a:t>
            </a:r>
          </a:p>
          <a:p>
            <a:pPr rtl="0"/>
            <a:r>
              <a:rPr lang="en-US" sz="1200" kern="1200" dirty="0" smtClean="0">
                <a:solidFill>
                  <a:schemeClr val="tx1"/>
                </a:solidFill>
                <a:effectLst/>
                <a:latin typeface="+mn-lt"/>
                <a:ea typeface="+mn-ea"/>
                <a:cs typeface="+mn-cs"/>
              </a:rPr>
              <a:t>may violate another assumption. Ha</a:t>
            </a:r>
          </a:p>
          <a:p>
            <a:pPr rtl="0"/>
            <a:r>
              <a:rPr lang="en-US" sz="1200" kern="1200" dirty="0" err="1" smtClean="0">
                <a:solidFill>
                  <a:schemeClr val="tx1"/>
                </a:solidFill>
                <a:effectLst/>
                <a:latin typeface="+mn-lt"/>
                <a:ea typeface="+mn-ea"/>
                <a:cs typeface="+mn-cs"/>
              </a:rPr>
              <a:t>ving</a:t>
            </a:r>
            <a:r>
              <a:rPr lang="en-US" sz="1200" kern="1200" dirty="0" smtClean="0">
                <a:solidFill>
                  <a:schemeClr val="tx1"/>
                </a:solidFill>
                <a:effectLst/>
                <a:latin typeface="+mn-lt"/>
                <a:ea typeface="+mn-ea"/>
                <a:cs typeface="+mn-cs"/>
              </a:rPr>
              <a:t> too short of a time interval between sampling may lead to the </a:t>
            </a:r>
          </a:p>
          <a:p>
            <a:pPr rtl="0"/>
            <a:r>
              <a:rPr lang="en-US" sz="1200" kern="1200" dirty="0" smtClean="0">
                <a:solidFill>
                  <a:schemeClr val="tx1"/>
                </a:solidFill>
                <a:effectLst/>
                <a:latin typeface="+mn-lt"/>
                <a:ea typeface="+mn-ea"/>
                <a:cs typeface="+mn-cs"/>
              </a:rPr>
              <a:t>violations of one assumption (which one(s)?) while an </a:t>
            </a:r>
          </a:p>
          <a:p>
            <a:pPr rtl="0"/>
            <a:r>
              <a:rPr lang="en-US" sz="1200" kern="1200" dirty="0" smtClean="0">
                <a:solidFill>
                  <a:schemeClr val="tx1"/>
                </a:solidFill>
                <a:effectLst/>
                <a:latin typeface="+mn-lt"/>
                <a:ea typeface="+mn-ea"/>
                <a:cs typeface="+mn-cs"/>
              </a:rPr>
              <a:t>interval that is too long will violate others (which </a:t>
            </a:r>
          </a:p>
          <a:p>
            <a:pPr rtl="0"/>
            <a:r>
              <a:rPr lang="en-US" sz="1200" kern="1200" dirty="0" smtClean="0">
                <a:solidFill>
                  <a:schemeClr val="tx1"/>
                </a:solidFill>
                <a:effectLst/>
                <a:latin typeface="+mn-lt"/>
                <a:ea typeface="+mn-ea"/>
                <a:cs typeface="+mn-cs"/>
              </a:rPr>
              <a:t>one(s)?). </a:t>
            </a:r>
          </a:p>
          <a:p>
            <a:pPr eaLnBrk="1" hangingPunct="1"/>
            <a:endParaRPr lang="en-US" dirty="0">
              <a:ea typeface="ＭＳ Ｐゴシック" pitchFamily="-107" charset="-128"/>
              <a:cs typeface="ＭＳ Ｐゴシック"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66D5F1B-10AA-B143-BCF5-8FB8115E54EA}" type="slidenum">
              <a:rPr lang="en-US"/>
              <a:pPr/>
              <a:t>7</a:t>
            </a:fld>
            <a:endParaRPr lang="en-US"/>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r>
              <a:rPr lang="en-US" smtClean="0">
                <a:ea typeface="ＭＳ Ｐゴシック" pitchFamily="-107" charset="-128"/>
                <a:cs typeface="ＭＳ Ｐゴシック" pitchFamily="-107" charset="-128"/>
              </a:rPr>
              <a:t>Density is the result of an interplay between processes that add individuals to a population and those that remove individuals</a:t>
            </a:r>
          </a:p>
          <a:p>
            <a:r>
              <a:rPr lang="en-US" b="1" smtClean="0">
                <a:ea typeface="ＭＳ Ｐゴシック" pitchFamily="-107" charset="-128"/>
                <a:cs typeface="ＭＳ Ｐゴシック" pitchFamily="-107" charset="-128"/>
              </a:rPr>
              <a:t>Immigration </a:t>
            </a:r>
            <a:r>
              <a:rPr lang="en-US" smtClean="0">
                <a:ea typeface="ＭＳ Ｐゴシック" pitchFamily="-107" charset="-128"/>
                <a:cs typeface="ＭＳ Ｐゴシック" pitchFamily="-107" charset="-128"/>
              </a:rPr>
              <a:t>is the influx of new individuals from other areas</a:t>
            </a:r>
          </a:p>
          <a:p>
            <a:r>
              <a:rPr lang="en-US" b="1" smtClean="0">
                <a:ea typeface="ＭＳ Ｐゴシック" pitchFamily="-107" charset="-128"/>
                <a:cs typeface="ＭＳ Ｐゴシック" pitchFamily="-107" charset="-128"/>
              </a:rPr>
              <a:t>Emigration </a:t>
            </a:r>
            <a:r>
              <a:rPr lang="en-US" smtClean="0">
                <a:ea typeface="ＭＳ Ｐゴシック" pitchFamily="-107" charset="-128"/>
                <a:cs typeface="ＭＳ Ｐゴシック" pitchFamily="-107" charset="-128"/>
              </a:rPr>
              <a:t>is the movement of individuals out of a population</a:t>
            </a:r>
          </a:p>
          <a:p>
            <a:pPr eaLnBrk="1" hangingPunct="1"/>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37D987D-F9B7-6647-AA83-9112E68D13BD}" type="slidenum">
              <a:rPr lang="en-US"/>
              <a:pPr/>
              <a:t>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ea typeface="ＭＳ Ｐゴシック" pitchFamily="-107" charset="-128"/>
              <a:cs typeface="ＭＳ Ｐゴシック"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6BF7247-D2B1-4342-B35C-8093FFDB0C76}" type="slidenum">
              <a:rPr lang="en-US"/>
              <a:pPr/>
              <a:t>9</a:t>
            </a:fld>
            <a:endParaRPr lang="en-US"/>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r>
              <a:rPr lang="en-US" smtClean="0">
                <a:ea typeface="ＭＳ Ｐゴシック" pitchFamily="-107" charset="-128"/>
                <a:cs typeface="ＭＳ Ｐゴシック" pitchFamily="-107" charset="-128"/>
              </a:rPr>
              <a:t>One important demographic factor in present and future growth trends is a country’s </a:t>
            </a:r>
            <a:r>
              <a:rPr lang="en-US" b="1" smtClean="0">
                <a:ea typeface="ＭＳ Ｐゴシック" pitchFamily="-107" charset="-128"/>
                <a:cs typeface="ＭＳ Ｐゴシック" pitchFamily="-107" charset="-128"/>
              </a:rPr>
              <a:t>age structure</a:t>
            </a:r>
          </a:p>
          <a:p>
            <a:r>
              <a:rPr lang="en-US" smtClean="0">
                <a:ea typeface="ＭＳ Ｐゴシック" pitchFamily="-107" charset="-128"/>
                <a:cs typeface="ＭＳ Ｐゴシック" pitchFamily="-107" charset="-128"/>
              </a:rPr>
              <a:t>Age structure is the relative number of individuals at each age</a:t>
            </a:r>
          </a:p>
          <a:p>
            <a:r>
              <a:rPr lang="en-US" smtClean="0">
                <a:ea typeface="ＭＳ Ｐゴシック" pitchFamily="-107" charset="-128"/>
                <a:cs typeface="ＭＳ Ｐゴシック" pitchFamily="-107" charset="-128"/>
              </a:rPr>
              <a:t>Age structure diagrams can predict a population’s growth trends</a:t>
            </a:r>
          </a:p>
          <a:p>
            <a:r>
              <a:rPr lang="en-US" smtClean="0">
                <a:ea typeface="ＭＳ Ｐゴシック" pitchFamily="-107" charset="-128"/>
                <a:cs typeface="ＭＳ Ｐゴシック" pitchFamily="-107" charset="-128"/>
              </a:rPr>
              <a:t>They can illuminate social conditions and help us plan for the future</a:t>
            </a:r>
          </a:p>
          <a:p>
            <a:endParaRPr lang="en-US" smtClean="0">
              <a:ea typeface="ＭＳ Ｐゴシック" pitchFamily="-107" charset="-128"/>
              <a:cs typeface="ＭＳ Ｐゴシック" pitchFamily="-107" charset="-128"/>
            </a:endParaRPr>
          </a:p>
          <a:p>
            <a:pPr eaLnBrk="1" hangingPunct="1"/>
            <a:endParaRPr lang="en-US" smtClean="0">
              <a:ea typeface="ＭＳ Ｐゴシック" pitchFamily="-107" charset="-128"/>
              <a:cs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D8DDA4-1644-414E-BCBA-386CE06CC6B4}" type="datetimeFigureOut">
              <a:rPr lang="en-US" smtClean="0"/>
              <a:pPr/>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8DDA4-1644-414E-BCBA-386CE06CC6B4}" type="datetimeFigureOut">
              <a:rPr lang="en-US" smtClean="0"/>
              <a:pPr/>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8DDA4-1644-414E-BCBA-386CE06CC6B4}" type="datetimeFigureOut">
              <a:rPr lang="en-US" smtClean="0"/>
              <a:pPr/>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8DDA4-1644-414E-BCBA-386CE06CC6B4}" type="datetimeFigureOut">
              <a:rPr lang="en-US" smtClean="0"/>
              <a:pPr/>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8DDA4-1644-414E-BCBA-386CE06CC6B4}" type="datetimeFigureOut">
              <a:rPr lang="en-US" smtClean="0"/>
              <a:pPr/>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8DDA4-1644-414E-BCBA-386CE06CC6B4}" type="datetimeFigureOut">
              <a:rPr lang="en-US" smtClean="0"/>
              <a:pPr/>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D8DDA4-1644-414E-BCBA-386CE06CC6B4}" type="datetimeFigureOut">
              <a:rPr lang="en-US" smtClean="0"/>
              <a:pPr/>
              <a:t>4/22/14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8DDA4-1644-414E-BCBA-386CE06CC6B4}" type="datetimeFigureOut">
              <a:rPr lang="en-US" smtClean="0"/>
              <a:pPr/>
              <a:t>4/22/14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8DDA4-1644-414E-BCBA-386CE06CC6B4}" type="datetimeFigureOut">
              <a:rPr lang="en-US" smtClean="0"/>
              <a:pPr/>
              <a:t>4/22/14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8DDA4-1644-414E-BCBA-386CE06CC6B4}" type="datetimeFigureOut">
              <a:rPr lang="en-US" smtClean="0"/>
              <a:pPr/>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8DDA4-1644-414E-BCBA-386CE06CC6B4}" type="datetimeFigureOut">
              <a:rPr lang="en-US" smtClean="0"/>
              <a:pPr/>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84E05-38A1-9849-89B9-CD2FA13B90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8DDA4-1644-414E-BCBA-386CE06CC6B4}" type="datetimeFigureOut">
              <a:rPr lang="en-US" smtClean="0"/>
              <a:pPr/>
              <a:t>4/22/14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84E05-38A1-9849-89B9-CD2FA13B90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bin"/><Relationship Id="rId5" Type="http://schemas.openxmlformats.org/officeDocument/2006/relationships/audio" Target="../media/audio4.bin"/><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audio" Target="../media/audio4.bin"/><Relationship Id="rId6" Type="http://schemas.openxmlformats.org/officeDocument/2006/relationships/audio" Target="../media/audio5.bin"/><Relationship Id="rId7" Type="http://schemas.openxmlformats.org/officeDocument/2006/relationships/image" Target="../media/image17.png"/><Relationship Id="rId8" Type="http://schemas.openxmlformats.org/officeDocument/2006/relationships/image" Target="../media/image18.emf"/><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audio" Target="../media/audio5.bin"/><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4.bin"/><Relationship Id="rId5" Type="http://schemas.openxmlformats.org/officeDocument/2006/relationships/audio" Target="../media/audio6.bin"/><Relationship Id="rId6" Type="http://schemas.openxmlformats.org/officeDocument/2006/relationships/audio" Target="../media/audio5.bin"/><Relationship Id="rId7" Type="http://schemas.openxmlformats.org/officeDocument/2006/relationships/image" Target="../media/image26.png"/><Relationship Id="rId8"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5.bin"/><Relationship Id="rId5" Type="http://schemas.openxmlformats.org/officeDocument/2006/relationships/audio" Target="../media/audio4.bin"/><Relationship Id="rId6" Type="http://schemas.openxmlformats.org/officeDocument/2006/relationships/image" Target="../media/image28.jpeg"/><Relationship Id="rId7" Type="http://schemas.openxmlformats.org/officeDocument/2006/relationships/image" Target="../media/image29.png"/><Relationship Id="rId8"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3.bin"/><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0" name="Picture 2"/>
          <p:cNvPicPr>
            <a:picLocks noChangeAspect="1" noChangeArrowheads="1"/>
          </p:cNvPicPr>
          <p:nvPr/>
        </p:nvPicPr>
        <p:blipFill>
          <a:blip r:embed="rId3"/>
          <a:srcRect/>
          <a:stretch>
            <a:fillRect/>
          </a:stretch>
        </p:blipFill>
        <p:spPr bwMode="auto">
          <a:xfrm>
            <a:off x="222250" y="415925"/>
            <a:ext cx="8601075" cy="6281738"/>
          </a:xfrm>
          <a:prstGeom prst="rect">
            <a:avLst/>
          </a:prstGeom>
          <a:noFill/>
          <a:ln w="9525">
            <a:noFill/>
            <a:miter lim="800000"/>
            <a:headEnd/>
            <a:tailEnd/>
          </a:ln>
        </p:spPr>
      </p:pic>
      <p:sp>
        <p:nvSpPr>
          <p:cNvPr id="15363" name="Rectangle 3"/>
          <p:cNvSpPr>
            <a:spLocks noChangeArrowheads="1"/>
          </p:cNvSpPr>
          <p:nvPr/>
        </p:nvSpPr>
        <p:spPr bwMode="auto">
          <a:xfrm>
            <a:off x="379413" y="5564873"/>
            <a:ext cx="4678234" cy="646331"/>
          </a:xfrm>
          <a:prstGeom prst="rect">
            <a:avLst/>
          </a:prstGeom>
          <a:solidFill>
            <a:srgbClr val="D27500"/>
          </a:solidFill>
          <a:ln w="9525">
            <a:noFill/>
            <a:miter lim="800000"/>
            <a:headEnd/>
            <a:tailEnd/>
          </a:ln>
        </p:spPr>
        <p:txBody>
          <a:bodyPr wrap="none" anchor="ctr">
            <a:prstTxWarp prst="textNoShape">
              <a:avLst/>
            </a:prstTxWarp>
            <a:spAutoFit/>
          </a:bodyPr>
          <a:lstStyle/>
          <a:p>
            <a:r>
              <a:rPr lang="en-US" sz="3600" dirty="0" smtClean="0">
                <a:solidFill>
                  <a:schemeClr val="bg1"/>
                </a:solidFill>
              </a:rPr>
              <a:t>Ch 5 Population </a:t>
            </a:r>
            <a:r>
              <a:rPr lang="en-US" sz="3600" dirty="0">
                <a:solidFill>
                  <a:schemeClr val="bg1"/>
                </a:solidFill>
              </a:rPr>
              <a:t>Ecology</a:t>
            </a:r>
          </a:p>
        </p:txBody>
      </p:sp>
      <p:sp>
        <p:nvSpPr>
          <p:cNvPr id="15364" name="Oval 5"/>
          <p:cNvSpPr>
            <a:spLocks noChangeArrowheads="1"/>
          </p:cNvSpPr>
          <p:nvPr/>
        </p:nvSpPr>
        <p:spPr bwMode="auto">
          <a:xfrm>
            <a:off x="6775450" y="-69850"/>
            <a:ext cx="2401888" cy="2401888"/>
          </a:xfrm>
          <a:prstGeom prst="ellipse">
            <a:avLst/>
          </a:prstGeom>
          <a:solidFill>
            <a:srgbClr val="0F116A"/>
          </a:solidFill>
          <a:ln w="38100">
            <a:solidFill>
              <a:srgbClr val="00FFFF"/>
            </a:solidFill>
            <a:round/>
            <a:headEnd/>
            <a:tailEnd/>
          </a:ln>
        </p:spPr>
        <p:txBody>
          <a:bodyPr wrap="none" anchor="ctr">
            <a:prstTxWarp prst="textNoShape">
              <a:avLst/>
            </a:prstTxWarp>
          </a:bodyPr>
          <a:lstStyle/>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p:txBody>
      </p:sp>
      <p:pic>
        <p:nvPicPr>
          <p:cNvPr id="15365" name="Picture 6" descr="20714142"/>
          <p:cNvPicPr>
            <a:picLocks noChangeAspect="1" noChangeArrowheads="1"/>
          </p:cNvPicPr>
          <p:nvPr/>
        </p:nvPicPr>
        <p:blipFill>
          <a:blip r:embed="rId4">
            <a:alphaModFix amt="30000"/>
          </a:blip>
          <a:srcRect/>
          <a:stretch>
            <a:fillRect/>
          </a:stretch>
        </p:blipFill>
        <p:spPr bwMode="auto">
          <a:xfrm>
            <a:off x="6678613" y="-200025"/>
            <a:ext cx="2641600" cy="2662238"/>
          </a:xfrm>
          <a:prstGeom prst="rect">
            <a:avLst/>
          </a:prstGeom>
          <a:noFill/>
          <a:ln w="9525">
            <a:noFill/>
            <a:miter lim="800000"/>
            <a:headEnd/>
            <a:tailEnd/>
          </a:ln>
        </p:spPr>
      </p:pic>
      <p:sp>
        <p:nvSpPr>
          <p:cNvPr id="15366" name="Oval 7"/>
          <p:cNvSpPr>
            <a:spLocks noChangeArrowheads="1"/>
          </p:cNvSpPr>
          <p:nvPr/>
        </p:nvSpPr>
        <p:spPr bwMode="auto">
          <a:xfrm>
            <a:off x="7062788" y="188913"/>
            <a:ext cx="1854200" cy="1855787"/>
          </a:xfrm>
          <a:prstGeom prst="ellipse">
            <a:avLst/>
          </a:prstGeom>
          <a:solidFill>
            <a:srgbClr val="00A700"/>
          </a:solidFill>
          <a:ln w="38100">
            <a:solidFill>
              <a:srgbClr val="008000"/>
            </a:solidFill>
            <a:round/>
            <a:headEnd/>
            <a:tailEnd/>
          </a:ln>
        </p:spPr>
        <p:txBody>
          <a:bodyPr wrap="none" anchor="ctr">
            <a:prstTxWarp prst="textNoShape">
              <a:avLst/>
            </a:prstTxWarp>
          </a:bodyPr>
          <a:lstStyle/>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p:txBody>
      </p:sp>
      <p:sp>
        <p:nvSpPr>
          <p:cNvPr id="15367" name="Oval 8"/>
          <p:cNvSpPr>
            <a:spLocks noChangeArrowheads="1"/>
          </p:cNvSpPr>
          <p:nvPr/>
        </p:nvSpPr>
        <p:spPr bwMode="auto">
          <a:xfrm>
            <a:off x="7313613" y="417513"/>
            <a:ext cx="1374775" cy="1376362"/>
          </a:xfrm>
          <a:prstGeom prst="ellipse">
            <a:avLst/>
          </a:prstGeom>
          <a:solidFill>
            <a:srgbClr val="660000"/>
          </a:solidFill>
          <a:ln w="38100">
            <a:solidFill>
              <a:srgbClr val="008000"/>
            </a:solidFill>
            <a:round/>
            <a:headEnd/>
            <a:tailEnd/>
          </a:ln>
        </p:spPr>
        <p:txBody>
          <a:bodyPr wrap="none" anchor="ctr">
            <a:prstTxWarp prst="textNoShape">
              <a:avLst/>
            </a:prstTxWarp>
          </a:bodyPr>
          <a:lstStyle/>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a:p>
            <a:endParaRPr lang="en-US" sz="1000">
              <a:solidFill>
                <a:schemeClr val="bg1"/>
              </a:solidFill>
            </a:endParaRPr>
          </a:p>
        </p:txBody>
      </p:sp>
      <p:sp>
        <p:nvSpPr>
          <p:cNvPr id="15368" name="Oval 9"/>
          <p:cNvSpPr>
            <a:spLocks noChangeArrowheads="1"/>
          </p:cNvSpPr>
          <p:nvPr/>
        </p:nvSpPr>
        <p:spPr bwMode="auto">
          <a:xfrm>
            <a:off x="7556500" y="639763"/>
            <a:ext cx="911225" cy="911225"/>
          </a:xfrm>
          <a:prstGeom prst="ellipse">
            <a:avLst/>
          </a:prstGeom>
          <a:solidFill>
            <a:srgbClr val="FF8000"/>
          </a:solidFill>
          <a:ln w="38100">
            <a:solidFill>
              <a:srgbClr val="660000"/>
            </a:solidFill>
            <a:round/>
            <a:headEnd/>
            <a:tailEnd/>
          </a:ln>
        </p:spPr>
        <p:txBody>
          <a:bodyPr wrap="none" anchor="ctr">
            <a:prstTxWarp prst="textNoShape">
              <a:avLst/>
            </a:prstTxWarp>
          </a:bodyPr>
          <a:lstStyle/>
          <a:p>
            <a:endParaRPr lang="en-US" sz="1000">
              <a:solidFill>
                <a:srgbClr val="0F116A"/>
              </a:solidFill>
            </a:endParaRPr>
          </a:p>
          <a:p>
            <a:endParaRPr lang="en-US" sz="1000">
              <a:solidFill>
                <a:srgbClr val="0F116A"/>
              </a:solidFill>
            </a:endParaRPr>
          </a:p>
          <a:p>
            <a:endParaRPr lang="en-US" sz="1000">
              <a:solidFill>
                <a:srgbClr val="0F116A"/>
              </a:solidFill>
            </a:endParaRPr>
          </a:p>
          <a:p>
            <a:endParaRPr lang="en-US" sz="1000">
              <a:solidFill>
                <a:srgbClr val="0F116A"/>
              </a:solidFill>
            </a:endParaRPr>
          </a:p>
          <a:p>
            <a:endParaRPr lang="en-US" sz="1000">
              <a:solidFill>
                <a:srgbClr val="0F116A"/>
              </a:solidFill>
            </a:endParaRPr>
          </a:p>
        </p:txBody>
      </p:sp>
      <p:sp>
        <p:nvSpPr>
          <p:cNvPr id="15369" name="Oval 10"/>
          <p:cNvSpPr>
            <a:spLocks noChangeArrowheads="1"/>
          </p:cNvSpPr>
          <p:nvPr/>
        </p:nvSpPr>
        <p:spPr bwMode="auto">
          <a:xfrm>
            <a:off x="7820025" y="863600"/>
            <a:ext cx="441325" cy="439738"/>
          </a:xfrm>
          <a:prstGeom prst="ellipse">
            <a:avLst/>
          </a:prstGeom>
          <a:solidFill>
            <a:srgbClr val="FFCC18"/>
          </a:solidFill>
          <a:ln w="38100">
            <a:solidFill>
              <a:srgbClr val="FF8000"/>
            </a:solidFill>
            <a:round/>
            <a:headEnd/>
            <a:tailEnd/>
          </a:ln>
        </p:spPr>
        <p:txBody>
          <a:bodyPr wrap="none" anchor="ctr">
            <a:prstTxWarp prst="textNoShape">
              <a:avLst/>
            </a:prstTxWarp>
          </a:bodyPr>
          <a:lstStyle/>
          <a:p>
            <a:endParaRPr lang="en-US" sz="1000">
              <a:solidFill>
                <a:srgbClr val="0F116A"/>
              </a:solidFill>
            </a:endParaRPr>
          </a:p>
        </p:txBody>
      </p:sp>
      <p:sp>
        <p:nvSpPr>
          <p:cNvPr id="15370" name="Rectangle 12"/>
          <p:cNvSpPr>
            <a:spLocks noChangeArrowheads="1"/>
          </p:cNvSpPr>
          <p:nvPr/>
        </p:nvSpPr>
        <p:spPr bwMode="auto">
          <a:xfrm>
            <a:off x="7605713" y="1292225"/>
            <a:ext cx="871537" cy="182563"/>
          </a:xfrm>
          <a:prstGeom prst="rect">
            <a:avLst/>
          </a:prstGeom>
          <a:solidFill>
            <a:schemeClr val="bg1"/>
          </a:solidFill>
          <a:ln w="9525">
            <a:noFill/>
            <a:miter lim="800000"/>
            <a:headEnd/>
            <a:tailEnd/>
          </a:ln>
        </p:spPr>
        <p:txBody>
          <a:bodyPr wrap="none" lIns="45720" tIns="0" rIns="45720" bIns="0" anchor="ctr">
            <a:prstTxWarp prst="textNoShape">
              <a:avLst/>
            </a:prstTxWarp>
            <a:spAutoFit/>
          </a:bodyPr>
          <a:lstStyle/>
          <a:p>
            <a:r>
              <a:rPr lang="en-US" sz="1200">
                <a:solidFill>
                  <a:srgbClr val="BC0013"/>
                </a:solidFill>
              </a:rPr>
              <a:t>population</a:t>
            </a:r>
          </a:p>
        </p:txBody>
      </p:sp>
      <p:sp>
        <p:nvSpPr>
          <p:cNvPr id="15371" name="Rectangle 13"/>
          <p:cNvSpPr>
            <a:spLocks noChangeArrowheads="1"/>
          </p:cNvSpPr>
          <p:nvPr/>
        </p:nvSpPr>
        <p:spPr bwMode="auto">
          <a:xfrm>
            <a:off x="7591425" y="1812925"/>
            <a:ext cx="879475" cy="182563"/>
          </a:xfrm>
          <a:prstGeom prst="rect">
            <a:avLst/>
          </a:prstGeom>
          <a:noFill/>
          <a:ln w="9525">
            <a:noFill/>
            <a:miter lim="800000"/>
            <a:headEnd/>
            <a:tailEnd/>
          </a:ln>
        </p:spPr>
        <p:txBody>
          <a:bodyPr wrap="none" lIns="45720" tIns="0" rIns="45720" bIns="0" anchor="ctr">
            <a:prstTxWarp prst="textNoShape">
              <a:avLst/>
            </a:prstTxWarp>
            <a:spAutoFit/>
          </a:bodyPr>
          <a:lstStyle/>
          <a:p>
            <a:r>
              <a:rPr lang="en-US" sz="1200">
                <a:solidFill>
                  <a:schemeClr val="bg1"/>
                </a:solidFill>
              </a:rPr>
              <a:t>ecosystem</a:t>
            </a:r>
          </a:p>
        </p:txBody>
      </p:sp>
      <p:sp>
        <p:nvSpPr>
          <p:cNvPr id="15372" name="Rectangle 14"/>
          <p:cNvSpPr>
            <a:spLocks noChangeArrowheads="1"/>
          </p:cNvSpPr>
          <p:nvPr/>
        </p:nvSpPr>
        <p:spPr bwMode="auto">
          <a:xfrm>
            <a:off x="7580313" y="1547813"/>
            <a:ext cx="904875" cy="182562"/>
          </a:xfrm>
          <a:prstGeom prst="rect">
            <a:avLst/>
          </a:prstGeom>
          <a:noFill/>
          <a:ln w="9525">
            <a:noFill/>
            <a:miter lim="800000"/>
            <a:headEnd/>
            <a:tailEnd/>
          </a:ln>
        </p:spPr>
        <p:txBody>
          <a:bodyPr wrap="none" lIns="45720" tIns="0" rIns="45720" bIns="0" anchor="ctr">
            <a:prstTxWarp prst="textNoShape">
              <a:avLst/>
            </a:prstTxWarp>
            <a:spAutoFit/>
          </a:bodyPr>
          <a:lstStyle/>
          <a:p>
            <a:r>
              <a:rPr lang="en-US" sz="1200">
                <a:solidFill>
                  <a:schemeClr val="bg1"/>
                </a:solidFill>
              </a:rPr>
              <a:t>community</a:t>
            </a:r>
          </a:p>
        </p:txBody>
      </p:sp>
      <p:sp>
        <p:nvSpPr>
          <p:cNvPr id="15373" name="Rectangle 15"/>
          <p:cNvSpPr>
            <a:spLocks noChangeArrowheads="1"/>
          </p:cNvSpPr>
          <p:nvPr/>
        </p:nvSpPr>
        <p:spPr bwMode="auto">
          <a:xfrm>
            <a:off x="7623175" y="2087563"/>
            <a:ext cx="820738" cy="182562"/>
          </a:xfrm>
          <a:prstGeom prst="rect">
            <a:avLst/>
          </a:prstGeom>
          <a:noFill/>
          <a:ln w="9525">
            <a:noFill/>
            <a:miter lim="800000"/>
            <a:headEnd/>
            <a:tailEnd/>
          </a:ln>
        </p:spPr>
        <p:txBody>
          <a:bodyPr wrap="none" lIns="45720" tIns="0" rIns="45720" bIns="0" anchor="ctr">
            <a:prstTxWarp prst="textNoShape">
              <a:avLst/>
            </a:prstTxWarp>
            <a:spAutoFit/>
          </a:bodyPr>
          <a:lstStyle/>
          <a:p>
            <a:r>
              <a:rPr lang="en-US" sz="1200">
                <a:solidFill>
                  <a:schemeClr val="bg1"/>
                </a:solidFill>
              </a:rPr>
              <a:t>biosphere</a:t>
            </a:r>
          </a:p>
        </p:txBody>
      </p:sp>
      <p:sp>
        <p:nvSpPr>
          <p:cNvPr id="15374" name="Rectangle 16"/>
          <p:cNvSpPr>
            <a:spLocks noChangeArrowheads="1"/>
          </p:cNvSpPr>
          <p:nvPr/>
        </p:nvSpPr>
        <p:spPr bwMode="auto">
          <a:xfrm>
            <a:off x="7653338" y="998538"/>
            <a:ext cx="777875" cy="182562"/>
          </a:xfrm>
          <a:prstGeom prst="rect">
            <a:avLst/>
          </a:prstGeom>
          <a:noFill/>
          <a:ln w="9525">
            <a:noFill/>
            <a:miter lim="800000"/>
            <a:headEnd/>
            <a:tailEnd/>
          </a:ln>
        </p:spPr>
        <p:txBody>
          <a:bodyPr wrap="none" lIns="45720" tIns="0" rIns="45720" bIns="0" anchor="ctr">
            <a:prstTxWarp prst="textNoShape">
              <a:avLst/>
            </a:prstTxWarp>
            <a:spAutoFit/>
          </a:bodyPr>
          <a:lstStyle/>
          <a:p>
            <a:r>
              <a:rPr lang="en-US" sz="1200">
                <a:solidFill>
                  <a:schemeClr val="bg1"/>
                </a:solidFill>
              </a:rPr>
              <a:t>organism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70690"/>
                                        </p:tgtEl>
                                        <p:attrNameLst>
                                          <p:attrName>style.visibility</p:attrName>
                                        </p:attrNameLst>
                                      </p:cBhvr>
                                      <p:to>
                                        <p:strVal val="visible"/>
                                      </p:to>
                                    </p:set>
                                    <p:animEffect transition="in" filter="wedge">
                                      <p:cBhvr>
                                        <p:cTn id="7" dur="2000"/>
                                        <p:tgtEl>
                                          <p:spTgt spid="37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61925" y="6188075"/>
            <a:ext cx="1581150" cy="66992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509955" name="Picture 3" descr="52-08-PopGrwthExponModel-L"/>
          <p:cNvPicPr>
            <a:picLocks noChangeAspect="1" noChangeArrowheads="1"/>
          </p:cNvPicPr>
          <p:nvPr/>
        </p:nvPicPr>
        <p:blipFill>
          <a:blip r:embed="rId4"/>
          <a:srcRect l="1018" t="1199" r="1018" b="3600"/>
          <a:stretch>
            <a:fillRect/>
          </a:stretch>
        </p:blipFill>
        <p:spPr bwMode="auto">
          <a:xfrm>
            <a:off x="4062413" y="2657475"/>
            <a:ext cx="4932362" cy="4067175"/>
          </a:xfrm>
          <a:prstGeom prst="rect">
            <a:avLst/>
          </a:prstGeom>
          <a:noFill/>
          <a:ln w="9525">
            <a:solidFill>
              <a:srgbClr val="804000"/>
            </a:solidFill>
            <a:miter lim="800000"/>
            <a:headEnd/>
            <a:tailEnd/>
          </a:ln>
          <a:effectLst>
            <a:outerShdw blurRad="63500" dist="38099" dir="2700000" algn="ctr" rotWithShape="0">
              <a:srgbClr val="000000">
                <a:alpha val="74998"/>
              </a:srgbClr>
            </a:outerShdw>
          </a:effectLst>
        </p:spPr>
      </p:pic>
      <p:sp>
        <p:nvSpPr>
          <p:cNvPr id="66564" name="Rectangle 4"/>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Population growth</a:t>
            </a:r>
          </a:p>
        </p:txBody>
      </p:sp>
      <p:sp>
        <p:nvSpPr>
          <p:cNvPr id="66565" name="Rectangle 5" descr="Rectangle: Click to edit Master text styles&#10;Second level&#10;Third level&#10;Fourth level&#10;Fifth level"/>
          <p:cNvSpPr>
            <a:spLocks noGrp="1" noChangeArrowheads="1"/>
          </p:cNvSpPr>
          <p:nvPr>
            <p:ph type="body" idx="1"/>
          </p:nvPr>
        </p:nvSpPr>
        <p:spPr>
          <a:xfrm>
            <a:off x="838200" y="1371600"/>
            <a:ext cx="7772400" cy="519113"/>
          </a:xfrm>
          <a:solidFill>
            <a:srgbClr val="FFCC18"/>
          </a:solidFill>
        </p:spPr>
        <p:txBody>
          <a:bodyPr>
            <a:normAutofit lnSpcReduction="10000"/>
          </a:bodyPr>
          <a:lstStyle/>
          <a:p>
            <a:pPr eaLnBrk="1" hangingPunct="1">
              <a:lnSpc>
                <a:spcPct val="90000"/>
              </a:lnSpc>
              <a:buFont typeface="Wingdings" pitchFamily="-107" charset="2"/>
              <a:buNone/>
            </a:pPr>
            <a:r>
              <a:rPr lang="en-US">
                <a:ea typeface="ＭＳ Ｐゴシック" pitchFamily="-107" charset="-128"/>
                <a:cs typeface="ＭＳ Ｐゴシック" pitchFamily="-107" charset="-128"/>
              </a:rPr>
              <a:t>change in population = births – deaths</a:t>
            </a:r>
          </a:p>
        </p:txBody>
      </p:sp>
      <p:sp>
        <p:nvSpPr>
          <p:cNvPr id="66566" name="Rectangle 6" descr="Rectangle: Click to edit Master text styles&#10;Second level&#10;Third level&#10;Fourth level&#10;Fifth level"/>
          <p:cNvSpPr>
            <a:spLocks noChangeArrowheads="1"/>
          </p:cNvSpPr>
          <p:nvPr/>
        </p:nvSpPr>
        <p:spPr bwMode="auto">
          <a:xfrm>
            <a:off x="161925" y="1890712"/>
            <a:ext cx="3900488" cy="4833937"/>
          </a:xfrm>
          <a:prstGeom prst="rect">
            <a:avLst/>
          </a:prstGeom>
          <a:noFill/>
          <a:ln w="9525">
            <a:noFill/>
            <a:miter lim="800000"/>
            <a:headEnd/>
            <a:tailEnd/>
          </a:ln>
        </p:spPr>
        <p:txBody>
          <a:bodyPr>
            <a:prstTxWarp prst="textNoShape">
              <a:avLst/>
            </a:prstTxWarp>
          </a:bodyPr>
          <a:lstStyle/>
          <a:p>
            <a:r>
              <a:rPr lang="en-US" sz="2800" b="1" u="sng" dirty="0" smtClean="0"/>
              <a:t>Exponential growth: </a:t>
            </a:r>
            <a:r>
              <a:rPr lang="en-US" sz="2800" b="0" dirty="0" smtClean="0"/>
              <a:t>when the individuals in a population reproduce at a constant rate.</a:t>
            </a:r>
          </a:p>
          <a:p>
            <a:pPr lvl="1">
              <a:buFont typeface="Arial"/>
              <a:buChar char="•"/>
            </a:pPr>
            <a:r>
              <a:rPr lang="en-US" sz="2800" b="0" dirty="0" smtClean="0"/>
              <a:t>The population becomes larger and larger until it approaches an infinitely large size.</a:t>
            </a:r>
            <a:endParaRPr lang="en-US" sz="2800" b="0" dirty="0"/>
          </a:p>
        </p:txBody>
      </p:sp>
      <p:sp>
        <p:nvSpPr>
          <p:cNvPr id="66568" name="Rectangle 8"/>
          <p:cNvSpPr>
            <a:spLocks noChangeArrowheads="1"/>
          </p:cNvSpPr>
          <p:nvPr/>
        </p:nvSpPr>
        <p:spPr bwMode="auto">
          <a:xfrm>
            <a:off x="5073650" y="2657475"/>
            <a:ext cx="3917950" cy="366713"/>
          </a:xfrm>
          <a:prstGeom prst="rect">
            <a:avLst/>
          </a:prstGeom>
          <a:noFill/>
          <a:ln w="9525">
            <a:noFill/>
            <a:miter lim="800000"/>
            <a:headEnd/>
            <a:tailEnd/>
          </a:ln>
        </p:spPr>
        <p:txBody>
          <a:bodyPr wrap="none">
            <a:prstTxWarp prst="textNoShape">
              <a:avLst/>
            </a:prstTxWarp>
            <a:spAutoFit/>
          </a:bodyPr>
          <a:lstStyle/>
          <a:p>
            <a:pPr algn="r"/>
            <a:r>
              <a:rPr lang="en-US" sz="1800" u="sng">
                <a:solidFill>
                  <a:schemeClr val="tx2"/>
                </a:solidFill>
              </a:rPr>
              <a:t>growth increasing at constant rate</a:t>
            </a:r>
            <a:endParaRPr lang="en-US" sz="1800">
              <a:solidFill>
                <a:schemeClr val="tx2"/>
              </a:solidFill>
            </a:endParaRPr>
          </a:p>
        </p:txBody>
      </p:sp>
      <p:sp>
        <p:nvSpPr>
          <p:cNvPr id="509962" name="Rectangle 10"/>
          <p:cNvSpPr>
            <a:spLocks noChangeArrowheads="1"/>
          </p:cNvSpPr>
          <p:nvPr/>
        </p:nvSpPr>
        <p:spPr bwMode="auto">
          <a:xfrm>
            <a:off x="5302250" y="5060950"/>
            <a:ext cx="1643063" cy="549275"/>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lIns="45720" tIns="0" rIns="0" bIns="0">
            <a:prstTxWarp prst="textNoShape">
              <a:avLst/>
            </a:prstTxWarp>
            <a:spAutoFit/>
          </a:bodyPr>
          <a:lstStyle/>
          <a:p>
            <a:pPr algn="l">
              <a:defRPr/>
            </a:pPr>
            <a:r>
              <a:rPr lang="en-US" sz="1800">
                <a:solidFill>
                  <a:schemeClr val="tx2"/>
                </a:solidFill>
              </a:rPr>
              <a:t>every pair has 4 offspring</a:t>
            </a:r>
          </a:p>
        </p:txBody>
      </p:sp>
      <p:sp>
        <p:nvSpPr>
          <p:cNvPr id="509963" name="Rectangle 11"/>
          <p:cNvSpPr>
            <a:spLocks noChangeArrowheads="1"/>
          </p:cNvSpPr>
          <p:nvPr/>
        </p:nvSpPr>
        <p:spPr bwMode="auto">
          <a:xfrm>
            <a:off x="7196138" y="5060950"/>
            <a:ext cx="1643062" cy="549275"/>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lIns="45720" tIns="0" rIns="0" bIns="0">
            <a:prstTxWarp prst="textNoShape">
              <a:avLst/>
            </a:prstTxWarp>
            <a:spAutoFit/>
          </a:bodyPr>
          <a:lstStyle/>
          <a:p>
            <a:pPr algn="l">
              <a:defRPr/>
            </a:pPr>
            <a:r>
              <a:rPr lang="en-US" sz="1800">
                <a:solidFill>
                  <a:schemeClr val="tx2"/>
                </a:solidFill>
              </a:rPr>
              <a:t>every pair has 3 offspring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9963"/>
                                        </p:tgtEl>
                                        <p:attrNameLst>
                                          <p:attrName>style.visibility</p:attrName>
                                        </p:attrNameLst>
                                      </p:cBhvr>
                                      <p:to>
                                        <p:strVal val="visible"/>
                                      </p:to>
                                    </p:set>
                                    <p:animEffect transition="in" filter="wipe(left)">
                                      <p:cBhvr>
                                        <p:cTn id="7" dur="500"/>
                                        <p:tgtEl>
                                          <p:spTgt spid="509963"/>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9962"/>
                                        </p:tgtEl>
                                        <p:attrNameLst>
                                          <p:attrName>style.visibility</p:attrName>
                                        </p:attrNameLst>
                                      </p:cBhvr>
                                      <p:to>
                                        <p:strVal val="visible"/>
                                      </p:to>
                                    </p:set>
                                    <p:animEffect transition="in" filter="wipe(left)">
                                      <p:cBhvr>
                                        <p:cTn id="12" dur="500"/>
                                        <p:tgtEl>
                                          <p:spTgt spid="509962"/>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62" grpId="0" animBg="1" autoUpdateAnimBg="0"/>
      <p:bldP spid="50996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4718050" y="2916238"/>
            <a:ext cx="4300538" cy="701675"/>
          </a:xfrm>
          <a:prstGeom prst="rect">
            <a:avLst/>
          </a:prstGeom>
          <a:solidFill>
            <a:schemeClr val="bg2"/>
          </a:solidFill>
          <a:ln w="9525">
            <a:noFill/>
            <a:miter lim="800000"/>
            <a:headEnd/>
            <a:tailEnd/>
          </a:ln>
        </p:spPr>
        <p:txBody>
          <a:bodyPr>
            <a:prstTxWarp prst="textNoShape">
              <a:avLst/>
            </a:prstTxWarp>
            <a:spAutoFit/>
          </a:bodyPr>
          <a:lstStyle/>
          <a:p>
            <a:r>
              <a:rPr lang="en-US" sz="2000">
                <a:solidFill>
                  <a:schemeClr val="tx2"/>
                </a:solidFill>
              </a:rPr>
              <a:t>African elephant</a:t>
            </a:r>
          </a:p>
          <a:p>
            <a:r>
              <a:rPr lang="en-US" sz="2000">
                <a:solidFill>
                  <a:srgbClr val="0F116A"/>
                </a:solidFill>
              </a:rPr>
              <a:t>protected from hunting</a:t>
            </a:r>
            <a:endParaRPr lang="en-US" sz="2000">
              <a:solidFill>
                <a:schemeClr val="tx2"/>
              </a:solidFill>
            </a:endParaRPr>
          </a:p>
        </p:txBody>
      </p:sp>
      <p:sp>
        <p:nvSpPr>
          <p:cNvPr id="512003" name="Rectangle 3"/>
          <p:cNvSpPr>
            <a:spLocks noChangeArrowheads="1"/>
          </p:cNvSpPr>
          <p:nvPr/>
        </p:nvSpPr>
        <p:spPr bwMode="auto">
          <a:xfrm>
            <a:off x="195263" y="2916238"/>
            <a:ext cx="4313237" cy="701675"/>
          </a:xfrm>
          <a:prstGeom prst="rect">
            <a:avLst/>
          </a:prstGeom>
          <a:solidFill>
            <a:srgbClr val="FFCC18"/>
          </a:solidFill>
          <a:ln w="9525">
            <a:noFill/>
            <a:miter lim="800000"/>
            <a:headEnd/>
            <a:tailEnd/>
          </a:ln>
        </p:spPr>
        <p:txBody>
          <a:bodyPr>
            <a:prstTxWarp prst="textNoShape">
              <a:avLst/>
            </a:prstTxWarp>
            <a:spAutoFit/>
          </a:bodyPr>
          <a:lstStyle/>
          <a:p>
            <a:r>
              <a:rPr lang="en-US" sz="2000">
                <a:solidFill>
                  <a:schemeClr val="tx2"/>
                </a:solidFill>
              </a:rPr>
              <a:t>Whooping crane</a:t>
            </a:r>
          </a:p>
          <a:p>
            <a:r>
              <a:rPr lang="en-US" sz="2000">
                <a:solidFill>
                  <a:srgbClr val="0F116A"/>
                </a:solidFill>
              </a:rPr>
              <a:t>coming back from near extinction</a:t>
            </a:r>
            <a:endParaRPr lang="en-US" sz="2000"/>
          </a:p>
        </p:txBody>
      </p:sp>
      <p:sp>
        <p:nvSpPr>
          <p:cNvPr id="68612" name="Rectangle 4"/>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Exponential growth rate</a:t>
            </a:r>
          </a:p>
        </p:txBody>
      </p:sp>
      <p:pic>
        <p:nvPicPr>
          <p:cNvPr id="512005" name="Picture 5" descr="52-09-ExponPopGrowth-L"/>
          <p:cNvPicPr>
            <a:picLocks noChangeAspect="1" noChangeArrowheads="1"/>
          </p:cNvPicPr>
          <p:nvPr/>
        </p:nvPicPr>
        <p:blipFill>
          <a:blip r:embed="rId6"/>
          <a:srcRect t="1218" r="1801" b="3654"/>
          <a:stretch>
            <a:fillRect/>
          </a:stretch>
        </p:blipFill>
        <p:spPr bwMode="auto">
          <a:xfrm>
            <a:off x="114300" y="3552825"/>
            <a:ext cx="4475163" cy="32019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512006" name="Picture 6" descr="52_10ExponGrowthElephant_L"/>
          <p:cNvPicPr>
            <a:picLocks noChangeAspect="1" noChangeArrowheads="1"/>
          </p:cNvPicPr>
          <p:nvPr/>
        </p:nvPicPr>
        <p:blipFill>
          <a:blip r:embed="rId7"/>
          <a:srcRect r="11250"/>
          <a:stretch>
            <a:fillRect/>
          </a:stretch>
        </p:blipFill>
        <p:spPr bwMode="auto">
          <a:xfrm>
            <a:off x="4694238" y="3552825"/>
            <a:ext cx="4348162" cy="320198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12007" name="Rectangle 7" descr="Rectangle: Click to edit Master text styles&#10;Second level&#10;Third level&#10;Fourth level&#10;Fifth level"/>
          <p:cNvSpPr>
            <a:spLocks noGrp="1" noChangeArrowheads="1"/>
          </p:cNvSpPr>
          <p:nvPr>
            <p:ph type="body" idx="1"/>
          </p:nvPr>
        </p:nvSpPr>
        <p:spPr>
          <a:xfrm>
            <a:off x="801688" y="1371600"/>
            <a:ext cx="8342312" cy="1471613"/>
          </a:xfrm>
          <a:noFill/>
        </p:spPr>
        <p:txBody>
          <a:bodyPr>
            <a:normAutofit lnSpcReduction="10000"/>
          </a:bodyPr>
          <a:lstStyle/>
          <a:p>
            <a:pPr marL="288925" indent="-288925" eaLnBrk="1" hangingPunct="1">
              <a:lnSpc>
                <a:spcPct val="90000"/>
              </a:lnSpc>
            </a:pPr>
            <a:r>
              <a:rPr lang="en-US" sz="2600">
                <a:ea typeface="ＭＳ Ｐゴシック" pitchFamily="-107" charset="-128"/>
                <a:cs typeface="ＭＳ Ｐゴシック" pitchFamily="-107" charset="-128"/>
              </a:rPr>
              <a:t>Characteristic of populations without </a:t>
            </a:r>
            <a:br>
              <a:rPr lang="en-US" sz="2600">
                <a:ea typeface="ＭＳ Ｐゴシック" pitchFamily="-107" charset="-128"/>
                <a:cs typeface="ＭＳ Ｐゴシック" pitchFamily="-107" charset="-128"/>
              </a:rPr>
            </a:br>
            <a:r>
              <a:rPr lang="en-US" sz="2600" u="sng">
                <a:solidFill>
                  <a:srgbClr val="BC0013"/>
                </a:solidFill>
                <a:ea typeface="ＭＳ Ｐゴシック" pitchFamily="-107" charset="-128"/>
                <a:cs typeface="ＭＳ Ｐゴシック" pitchFamily="-107" charset="-128"/>
              </a:rPr>
              <a:t>limiting factors</a:t>
            </a:r>
            <a:r>
              <a:rPr lang="en-US" sz="2600">
                <a:ea typeface="ＭＳ Ｐゴシック" pitchFamily="-107" charset="-128"/>
                <a:cs typeface="ＭＳ Ｐゴシック" pitchFamily="-107" charset="-128"/>
              </a:rPr>
              <a:t> </a:t>
            </a:r>
          </a:p>
          <a:p>
            <a:pPr lvl="1" eaLnBrk="1" hangingPunct="1">
              <a:lnSpc>
                <a:spcPct val="90000"/>
              </a:lnSpc>
            </a:pPr>
            <a:r>
              <a:rPr lang="en-US" sz="2400"/>
              <a:t>introduced to a new environment or rebounding from a catastrophe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12006"/>
                                        </p:tgtEl>
                                        <p:attrNameLst>
                                          <p:attrName>style.visibility</p:attrName>
                                        </p:attrNameLst>
                                      </p:cBhvr>
                                      <p:to>
                                        <p:strVal val="visible"/>
                                      </p:to>
                                    </p:set>
                                    <p:animEffect transition="in" filter="wipe(right)">
                                      <p:cBhvr>
                                        <p:cTn id="7" dur="500"/>
                                        <p:tgtEl>
                                          <p:spTgt spid="51200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2005"/>
                                        </p:tgtEl>
                                        <p:attrNameLst>
                                          <p:attrName>style.visibility</p:attrName>
                                        </p:attrNameLst>
                                      </p:cBhvr>
                                      <p:to>
                                        <p:strVal val="visible"/>
                                      </p:to>
                                    </p:set>
                                    <p:animEffect transition="in" filter="wipe(left)">
                                      <p:cBhvr>
                                        <p:cTn id="11" dur="500"/>
                                        <p:tgtEl>
                                          <p:spTgt spid="512005"/>
                                        </p:tgtEl>
                                      </p:cBhvr>
                                    </p:animEffect>
                                  </p:childTnLst>
                                  <p:subTnLst>
                                    <p:audio>
                                      <p:cMediaNode>
                                        <p:cTn display="0" masterRel="sameClick">
                                          <p:stCondLst>
                                            <p:cond evt="begin" delay="0">
                                              <p:tn val="9"/>
                                            </p:cond>
                                          </p:stCondLst>
                                          <p:endCondLst>
                                            <p:cond evt="onStopAudio" delay="0">
                                              <p:tgtEl>
                                                <p:sldTgt/>
                                              </p:tgtEl>
                                            </p:cond>
                                          </p:endCondLst>
                                        </p:cTn>
                                        <p:tgtEl>
                                          <p:sndTgt r:embed="rId3" name="Chimes"/>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12007">
                                            <p:txEl>
                                              <p:pRg st="0" end="0"/>
                                            </p:txEl>
                                          </p:spTgt>
                                        </p:tgtEl>
                                        <p:attrNameLst>
                                          <p:attrName>style.visibility</p:attrName>
                                        </p:attrNameLst>
                                      </p:cBhvr>
                                      <p:to>
                                        <p:strVal val="visible"/>
                                      </p:to>
                                    </p:set>
                                    <p:anim calcmode="lin" valueType="num">
                                      <p:cBhvr additive="base">
                                        <p:cTn id="16" dur="500" fill="hold"/>
                                        <p:tgtEl>
                                          <p:spTgt spid="512007">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120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12007">
                                            <p:txEl>
                                              <p:pRg st="1" end="1"/>
                                            </p:txEl>
                                          </p:spTgt>
                                        </p:tgtEl>
                                        <p:attrNameLst>
                                          <p:attrName>style.visibility</p:attrName>
                                        </p:attrNameLst>
                                      </p:cBhvr>
                                      <p:to>
                                        <p:strVal val="visible"/>
                                      </p:to>
                                    </p:set>
                                    <p:anim calcmode="lin" valueType="num">
                                      <p:cBhvr additive="base">
                                        <p:cTn id="22" dur="500" fill="hold"/>
                                        <p:tgtEl>
                                          <p:spTgt spid="512007">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120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Whoosh"/>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12002"/>
                                        </p:tgtEl>
                                        <p:attrNameLst>
                                          <p:attrName>style.visibility</p:attrName>
                                        </p:attrNameLst>
                                      </p:cBhvr>
                                      <p:to>
                                        <p:strVal val="visible"/>
                                      </p:to>
                                    </p:set>
                                    <p:animEffect transition="in" filter="wipe(right)">
                                      <p:cBhvr>
                                        <p:cTn id="28" dur="500"/>
                                        <p:tgtEl>
                                          <p:spTgt spid="512002"/>
                                        </p:tgtEl>
                                      </p:cBhvr>
                                    </p:animEffect>
                                  </p:childTnLst>
                                  <p:subTnLst>
                                    <p:audio>
                                      <p:cMediaNode>
                                        <p:cTn display="0" masterRel="sameClick">
                                          <p:stCondLst>
                                            <p:cond evt="begin" delay="0">
                                              <p:tn val="26"/>
                                            </p:cond>
                                          </p:stCondLst>
                                          <p:endCondLst>
                                            <p:cond evt="onStopAudio" delay="0">
                                              <p:tgtEl>
                                                <p:sldTgt/>
                                              </p:tgtEl>
                                            </p:cond>
                                          </p:endCondLst>
                                        </p:cTn>
                                        <p:tgtEl>
                                          <p:sndTgt r:embed="rId5" name="Pencil Check"/>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12003"/>
                                        </p:tgtEl>
                                        <p:attrNameLst>
                                          <p:attrName>style.visibility</p:attrName>
                                        </p:attrNameLst>
                                      </p:cBhvr>
                                      <p:to>
                                        <p:strVal val="visible"/>
                                      </p:to>
                                    </p:set>
                                    <p:animEffect transition="in" filter="wipe(left)">
                                      <p:cBhvr>
                                        <p:cTn id="33" dur="500"/>
                                        <p:tgtEl>
                                          <p:spTgt spid="512003"/>
                                        </p:tgtEl>
                                      </p:cBhvr>
                                    </p:animEffect>
                                  </p:childTnLst>
                                  <p:subTnLst>
                                    <p:audio>
                                      <p:cMediaNode>
                                        <p:cTn display="0" masterRel="sameClick">
                                          <p:stCondLst>
                                            <p:cond evt="begin" delay="0">
                                              <p:tn val="31"/>
                                            </p:cond>
                                          </p:stCondLst>
                                          <p:endCondLst>
                                            <p:cond evt="onStopAudio" delay="0">
                                              <p:tgtEl>
                                                <p:sldTgt/>
                                              </p:tgtEl>
                                            </p:cond>
                                          </p:endCondLst>
                                        </p:cTn>
                                        <p:tgtEl>
                                          <p:sndTgt r:embed="rId5"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animBg="1"/>
      <p:bldP spid="512003" grpId="0" animBg="1"/>
      <p:bldP spid="5120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762000" y="2887663"/>
            <a:ext cx="1565275" cy="1282700"/>
          </a:xfrm>
          <a:prstGeom prst="rect">
            <a:avLst/>
          </a:prstGeom>
          <a:solidFill>
            <a:srgbClr val="BC0013"/>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pPr>
              <a:defRPr/>
            </a:pPr>
            <a:r>
              <a:rPr lang="en-US" sz="2600">
                <a:solidFill>
                  <a:schemeClr val="bg1"/>
                </a:solidFill>
              </a:rPr>
              <a:t>K =</a:t>
            </a:r>
            <a:br>
              <a:rPr lang="en-US" sz="2600">
                <a:solidFill>
                  <a:schemeClr val="bg1"/>
                </a:solidFill>
              </a:rPr>
            </a:br>
            <a:r>
              <a:rPr lang="en-US" sz="2600">
                <a:solidFill>
                  <a:schemeClr val="bg1"/>
                </a:solidFill>
              </a:rPr>
              <a:t>carrying</a:t>
            </a:r>
            <a:br>
              <a:rPr lang="en-US" sz="2600">
                <a:solidFill>
                  <a:schemeClr val="bg1"/>
                </a:solidFill>
              </a:rPr>
            </a:br>
            <a:r>
              <a:rPr lang="en-US" sz="2600">
                <a:solidFill>
                  <a:schemeClr val="bg1"/>
                </a:solidFill>
              </a:rPr>
              <a:t>capacity</a:t>
            </a:r>
          </a:p>
        </p:txBody>
      </p:sp>
      <p:pic>
        <p:nvPicPr>
          <p:cNvPr id="522243" name="Picture 3" descr="52-11-PopGrwthLogisticMod-L"/>
          <p:cNvPicPr>
            <a:picLocks noChangeAspect="1" noChangeArrowheads="1"/>
          </p:cNvPicPr>
          <p:nvPr/>
        </p:nvPicPr>
        <p:blipFill>
          <a:blip r:embed="rId7"/>
          <a:srcRect l="1025" r="1025" b="3600"/>
          <a:stretch>
            <a:fillRect/>
          </a:stretch>
        </p:blipFill>
        <p:spPr bwMode="auto">
          <a:xfrm>
            <a:off x="3454400" y="2093913"/>
            <a:ext cx="5429250" cy="456723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78852" name="Rectangle 4"/>
          <p:cNvSpPr>
            <a:spLocks noGrp="1" noChangeArrowheads="1"/>
          </p:cNvSpPr>
          <p:nvPr>
            <p:ph type="title"/>
          </p:nvPr>
        </p:nvSpPr>
        <p:spPr>
          <a:xfrm>
            <a:off x="620713" y="685800"/>
            <a:ext cx="7772400" cy="762000"/>
          </a:xfrm>
        </p:spPr>
        <p:txBody>
          <a:bodyPr/>
          <a:lstStyle/>
          <a:p>
            <a:pPr eaLnBrk="1" hangingPunct="1"/>
            <a:r>
              <a:rPr lang="en-US" dirty="0">
                <a:ea typeface="ＭＳ Ｐゴシック" pitchFamily="-107" charset="-128"/>
                <a:cs typeface="ＭＳ Ｐゴシック" pitchFamily="-107" charset="-128"/>
              </a:rPr>
              <a:t>Logistic rate of growth</a:t>
            </a:r>
          </a:p>
        </p:txBody>
      </p:sp>
      <p:sp>
        <p:nvSpPr>
          <p:cNvPr id="78853" name="Rectangle 5" descr="Rectangle: Click to edit Master text styles&#10;Second level&#10;Third level&#10;Fourth level&#10;Fifth level"/>
          <p:cNvSpPr>
            <a:spLocks noGrp="1" noChangeArrowheads="1"/>
          </p:cNvSpPr>
          <p:nvPr>
            <p:ph type="body" idx="1"/>
          </p:nvPr>
        </p:nvSpPr>
        <p:spPr>
          <a:xfrm>
            <a:off x="701675" y="1371600"/>
            <a:ext cx="8040688" cy="1389063"/>
          </a:xfrm>
        </p:spPr>
        <p:txBody>
          <a:bodyPr/>
          <a:lstStyle/>
          <a:p>
            <a:pPr eaLnBrk="1" hangingPunct="1"/>
            <a:r>
              <a:rPr lang="en-US">
                <a:ea typeface="ＭＳ Ｐゴシック" pitchFamily="-107" charset="-128"/>
                <a:cs typeface="ＭＳ Ｐゴシック" pitchFamily="-107" charset="-128"/>
              </a:rPr>
              <a:t>Can populations continue to grow exponentially?</a:t>
            </a:r>
          </a:p>
        </p:txBody>
      </p:sp>
      <p:sp>
        <p:nvSpPr>
          <p:cNvPr id="522246" name="Rectangle 6" descr="Rectangle: Click to edit Master text styles&#10;Second level&#10;Third level&#10;Fourth level&#10;Fifth level"/>
          <p:cNvSpPr>
            <a:spLocks noChangeArrowheads="1"/>
          </p:cNvSpPr>
          <p:nvPr/>
        </p:nvSpPr>
        <p:spPr bwMode="auto">
          <a:xfrm>
            <a:off x="3940175" y="1866900"/>
            <a:ext cx="2349500" cy="360363"/>
          </a:xfrm>
          <a:prstGeom prst="rect">
            <a:avLst/>
          </a:prstGeom>
          <a:solidFill>
            <a:srgbClr val="FFCC18"/>
          </a:solidFill>
          <a:ln w="9525">
            <a:noFill/>
            <a:miter lim="800000"/>
            <a:headEnd/>
            <a:tailEnd/>
          </a:ln>
          <a:effectLst>
            <a:outerShdw blurRad="63500" dist="38099" dir="2700000" algn="ctr" rotWithShape="0">
              <a:srgbClr val="000000">
                <a:alpha val="74998"/>
              </a:srgbClr>
            </a:outerShdw>
          </a:effectLst>
        </p:spPr>
        <p:txBody>
          <a:bodyPr lIns="45720" tIns="0" rIns="0" bIns="0">
            <a:prstTxWarp prst="textNoShape">
              <a:avLst/>
            </a:prstTxWarp>
          </a:bodyPr>
          <a:lstStyle/>
          <a:p>
            <a:pPr marL="342900" indent="-342900" algn="l" eaLnBrk="1" hangingPunct="1">
              <a:lnSpc>
                <a:spcPct val="90000"/>
              </a:lnSpc>
              <a:spcBef>
                <a:spcPct val="20000"/>
              </a:spcBef>
              <a:buClr>
                <a:srgbClr val="0F116A"/>
              </a:buClr>
              <a:buSzPct val="120000"/>
              <a:buFont typeface="Wingdings" pitchFamily="-107" charset="2"/>
              <a:buNone/>
              <a:defRPr/>
            </a:pPr>
            <a:r>
              <a:rPr lang="en-US" sz="2600">
                <a:solidFill>
                  <a:srgbClr val="BC0013"/>
                </a:solidFill>
              </a:rPr>
              <a:t>Of course </a:t>
            </a:r>
            <a:r>
              <a:rPr lang="en-US" sz="2600" u="sng">
                <a:solidFill>
                  <a:srgbClr val="BC0013"/>
                </a:solidFill>
              </a:rPr>
              <a:t>not</a:t>
            </a:r>
            <a:r>
              <a:rPr lang="en-US" sz="2600">
                <a:solidFill>
                  <a:srgbClr val="BC0013"/>
                </a:solidFill>
              </a:rPr>
              <a:t>!</a:t>
            </a:r>
          </a:p>
        </p:txBody>
      </p:sp>
      <p:sp>
        <p:nvSpPr>
          <p:cNvPr id="522247" name="Line 7"/>
          <p:cNvSpPr>
            <a:spLocks noChangeShapeType="1"/>
          </p:cNvSpPr>
          <p:nvPr/>
        </p:nvSpPr>
        <p:spPr bwMode="auto">
          <a:xfrm flipH="1">
            <a:off x="2339975" y="3476625"/>
            <a:ext cx="2090738" cy="0"/>
          </a:xfrm>
          <a:prstGeom prst="line">
            <a:avLst/>
          </a:prstGeom>
          <a:noFill/>
          <a:ln w="57150">
            <a:solidFill>
              <a:srgbClr val="DD0117"/>
            </a:solidFill>
            <a:round/>
            <a:headEnd/>
            <a:tailEnd type="triangle" w="med" len="med"/>
          </a:ln>
        </p:spPr>
        <p:txBody>
          <a:bodyPr wrap="none" anchor="ctr">
            <a:prstTxWarp prst="textNoShape">
              <a:avLst/>
            </a:prstTxWarp>
          </a:bodyPr>
          <a:lstStyle/>
          <a:p>
            <a:endParaRPr lang="en-US"/>
          </a:p>
        </p:txBody>
      </p:sp>
      <p:sp>
        <p:nvSpPr>
          <p:cNvPr id="522248" name="Rectangle 8"/>
          <p:cNvSpPr>
            <a:spLocks noChangeArrowheads="1"/>
          </p:cNvSpPr>
          <p:nvPr/>
        </p:nvSpPr>
        <p:spPr bwMode="auto">
          <a:xfrm>
            <a:off x="7019925" y="4879975"/>
            <a:ext cx="2060575" cy="7016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lIns="45720" rIns="0" anchor="ctr">
            <a:prstTxWarp prst="textNoShape">
              <a:avLst/>
            </a:prstTxWarp>
            <a:spAutoFit/>
          </a:bodyPr>
          <a:lstStyle/>
          <a:p>
            <a:pPr algn="l">
              <a:defRPr/>
            </a:pPr>
            <a:r>
              <a:rPr lang="en-US" sz="2000">
                <a:solidFill>
                  <a:srgbClr val="BC0013"/>
                </a:solidFill>
              </a:rPr>
              <a:t>effect of </a:t>
            </a:r>
            <a:br>
              <a:rPr lang="en-US" sz="2000">
                <a:solidFill>
                  <a:srgbClr val="BC0013"/>
                </a:solidFill>
              </a:rPr>
            </a:br>
            <a:r>
              <a:rPr lang="en-US" sz="2000">
                <a:solidFill>
                  <a:srgbClr val="BC0013"/>
                </a:solidFill>
              </a:rPr>
              <a:t>natural controls</a:t>
            </a:r>
            <a:endParaRPr lang="en-US" sz="1800">
              <a:solidFill>
                <a:srgbClr val="0F116A"/>
              </a:solidFill>
            </a:endParaRPr>
          </a:p>
        </p:txBody>
      </p:sp>
      <p:sp>
        <p:nvSpPr>
          <p:cNvPr id="522249" name="Rectangle 9"/>
          <p:cNvSpPr>
            <a:spLocks noChangeArrowheads="1"/>
          </p:cNvSpPr>
          <p:nvPr/>
        </p:nvSpPr>
        <p:spPr bwMode="auto">
          <a:xfrm>
            <a:off x="6667500" y="2454275"/>
            <a:ext cx="2413000" cy="3968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lIns="45720" rIns="0" anchor="ctr">
            <a:prstTxWarp prst="textNoShape">
              <a:avLst/>
            </a:prstTxWarp>
            <a:spAutoFit/>
          </a:bodyPr>
          <a:lstStyle/>
          <a:p>
            <a:pPr algn="l">
              <a:defRPr/>
            </a:pPr>
            <a:r>
              <a:rPr lang="en-US" sz="2000">
                <a:solidFill>
                  <a:srgbClr val="0F116A"/>
                </a:solidFill>
              </a:rPr>
              <a:t>no natural controls</a:t>
            </a:r>
            <a:endParaRPr lang="en-US" sz="1800">
              <a:solidFill>
                <a:srgbClr val="0F116A"/>
              </a:solidFill>
            </a:endParaRPr>
          </a:p>
        </p:txBody>
      </p:sp>
      <p:pic>
        <p:nvPicPr>
          <p:cNvPr id="522250" name="Picture 10" descr="penguinL"/>
          <p:cNvPicPr>
            <a:picLocks noChangeAspect="1" noChangeArrowheads="1"/>
          </p:cNvPicPr>
          <p:nvPr/>
        </p:nvPicPr>
        <p:blipFill>
          <a:blip r:embed="rId8"/>
          <a:srcRect/>
          <a:stretch>
            <a:fillRect/>
          </a:stretch>
        </p:blipFill>
        <p:spPr bwMode="auto">
          <a:xfrm flipH="1">
            <a:off x="31750" y="5562600"/>
            <a:ext cx="1274763" cy="1295400"/>
          </a:xfrm>
          <a:prstGeom prst="rect">
            <a:avLst/>
          </a:prstGeom>
          <a:noFill/>
          <a:ln w="9525">
            <a:noFill/>
            <a:miter lim="800000"/>
            <a:headEnd/>
            <a:tailEnd/>
          </a:ln>
        </p:spPr>
      </p:pic>
      <p:sp>
        <p:nvSpPr>
          <p:cNvPr id="522251" name="AutoShape 11"/>
          <p:cNvSpPr>
            <a:spLocks noChangeArrowheads="1"/>
          </p:cNvSpPr>
          <p:nvPr/>
        </p:nvSpPr>
        <p:spPr bwMode="auto">
          <a:xfrm flipH="1">
            <a:off x="1473200" y="4987925"/>
            <a:ext cx="2433638" cy="922338"/>
          </a:xfrm>
          <a:prstGeom prst="wedgeEllipseCallout">
            <a:avLst>
              <a:gd name="adj1" fmla="val 67023"/>
              <a:gd name="adj2" fmla="val 30894"/>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r>
              <a:rPr lang="en-US" sz="1800" dirty="0">
                <a:solidFill>
                  <a:srgbClr val="0F116A"/>
                </a:solidFill>
                <a:latin typeface="Comic Sans MS" pitchFamily="-107" charset="0"/>
              </a:rPr>
              <a:t>What happens as </a:t>
            </a:r>
            <a:r>
              <a:rPr lang="en-US" sz="1800" dirty="0" smtClean="0">
                <a:solidFill>
                  <a:srgbClr val="0F116A"/>
                </a:solidFill>
                <a:latin typeface="Comic Sans MS" pitchFamily="-107" charset="0"/>
              </a:rPr>
              <a:t/>
            </a:r>
            <a:br>
              <a:rPr lang="en-US" sz="1800" dirty="0" smtClean="0">
                <a:solidFill>
                  <a:srgbClr val="0F116A"/>
                </a:solidFill>
                <a:latin typeface="Comic Sans MS" pitchFamily="-107" charset="0"/>
              </a:rPr>
            </a:br>
            <a:r>
              <a:rPr lang="en-US" sz="1800" dirty="0" smtClean="0">
                <a:solidFill>
                  <a:srgbClr val="0F116A"/>
                </a:solidFill>
                <a:latin typeface="Comic Sans MS" pitchFamily="-107" charset="0"/>
              </a:rPr>
              <a:t>population size</a:t>
            </a:r>
          </a:p>
          <a:p>
            <a:r>
              <a:rPr lang="en-US" sz="1800" dirty="0" smtClean="0">
                <a:solidFill>
                  <a:srgbClr val="0F116A"/>
                </a:solidFill>
                <a:latin typeface="Comic Sans MS" pitchFamily="-107" charset="0"/>
              </a:rPr>
              <a:t> approaches </a:t>
            </a:r>
            <a:r>
              <a:rPr lang="en-US" sz="1800" dirty="0">
                <a:solidFill>
                  <a:srgbClr val="0F116A"/>
                </a:solidFill>
                <a:latin typeface="Comic Sans MS" pitchFamily="-107" charset="0"/>
              </a:rPr>
              <a:t>K</a:t>
            </a:r>
            <a:r>
              <a:rPr lang="en-US" sz="1800" dirty="0">
                <a:solidFill>
                  <a:srgbClr val="0F116A"/>
                </a:solidFill>
                <a:latin typeface="Comic Sans MS" pitchFamily="-107" charset="0"/>
                <a:ea typeface="Geneva" pitchFamily="-107" charset="0"/>
                <a:cs typeface="Geneva" pitchFamily="-107" charset="0"/>
              </a:rPr>
              <a:t>? </a:t>
            </a:r>
          </a:p>
        </p:txBody>
      </p:sp>
      <p:pic>
        <p:nvPicPr>
          <p:cNvPr id="522252" name="Picture 12" descr="52-08-PopGrwthExponModel-L"/>
          <p:cNvPicPr>
            <a:picLocks noChangeAspect="1" noChangeArrowheads="1"/>
          </p:cNvPicPr>
          <p:nvPr/>
        </p:nvPicPr>
        <p:blipFill>
          <a:blip r:embed="rId9"/>
          <a:srcRect l="1018" t="1199" r="1018" b="3600"/>
          <a:stretch>
            <a:fillRect/>
          </a:stretch>
        </p:blipFill>
        <p:spPr bwMode="auto">
          <a:xfrm>
            <a:off x="3776663" y="2379663"/>
            <a:ext cx="4932362" cy="4067175"/>
          </a:xfrm>
          <a:prstGeom prst="rect">
            <a:avLst/>
          </a:prstGeom>
          <a:noFill/>
          <a:ln w="9525">
            <a:solidFill>
              <a:srgbClr val="804000"/>
            </a:solidFill>
            <a:miter lim="800000"/>
            <a:headEnd/>
            <a:tailEnd/>
          </a:ln>
          <a:effectLst>
            <a:outerShdw blurRad="63500" dist="38099"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46"/>
                                        </p:tgtEl>
                                        <p:attrNameLst>
                                          <p:attrName>style.visibility</p:attrName>
                                        </p:attrNameLst>
                                      </p:cBhvr>
                                      <p:to>
                                        <p:strVal val="visible"/>
                                      </p:to>
                                    </p:set>
                                    <p:animEffect transition="in" filter="wipe(left)">
                                      <p:cBhvr>
                                        <p:cTn id="7" dur="500"/>
                                        <p:tgtEl>
                                          <p:spTgt spid="522246"/>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2000"/>
                                        <p:tgtEl>
                                          <p:spTgt spid="522252"/>
                                        </p:tgtEl>
                                      </p:cBhvr>
                                    </p:animEffect>
                                    <p:set>
                                      <p:cBhvr>
                                        <p:cTn id="12" dur="1" fill="hold">
                                          <p:stCondLst>
                                            <p:cond delay="1999"/>
                                          </p:stCondLst>
                                        </p:cTn>
                                        <p:tgtEl>
                                          <p:spTgt spid="52225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49"/>
                                        </p:tgtEl>
                                        <p:attrNameLst>
                                          <p:attrName>style.visibility</p:attrName>
                                        </p:attrNameLst>
                                      </p:cBhvr>
                                      <p:to>
                                        <p:strVal val="visible"/>
                                      </p:to>
                                    </p:set>
                                    <p:animEffect transition="in" filter="wipe(left)">
                                      <p:cBhvr>
                                        <p:cTn id="17" dur="500"/>
                                        <p:tgtEl>
                                          <p:spTgt spid="522249"/>
                                        </p:tgtEl>
                                      </p:cBhvr>
                                    </p:animEffect>
                                  </p:childTnLst>
                                  <p:subTnLst>
                                    <p:audio>
                                      <p:cMediaNode>
                                        <p:cTn display="0" masterRel="sameClick">
                                          <p:stCondLst>
                                            <p:cond evt="begin" delay="0">
                                              <p:tn val="15"/>
                                            </p:cond>
                                          </p:stCondLst>
                                          <p:endCondLst>
                                            <p:cond evt="onStopAudio" delay="0">
                                              <p:tgtEl>
                                                <p:sldTgt/>
                                              </p:tgtEl>
                                            </p:cond>
                                          </p:endCondLst>
                                        </p:cTn>
                                        <p:tgtEl>
                                          <p:sndTgt r:embed="rId5"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2248"/>
                                        </p:tgtEl>
                                        <p:attrNameLst>
                                          <p:attrName>style.visibility</p:attrName>
                                        </p:attrNameLst>
                                      </p:cBhvr>
                                      <p:to>
                                        <p:strVal val="visible"/>
                                      </p:to>
                                    </p:set>
                                    <p:animEffect transition="in" filter="wipe(left)">
                                      <p:cBhvr>
                                        <p:cTn id="22" dur="500"/>
                                        <p:tgtEl>
                                          <p:spTgt spid="522248"/>
                                        </p:tgtEl>
                                      </p:cBhvr>
                                    </p:animEffect>
                                  </p:childTnLst>
                                  <p:subTnLst>
                                    <p:audio>
                                      <p:cMediaNode>
                                        <p:cTn display="0" masterRel="sameClick">
                                          <p:stCondLst>
                                            <p:cond evt="begin" delay="0">
                                              <p:tn val="20"/>
                                            </p:cond>
                                          </p:stCondLst>
                                          <p:endCondLst>
                                            <p:cond evt="onStopAudio" delay="0">
                                              <p:tgtEl>
                                                <p:sldTgt/>
                                              </p:tgtEl>
                                            </p:cond>
                                          </p:endCondLst>
                                        </p:cTn>
                                        <p:tgtEl>
                                          <p:sndTgt r:embed="rId5"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22247"/>
                                        </p:tgtEl>
                                        <p:attrNameLst>
                                          <p:attrName>style.visibility</p:attrName>
                                        </p:attrNameLst>
                                      </p:cBhvr>
                                      <p:to>
                                        <p:strVal val="visible"/>
                                      </p:to>
                                    </p:set>
                                    <p:animEffect transition="in" filter="wipe(right)">
                                      <p:cBhvr>
                                        <p:cTn id="27" dur="500"/>
                                        <p:tgtEl>
                                          <p:spTgt spid="522247"/>
                                        </p:tgtEl>
                                      </p:cBhvr>
                                    </p:animEffect>
                                  </p:childTnLst>
                                  <p:subTnLst>
                                    <p:audio>
                                      <p:cMediaNode>
                                        <p:cTn display="0" masterRel="sameClick">
                                          <p:stCondLst>
                                            <p:cond evt="begin" delay="0">
                                              <p:tn val="25"/>
                                            </p:cond>
                                          </p:stCondLst>
                                          <p:endCondLst>
                                            <p:cond evt="onStopAudio" delay="0">
                                              <p:tgtEl>
                                                <p:sldTgt/>
                                              </p:tgtEl>
                                            </p:cond>
                                          </p:endCondLst>
                                        </p:cTn>
                                        <p:tgtEl>
                                          <p:sndTgt r:embed="rId5" name="Pencil Check"/>
                                        </p:tgtEl>
                                      </p:cMediaNode>
                                    </p:audio>
                                  </p:sub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522242"/>
                                        </p:tgtEl>
                                        <p:attrNameLst>
                                          <p:attrName>style.visibility</p:attrName>
                                        </p:attrNameLst>
                                      </p:cBhvr>
                                      <p:to>
                                        <p:strVal val="visible"/>
                                      </p:to>
                                    </p:set>
                                    <p:animEffect transition="in" filter="wipe(right)">
                                      <p:cBhvr>
                                        <p:cTn id="31" dur="500"/>
                                        <p:tgtEl>
                                          <p:spTgt spid="522242"/>
                                        </p:tgtEl>
                                      </p:cBhvr>
                                    </p:animEffect>
                                  </p:childTnLst>
                                  <p:subTnLst>
                                    <p:audio>
                                      <p:cMediaNode>
                                        <p:cTn display="0" masterRel="sameClick">
                                          <p:stCondLst>
                                            <p:cond evt="begin" delay="0">
                                              <p:tn val="29"/>
                                            </p:cond>
                                          </p:stCondLst>
                                          <p:endCondLst>
                                            <p:cond evt="onStopAudio" delay="0">
                                              <p:tgtEl>
                                                <p:sldTgt/>
                                              </p:tgtEl>
                                            </p:cond>
                                          </p:endCondLst>
                                        </p:cTn>
                                        <p:tgtEl>
                                          <p:sndTgt r:embed="rId5" name="Pencil Check"/>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22250"/>
                                        </p:tgtEl>
                                        <p:attrNameLst>
                                          <p:attrName>style.visibility</p:attrName>
                                        </p:attrNameLst>
                                      </p:cBhvr>
                                      <p:to>
                                        <p:strVal val="visible"/>
                                      </p:to>
                                    </p:set>
                                    <p:animEffect transition="in" filter="wipe(left)">
                                      <p:cBhvr>
                                        <p:cTn id="36" dur="500"/>
                                        <p:tgtEl>
                                          <p:spTgt spid="52225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22251"/>
                                        </p:tgtEl>
                                        <p:attrNameLst>
                                          <p:attrName>style.visibility</p:attrName>
                                        </p:attrNameLst>
                                      </p:cBhvr>
                                      <p:to>
                                        <p:strVal val="visible"/>
                                      </p:to>
                                    </p:set>
                                    <p:animEffect transition="in" filter="wipe(left)">
                                      <p:cBhvr>
                                        <p:cTn id="40" dur="500"/>
                                        <p:tgtEl>
                                          <p:spTgt spid="522251"/>
                                        </p:tgtEl>
                                      </p:cBhvr>
                                    </p:animEffect>
                                  </p:childTnLst>
                                  <p:subTnLst>
                                    <p:audio>
                                      <p:cMediaNode>
                                        <p:cTn display="0" masterRel="sameClick">
                                          <p:stCondLst>
                                            <p:cond evt="begin" delay="0">
                                              <p:tn val="38"/>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6" grpId="0" animBg="1" autoUpdateAnimBg="0"/>
      <p:bldP spid="522247" grpId="0" animBg="1"/>
      <p:bldP spid="522248" grpId="0" animBg="1" autoUpdateAnimBg="0"/>
      <p:bldP spid="522249" grpId="0" animBg="1" autoUpdateAnimBg="0"/>
      <p:bldP spid="52225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 y="1066800"/>
            <a:ext cx="8229600" cy="1261533"/>
          </a:xfrm>
        </p:spPr>
        <p:txBody>
          <a:bodyPr/>
          <a:lstStyle/>
          <a:p>
            <a:pPr lvl="1"/>
            <a:r>
              <a:rPr lang="en-US" dirty="0" smtClean="0"/>
              <a:t>As resources become less available, the growth of a population slows or stops. </a:t>
            </a:r>
          </a:p>
          <a:p>
            <a:endParaRPr lang="en-US" dirty="0"/>
          </a:p>
        </p:txBody>
      </p:sp>
      <p:pic>
        <p:nvPicPr>
          <p:cNvPr id="5" name="Picture 4" descr="sb4611c06"/>
          <p:cNvPicPr>
            <a:picLocks noChangeAspect="1" noChangeArrowheads="1"/>
          </p:cNvPicPr>
          <p:nvPr/>
        </p:nvPicPr>
        <p:blipFill>
          <a:blip r:embed="rId3"/>
          <a:srcRect r="778" b="1640"/>
          <a:stretch>
            <a:fillRect/>
          </a:stretch>
        </p:blipFill>
        <p:spPr bwMode="auto">
          <a:xfrm>
            <a:off x="4148137" y="2596726"/>
            <a:ext cx="4995863" cy="3943774"/>
          </a:xfrm>
          <a:prstGeom prst="rect">
            <a:avLst/>
          </a:prstGeom>
          <a:noFill/>
        </p:spPr>
      </p:pic>
      <p:sp>
        <p:nvSpPr>
          <p:cNvPr id="6" name="Rectangle 4"/>
          <p:cNvSpPr>
            <a:spLocks noGrp="1" noChangeArrowheads="1"/>
          </p:cNvSpPr>
          <p:nvPr>
            <p:ph type="title"/>
          </p:nvPr>
        </p:nvSpPr>
        <p:spPr>
          <a:xfrm>
            <a:off x="17463" y="304800"/>
            <a:ext cx="7772400" cy="762000"/>
          </a:xfrm>
        </p:spPr>
        <p:txBody>
          <a:bodyPr/>
          <a:lstStyle/>
          <a:p>
            <a:pPr eaLnBrk="1" hangingPunct="1"/>
            <a:r>
              <a:rPr lang="en-US" dirty="0">
                <a:ea typeface="ＭＳ Ｐゴシック" pitchFamily="-107" charset="-128"/>
                <a:cs typeface="ＭＳ Ｐゴシック" pitchFamily="-107" charset="-128"/>
              </a:rPr>
              <a:t>Logistic rate of growth</a:t>
            </a:r>
          </a:p>
        </p:txBody>
      </p:sp>
      <p:sp>
        <p:nvSpPr>
          <p:cNvPr id="7" name="Rectangle 6"/>
          <p:cNvSpPr/>
          <p:nvPr/>
        </p:nvSpPr>
        <p:spPr>
          <a:xfrm>
            <a:off x="296334" y="2596726"/>
            <a:ext cx="4190999" cy="2804614"/>
          </a:xfrm>
          <a:prstGeom prst="rect">
            <a:avLst/>
          </a:prstGeom>
        </p:spPr>
        <p:txBody>
          <a:bodyPr wrap="square">
            <a:spAutoFit/>
          </a:bodyPr>
          <a:lstStyle/>
          <a:p>
            <a:pPr lvl="1">
              <a:spcBef>
                <a:spcPct val="45000"/>
              </a:spcBef>
            </a:pPr>
            <a:r>
              <a:rPr lang="en-US" sz="2800" dirty="0" smtClean="0"/>
              <a:t>Logistic growth </a:t>
            </a:r>
            <a:r>
              <a:rPr lang="en-US" sz="2800" b="0" dirty="0" smtClean="0"/>
              <a:t>occurs when a population's growth slows or stops following a period of exponential growth</a:t>
            </a:r>
            <a:r>
              <a:rPr lang="en-US" b="0" dirty="0" smtClean="0"/>
              <a:t>.</a:t>
            </a:r>
          </a:p>
          <a:p>
            <a:pPr lvl="2">
              <a:spcBef>
                <a:spcPct val="45000"/>
              </a:spcBef>
              <a:buFont typeface="Arial"/>
              <a:buChar char="•"/>
            </a:pPr>
            <a:r>
              <a:rPr lang="en-US" sz="2500" dirty="0" smtClean="0"/>
              <a:t>S-shaped curve</a:t>
            </a:r>
            <a:endParaRPr lang="en-US" sz="2500" b="0"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306888" y="3775075"/>
            <a:ext cx="4630737" cy="3000375"/>
            <a:chOff x="2713" y="2357"/>
            <a:chExt cx="2917" cy="1890"/>
          </a:xfrm>
        </p:grpSpPr>
        <p:pic>
          <p:nvPicPr>
            <p:cNvPr id="524291" name="Picture 3"/>
            <p:cNvPicPr>
              <a:picLocks noChangeAspect="1" noChangeArrowheads="1"/>
            </p:cNvPicPr>
            <p:nvPr/>
          </p:nvPicPr>
          <p:blipFill>
            <a:blip r:embed="rId6"/>
            <a:srcRect t="7500" r="563" b="6599"/>
            <a:stretch>
              <a:fillRect/>
            </a:stretch>
          </p:blipFill>
          <p:spPr bwMode="auto">
            <a:xfrm>
              <a:off x="2713" y="2357"/>
              <a:ext cx="2917" cy="189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82967" name="Rectangle 4"/>
            <p:cNvSpPr>
              <a:spLocks noChangeArrowheads="1"/>
            </p:cNvSpPr>
            <p:nvPr/>
          </p:nvSpPr>
          <p:spPr bwMode="auto">
            <a:xfrm>
              <a:off x="3107" y="2401"/>
              <a:ext cx="187"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500</a:t>
              </a:r>
              <a:endParaRPr lang="en-US" sz="1400" b="0">
                <a:solidFill>
                  <a:srgbClr val="000000"/>
                </a:solidFill>
              </a:endParaRPr>
            </a:p>
          </p:txBody>
        </p:sp>
        <p:sp>
          <p:nvSpPr>
            <p:cNvPr id="82968" name="Rectangle 5"/>
            <p:cNvSpPr>
              <a:spLocks noChangeArrowheads="1"/>
            </p:cNvSpPr>
            <p:nvPr/>
          </p:nvSpPr>
          <p:spPr bwMode="auto">
            <a:xfrm>
              <a:off x="3107" y="2663"/>
              <a:ext cx="187"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400</a:t>
              </a:r>
              <a:endParaRPr lang="en-US" sz="1400" b="0">
                <a:solidFill>
                  <a:srgbClr val="000000"/>
                </a:solidFill>
              </a:endParaRPr>
            </a:p>
          </p:txBody>
        </p:sp>
        <p:sp>
          <p:nvSpPr>
            <p:cNvPr id="82969" name="Rectangle 6"/>
            <p:cNvSpPr>
              <a:spLocks noChangeArrowheads="1"/>
            </p:cNvSpPr>
            <p:nvPr/>
          </p:nvSpPr>
          <p:spPr bwMode="auto">
            <a:xfrm>
              <a:off x="3107" y="2969"/>
              <a:ext cx="187"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300</a:t>
              </a:r>
              <a:endParaRPr lang="en-US" sz="1400" b="0">
                <a:solidFill>
                  <a:srgbClr val="000000"/>
                </a:solidFill>
              </a:endParaRPr>
            </a:p>
          </p:txBody>
        </p:sp>
        <p:sp>
          <p:nvSpPr>
            <p:cNvPr id="82970" name="Rectangle 7"/>
            <p:cNvSpPr>
              <a:spLocks noChangeArrowheads="1"/>
            </p:cNvSpPr>
            <p:nvPr/>
          </p:nvSpPr>
          <p:spPr bwMode="auto">
            <a:xfrm>
              <a:off x="3107" y="3254"/>
              <a:ext cx="187"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200</a:t>
              </a:r>
              <a:endParaRPr lang="en-US" sz="1400" b="0">
                <a:solidFill>
                  <a:srgbClr val="000000"/>
                </a:solidFill>
              </a:endParaRPr>
            </a:p>
          </p:txBody>
        </p:sp>
        <p:sp>
          <p:nvSpPr>
            <p:cNvPr id="82971" name="Rectangle 8"/>
            <p:cNvSpPr>
              <a:spLocks noChangeArrowheads="1"/>
            </p:cNvSpPr>
            <p:nvPr/>
          </p:nvSpPr>
          <p:spPr bwMode="auto">
            <a:xfrm>
              <a:off x="3107" y="3542"/>
              <a:ext cx="187"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100</a:t>
              </a:r>
              <a:endParaRPr lang="en-US" sz="1400" b="0">
                <a:solidFill>
                  <a:srgbClr val="000000"/>
                </a:solidFill>
              </a:endParaRPr>
            </a:p>
          </p:txBody>
        </p:sp>
        <p:sp>
          <p:nvSpPr>
            <p:cNvPr id="82972" name="Rectangle 9"/>
            <p:cNvSpPr>
              <a:spLocks noChangeArrowheads="1"/>
            </p:cNvSpPr>
            <p:nvPr/>
          </p:nvSpPr>
          <p:spPr bwMode="auto">
            <a:xfrm>
              <a:off x="3208" y="3849"/>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0</a:t>
              </a:r>
              <a:endParaRPr lang="en-US" sz="1400" b="0">
                <a:solidFill>
                  <a:srgbClr val="000000"/>
                </a:solidFill>
              </a:endParaRPr>
            </a:p>
          </p:txBody>
        </p:sp>
        <p:sp>
          <p:nvSpPr>
            <p:cNvPr id="82973" name="Rectangle 10"/>
            <p:cNvSpPr>
              <a:spLocks noChangeArrowheads="1"/>
            </p:cNvSpPr>
            <p:nvPr/>
          </p:nvSpPr>
          <p:spPr bwMode="auto">
            <a:xfrm>
              <a:off x="3973" y="3968"/>
              <a:ext cx="125"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20</a:t>
              </a:r>
              <a:endParaRPr lang="en-US" sz="1400" b="0">
                <a:solidFill>
                  <a:srgbClr val="000000"/>
                </a:solidFill>
              </a:endParaRPr>
            </a:p>
          </p:txBody>
        </p:sp>
        <p:sp>
          <p:nvSpPr>
            <p:cNvPr id="82974" name="Rectangle 11"/>
            <p:cNvSpPr>
              <a:spLocks noChangeArrowheads="1"/>
            </p:cNvSpPr>
            <p:nvPr/>
          </p:nvSpPr>
          <p:spPr bwMode="auto">
            <a:xfrm>
              <a:off x="3332" y="3968"/>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0</a:t>
              </a:r>
              <a:endParaRPr lang="en-US" sz="1400" b="0">
                <a:solidFill>
                  <a:srgbClr val="000000"/>
                </a:solidFill>
              </a:endParaRPr>
            </a:p>
          </p:txBody>
        </p:sp>
        <p:sp>
          <p:nvSpPr>
            <p:cNvPr id="82975" name="Rectangle 12"/>
            <p:cNvSpPr>
              <a:spLocks noChangeArrowheads="1"/>
            </p:cNvSpPr>
            <p:nvPr/>
          </p:nvSpPr>
          <p:spPr bwMode="auto">
            <a:xfrm>
              <a:off x="3638" y="3968"/>
              <a:ext cx="125"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10</a:t>
              </a:r>
              <a:endParaRPr lang="en-US" sz="1400" b="0">
                <a:solidFill>
                  <a:srgbClr val="000000"/>
                </a:solidFill>
              </a:endParaRPr>
            </a:p>
          </p:txBody>
        </p:sp>
        <p:sp>
          <p:nvSpPr>
            <p:cNvPr id="82976" name="Rectangle 13"/>
            <p:cNvSpPr>
              <a:spLocks noChangeArrowheads="1"/>
            </p:cNvSpPr>
            <p:nvPr/>
          </p:nvSpPr>
          <p:spPr bwMode="auto">
            <a:xfrm>
              <a:off x="4326" y="3968"/>
              <a:ext cx="125"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30</a:t>
              </a:r>
              <a:endParaRPr lang="en-US" sz="1400" b="0">
                <a:solidFill>
                  <a:srgbClr val="000000"/>
                </a:solidFill>
              </a:endParaRPr>
            </a:p>
          </p:txBody>
        </p:sp>
        <p:sp>
          <p:nvSpPr>
            <p:cNvPr id="82977" name="Rectangle 14"/>
            <p:cNvSpPr>
              <a:spLocks noChangeArrowheads="1"/>
            </p:cNvSpPr>
            <p:nvPr/>
          </p:nvSpPr>
          <p:spPr bwMode="auto">
            <a:xfrm>
              <a:off x="5027" y="3968"/>
              <a:ext cx="125"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50</a:t>
              </a:r>
              <a:endParaRPr lang="en-US" sz="1400" b="0">
                <a:solidFill>
                  <a:srgbClr val="000000"/>
                </a:solidFill>
              </a:endParaRPr>
            </a:p>
          </p:txBody>
        </p:sp>
        <p:sp>
          <p:nvSpPr>
            <p:cNvPr id="82978" name="Rectangle 15"/>
            <p:cNvSpPr>
              <a:spLocks noChangeArrowheads="1"/>
            </p:cNvSpPr>
            <p:nvPr/>
          </p:nvSpPr>
          <p:spPr bwMode="auto">
            <a:xfrm>
              <a:off x="4678" y="3968"/>
              <a:ext cx="125"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40</a:t>
              </a:r>
              <a:endParaRPr lang="en-US" sz="1400" b="0">
                <a:solidFill>
                  <a:srgbClr val="000000"/>
                </a:solidFill>
              </a:endParaRPr>
            </a:p>
          </p:txBody>
        </p:sp>
        <p:sp>
          <p:nvSpPr>
            <p:cNvPr id="82979" name="Rectangle 16"/>
            <p:cNvSpPr>
              <a:spLocks noChangeArrowheads="1"/>
            </p:cNvSpPr>
            <p:nvPr/>
          </p:nvSpPr>
          <p:spPr bwMode="auto">
            <a:xfrm>
              <a:off x="5357" y="3968"/>
              <a:ext cx="125"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60</a:t>
              </a:r>
              <a:endParaRPr lang="en-US" sz="1400" b="0">
                <a:solidFill>
                  <a:srgbClr val="000000"/>
                </a:solidFill>
              </a:endParaRPr>
            </a:p>
          </p:txBody>
        </p:sp>
        <p:sp>
          <p:nvSpPr>
            <p:cNvPr id="82980" name="Rectangle 17"/>
            <p:cNvSpPr>
              <a:spLocks noChangeArrowheads="1"/>
            </p:cNvSpPr>
            <p:nvPr/>
          </p:nvSpPr>
          <p:spPr bwMode="auto">
            <a:xfrm>
              <a:off x="4197" y="4097"/>
              <a:ext cx="62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Time (days)</a:t>
              </a:r>
              <a:endParaRPr lang="en-US" sz="1400" b="0">
                <a:solidFill>
                  <a:srgbClr val="000000"/>
                </a:solidFill>
              </a:endParaRPr>
            </a:p>
          </p:txBody>
        </p:sp>
        <p:sp>
          <p:nvSpPr>
            <p:cNvPr id="82981" name="Rectangle 18"/>
            <p:cNvSpPr>
              <a:spLocks noChangeArrowheads="1"/>
            </p:cNvSpPr>
            <p:nvPr/>
          </p:nvSpPr>
          <p:spPr bwMode="auto">
            <a:xfrm rot="-5400000">
              <a:off x="2264" y="2937"/>
              <a:ext cx="1361" cy="286"/>
            </a:xfrm>
            <a:prstGeom prst="rect">
              <a:avLst/>
            </a:prstGeom>
            <a:noFill/>
            <a:ln w="9525">
              <a:noFill/>
              <a:miter lim="800000"/>
              <a:headEnd/>
              <a:tailEnd/>
            </a:ln>
          </p:spPr>
          <p:txBody>
            <a:bodyPr wrap="none">
              <a:prstTxWarp prst="textNoShape">
                <a:avLst/>
              </a:prstTxWarp>
              <a:spAutoFit/>
            </a:bodyPr>
            <a:lstStyle/>
            <a:p>
              <a:pPr>
                <a:lnSpc>
                  <a:spcPct val="85000"/>
                </a:lnSpc>
              </a:pPr>
              <a:r>
                <a:rPr lang="en-US" sz="1400">
                  <a:solidFill>
                    <a:srgbClr val="000000"/>
                  </a:solidFill>
                </a:rPr>
                <a:t>Number of cladocerans</a:t>
              </a:r>
            </a:p>
            <a:p>
              <a:pPr>
                <a:lnSpc>
                  <a:spcPct val="85000"/>
                </a:lnSpc>
              </a:pPr>
              <a:r>
                <a:rPr lang="en-US" sz="1400">
                  <a:solidFill>
                    <a:srgbClr val="000000"/>
                  </a:solidFill>
                </a:rPr>
                <a:t>(per 200 ml)</a:t>
              </a:r>
            </a:p>
          </p:txBody>
        </p:sp>
      </p:grpSp>
      <p:sp>
        <p:nvSpPr>
          <p:cNvPr id="524307" name="Rectangle 19" descr="Rectangle: Click to edit Master text styles&#10;Second level&#10;Third level&#10;Fourth level&#10;Fifth level"/>
          <p:cNvSpPr>
            <a:spLocks noGrp="1" noChangeArrowheads="1"/>
          </p:cNvSpPr>
          <p:nvPr>
            <p:ph type="body" idx="1"/>
          </p:nvPr>
        </p:nvSpPr>
        <p:spPr>
          <a:xfrm>
            <a:off x="701675" y="1395413"/>
            <a:ext cx="3627438" cy="4887912"/>
          </a:xfrm>
        </p:spPr>
        <p:txBody>
          <a:bodyPr/>
          <a:lstStyle/>
          <a:p>
            <a:pPr eaLnBrk="1" hangingPunct="1">
              <a:lnSpc>
                <a:spcPct val="90000"/>
              </a:lnSpc>
            </a:pPr>
            <a:r>
              <a:rPr lang="en-US" u="sng">
                <a:solidFill>
                  <a:srgbClr val="BC0013"/>
                </a:solidFill>
                <a:ea typeface="ＭＳ Ｐゴシック" pitchFamily="-107" charset="-128"/>
                <a:cs typeface="ＭＳ Ｐゴシック" pitchFamily="-107" charset="-128"/>
              </a:rPr>
              <a:t>Maximum population</a:t>
            </a:r>
            <a:r>
              <a:rPr lang="en-US">
                <a:ea typeface="ＭＳ Ｐゴシック" pitchFamily="-107" charset="-128"/>
                <a:cs typeface="ＭＳ Ｐゴシック" pitchFamily="-107" charset="-128"/>
              </a:rPr>
              <a:t> size that environment can support with </a:t>
            </a:r>
            <a:r>
              <a:rPr lang="en-US" u="sng">
                <a:solidFill>
                  <a:srgbClr val="BC0013"/>
                </a:solidFill>
                <a:ea typeface="ＭＳ Ｐゴシック" pitchFamily="-107" charset="-128"/>
                <a:cs typeface="ＭＳ Ｐゴシック" pitchFamily="-107" charset="-128"/>
              </a:rPr>
              <a:t>no degradation</a:t>
            </a:r>
            <a:r>
              <a:rPr lang="en-US">
                <a:ea typeface="ＭＳ Ｐゴシック" pitchFamily="-107" charset="-128"/>
                <a:cs typeface="ＭＳ Ｐゴシック" pitchFamily="-107" charset="-128"/>
              </a:rPr>
              <a:t> of habitat</a:t>
            </a:r>
          </a:p>
          <a:p>
            <a:pPr lvl="1" eaLnBrk="1" hangingPunct="1">
              <a:lnSpc>
                <a:spcPct val="90000"/>
              </a:lnSpc>
            </a:pPr>
            <a:r>
              <a:rPr lang="en-US"/>
              <a:t>varies with changes in resources</a:t>
            </a:r>
          </a:p>
        </p:txBody>
      </p:sp>
      <p:grpSp>
        <p:nvGrpSpPr>
          <p:cNvPr id="3" name="Group 20"/>
          <p:cNvGrpSpPr>
            <a:grpSpLocks/>
          </p:cNvGrpSpPr>
          <p:nvPr/>
        </p:nvGrpSpPr>
        <p:grpSpPr bwMode="auto">
          <a:xfrm>
            <a:off x="4325938" y="1065213"/>
            <a:ext cx="4598987" cy="2633662"/>
            <a:chOff x="2725" y="671"/>
            <a:chExt cx="2897" cy="1659"/>
          </a:xfrm>
        </p:grpSpPr>
        <p:pic>
          <p:nvPicPr>
            <p:cNvPr id="524309" name="Picture 21"/>
            <p:cNvPicPr>
              <a:picLocks noChangeAspect="1" noChangeArrowheads="1"/>
            </p:cNvPicPr>
            <p:nvPr/>
          </p:nvPicPr>
          <p:blipFill>
            <a:blip r:embed="rId7"/>
            <a:srcRect t="12000" r="563" b="13651"/>
            <a:stretch>
              <a:fillRect/>
            </a:stretch>
          </p:blipFill>
          <p:spPr bwMode="auto">
            <a:xfrm>
              <a:off x="2725" y="707"/>
              <a:ext cx="2897" cy="162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82954" name="Rectangle 22"/>
            <p:cNvSpPr>
              <a:spLocks noChangeArrowheads="1"/>
            </p:cNvSpPr>
            <p:nvPr/>
          </p:nvSpPr>
          <p:spPr bwMode="auto">
            <a:xfrm>
              <a:off x="4236" y="2168"/>
              <a:ext cx="707" cy="12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a:solidFill>
                    <a:srgbClr val="000000"/>
                  </a:solidFill>
                </a:rPr>
                <a:t>Time (years)</a:t>
              </a:r>
              <a:endParaRPr lang="en-US" sz="1500" b="0"/>
            </a:p>
          </p:txBody>
        </p:sp>
        <p:sp>
          <p:nvSpPr>
            <p:cNvPr id="82955" name="Rectangle 23"/>
            <p:cNvSpPr>
              <a:spLocks noChangeArrowheads="1"/>
            </p:cNvSpPr>
            <p:nvPr/>
          </p:nvSpPr>
          <p:spPr bwMode="auto">
            <a:xfrm>
              <a:off x="3509" y="2045"/>
              <a:ext cx="249"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1915</a:t>
              </a:r>
              <a:endParaRPr lang="en-US" sz="1200" b="0"/>
            </a:p>
          </p:txBody>
        </p:sp>
        <p:sp>
          <p:nvSpPr>
            <p:cNvPr id="82956" name="Rectangle 24"/>
            <p:cNvSpPr>
              <a:spLocks noChangeArrowheads="1"/>
            </p:cNvSpPr>
            <p:nvPr/>
          </p:nvSpPr>
          <p:spPr bwMode="auto">
            <a:xfrm>
              <a:off x="4066" y="2045"/>
              <a:ext cx="249"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1925</a:t>
              </a:r>
              <a:endParaRPr lang="en-US" sz="1200" b="0"/>
            </a:p>
          </p:txBody>
        </p:sp>
        <p:sp>
          <p:nvSpPr>
            <p:cNvPr id="82957" name="Rectangle 25"/>
            <p:cNvSpPr>
              <a:spLocks noChangeArrowheads="1"/>
            </p:cNvSpPr>
            <p:nvPr/>
          </p:nvSpPr>
          <p:spPr bwMode="auto">
            <a:xfrm>
              <a:off x="4597" y="2045"/>
              <a:ext cx="249"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1935</a:t>
              </a:r>
              <a:endParaRPr lang="en-US" sz="1200" b="0"/>
            </a:p>
          </p:txBody>
        </p:sp>
        <p:sp>
          <p:nvSpPr>
            <p:cNvPr id="82958" name="Rectangle 26"/>
            <p:cNvSpPr>
              <a:spLocks noChangeArrowheads="1"/>
            </p:cNvSpPr>
            <p:nvPr/>
          </p:nvSpPr>
          <p:spPr bwMode="auto">
            <a:xfrm>
              <a:off x="5142" y="2045"/>
              <a:ext cx="249"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1945</a:t>
              </a:r>
              <a:endParaRPr lang="en-US" sz="1200" b="0"/>
            </a:p>
          </p:txBody>
        </p:sp>
        <p:sp>
          <p:nvSpPr>
            <p:cNvPr id="82959" name="Rectangle 27"/>
            <p:cNvSpPr>
              <a:spLocks noChangeArrowheads="1"/>
            </p:cNvSpPr>
            <p:nvPr/>
          </p:nvSpPr>
          <p:spPr bwMode="auto">
            <a:xfrm>
              <a:off x="3196" y="852"/>
              <a:ext cx="125"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10</a:t>
              </a:r>
              <a:endParaRPr lang="en-US" sz="1200" b="0"/>
            </a:p>
          </p:txBody>
        </p:sp>
        <p:sp>
          <p:nvSpPr>
            <p:cNvPr id="82960" name="Rectangle 28"/>
            <p:cNvSpPr>
              <a:spLocks noChangeArrowheads="1"/>
            </p:cNvSpPr>
            <p:nvPr/>
          </p:nvSpPr>
          <p:spPr bwMode="auto">
            <a:xfrm>
              <a:off x="3255" y="1053"/>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8</a:t>
              </a:r>
              <a:endParaRPr lang="en-US" sz="1200" b="0"/>
            </a:p>
          </p:txBody>
        </p:sp>
        <p:sp>
          <p:nvSpPr>
            <p:cNvPr id="82961" name="Rectangle 29"/>
            <p:cNvSpPr>
              <a:spLocks noChangeArrowheads="1"/>
            </p:cNvSpPr>
            <p:nvPr/>
          </p:nvSpPr>
          <p:spPr bwMode="auto">
            <a:xfrm>
              <a:off x="3255" y="1284"/>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6</a:t>
              </a:r>
              <a:endParaRPr lang="en-US" sz="1200" b="0"/>
            </a:p>
          </p:txBody>
        </p:sp>
        <p:sp>
          <p:nvSpPr>
            <p:cNvPr id="82962" name="Rectangle 30"/>
            <p:cNvSpPr>
              <a:spLocks noChangeArrowheads="1"/>
            </p:cNvSpPr>
            <p:nvPr/>
          </p:nvSpPr>
          <p:spPr bwMode="auto">
            <a:xfrm>
              <a:off x="3255" y="1485"/>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4</a:t>
              </a:r>
              <a:endParaRPr lang="en-US" sz="1200" b="0"/>
            </a:p>
          </p:txBody>
        </p:sp>
        <p:sp>
          <p:nvSpPr>
            <p:cNvPr id="82963" name="Rectangle 31"/>
            <p:cNvSpPr>
              <a:spLocks noChangeArrowheads="1"/>
            </p:cNvSpPr>
            <p:nvPr/>
          </p:nvSpPr>
          <p:spPr bwMode="auto">
            <a:xfrm>
              <a:off x="3255" y="1701"/>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2</a:t>
              </a:r>
              <a:endParaRPr lang="en-US" sz="1200" b="0"/>
            </a:p>
          </p:txBody>
        </p:sp>
        <p:sp>
          <p:nvSpPr>
            <p:cNvPr id="82964" name="Rectangle 32"/>
            <p:cNvSpPr>
              <a:spLocks noChangeArrowheads="1"/>
            </p:cNvSpPr>
            <p:nvPr/>
          </p:nvSpPr>
          <p:spPr bwMode="auto">
            <a:xfrm>
              <a:off x="3255" y="1915"/>
              <a:ext cx="62" cy="114"/>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400">
                  <a:solidFill>
                    <a:srgbClr val="000000"/>
                  </a:solidFill>
                </a:rPr>
                <a:t>0</a:t>
              </a:r>
              <a:endParaRPr lang="en-US" sz="1200" b="0"/>
            </a:p>
          </p:txBody>
        </p:sp>
        <p:sp>
          <p:nvSpPr>
            <p:cNvPr id="82965" name="Rectangle 33"/>
            <p:cNvSpPr>
              <a:spLocks noChangeArrowheads="1"/>
            </p:cNvSpPr>
            <p:nvPr/>
          </p:nvSpPr>
          <p:spPr bwMode="auto">
            <a:xfrm rot="-5400000">
              <a:off x="2235" y="1261"/>
              <a:ext cx="1466" cy="286"/>
            </a:xfrm>
            <a:prstGeom prst="rect">
              <a:avLst/>
            </a:prstGeom>
            <a:noFill/>
            <a:ln w="9525">
              <a:noFill/>
              <a:miter lim="800000"/>
              <a:headEnd/>
              <a:tailEnd/>
            </a:ln>
          </p:spPr>
          <p:txBody>
            <a:bodyPr wrap="none">
              <a:prstTxWarp prst="textNoShape">
                <a:avLst/>
              </a:prstTxWarp>
              <a:spAutoFit/>
            </a:bodyPr>
            <a:lstStyle/>
            <a:p>
              <a:pPr>
                <a:lnSpc>
                  <a:spcPct val="85000"/>
                </a:lnSpc>
              </a:pPr>
              <a:r>
                <a:rPr lang="en-US" sz="1400">
                  <a:solidFill>
                    <a:srgbClr val="000000"/>
                  </a:solidFill>
                </a:rPr>
                <a:t>Number of breeding male</a:t>
              </a:r>
            </a:p>
            <a:p>
              <a:pPr>
                <a:lnSpc>
                  <a:spcPct val="85000"/>
                </a:lnSpc>
              </a:pPr>
              <a:r>
                <a:rPr lang="en-US" sz="1400">
                  <a:solidFill>
                    <a:srgbClr val="000000"/>
                  </a:solidFill>
                </a:rPr>
                <a:t> fur seals (thousands)</a:t>
              </a:r>
            </a:p>
          </p:txBody>
        </p:sp>
      </p:grpSp>
      <p:sp>
        <p:nvSpPr>
          <p:cNvPr id="82949" name="Rectangle 34"/>
          <p:cNvSpPr>
            <a:spLocks noGrp="1" noChangeArrowheads="1"/>
          </p:cNvSpPr>
          <p:nvPr>
            <p:ph type="title"/>
          </p:nvPr>
        </p:nvSpPr>
        <p:spPr>
          <a:xfrm>
            <a:off x="207963" y="304800"/>
            <a:ext cx="7772400" cy="762000"/>
          </a:xfrm>
        </p:spPr>
        <p:txBody>
          <a:bodyPr/>
          <a:lstStyle/>
          <a:p>
            <a:pPr eaLnBrk="1" hangingPunct="1"/>
            <a:r>
              <a:rPr lang="en-US" dirty="0">
                <a:ea typeface="ＭＳ Ｐゴシック" pitchFamily="-107" charset="-128"/>
                <a:cs typeface="ＭＳ Ｐゴシック" pitchFamily="-107" charset="-128"/>
              </a:rPr>
              <a:t>Carrying capacity</a:t>
            </a:r>
          </a:p>
        </p:txBody>
      </p:sp>
      <p:sp>
        <p:nvSpPr>
          <p:cNvPr id="524323" name="AutoShape 35"/>
          <p:cNvSpPr>
            <a:spLocks noChangeArrowheads="1"/>
          </p:cNvSpPr>
          <p:nvPr/>
        </p:nvSpPr>
        <p:spPr bwMode="auto">
          <a:xfrm rot="-991437">
            <a:off x="3260725" y="5114925"/>
            <a:ext cx="3175000" cy="282575"/>
          </a:xfrm>
          <a:prstGeom prst="rightArrow">
            <a:avLst>
              <a:gd name="adj1" fmla="val 50000"/>
              <a:gd name="adj2" fmla="val 181752"/>
            </a:avLst>
          </a:prstGeom>
          <a:solidFill>
            <a:srgbClr val="FFEA18"/>
          </a:solidFill>
          <a:ln w="28575">
            <a:solidFill>
              <a:srgbClr val="DD0117"/>
            </a:solidFill>
            <a:miter lim="800000"/>
            <a:headEnd/>
            <a:tailEnd/>
          </a:ln>
        </p:spPr>
        <p:txBody>
          <a:bodyPr wrap="none" anchor="ctr">
            <a:prstTxWarp prst="textNoShape">
              <a:avLst/>
            </a:prstTxWarp>
          </a:bodyPr>
          <a:lstStyle/>
          <a:p>
            <a:endParaRPr lang="en-US"/>
          </a:p>
        </p:txBody>
      </p:sp>
      <p:pic>
        <p:nvPicPr>
          <p:cNvPr id="524324" name="Picture 36" descr="penguinL"/>
          <p:cNvPicPr>
            <a:picLocks noChangeAspect="1" noChangeArrowheads="1"/>
          </p:cNvPicPr>
          <p:nvPr/>
        </p:nvPicPr>
        <p:blipFill>
          <a:blip r:embed="rId8"/>
          <a:srcRect/>
          <a:stretch>
            <a:fillRect/>
          </a:stretch>
        </p:blipFill>
        <p:spPr bwMode="auto">
          <a:xfrm flipH="1">
            <a:off x="0" y="5562600"/>
            <a:ext cx="1274763" cy="1295400"/>
          </a:xfrm>
          <a:prstGeom prst="rect">
            <a:avLst/>
          </a:prstGeom>
          <a:noFill/>
          <a:ln w="9525">
            <a:noFill/>
            <a:miter lim="800000"/>
            <a:headEnd/>
            <a:tailEnd/>
          </a:ln>
        </p:spPr>
      </p:pic>
      <p:sp>
        <p:nvSpPr>
          <p:cNvPr id="524325" name="AutoShape 37"/>
          <p:cNvSpPr>
            <a:spLocks noChangeArrowheads="1"/>
          </p:cNvSpPr>
          <p:nvPr/>
        </p:nvSpPr>
        <p:spPr bwMode="auto">
          <a:xfrm flipH="1">
            <a:off x="1433513" y="5308600"/>
            <a:ext cx="2433637" cy="1211263"/>
          </a:xfrm>
          <a:prstGeom prst="wedgeEllipseCallout">
            <a:avLst>
              <a:gd name="adj1" fmla="val 65912"/>
              <a:gd name="adj2" fmla="val -3870"/>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r>
              <a:rPr lang="en-US" sz="1800">
                <a:solidFill>
                  <a:srgbClr val="0F116A"/>
                </a:solidFill>
                <a:latin typeface="Comic Sans MS" pitchFamily="-107" charset="0"/>
                <a:ea typeface="ＭＳ Ｐゴシック" pitchFamily="-107" charset="-128"/>
                <a:cs typeface="ＭＳ Ｐゴシック" pitchFamily="-107" charset="-128"/>
              </a:rPr>
              <a:t>What’s going </a:t>
            </a:r>
            <a:br>
              <a:rPr lang="en-US" sz="1800">
                <a:solidFill>
                  <a:srgbClr val="0F116A"/>
                </a:solidFill>
                <a:latin typeface="Comic Sans MS" pitchFamily="-107" charset="0"/>
                <a:ea typeface="ＭＳ Ｐゴシック" pitchFamily="-107" charset="-128"/>
                <a:cs typeface="ＭＳ Ｐゴシック" pitchFamily="-107" charset="-128"/>
              </a:rPr>
            </a:br>
            <a:r>
              <a:rPr lang="en-US" sz="1800">
                <a:solidFill>
                  <a:srgbClr val="0F116A"/>
                </a:solidFill>
                <a:latin typeface="Comic Sans MS" pitchFamily="-107" charset="0"/>
                <a:ea typeface="ＭＳ Ｐゴシック" pitchFamily="-107" charset="-128"/>
                <a:cs typeface="ＭＳ Ｐゴシック" pitchFamily="-107" charset="-128"/>
              </a:rPr>
              <a:t>on with the </a:t>
            </a:r>
            <a:br>
              <a:rPr lang="en-US" sz="1800">
                <a:solidFill>
                  <a:srgbClr val="0F116A"/>
                </a:solidFill>
                <a:latin typeface="Comic Sans MS" pitchFamily="-107" charset="0"/>
                <a:ea typeface="ＭＳ Ｐゴシック" pitchFamily="-107" charset="-128"/>
                <a:cs typeface="ＭＳ Ｐゴシック" pitchFamily="-107" charset="-128"/>
              </a:rPr>
            </a:br>
            <a:r>
              <a:rPr lang="en-US" sz="1800">
                <a:solidFill>
                  <a:srgbClr val="0F116A"/>
                </a:solidFill>
                <a:latin typeface="Comic Sans MS" pitchFamily="-107" charset="0"/>
                <a:ea typeface="ＭＳ Ｐゴシック" pitchFamily="-107" charset="-128"/>
                <a:cs typeface="ＭＳ Ｐゴシック" pitchFamily="-107" charset="-128"/>
              </a:rPr>
              <a:t>plankton?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4307">
                                            <p:txEl>
                                              <p:pRg st="0" end="0"/>
                                            </p:txEl>
                                          </p:spTgt>
                                        </p:tgtEl>
                                        <p:attrNameLst>
                                          <p:attrName>style.visibility</p:attrName>
                                        </p:attrNameLst>
                                      </p:cBhvr>
                                      <p:to>
                                        <p:strVal val="visible"/>
                                      </p:to>
                                    </p:set>
                                    <p:anim calcmode="lin" valueType="num">
                                      <p:cBhvr additive="base">
                                        <p:cTn id="7" dur="500" fill="hold"/>
                                        <p:tgtEl>
                                          <p:spTgt spid="524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43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4307">
                                            <p:txEl>
                                              <p:pRg st="1" end="1"/>
                                            </p:txEl>
                                          </p:spTgt>
                                        </p:tgtEl>
                                        <p:attrNameLst>
                                          <p:attrName>style.visibility</p:attrName>
                                        </p:attrNameLst>
                                      </p:cBhvr>
                                      <p:to>
                                        <p:strVal val="visible"/>
                                      </p:to>
                                    </p:set>
                                    <p:anim calcmode="lin" valueType="num">
                                      <p:cBhvr additive="base">
                                        <p:cTn id="13" dur="500" fill="hold"/>
                                        <p:tgtEl>
                                          <p:spTgt spid="524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43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4" name="Chimes"/>
                                        </p:tgtEl>
                                      </p:cMediaNode>
                                    </p:audio>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524324"/>
                                        </p:tgtEl>
                                        <p:attrNameLst>
                                          <p:attrName>style.visibility</p:attrName>
                                        </p:attrNameLst>
                                      </p:cBhvr>
                                      <p:to>
                                        <p:strVal val="visible"/>
                                      </p:to>
                                    </p:se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524325"/>
                                        </p:tgtEl>
                                        <p:attrNameLst>
                                          <p:attrName>style.visibility</p:attrName>
                                        </p:attrNameLst>
                                      </p:cBhvr>
                                      <p:to>
                                        <p:strVal val="visible"/>
                                      </p:to>
                                    </p:set>
                                    <p:animEffect transition="in" filter="wipe(down)">
                                      <p:cBhvr>
                                        <p:cTn id="31" dur="500"/>
                                        <p:tgtEl>
                                          <p:spTgt spid="524325"/>
                                        </p:tgtEl>
                                      </p:cBhvr>
                                    </p:animEffect>
                                  </p:childTnLst>
                                  <p:subTnLst>
                                    <p:audio>
                                      <p:cMediaNode>
                                        <p:cTn display="0" masterRel="sameClick">
                                          <p:stCondLst>
                                            <p:cond evt="begin" delay="0">
                                              <p:tn val="29"/>
                                            </p:cond>
                                          </p:stCondLst>
                                          <p:endCondLst>
                                            <p:cond evt="onStopAudio" delay="0">
                                              <p:tgtEl>
                                                <p:sldTgt/>
                                              </p:tgtEl>
                                            </p:cond>
                                          </p:endCondLst>
                                        </p:cTn>
                                        <p:tgtEl>
                                          <p:sndTgt r:embed="rId5" name="Quack"/>
                                        </p:tgtEl>
                                      </p:cMediaNode>
                                    </p:audio>
                                  </p:subTnLst>
                                </p:cTn>
                              </p:par>
                              <p:par>
                                <p:cTn id="32" presetID="22" presetClass="entr" presetSubtype="8" fill="hold" nodeType="withEffect">
                                  <p:stCondLst>
                                    <p:cond delay="0"/>
                                  </p:stCondLst>
                                  <p:childTnLst>
                                    <p:set>
                                      <p:cBhvr>
                                        <p:cTn id="33" dur="1" fill="hold">
                                          <p:stCondLst>
                                            <p:cond delay="0"/>
                                          </p:stCondLst>
                                        </p:cTn>
                                        <p:tgtEl>
                                          <p:spTgt spid="524323"/>
                                        </p:tgtEl>
                                        <p:attrNameLst>
                                          <p:attrName>style.visibility</p:attrName>
                                        </p:attrNameLst>
                                      </p:cBhvr>
                                      <p:to>
                                        <p:strVal val="visible"/>
                                      </p:to>
                                    </p:set>
                                    <p:animEffect transition="in" filter="wipe(left)">
                                      <p:cBhvr>
                                        <p:cTn id="34" dur="500"/>
                                        <p:tgtEl>
                                          <p:spTgt spid="524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307" grpId="0" build="p" autoUpdateAnimBg="0"/>
      <p:bldP spid="52432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Picture 2"/>
          <p:cNvPicPr>
            <a:picLocks noChangeAspect="1" noChangeArrowheads="1"/>
          </p:cNvPicPr>
          <p:nvPr/>
        </p:nvPicPr>
        <p:blipFill>
          <a:blip r:embed="rId4"/>
          <a:srcRect l="45000" t="14999" r="11250" b="14999"/>
          <a:stretch>
            <a:fillRect/>
          </a:stretch>
        </p:blipFill>
        <p:spPr bwMode="auto">
          <a:xfrm>
            <a:off x="6548438" y="1133474"/>
            <a:ext cx="2595562" cy="311785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70660" name="Rectangle 4"/>
          <p:cNvSpPr>
            <a:spLocks noGrp="1" noChangeArrowheads="1"/>
          </p:cNvSpPr>
          <p:nvPr>
            <p:ph type="title"/>
          </p:nvPr>
        </p:nvSpPr>
        <p:spPr/>
        <p:txBody>
          <a:bodyPr/>
          <a:lstStyle/>
          <a:p>
            <a:pPr eaLnBrk="1" hangingPunct="1"/>
            <a:r>
              <a:rPr lang="en-US" dirty="0" smtClean="0">
                <a:ea typeface="ＭＳ Ｐゴシック" pitchFamily="-107" charset="-128"/>
                <a:cs typeface="ＭＳ Ｐゴシック" pitchFamily="-107" charset="-128"/>
              </a:rPr>
              <a:t>5-2 Regulation </a:t>
            </a:r>
            <a:r>
              <a:rPr lang="en-US" dirty="0">
                <a:ea typeface="ＭＳ Ｐゴシック" pitchFamily="-107" charset="-128"/>
                <a:cs typeface="ＭＳ Ｐゴシック" pitchFamily="-107" charset="-128"/>
              </a:rPr>
              <a:t>of population size</a:t>
            </a:r>
          </a:p>
        </p:txBody>
      </p:sp>
      <p:pic>
        <p:nvPicPr>
          <p:cNvPr id="514053" name="Picture 5"/>
          <p:cNvPicPr>
            <a:picLocks noChangeAspect="1" noChangeArrowheads="1"/>
          </p:cNvPicPr>
          <p:nvPr/>
        </p:nvPicPr>
        <p:blipFill>
          <a:blip r:embed="rId5"/>
          <a:srcRect l="16119"/>
          <a:stretch>
            <a:fillRect/>
          </a:stretch>
        </p:blipFill>
        <p:spPr bwMode="auto">
          <a:xfrm>
            <a:off x="6207125" y="1317625"/>
            <a:ext cx="2832100" cy="2203450"/>
          </a:xfrm>
          <a:prstGeom prst="rect">
            <a:avLst/>
          </a:prstGeom>
          <a:noFill/>
          <a:ln w="9525">
            <a:noFill/>
            <a:miter lim="800000"/>
            <a:headEnd/>
            <a:tailEnd/>
          </a:ln>
          <a:effectLst>
            <a:outerShdw blurRad="63500" dist="35921" dir="2700000" algn="ctr" rotWithShape="0">
              <a:srgbClr val="000000"/>
            </a:outerShdw>
          </a:effectLst>
        </p:spPr>
      </p:pic>
      <p:pic>
        <p:nvPicPr>
          <p:cNvPr id="514054" name="Picture 6"/>
          <p:cNvPicPr>
            <a:picLocks noChangeAspect="1" noChangeArrowheads="1"/>
          </p:cNvPicPr>
          <p:nvPr/>
        </p:nvPicPr>
        <p:blipFill>
          <a:blip r:embed="rId4"/>
          <a:srcRect l="1350" t="16499" r="58501" b="17999"/>
          <a:stretch>
            <a:fillRect/>
          </a:stretch>
        </p:blipFill>
        <p:spPr bwMode="auto">
          <a:xfrm>
            <a:off x="5656263" y="3748087"/>
            <a:ext cx="2540000" cy="3109913"/>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514055" name="Picture 7"/>
          <p:cNvPicPr>
            <a:picLocks noChangeAspect="1" noChangeArrowheads="1"/>
          </p:cNvPicPr>
          <p:nvPr/>
        </p:nvPicPr>
        <p:blipFill>
          <a:blip r:embed="rId6"/>
          <a:srcRect t="28799"/>
          <a:stretch>
            <a:fillRect/>
          </a:stretch>
        </p:blipFill>
        <p:spPr bwMode="auto">
          <a:xfrm>
            <a:off x="98425" y="4697413"/>
            <a:ext cx="3908425" cy="2066925"/>
          </a:xfrm>
          <a:prstGeom prst="rect">
            <a:avLst/>
          </a:prstGeom>
          <a:noFill/>
          <a:ln w="9525">
            <a:noFill/>
            <a:miter lim="800000"/>
            <a:headEnd/>
            <a:tailEnd/>
          </a:ln>
          <a:effectLst>
            <a:outerShdw blurRad="63500" dist="35921" dir="2700000" algn="ctr" rotWithShape="0">
              <a:srgbClr val="000000"/>
            </a:outerShdw>
          </a:effectLst>
        </p:spPr>
      </p:pic>
      <p:sp>
        <p:nvSpPr>
          <p:cNvPr id="514057" name="Rectangle 9" descr="Rectangle: Click to edit Master text styles&#10;Second level&#10;Third level&#10;Fourth level&#10;Fifth level"/>
          <p:cNvSpPr>
            <a:spLocks noGrp="1" noChangeArrowheads="1"/>
          </p:cNvSpPr>
          <p:nvPr>
            <p:ph type="body" idx="1"/>
          </p:nvPr>
        </p:nvSpPr>
        <p:spPr>
          <a:xfrm>
            <a:off x="0" y="1133474"/>
            <a:ext cx="5656263" cy="5724526"/>
          </a:xfrm>
        </p:spPr>
        <p:txBody>
          <a:bodyPr>
            <a:normAutofit fontScale="92500"/>
          </a:bodyPr>
          <a:lstStyle/>
          <a:p>
            <a:pPr eaLnBrk="1" hangingPunct="1"/>
            <a:r>
              <a:rPr lang="en-US" dirty="0">
                <a:ea typeface="ＭＳ Ｐゴシック" pitchFamily="-107" charset="-128"/>
                <a:cs typeface="ＭＳ Ｐゴシック" pitchFamily="-107" charset="-128"/>
              </a:rPr>
              <a:t>Limiting factors</a:t>
            </a:r>
          </a:p>
          <a:p>
            <a:pPr lvl="1" eaLnBrk="1" hangingPunct="1"/>
            <a:r>
              <a:rPr lang="en-US" u="sng" dirty="0">
                <a:solidFill>
                  <a:srgbClr val="BC0013"/>
                </a:solidFill>
              </a:rPr>
              <a:t>density </a:t>
            </a:r>
            <a:r>
              <a:rPr lang="en-US" u="sng" dirty="0" smtClean="0">
                <a:solidFill>
                  <a:srgbClr val="BC0013"/>
                </a:solidFill>
              </a:rPr>
              <a:t>dependent: depends on population size</a:t>
            </a:r>
            <a:endParaRPr lang="en-US" dirty="0" smtClean="0"/>
          </a:p>
          <a:p>
            <a:pPr lvl="2" eaLnBrk="1" hangingPunct="1"/>
            <a:r>
              <a:rPr lang="en-US" dirty="0"/>
              <a:t>competition: food, mates, nesting sites</a:t>
            </a:r>
          </a:p>
          <a:p>
            <a:pPr lvl="2" eaLnBrk="1" hangingPunct="1"/>
            <a:r>
              <a:rPr lang="en-US" dirty="0"/>
              <a:t>predators, parasites,</a:t>
            </a:r>
            <a:r>
              <a:rPr lang="en-US" dirty="0" smtClean="0"/>
              <a:t> disease</a:t>
            </a:r>
          </a:p>
          <a:p>
            <a:pPr lvl="1" eaLnBrk="1" hangingPunct="1"/>
            <a:r>
              <a:rPr lang="en-US" u="sng" dirty="0">
                <a:solidFill>
                  <a:srgbClr val="BC0013"/>
                </a:solidFill>
              </a:rPr>
              <a:t>density </a:t>
            </a:r>
            <a:r>
              <a:rPr lang="en-US" u="sng" dirty="0" smtClean="0">
                <a:solidFill>
                  <a:srgbClr val="BC0013"/>
                </a:solidFill>
              </a:rPr>
              <a:t>independent: same effect regardless of population size</a:t>
            </a:r>
            <a:endParaRPr lang="en-US" dirty="0" smtClean="0"/>
          </a:p>
          <a:p>
            <a:pPr lvl="2" eaLnBrk="1" hangingPunct="1"/>
            <a:r>
              <a:rPr lang="en-US" dirty="0" err="1"/>
              <a:t>abiotic</a:t>
            </a:r>
            <a:r>
              <a:rPr lang="en-US" dirty="0"/>
              <a:t> factors</a:t>
            </a:r>
          </a:p>
          <a:p>
            <a:pPr lvl="3" eaLnBrk="1" hangingPunct="1"/>
            <a:r>
              <a:rPr lang="en-US" dirty="0">
                <a:solidFill>
                  <a:srgbClr val="0F116A"/>
                </a:solidFill>
              </a:rPr>
              <a:t>sunlight (energy)</a:t>
            </a:r>
          </a:p>
          <a:p>
            <a:pPr lvl="3" eaLnBrk="1" hangingPunct="1"/>
            <a:r>
              <a:rPr lang="en-US" dirty="0">
                <a:solidFill>
                  <a:srgbClr val="0F116A"/>
                </a:solidFill>
              </a:rPr>
              <a:t>temperature</a:t>
            </a:r>
            <a:endParaRPr lang="en-US" dirty="0" smtClean="0">
              <a:solidFill>
                <a:srgbClr val="0F116A"/>
              </a:solidFill>
            </a:endParaRPr>
          </a:p>
          <a:p>
            <a:pPr lvl="3" eaLnBrk="1" hangingPunct="1"/>
            <a:r>
              <a:rPr lang="en-US" dirty="0" smtClean="0">
                <a:solidFill>
                  <a:srgbClr val="0F116A"/>
                </a:solidFill>
              </a:rPr>
              <a:t>Rainfall</a:t>
            </a:r>
          </a:p>
          <a:p>
            <a:pPr lvl="3" eaLnBrk="1" hangingPunct="1"/>
            <a:r>
              <a:rPr lang="en-US" dirty="0" smtClean="0">
                <a:solidFill>
                  <a:srgbClr val="0F116A"/>
                </a:solidFill>
              </a:rPr>
              <a:t>Natural disasters</a:t>
            </a:r>
          </a:p>
          <a:p>
            <a:pPr lvl="3" eaLnBrk="1" hangingPunct="1"/>
            <a:r>
              <a:rPr lang="en-US" dirty="0" smtClean="0">
                <a:solidFill>
                  <a:srgbClr val="0F116A"/>
                </a:solidFill>
              </a:rPr>
              <a:t>Human activity</a:t>
            </a:r>
            <a:endParaRPr lang="en-US" dirty="0">
              <a:solidFill>
                <a:srgbClr val="0F116A"/>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4057">
                                            <p:txEl>
                                              <p:pRg st="0" end="0"/>
                                            </p:txEl>
                                          </p:spTgt>
                                        </p:tgtEl>
                                        <p:attrNameLst>
                                          <p:attrName>style.visibility</p:attrName>
                                        </p:attrNameLst>
                                      </p:cBhvr>
                                      <p:to>
                                        <p:strVal val="visible"/>
                                      </p:to>
                                    </p:set>
                                    <p:anim calcmode="lin" valueType="num">
                                      <p:cBhvr additive="base">
                                        <p:cTn id="7" dur="500" fill="hold"/>
                                        <p:tgtEl>
                                          <p:spTgt spid="5140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40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514057">
                                            <p:txEl>
                                              <p:pRg st="1" end="1"/>
                                            </p:txEl>
                                          </p:spTgt>
                                        </p:tgtEl>
                                        <p:attrNameLst>
                                          <p:attrName>style.visibility</p:attrName>
                                        </p:attrNameLst>
                                      </p:cBhvr>
                                      <p:to>
                                        <p:strVal val="visible"/>
                                      </p:to>
                                    </p:set>
                                    <p:anim calcmode="lin" valueType="num">
                                      <p:cBhvr additive="base">
                                        <p:cTn id="11" dur="500" fill="hold"/>
                                        <p:tgtEl>
                                          <p:spTgt spid="51405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405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14057">
                                            <p:txEl>
                                              <p:pRg st="2" end="2"/>
                                            </p:txEl>
                                          </p:spTgt>
                                        </p:tgtEl>
                                        <p:attrNameLst>
                                          <p:attrName>style.visibility</p:attrName>
                                        </p:attrNameLst>
                                      </p:cBhvr>
                                      <p:to>
                                        <p:strVal val="visible"/>
                                      </p:to>
                                    </p:set>
                                    <p:anim calcmode="lin" valueType="num">
                                      <p:cBhvr additive="base">
                                        <p:cTn id="17" dur="500" fill="hold"/>
                                        <p:tgtEl>
                                          <p:spTgt spid="51405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405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14057">
                                            <p:txEl>
                                              <p:pRg st="3" end="3"/>
                                            </p:txEl>
                                          </p:spTgt>
                                        </p:tgtEl>
                                        <p:attrNameLst>
                                          <p:attrName>style.visibility</p:attrName>
                                        </p:attrNameLst>
                                      </p:cBhvr>
                                      <p:to>
                                        <p:strVal val="visible"/>
                                      </p:to>
                                    </p:set>
                                    <p:anim calcmode="lin" valueType="num">
                                      <p:cBhvr additive="base">
                                        <p:cTn id="23" dur="500" fill="hold"/>
                                        <p:tgtEl>
                                          <p:spTgt spid="51405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405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14057">
                                            <p:txEl>
                                              <p:pRg st="4" end="4"/>
                                            </p:txEl>
                                          </p:spTgt>
                                        </p:tgtEl>
                                        <p:attrNameLst>
                                          <p:attrName>style.visibility</p:attrName>
                                        </p:attrNameLst>
                                      </p:cBhvr>
                                      <p:to>
                                        <p:strVal val="visible"/>
                                      </p:to>
                                    </p:set>
                                    <p:anim calcmode="lin" valueType="num">
                                      <p:cBhvr additive="base">
                                        <p:cTn id="29" dur="500" fill="hold"/>
                                        <p:tgtEl>
                                          <p:spTgt spid="51405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1405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14057">
                                            <p:txEl>
                                              <p:pRg st="5" end="5"/>
                                            </p:txEl>
                                          </p:spTgt>
                                        </p:tgtEl>
                                        <p:attrNameLst>
                                          <p:attrName>style.visibility</p:attrName>
                                        </p:attrNameLst>
                                      </p:cBhvr>
                                      <p:to>
                                        <p:strVal val="visible"/>
                                      </p:to>
                                    </p:set>
                                    <p:anim calcmode="lin" valueType="num">
                                      <p:cBhvr additive="base">
                                        <p:cTn id="35" dur="500" fill="hold"/>
                                        <p:tgtEl>
                                          <p:spTgt spid="51405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405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14057">
                                            <p:txEl>
                                              <p:pRg st="6" end="6"/>
                                            </p:txEl>
                                          </p:spTgt>
                                        </p:tgtEl>
                                        <p:attrNameLst>
                                          <p:attrName>style.visibility</p:attrName>
                                        </p:attrNameLst>
                                      </p:cBhvr>
                                      <p:to>
                                        <p:strVal val="visible"/>
                                      </p:to>
                                    </p:set>
                                    <p:anim calcmode="lin" valueType="num">
                                      <p:cBhvr additive="base">
                                        <p:cTn id="41" dur="500" fill="hold"/>
                                        <p:tgtEl>
                                          <p:spTgt spid="51405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1405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par>
                                <p:cTn id="43" presetID="2" presetClass="entr" presetSubtype="8" fill="hold" grpId="0" nodeType="withEffect">
                                  <p:stCondLst>
                                    <p:cond delay="0"/>
                                  </p:stCondLst>
                                  <p:childTnLst>
                                    <p:set>
                                      <p:cBhvr>
                                        <p:cTn id="44" dur="1" fill="hold">
                                          <p:stCondLst>
                                            <p:cond delay="0"/>
                                          </p:stCondLst>
                                        </p:cTn>
                                        <p:tgtEl>
                                          <p:spTgt spid="514057">
                                            <p:txEl>
                                              <p:pRg st="7" end="7"/>
                                            </p:txEl>
                                          </p:spTgt>
                                        </p:tgtEl>
                                        <p:attrNameLst>
                                          <p:attrName>style.visibility</p:attrName>
                                        </p:attrNameLst>
                                      </p:cBhvr>
                                      <p:to>
                                        <p:strVal val="visible"/>
                                      </p:to>
                                    </p:set>
                                    <p:anim calcmode="lin" valueType="num">
                                      <p:cBhvr additive="base">
                                        <p:cTn id="45" dur="500" fill="hold"/>
                                        <p:tgtEl>
                                          <p:spTgt spid="514057">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1405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par>
                                <p:cTn id="47" presetID="2" presetClass="entr" presetSubtype="8" fill="hold" grpId="0" nodeType="withEffect">
                                  <p:stCondLst>
                                    <p:cond delay="0"/>
                                  </p:stCondLst>
                                  <p:childTnLst>
                                    <p:set>
                                      <p:cBhvr>
                                        <p:cTn id="48" dur="1" fill="hold">
                                          <p:stCondLst>
                                            <p:cond delay="0"/>
                                          </p:stCondLst>
                                        </p:cTn>
                                        <p:tgtEl>
                                          <p:spTgt spid="514057">
                                            <p:txEl>
                                              <p:pRg st="8" end="8"/>
                                            </p:txEl>
                                          </p:spTgt>
                                        </p:tgtEl>
                                        <p:attrNameLst>
                                          <p:attrName>style.visibility</p:attrName>
                                        </p:attrNameLst>
                                      </p:cBhvr>
                                      <p:to>
                                        <p:strVal val="visible"/>
                                      </p:to>
                                    </p:set>
                                    <p:anim calcmode="lin" valueType="num">
                                      <p:cBhvr additive="base">
                                        <p:cTn id="49" dur="500" fill="hold"/>
                                        <p:tgtEl>
                                          <p:spTgt spid="51405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405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par>
                                <p:cTn id="51" presetID="2" presetClass="entr" presetSubtype="8" fill="hold" grpId="0" nodeType="withEffect">
                                  <p:stCondLst>
                                    <p:cond delay="0"/>
                                  </p:stCondLst>
                                  <p:childTnLst>
                                    <p:set>
                                      <p:cBhvr>
                                        <p:cTn id="52" dur="1" fill="hold">
                                          <p:stCondLst>
                                            <p:cond delay="0"/>
                                          </p:stCondLst>
                                        </p:cTn>
                                        <p:tgtEl>
                                          <p:spTgt spid="514057">
                                            <p:txEl>
                                              <p:pRg st="9" end="9"/>
                                            </p:txEl>
                                          </p:spTgt>
                                        </p:tgtEl>
                                        <p:attrNameLst>
                                          <p:attrName>style.visibility</p:attrName>
                                        </p:attrNameLst>
                                      </p:cBhvr>
                                      <p:to>
                                        <p:strVal val="visible"/>
                                      </p:to>
                                    </p:set>
                                    <p:anim calcmode="lin" valueType="num">
                                      <p:cBhvr additive="base">
                                        <p:cTn id="53" dur="500" fill="hold"/>
                                        <p:tgtEl>
                                          <p:spTgt spid="514057">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1405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par>
                                <p:cTn id="55" presetID="2" presetClass="entr" presetSubtype="8" fill="hold" grpId="0" nodeType="withEffect">
                                  <p:stCondLst>
                                    <p:cond delay="0"/>
                                  </p:stCondLst>
                                  <p:childTnLst>
                                    <p:set>
                                      <p:cBhvr>
                                        <p:cTn id="56" dur="1" fill="hold">
                                          <p:stCondLst>
                                            <p:cond delay="0"/>
                                          </p:stCondLst>
                                        </p:cTn>
                                        <p:tgtEl>
                                          <p:spTgt spid="514057">
                                            <p:txEl>
                                              <p:pRg st="10" end="10"/>
                                            </p:txEl>
                                          </p:spTgt>
                                        </p:tgtEl>
                                        <p:attrNameLst>
                                          <p:attrName>style.visibility</p:attrName>
                                        </p:attrNameLst>
                                      </p:cBhvr>
                                      <p:to>
                                        <p:strVal val="visible"/>
                                      </p:to>
                                    </p:set>
                                    <p:anim calcmode="lin" valueType="num">
                                      <p:cBhvr additive="base">
                                        <p:cTn id="57" dur="500" fill="hold"/>
                                        <p:tgtEl>
                                          <p:spTgt spid="514057">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1405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52-20-HumanPopGrowth-L"/>
          <p:cNvPicPr>
            <a:picLocks noChangeAspect="1" noChangeArrowheads="1"/>
          </p:cNvPicPr>
          <p:nvPr/>
        </p:nvPicPr>
        <p:blipFill>
          <a:blip r:embed="rId7"/>
          <a:srcRect b="6000"/>
          <a:stretch>
            <a:fillRect/>
          </a:stretch>
        </p:blipFill>
        <p:spPr bwMode="auto">
          <a:xfrm>
            <a:off x="1790700" y="1522413"/>
            <a:ext cx="7353300" cy="5264150"/>
          </a:xfrm>
          <a:prstGeom prst="rect">
            <a:avLst/>
          </a:prstGeom>
          <a:noFill/>
          <a:ln w="9525">
            <a:noFill/>
            <a:miter lim="800000"/>
            <a:headEnd/>
            <a:tailEnd/>
          </a:ln>
        </p:spPr>
      </p:pic>
      <p:sp>
        <p:nvSpPr>
          <p:cNvPr id="87043" name="Rectangle 3"/>
          <p:cNvSpPr>
            <a:spLocks noChangeArrowheads="1"/>
          </p:cNvSpPr>
          <p:nvPr/>
        </p:nvSpPr>
        <p:spPr bwMode="auto">
          <a:xfrm>
            <a:off x="6419850" y="4992688"/>
            <a:ext cx="1524000" cy="357187"/>
          </a:xfrm>
          <a:prstGeom prst="rect">
            <a:avLst/>
          </a:prstGeom>
          <a:solidFill>
            <a:srgbClr val="D7E4ED"/>
          </a:solidFill>
          <a:ln w="9525">
            <a:noFill/>
            <a:miter lim="800000"/>
            <a:headEnd/>
            <a:tailEnd/>
          </a:ln>
        </p:spPr>
        <p:txBody>
          <a:bodyPr wrap="none" anchor="ctr">
            <a:prstTxWarp prst="textNoShape">
              <a:avLst/>
            </a:prstTxWarp>
          </a:bodyPr>
          <a:lstStyle/>
          <a:p>
            <a:endParaRPr lang="en-US"/>
          </a:p>
        </p:txBody>
      </p:sp>
      <p:sp>
        <p:nvSpPr>
          <p:cNvPr id="87044" name="Rectangle 4"/>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Human population growth</a:t>
            </a:r>
          </a:p>
        </p:txBody>
      </p:sp>
      <p:sp>
        <p:nvSpPr>
          <p:cNvPr id="528389" name="Rectangle 5" descr="Rectangle: Click to edit Master text styles&#10;Second level&#10;Third level&#10;Fourth level&#10;Fifth level"/>
          <p:cNvSpPr>
            <a:spLocks noGrp="1" noChangeArrowheads="1"/>
          </p:cNvSpPr>
          <p:nvPr>
            <p:ph type="body" idx="1"/>
          </p:nvPr>
        </p:nvSpPr>
        <p:spPr>
          <a:xfrm>
            <a:off x="63500" y="3295650"/>
            <a:ext cx="4570413" cy="735013"/>
          </a:xfrm>
          <a:solidFill>
            <a:srgbClr val="FFCC18"/>
          </a:solidFill>
          <a:effectLst>
            <a:outerShdw blurRad="63500" dist="38099" dir="2700000" algn="ctr" rotWithShape="0">
              <a:srgbClr val="000000">
                <a:alpha val="74998"/>
              </a:srgbClr>
            </a:outerShdw>
          </a:effectLst>
        </p:spPr>
        <p:txBody>
          <a:bodyPr/>
          <a:lstStyle/>
          <a:p>
            <a:pPr marL="0" indent="0" eaLnBrk="1" hangingPunct="1">
              <a:lnSpc>
                <a:spcPct val="90000"/>
              </a:lnSpc>
              <a:buFont typeface="Wingdings" pitchFamily="-107" charset="2"/>
              <a:buNone/>
              <a:defRPr/>
            </a:pPr>
            <a:r>
              <a:rPr lang="en-US" sz="2200">
                <a:ea typeface="+mn-ea"/>
                <a:cs typeface="+mn-cs"/>
              </a:rPr>
              <a:t>What factors have contributed to this exponential growth pattern? </a:t>
            </a:r>
          </a:p>
        </p:txBody>
      </p:sp>
      <p:sp>
        <p:nvSpPr>
          <p:cNvPr id="528390" name="Rectangle 6"/>
          <p:cNvSpPr>
            <a:spLocks noChangeArrowheads="1"/>
          </p:cNvSpPr>
          <p:nvPr/>
        </p:nvSpPr>
        <p:spPr bwMode="auto">
          <a:xfrm>
            <a:off x="6042025" y="5562600"/>
            <a:ext cx="1795463" cy="244475"/>
          </a:xfrm>
          <a:prstGeom prst="rect">
            <a:avLst/>
          </a:prstGeom>
          <a:solidFill>
            <a:srgbClr val="FFCC18"/>
          </a:solidFill>
          <a:ln w="9525">
            <a:noFill/>
            <a:miter lim="800000"/>
            <a:headEnd/>
            <a:tailEnd/>
          </a:ln>
        </p:spPr>
        <p:txBody>
          <a:bodyPr wrap="none" lIns="45720" tIns="0" rIns="45720" bIns="0" anchor="ctr">
            <a:prstTxWarp prst="textNoShape">
              <a:avLst/>
            </a:prstTxWarp>
            <a:spAutoFit/>
          </a:bodyPr>
          <a:lstStyle/>
          <a:p>
            <a:r>
              <a:rPr lang="en-US" sz="1600">
                <a:solidFill>
                  <a:schemeClr val="tx2"/>
                </a:solidFill>
              </a:rPr>
              <a:t>1650</a:t>
            </a:r>
            <a:r>
              <a:rPr lang="en-US" sz="1600">
                <a:solidFill>
                  <a:schemeClr val="tx2"/>
                </a:solidFill>
                <a:sym typeface="Symbol" pitchFamily="-107" charset="2"/>
              </a:rPr>
              <a:t></a:t>
            </a:r>
            <a:r>
              <a:rPr lang="en-US" sz="1600">
                <a:solidFill>
                  <a:schemeClr val="tx2"/>
                </a:solidFill>
              </a:rPr>
              <a:t>500 million</a:t>
            </a:r>
          </a:p>
        </p:txBody>
      </p:sp>
      <p:sp>
        <p:nvSpPr>
          <p:cNvPr id="528391" name="Rectangle 7"/>
          <p:cNvSpPr>
            <a:spLocks noChangeArrowheads="1"/>
          </p:cNvSpPr>
          <p:nvPr/>
        </p:nvSpPr>
        <p:spPr bwMode="auto">
          <a:xfrm>
            <a:off x="6600825" y="2120900"/>
            <a:ext cx="1512888" cy="244475"/>
          </a:xfrm>
          <a:prstGeom prst="rect">
            <a:avLst/>
          </a:prstGeom>
          <a:solidFill>
            <a:srgbClr val="FFCC18"/>
          </a:solidFill>
          <a:ln w="9525">
            <a:noFill/>
            <a:miter lim="800000"/>
            <a:headEnd/>
            <a:tailEnd/>
          </a:ln>
        </p:spPr>
        <p:txBody>
          <a:bodyPr wrap="none" lIns="45720" tIns="0" rIns="45720" bIns="0" anchor="ctr">
            <a:prstTxWarp prst="textNoShape">
              <a:avLst/>
            </a:prstTxWarp>
            <a:spAutoFit/>
          </a:bodyPr>
          <a:lstStyle/>
          <a:p>
            <a:pPr algn="r"/>
            <a:r>
              <a:rPr lang="en-US" sz="1600">
                <a:solidFill>
                  <a:schemeClr val="tx2"/>
                </a:solidFill>
              </a:rPr>
              <a:t>2005</a:t>
            </a:r>
            <a:r>
              <a:rPr lang="en-US" sz="1600">
                <a:solidFill>
                  <a:schemeClr val="tx2"/>
                </a:solidFill>
                <a:sym typeface="Symbol" pitchFamily="-107" charset="2"/>
              </a:rPr>
              <a:t></a:t>
            </a:r>
            <a:r>
              <a:rPr lang="en-US" sz="1600">
                <a:solidFill>
                  <a:schemeClr val="tx2"/>
                </a:solidFill>
              </a:rPr>
              <a:t>6 billion</a:t>
            </a:r>
          </a:p>
        </p:txBody>
      </p:sp>
      <p:grpSp>
        <p:nvGrpSpPr>
          <p:cNvPr id="2" name="Group 8"/>
          <p:cNvGrpSpPr>
            <a:grpSpLocks/>
          </p:cNvGrpSpPr>
          <p:nvPr/>
        </p:nvGrpSpPr>
        <p:grpSpPr bwMode="auto">
          <a:xfrm>
            <a:off x="4953000" y="3587750"/>
            <a:ext cx="2976563" cy="2090738"/>
            <a:chOff x="3120" y="2148"/>
            <a:chExt cx="1875" cy="1317"/>
          </a:xfrm>
        </p:grpSpPr>
        <p:sp>
          <p:nvSpPr>
            <p:cNvPr id="87058" name="Line 9"/>
            <p:cNvSpPr>
              <a:spLocks noChangeShapeType="1"/>
            </p:cNvSpPr>
            <p:nvPr/>
          </p:nvSpPr>
          <p:spPr bwMode="auto">
            <a:xfrm>
              <a:off x="4317" y="2284"/>
              <a:ext cx="678" cy="118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7059" name="Rectangle 10"/>
            <p:cNvSpPr>
              <a:spLocks noChangeArrowheads="1"/>
            </p:cNvSpPr>
            <p:nvPr/>
          </p:nvSpPr>
          <p:spPr bwMode="auto">
            <a:xfrm>
              <a:off x="3120" y="2148"/>
              <a:ext cx="1289" cy="122"/>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500">
                  <a:solidFill>
                    <a:srgbClr val="000000"/>
                  </a:solidFill>
                </a:rPr>
                <a:t>Industrial Revolution</a:t>
              </a:r>
            </a:p>
          </p:txBody>
        </p:sp>
      </p:grpSp>
      <p:grpSp>
        <p:nvGrpSpPr>
          <p:cNvPr id="3" name="Group 11"/>
          <p:cNvGrpSpPr>
            <a:grpSpLocks/>
          </p:cNvGrpSpPr>
          <p:nvPr/>
        </p:nvGrpSpPr>
        <p:grpSpPr bwMode="auto">
          <a:xfrm>
            <a:off x="4841875" y="2513013"/>
            <a:ext cx="3152775" cy="2786062"/>
            <a:chOff x="3050" y="1471"/>
            <a:chExt cx="1986" cy="1755"/>
          </a:xfrm>
        </p:grpSpPr>
        <p:sp>
          <p:nvSpPr>
            <p:cNvPr id="87056" name="Line 12"/>
            <p:cNvSpPr>
              <a:spLocks noChangeShapeType="1"/>
            </p:cNvSpPr>
            <p:nvPr/>
          </p:nvSpPr>
          <p:spPr bwMode="auto">
            <a:xfrm>
              <a:off x="4399" y="1862"/>
              <a:ext cx="637" cy="136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7057" name="Rectangle 13"/>
            <p:cNvSpPr>
              <a:spLocks noChangeArrowheads="1"/>
            </p:cNvSpPr>
            <p:nvPr/>
          </p:nvSpPr>
          <p:spPr bwMode="auto">
            <a:xfrm>
              <a:off x="3050" y="1471"/>
              <a:ext cx="1360" cy="366"/>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a:solidFill>
                    <a:srgbClr val="000000"/>
                  </a:solidFill>
                </a:rPr>
                <a:t>Significant advances</a:t>
              </a:r>
            </a:p>
            <a:p>
              <a:pPr algn="l">
                <a:lnSpc>
                  <a:spcPct val="85000"/>
                </a:lnSpc>
              </a:pPr>
              <a:r>
                <a:rPr lang="en-US" sz="1500">
                  <a:solidFill>
                    <a:srgbClr val="000000"/>
                  </a:solidFill>
                </a:rPr>
                <a:t>in medicine through</a:t>
              </a:r>
            </a:p>
            <a:p>
              <a:pPr algn="l">
                <a:lnSpc>
                  <a:spcPct val="85000"/>
                </a:lnSpc>
              </a:pPr>
              <a:r>
                <a:rPr lang="en-US" sz="1500">
                  <a:solidFill>
                    <a:srgbClr val="000000"/>
                  </a:solidFill>
                </a:rPr>
                <a:t>science and technology</a:t>
              </a:r>
              <a:endParaRPr lang="en-US" sz="3200" b="0"/>
            </a:p>
          </p:txBody>
        </p:sp>
      </p:grpSp>
      <p:sp>
        <p:nvSpPr>
          <p:cNvPr id="87050" name="Rectangle 14"/>
          <p:cNvSpPr>
            <a:spLocks noChangeArrowheads="1"/>
          </p:cNvSpPr>
          <p:nvPr/>
        </p:nvSpPr>
        <p:spPr bwMode="auto">
          <a:xfrm>
            <a:off x="4635500" y="5167313"/>
            <a:ext cx="2819400" cy="193675"/>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500">
                <a:solidFill>
                  <a:srgbClr val="000000"/>
                </a:solidFill>
              </a:rPr>
              <a:t>Bubonic plague "Black Death"</a:t>
            </a:r>
            <a:endParaRPr lang="en-US" sz="1100">
              <a:solidFill>
                <a:srgbClr val="000000"/>
              </a:solidFill>
            </a:endParaRPr>
          </a:p>
        </p:txBody>
      </p:sp>
      <p:pic>
        <p:nvPicPr>
          <p:cNvPr id="528399" name="Picture 15" descr="penguinL"/>
          <p:cNvPicPr>
            <a:picLocks noChangeAspect="1" noChangeArrowheads="1"/>
          </p:cNvPicPr>
          <p:nvPr/>
        </p:nvPicPr>
        <p:blipFill>
          <a:blip r:embed="rId8"/>
          <a:srcRect/>
          <a:stretch>
            <a:fillRect/>
          </a:stretch>
        </p:blipFill>
        <p:spPr bwMode="auto">
          <a:xfrm flipH="1">
            <a:off x="31750" y="5562600"/>
            <a:ext cx="1274763" cy="1295400"/>
          </a:xfrm>
          <a:prstGeom prst="rect">
            <a:avLst/>
          </a:prstGeom>
          <a:noFill/>
          <a:ln w="9525">
            <a:noFill/>
            <a:miter lim="800000"/>
            <a:headEnd/>
            <a:tailEnd/>
          </a:ln>
        </p:spPr>
      </p:pic>
      <p:sp>
        <p:nvSpPr>
          <p:cNvPr id="528401" name="AutoShape 17"/>
          <p:cNvSpPr>
            <a:spLocks noChangeArrowheads="1"/>
          </p:cNvSpPr>
          <p:nvPr/>
        </p:nvSpPr>
        <p:spPr bwMode="auto">
          <a:xfrm flipH="1">
            <a:off x="6588125" y="0"/>
            <a:ext cx="2555875" cy="1131888"/>
          </a:xfrm>
          <a:prstGeom prst="wedgeEllipseCallout">
            <a:avLst>
              <a:gd name="adj1" fmla="val 27449"/>
              <a:gd name="adj2" fmla="val 137657"/>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r>
              <a:rPr lang="en-US" sz="1800">
                <a:solidFill>
                  <a:srgbClr val="0F116A"/>
                </a:solidFill>
                <a:latin typeface="Comic Sans MS" pitchFamily="-107" charset="0"/>
              </a:rPr>
              <a:t>Population of… </a:t>
            </a:r>
            <a:br>
              <a:rPr lang="en-US" sz="1800">
                <a:solidFill>
                  <a:srgbClr val="0F116A"/>
                </a:solidFill>
                <a:latin typeface="Comic Sans MS" pitchFamily="-107" charset="0"/>
              </a:rPr>
            </a:br>
            <a:r>
              <a:rPr lang="en-US" sz="1800">
                <a:solidFill>
                  <a:srgbClr val="0F116A"/>
                </a:solidFill>
                <a:latin typeface="Comic Sans MS" pitchFamily="-107" charset="0"/>
              </a:rPr>
              <a:t>China: 1.3 billion</a:t>
            </a:r>
          </a:p>
          <a:p>
            <a:r>
              <a:rPr lang="en-US" sz="1800">
                <a:solidFill>
                  <a:srgbClr val="0F116A"/>
                </a:solidFill>
                <a:latin typeface="Comic Sans MS" pitchFamily="-107" charset="0"/>
              </a:rPr>
              <a:t>India: 1.1 billion</a:t>
            </a:r>
          </a:p>
        </p:txBody>
      </p:sp>
      <p:sp>
        <p:nvSpPr>
          <p:cNvPr id="528402" name="Rectangle 18"/>
          <p:cNvSpPr>
            <a:spLocks noChangeArrowheads="1"/>
          </p:cNvSpPr>
          <p:nvPr/>
        </p:nvSpPr>
        <p:spPr bwMode="auto">
          <a:xfrm>
            <a:off x="6053138" y="1177925"/>
            <a:ext cx="2851150" cy="701675"/>
          </a:xfrm>
          <a:prstGeom prst="rect">
            <a:avLst/>
          </a:prstGeom>
          <a:solidFill>
            <a:srgbClr val="BC0013"/>
          </a:solidFill>
          <a:ln w="9525">
            <a:noFill/>
            <a:miter lim="800000"/>
            <a:headEnd/>
            <a:tailEnd/>
          </a:ln>
          <a:effectLst>
            <a:outerShdw blurRad="63500" dist="35921" dir="2700000" algn="ctr" rotWithShape="0">
              <a:srgbClr val="000000"/>
            </a:outerShdw>
          </a:effectLst>
        </p:spPr>
        <p:txBody>
          <a:bodyPr wrap="none">
            <a:prstTxWarp prst="textNoShape">
              <a:avLst/>
            </a:prstTxWarp>
            <a:spAutoFit/>
          </a:bodyPr>
          <a:lstStyle/>
          <a:p>
            <a:pPr algn="r">
              <a:defRPr/>
            </a:pPr>
            <a:r>
              <a:rPr lang="en-US" sz="2000">
                <a:solidFill>
                  <a:schemeClr val="bg1"/>
                </a:solidFill>
              </a:rPr>
              <a:t>adding 82 million/year</a:t>
            </a:r>
          </a:p>
          <a:p>
            <a:pPr algn="r">
              <a:defRPr/>
            </a:pPr>
            <a:r>
              <a:rPr lang="en-US" sz="2000">
                <a:solidFill>
                  <a:schemeClr val="bg1"/>
                </a:solidFill>
              </a:rPr>
              <a:t>~ 200,000 per day</a:t>
            </a:r>
            <a:r>
              <a:rPr lang="en-US" sz="2000" i="1">
                <a:solidFill>
                  <a:schemeClr val="bg1"/>
                </a:solidFill>
              </a:rPr>
              <a:t>!</a:t>
            </a:r>
            <a:endParaRPr lang="en-US" sz="2000">
              <a:solidFill>
                <a:schemeClr val="bg1"/>
              </a:solidFill>
            </a:endParaRPr>
          </a:p>
        </p:txBody>
      </p:sp>
      <p:sp>
        <p:nvSpPr>
          <p:cNvPr id="528403" name="Rectangle 19" descr="Rectangle: Click to edit Master text styles&#10;Second level&#10;Third level&#10;Fourth level&#10;Fifth level"/>
          <p:cNvSpPr>
            <a:spLocks noChangeArrowheads="1"/>
          </p:cNvSpPr>
          <p:nvPr/>
        </p:nvSpPr>
        <p:spPr bwMode="auto">
          <a:xfrm>
            <a:off x="63500" y="1282700"/>
            <a:ext cx="3751263" cy="1938338"/>
          </a:xfrm>
          <a:prstGeom prst="rect">
            <a:avLst/>
          </a:prstGeom>
          <a:solidFill>
            <a:schemeClr val="tx1"/>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bodyPr>
          <a:lstStyle/>
          <a:p>
            <a:pPr algn="l" eaLnBrk="1" hangingPunct="1">
              <a:lnSpc>
                <a:spcPct val="90000"/>
              </a:lnSpc>
              <a:spcBef>
                <a:spcPct val="20000"/>
              </a:spcBef>
              <a:buClr>
                <a:srgbClr val="0F116A"/>
              </a:buClr>
              <a:buSzPct val="120000"/>
              <a:buFont typeface="Wingdings" pitchFamily="-107" charset="2"/>
              <a:buNone/>
              <a:defRPr/>
            </a:pPr>
            <a:r>
              <a:rPr lang="en-US" sz="2200" u="sng">
                <a:solidFill>
                  <a:schemeClr val="bg1"/>
                </a:solidFill>
              </a:rPr>
              <a:t>Doubling times</a:t>
            </a:r>
            <a:endParaRPr lang="en-US" sz="2200">
              <a:solidFill>
                <a:schemeClr val="bg1"/>
              </a:solidFill>
            </a:endParaRPr>
          </a:p>
          <a:p>
            <a:pPr algn="l" eaLnBrk="1" hangingPunct="1">
              <a:lnSpc>
                <a:spcPct val="90000"/>
              </a:lnSpc>
              <a:spcBef>
                <a:spcPct val="20000"/>
              </a:spcBef>
              <a:buClr>
                <a:srgbClr val="0F116A"/>
              </a:buClr>
              <a:buSzPct val="120000"/>
              <a:buFont typeface="Wingdings" pitchFamily="-107" charset="2"/>
              <a:buNone/>
              <a:defRPr/>
            </a:pPr>
            <a:r>
              <a:rPr lang="en-US" sz="2200">
                <a:solidFill>
                  <a:schemeClr val="bg1"/>
                </a:solidFill>
              </a:rPr>
              <a:t>250m </a:t>
            </a:r>
            <a:r>
              <a:rPr lang="en-US" sz="2200">
                <a:solidFill>
                  <a:schemeClr val="bg1"/>
                </a:solidFill>
                <a:sym typeface="Symbol" pitchFamily="-107" charset="2"/>
              </a:rPr>
              <a:t> </a:t>
            </a:r>
            <a:r>
              <a:rPr lang="en-US" sz="2200">
                <a:solidFill>
                  <a:schemeClr val="bg1"/>
                </a:solidFill>
              </a:rPr>
              <a:t>500m =  y ()</a:t>
            </a:r>
          </a:p>
          <a:p>
            <a:pPr algn="l" eaLnBrk="1" hangingPunct="1">
              <a:lnSpc>
                <a:spcPct val="90000"/>
              </a:lnSpc>
              <a:spcBef>
                <a:spcPct val="20000"/>
              </a:spcBef>
              <a:buClr>
                <a:srgbClr val="0F116A"/>
              </a:buClr>
              <a:buSzPct val="120000"/>
              <a:buFont typeface="Wingdings" pitchFamily="-107" charset="2"/>
              <a:buNone/>
              <a:defRPr/>
            </a:pPr>
            <a:r>
              <a:rPr lang="en-US" sz="2200">
                <a:solidFill>
                  <a:schemeClr val="bg1"/>
                </a:solidFill>
              </a:rPr>
              <a:t>500m </a:t>
            </a:r>
            <a:r>
              <a:rPr lang="en-US" sz="2200">
                <a:solidFill>
                  <a:schemeClr val="bg1"/>
                </a:solidFill>
                <a:sym typeface="Symbol" pitchFamily="-107" charset="2"/>
              </a:rPr>
              <a:t> </a:t>
            </a:r>
            <a:r>
              <a:rPr lang="en-US" sz="2200">
                <a:solidFill>
                  <a:schemeClr val="bg1"/>
                </a:solidFill>
              </a:rPr>
              <a:t>1b = y ()</a:t>
            </a:r>
          </a:p>
          <a:p>
            <a:pPr algn="l" eaLnBrk="1" hangingPunct="1">
              <a:lnSpc>
                <a:spcPct val="90000"/>
              </a:lnSpc>
              <a:spcBef>
                <a:spcPct val="20000"/>
              </a:spcBef>
              <a:buClr>
                <a:srgbClr val="0F116A"/>
              </a:buClr>
              <a:buSzPct val="120000"/>
              <a:buFont typeface="Wingdings" pitchFamily="-107" charset="2"/>
              <a:buNone/>
              <a:defRPr/>
            </a:pPr>
            <a:r>
              <a:rPr lang="en-US" sz="2200">
                <a:solidFill>
                  <a:schemeClr val="bg1"/>
                </a:solidFill>
              </a:rPr>
              <a:t>1b </a:t>
            </a:r>
            <a:r>
              <a:rPr lang="en-US" sz="2200">
                <a:solidFill>
                  <a:schemeClr val="bg1"/>
                </a:solidFill>
                <a:sym typeface="Symbol" pitchFamily="-107" charset="2"/>
              </a:rPr>
              <a:t> 2b = 80y (1850–1930)</a:t>
            </a:r>
          </a:p>
          <a:p>
            <a:pPr algn="l" eaLnBrk="1" hangingPunct="1">
              <a:lnSpc>
                <a:spcPct val="90000"/>
              </a:lnSpc>
              <a:spcBef>
                <a:spcPct val="20000"/>
              </a:spcBef>
              <a:buClr>
                <a:srgbClr val="0F116A"/>
              </a:buClr>
              <a:buSzPct val="120000"/>
              <a:buFont typeface="Wingdings" pitchFamily="-107" charset="2"/>
              <a:buNone/>
              <a:defRPr/>
            </a:pPr>
            <a:r>
              <a:rPr lang="en-US" sz="2200">
                <a:solidFill>
                  <a:schemeClr val="bg1"/>
                </a:solidFill>
                <a:sym typeface="Symbol" pitchFamily="-107" charset="2"/>
              </a:rPr>
              <a:t>2b  4b = 75y (1930–1975) </a:t>
            </a:r>
          </a:p>
        </p:txBody>
      </p:sp>
      <p:sp>
        <p:nvSpPr>
          <p:cNvPr id="528400" name="AutoShape 16"/>
          <p:cNvSpPr>
            <a:spLocks noChangeArrowheads="1"/>
          </p:cNvSpPr>
          <p:nvPr/>
        </p:nvSpPr>
        <p:spPr bwMode="auto">
          <a:xfrm flipH="1">
            <a:off x="1739900" y="4418013"/>
            <a:ext cx="2433638" cy="1392237"/>
          </a:xfrm>
          <a:prstGeom prst="wedgeEllipseCallout">
            <a:avLst>
              <a:gd name="adj1" fmla="val 76481"/>
              <a:gd name="adj2" fmla="val 43611"/>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r>
              <a:rPr lang="en-US" sz="1800">
                <a:solidFill>
                  <a:srgbClr val="0F116A"/>
                </a:solidFill>
                <a:latin typeface="Comic Sans MS" pitchFamily="-107" charset="0"/>
              </a:rPr>
              <a:t>Is the human </a:t>
            </a:r>
            <a:br>
              <a:rPr lang="en-US" sz="1800">
                <a:solidFill>
                  <a:srgbClr val="0F116A"/>
                </a:solidFill>
                <a:latin typeface="Comic Sans MS" pitchFamily="-107" charset="0"/>
              </a:rPr>
            </a:br>
            <a:r>
              <a:rPr lang="en-US" sz="1800">
                <a:solidFill>
                  <a:srgbClr val="0F116A"/>
                </a:solidFill>
                <a:latin typeface="Comic Sans MS" pitchFamily="-107" charset="0"/>
              </a:rPr>
              <a:t>population reaching</a:t>
            </a:r>
            <a:br>
              <a:rPr lang="en-US" sz="1800">
                <a:solidFill>
                  <a:srgbClr val="0F116A"/>
                </a:solidFill>
                <a:latin typeface="Comic Sans MS" pitchFamily="-107" charset="0"/>
              </a:rPr>
            </a:br>
            <a:r>
              <a:rPr lang="en-US" sz="1800">
                <a:solidFill>
                  <a:srgbClr val="0F116A"/>
                </a:solidFill>
                <a:latin typeface="Comic Sans MS" pitchFamily="-107" charset="0"/>
              </a:rPr>
              <a:t>carrying capacity?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8389"/>
                                        </p:tgtEl>
                                        <p:attrNameLst>
                                          <p:attrName>style.visibility</p:attrName>
                                        </p:attrNameLst>
                                      </p:cBhvr>
                                      <p:to>
                                        <p:strVal val="visible"/>
                                      </p:to>
                                    </p:set>
                                    <p:animEffect transition="in" filter="wipe(left)">
                                      <p:cBhvr>
                                        <p:cTn id="7" dur="500"/>
                                        <p:tgtEl>
                                          <p:spTgt spid="528389"/>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8390"/>
                                        </p:tgtEl>
                                        <p:attrNameLst>
                                          <p:attrName>style.visibility</p:attrName>
                                        </p:attrNameLst>
                                      </p:cBhvr>
                                      <p:to>
                                        <p:strVal val="visible"/>
                                      </p:to>
                                    </p:set>
                                    <p:animEffect transition="in" filter="wipe(left)">
                                      <p:cBhvr>
                                        <p:cTn id="12" dur="500"/>
                                        <p:tgtEl>
                                          <p:spTgt spid="528390"/>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8391"/>
                                        </p:tgtEl>
                                        <p:attrNameLst>
                                          <p:attrName>style.visibility</p:attrName>
                                        </p:attrNameLst>
                                      </p:cBhvr>
                                      <p:to>
                                        <p:strVal val="visible"/>
                                      </p:to>
                                    </p:set>
                                    <p:animEffect transition="in" filter="wipe(left)">
                                      <p:cBhvr>
                                        <p:cTn id="27" dur="500"/>
                                        <p:tgtEl>
                                          <p:spTgt spid="528391"/>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8402"/>
                                        </p:tgtEl>
                                        <p:attrNameLst>
                                          <p:attrName>style.visibility</p:attrName>
                                        </p:attrNameLst>
                                      </p:cBhvr>
                                      <p:to>
                                        <p:strVal val="visible"/>
                                      </p:to>
                                    </p:set>
                                    <p:animEffect transition="in" filter="wipe(left)">
                                      <p:cBhvr>
                                        <p:cTn id="32" dur="500"/>
                                        <p:tgtEl>
                                          <p:spTgt spid="528402"/>
                                        </p:tgtEl>
                                      </p:cBhvr>
                                    </p:animEffect>
                                  </p:childTnLst>
                                  <p:subTnLst>
                                    <p:audio>
                                      <p:cMediaNode>
                                        <p:cTn display="0" masterRel="sameClick">
                                          <p:stCondLst>
                                            <p:cond evt="begin" delay="0">
                                              <p:tn val="30"/>
                                            </p:cond>
                                          </p:stCondLst>
                                          <p:endCondLst>
                                            <p:cond evt="onStopAudio" delay="0">
                                              <p:tgtEl>
                                                <p:sldTgt/>
                                              </p:tgtEl>
                                            </p:cond>
                                          </p:endCondLst>
                                        </p:cTn>
                                        <p:tgtEl>
                                          <p:sndTgt r:embed="rId5" name="String"/>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8399"/>
                                        </p:tgtEl>
                                        <p:attrNameLst>
                                          <p:attrName>style.visibility</p:attrName>
                                        </p:attrNameLst>
                                      </p:cBhvr>
                                      <p:to>
                                        <p:strVal val="visible"/>
                                      </p:to>
                                    </p:set>
                                    <p:animEffect transition="in" filter="wipe(left)">
                                      <p:cBhvr>
                                        <p:cTn id="37" dur="500"/>
                                        <p:tgtEl>
                                          <p:spTgt spid="528399"/>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528400"/>
                                        </p:tgtEl>
                                        <p:attrNameLst>
                                          <p:attrName>style.visibility</p:attrName>
                                        </p:attrNameLst>
                                      </p:cBhvr>
                                      <p:to>
                                        <p:strVal val="visible"/>
                                      </p:to>
                                    </p:set>
                                    <p:animEffect transition="in" filter="wipe(down)">
                                      <p:cBhvr>
                                        <p:cTn id="41" dur="500"/>
                                        <p:tgtEl>
                                          <p:spTgt spid="528400"/>
                                        </p:tgtEl>
                                      </p:cBhvr>
                                    </p:animEffect>
                                  </p:childTnLst>
                                  <p:subTnLst>
                                    <p:audio>
                                      <p:cMediaNode>
                                        <p:cTn display="0" masterRel="sameClick">
                                          <p:stCondLst>
                                            <p:cond evt="begin" delay="0">
                                              <p:tn val="39"/>
                                            </p:cond>
                                          </p:stCondLst>
                                          <p:endCondLst>
                                            <p:cond evt="onStopAudio" delay="0">
                                              <p:tgtEl>
                                                <p:sldTgt/>
                                              </p:tgtEl>
                                            </p:cond>
                                          </p:endCondLst>
                                        </p:cTn>
                                        <p:tgtEl>
                                          <p:sndTgt r:embed="rId6" name="Quack"/>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28401"/>
                                        </p:tgtEl>
                                        <p:attrNameLst>
                                          <p:attrName>style.visibility</p:attrName>
                                        </p:attrNameLst>
                                      </p:cBhvr>
                                      <p:to>
                                        <p:strVal val="visible"/>
                                      </p:to>
                                    </p:set>
                                    <p:animEffect transition="in" filter="wipe(down)">
                                      <p:cBhvr>
                                        <p:cTn id="46" dur="500"/>
                                        <p:tgtEl>
                                          <p:spTgt spid="528401"/>
                                        </p:tgtEl>
                                      </p:cBhvr>
                                    </p:animEffect>
                                  </p:childTnLst>
                                  <p:subTnLst>
                                    <p:audio>
                                      <p:cMediaNode>
                                        <p:cTn display="0" masterRel="sameClick">
                                          <p:stCondLst>
                                            <p:cond evt="begin" delay="0">
                                              <p:tn val="44"/>
                                            </p:cond>
                                          </p:stCondLst>
                                          <p:endCondLst>
                                            <p:cond evt="onStopAudio" delay="0">
                                              <p:tgtEl>
                                                <p:sldTgt/>
                                              </p:tgtEl>
                                            </p:cond>
                                          </p:endCondLst>
                                        </p:cTn>
                                        <p:tgtEl>
                                          <p:sndTgt r:embed="rId5" name="String"/>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28403"/>
                                        </p:tgtEl>
                                        <p:attrNameLst>
                                          <p:attrName>style.visibility</p:attrName>
                                        </p:attrNameLst>
                                      </p:cBhvr>
                                      <p:to>
                                        <p:strVal val="visible"/>
                                      </p:to>
                                    </p:set>
                                    <p:animEffect transition="in" filter="wipe(left)">
                                      <p:cBhvr>
                                        <p:cTn id="51" dur="500"/>
                                        <p:tgtEl>
                                          <p:spTgt spid="528403"/>
                                        </p:tgtEl>
                                      </p:cBhvr>
                                    </p:animEffect>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9" grpId="0" animBg="1" autoUpdateAnimBg="0"/>
      <p:bldP spid="528390" grpId="0" animBg="1" autoUpdateAnimBg="0"/>
      <p:bldP spid="528391" grpId="0" animBg="1" autoUpdateAnimBg="0"/>
      <p:bldP spid="528401" grpId="0" animBg="1" autoUpdateAnimBg="0"/>
      <p:bldP spid="528402" grpId="0" animBg="1"/>
      <p:bldP spid="528403" grpId="0" animBg="1" autoUpdateAnimBg="0"/>
      <p:bldP spid="52840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Changes in Carrying Capacity</a:t>
            </a:r>
          </a:p>
        </p:txBody>
      </p:sp>
      <p:sp>
        <p:nvSpPr>
          <p:cNvPr id="84995" name="Rectangle 3" descr="Rectangle: Click to edit Master text styles&#10;Second level&#10;Third level&#10;Fourth level&#10;Fifth level"/>
          <p:cNvSpPr>
            <a:spLocks noGrp="1" noChangeArrowheads="1"/>
          </p:cNvSpPr>
          <p:nvPr>
            <p:ph type="body" idx="1"/>
          </p:nvPr>
        </p:nvSpPr>
        <p:spPr>
          <a:xfrm>
            <a:off x="838200" y="1371600"/>
            <a:ext cx="3787775" cy="1939925"/>
          </a:xfrm>
        </p:spPr>
        <p:txBody>
          <a:bodyPr/>
          <a:lstStyle/>
          <a:p>
            <a:pPr eaLnBrk="1" hangingPunct="1"/>
            <a:r>
              <a:rPr lang="en-US">
                <a:ea typeface="ＭＳ Ｐゴシック" pitchFamily="-107" charset="-128"/>
                <a:cs typeface="ＭＳ Ｐゴシック" pitchFamily="-107" charset="-128"/>
              </a:rPr>
              <a:t>Population cycles</a:t>
            </a:r>
          </a:p>
          <a:p>
            <a:pPr lvl="1" eaLnBrk="1" hangingPunct="1"/>
            <a:r>
              <a:rPr lang="en-US"/>
              <a:t>predator – prey interactions</a:t>
            </a:r>
          </a:p>
        </p:txBody>
      </p:sp>
      <p:pic>
        <p:nvPicPr>
          <p:cNvPr id="526340" name="Picture 4" descr="52-19a-PopCycleHareLynxPhot"/>
          <p:cNvPicPr>
            <a:picLocks noChangeAspect="1" noChangeArrowheads="1"/>
          </p:cNvPicPr>
          <p:nvPr/>
        </p:nvPicPr>
        <p:blipFill>
          <a:blip r:embed="rId6"/>
          <a:srcRect l="17999" t="27170" r="17999" b="27170"/>
          <a:stretch>
            <a:fillRect/>
          </a:stretch>
        </p:blipFill>
        <p:spPr bwMode="auto">
          <a:xfrm>
            <a:off x="4848225" y="1355725"/>
            <a:ext cx="4019550" cy="18986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526341" name="Picture 5" descr="52-19b-PopCycleHareLynx-L"/>
          <p:cNvPicPr>
            <a:picLocks noChangeAspect="1" noChangeArrowheads="1"/>
          </p:cNvPicPr>
          <p:nvPr/>
        </p:nvPicPr>
        <p:blipFill>
          <a:blip r:embed="rId7"/>
          <a:srcRect b="5360"/>
          <a:stretch>
            <a:fillRect/>
          </a:stretch>
        </p:blipFill>
        <p:spPr bwMode="auto">
          <a:xfrm>
            <a:off x="1703388" y="3363913"/>
            <a:ext cx="7173912" cy="3419475"/>
          </a:xfrm>
          <a:prstGeom prst="rect">
            <a:avLst/>
          </a:prstGeom>
          <a:noFill/>
          <a:ln w="9525">
            <a:solidFill>
              <a:srgbClr val="0F116A"/>
            </a:solidFill>
            <a:miter lim="800000"/>
            <a:headEnd/>
            <a:tailEnd/>
          </a:ln>
          <a:effectLst>
            <a:outerShdw blurRad="63500" dist="38099" dir="2700000" algn="ctr" rotWithShape="0">
              <a:srgbClr val="000000">
                <a:alpha val="74998"/>
              </a:srgbClr>
            </a:outerShdw>
          </a:effectLst>
        </p:spPr>
      </p:pic>
      <p:pic>
        <p:nvPicPr>
          <p:cNvPr id="526342" name="Picture 6" descr="penguinL"/>
          <p:cNvPicPr>
            <a:picLocks noChangeAspect="1" noChangeArrowheads="1"/>
          </p:cNvPicPr>
          <p:nvPr/>
        </p:nvPicPr>
        <p:blipFill>
          <a:blip r:embed="rId8"/>
          <a:srcRect/>
          <a:stretch>
            <a:fillRect/>
          </a:stretch>
        </p:blipFill>
        <p:spPr bwMode="auto">
          <a:xfrm flipH="1">
            <a:off x="0" y="5557838"/>
            <a:ext cx="1274763" cy="1295400"/>
          </a:xfrm>
          <a:prstGeom prst="rect">
            <a:avLst/>
          </a:prstGeom>
          <a:noFill/>
          <a:ln w="9525">
            <a:noFill/>
            <a:miter lim="800000"/>
            <a:headEnd/>
            <a:tailEnd/>
          </a:ln>
        </p:spPr>
      </p:pic>
      <p:sp>
        <p:nvSpPr>
          <p:cNvPr id="526343" name="AutoShape 7"/>
          <p:cNvSpPr>
            <a:spLocks noChangeArrowheads="1"/>
          </p:cNvSpPr>
          <p:nvPr/>
        </p:nvSpPr>
        <p:spPr bwMode="auto">
          <a:xfrm flipH="1">
            <a:off x="0" y="2844800"/>
            <a:ext cx="2592388" cy="1316038"/>
          </a:xfrm>
          <a:prstGeom prst="wedgeEllipseCallout">
            <a:avLst>
              <a:gd name="adj1" fmla="val 12338"/>
              <a:gd name="adj2" fmla="val 162542"/>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r>
              <a:rPr lang="en-US" sz="1800">
                <a:solidFill>
                  <a:srgbClr val="0F116A"/>
                </a:solidFill>
                <a:latin typeface="Comic Sans MS" pitchFamily="-107" charset="0"/>
              </a:rPr>
              <a:t>At what </a:t>
            </a:r>
            <a:br>
              <a:rPr lang="en-US" sz="1800">
                <a:solidFill>
                  <a:srgbClr val="0F116A"/>
                </a:solidFill>
                <a:latin typeface="Comic Sans MS" pitchFamily="-107" charset="0"/>
              </a:rPr>
            </a:br>
            <a:r>
              <a:rPr lang="en-US" sz="1800">
                <a:solidFill>
                  <a:srgbClr val="0F116A"/>
                </a:solidFill>
                <a:latin typeface="Comic Sans MS" pitchFamily="-107" charset="0"/>
              </a:rPr>
              <a:t>population level is the</a:t>
            </a:r>
            <a:br>
              <a:rPr lang="en-US" sz="1800">
                <a:solidFill>
                  <a:srgbClr val="0F116A"/>
                </a:solidFill>
                <a:latin typeface="Comic Sans MS" pitchFamily="-107" charset="0"/>
              </a:rPr>
            </a:br>
            <a:r>
              <a:rPr lang="en-US" sz="1800">
                <a:solidFill>
                  <a:srgbClr val="0F116A"/>
                </a:solidFill>
                <a:latin typeface="Comic Sans MS" pitchFamily="-107" charset="0"/>
              </a:rPr>
              <a:t>carrying capacity?</a:t>
            </a:r>
          </a:p>
        </p:txBody>
      </p:sp>
      <p:sp>
        <p:nvSpPr>
          <p:cNvPr id="526344" name="Line 8"/>
          <p:cNvSpPr>
            <a:spLocks noChangeShapeType="1"/>
          </p:cNvSpPr>
          <p:nvPr/>
        </p:nvSpPr>
        <p:spPr bwMode="auto">
          <a:xfrm flipH="1">
            <a:off x="3095625" y="5462588"/>
            <a:ext cx="4629150" cy="0"/>
          </a:xfrm>
          <a:prstGeom prst="line">
            <a:avLst/>
          </a:prstGeom>
          <a:noFill/>
          <a:ln w="57150">
            <a:solidFill>
              <a:srgbClr val="BC0013"/>
            </a:solidFill>
            <a:round/>
            <a:headEnd/>
            <a:tailEnd type="triangle" w="med" len="med"/>
          </a:ln>
        </p:spPr>
        <p:txBody>
          <a:bodyPr wrap="none" anchor="ctr">
            <a:prstTxWarp prst="textNoShape">
              <a:avLst/>
            </a:prstTxWarp>
          </a:bodyPr>
          <a:lstStyle/>
          <a:p>
            <a:endParaRPr lang="en-US"/>
          </a:p>
        </p:txBody>
      </p:sp>
      <p:sp>
        <p:nvSpPr>
          <p:cNvPr id="526345" name="Line 9"/>
          <p:cNvSpPr>
            <a:spLocks noChangeShapeType="1"/>
          </p:cNvSpPr>
          <p:nvPr/>
        </p:nvSpPr>
        <p:spPr bwMode="auto">
          <a:xfrm flipH="1">
            <a:off x="3081338" y="5249863"/>
            <a:ext cx="4656137" cy="0"/>
          </a:xfrm>
          <a:prstGeom prst="line">
            <a:avLst/>
          </a:prstGeom>
          <a:noFill/>
          <a:ln w="57150">
            <a:solidFill>
              <a:srgbClr val="000000"/>
            </a:solidFill>
            <a:round/>
            <a:headEnd/>
            <a:tailEnd type="triangle" w="med" len="med"/>
          </a:ln>
        </p:spPr>
        <p:txBody>
          <a:bodyPr wrap="none" anchor="ctr">
            <a:prstTxWarp prst="textNoShape">
              <a:avLst/>
            </a:prstTxWarp>
          </a:bodyPr>
          <a:lstStyle/>
          <a:p>
            <a:endParaRPr lang="en-US"/>
          </a:p>
        </p:txBody>
      </p:sp>
      <p:sp>
        <p:nvSpPr>
          <p:cNvPr id="526346" name="Rectangle 10"/>
          <p:cNvSpPr>
            <a:spLocks noChangeArrowheads="1"/>
          </p:cNvSpPr>
          <p:nvPr/>
        </p:nvSpPr>
        <p:spPr bwMode="auto">
          <a:xfrm>
            <a:off x="2244725" y="5348288"/>
            <a:ext cx="454025" cy="396875"/>
          </a:xfrm>
          <a:prstGeom prst="rect">
            <a:avLst/>
          </a:prstGeom>
          <a:solidFill>
            <a:srgbClr val="BC0013"/>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pPr>
              <a:defRPr/>
            </a:pPr>
            <a:r>
              <a:rPr lang="en-US" sz="2000">
                <a:solidFill>
                  <a:schemeClr val="bg1"/>
                </a:solidFill>
              </a:rPr>
              <a:t>K</a:t>
            </a:r>
          </a:p>
        </p:txBody>
      </p:sp>
      <p:sp>
        <p:nvSpPr>
          <p:cNvPr id="526347" name="Rectangle 11"/>
          <p:cNvSpPr>
            <a:spLocks noChangeArrowheads="1"/>
          </p:cNvSpPr>
          <p:nvPr/>
        </p:nvSpPr>
        <p:spPr bwMode="auto">
          <a:xfrm>
            <a:off x="2244725" y="4926013"/>
            <a:ext cx="454025" cy="396875"/>
          </a:xfrm>
          <a:prstGeom prst="rect">
            <a:avLst/>
          </a:prstGeom>
          <a:solidFill>
            <a:srgbClr val="000000"/>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pPr>
              <a:defRPr/>
            </a:pPr>
            <a:r>
              <a:rPr lang="en-US" sz="2000">
                <a:solidFill>
                  <a:schemeClr val="bg1"/>
                </a:solidFill>
              </a:rPr>
              <a:t>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6341"/>
                                        </p:tgtEl>
                                        <p:attrNameLst>
                                          <p:attrName>style.visibility</p:attrName>
                                        </p:attrNameLst>
                                      </p:cBhvr>
                                      <p:to>
                                        <p:strVal val="visible"/>
                                      </p:to>
                                    </p:set>
                                    <p:animEffect transition="in" filter="wipe(left)">
                                      <p:cBhvr>
                                        <p:cTn id="7" dur="500"/>
                                        <p:tgtEl>
                                          <p:spTgt spid="52634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526342"/>
                                        </p:tgtEl>
                                        <p:attrNameLst>
                                          <p:attrName>style.visibility</p:attrName>
                                        </p:attrNameLst>
                                      </p:cBhvr>
                                      <p:to>
                                        <p:strVal val="visible"/>
                                      </p:to>
                                    </p:se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526343"/>
                                        </p:tgtEl>
                                        <p:attrNameLst>
                                          <p:attrName>style.visibility</p:attrName>
                                        </p:attrNameLst>
                                      </p:cBhvr>
                                      <p:to>
                                        <p:strVal val="visible"/>
                                      </p:to>
                                    </p:set>
                                    <p:animEffect transition="in" filter="wipe(down)">
                                      <p:cBhvr>
                                        <p:cTn id="15" dur="500"/>
                                        <p:tgtEl>
                                          <p:spTgt spid="526343"/>
                                        </p:tgtEl>
                                      </p:cBhvr>
                                    </p:animEffect>
                                  </p:childTnLst>
                                  <p:subTnLst>
                                    <p:audio>
                                      <p:cMediaNode>
                                        <p:cTn display="0" masterRel="sameClick">
                                          <p:stCondLst>
                                            <p:cond evt="begin" delay="0">
                                              <p:tn val="13"/>
                                            </p:cond>
                                          </p:stCondLst>
                                          <p:endCondLst>
                                            <p:cond evt="onStopAudio" delay="0">
                                              <p:tgtEl>
                                                <p:sldTgt/>
                                              </p:tgtEl>
                                            </p:cond>
                                          </p:endCondLst>
                                        </p:cTn>
                                        <p:tgtEl>
                                          <p:sndTgt r:embed="rId4" name="Quack"/>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26345"/>
                                        </p:tgtEl>
                                        <p:attrNameLst>
                                          <p:attrName>style.visibility</p:attrName>
                                        </p:attrNameLst>
                                      </p:cBhvr>
                                      <p:to>
                                        <p:strVal val="visible"/>
                                      </p:to>
                                    </p:set>
                                    <p:animEffect transition="in" filter="wipe(right)">
                                      <p:cBhvr>
                                        <p:cTn id="20" dur="500"/>
                                        <p:tgtEl>
                                          <p:spTgt spid="526345"/>
                                        </p:tgtEl>
                                      </p:cBhvr>
                                    </p:animEffect>
                                  </p:childTnLst>
                                  <p:subTnLst>
                                    <p:audio>
                                      <p:cMediaNode>
                                        <p:cTn display="0" masterRel="sameClick">
                                          <p:stCondLst>
                                            <p:cond evt="begin" delay="0">
                                              <p:tn val="18"/>
                                            </p:cond>
                                          </p:stCondLst>
                                          <p:endCondLst>
                                            <p:cond evt="onStopAudio" delay="0">
                                              <p:tgtEl>
                                                <p:sldTgt/>
                                              </p:tgtEl>
                                            </p:cond>
                                          </p:endCondLst>
                                        </p:cTn>
                                        <p:tgtEl>
                                          <p:sndTgt r:embed="rId5" name="Pencil Check"/>
                                        </p:tgtEl>
                                      </p:cMediaNode>
                                    </p:audio>
                                  </p:sub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526347"/>
                                        </p:tgtEl>
                                        <p:attrNameLst>
                                          <p:attrName>style.visibility</p:attrName>
                                        </p:attrNameLst>
                                      </p:cBhvr>
                                      <p:to>
                                        <p:strVal val="visible"/>
                                      </p:to>
                                    </p:set>
                                    <p:animEffect transition="in" filter="wipe(right)">
                                      <p:cBhvr>
                                        <p:cTn id="24" dur="500"/>
                                        <p:tgtEl>
                                          <p:spTgt spid="526347"/>
                                        </p:tgtEl>
                                      </p:cBhvr>
                                    </p:animEffect>
                                  </p:childTnLst>
                                  <p:subTnLst>
                                    <p:audio>
                                      <p:cMediaNode>
                                        <p:cTn display="0" masterRel="sameClick">
                                          <p:stCondLst>
                                            <p:cond evt="begin" delay="0">
                                              <p:tn val="22"/>
                                            </p:cond>
                                          </p:stCondLst>
                                          <p:endCondLst>
                                            <p:cond evt="onStopAudio" delay="0">
                                              <p:tgtEl>
                                                <p:sldTgt/>
                                              </p:tgtEl>
                                            </p:cond>
                                          </p:endCondLst>
                                        </p:cTn>
                                        <p:tgtEl>
                                          <p:sndTgt r:embed="rId5" name="Pencil Check"/>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26344"/>
                                        </p:tgtEl>
                                        <p:attrNameLst>
                                          <p:attrName>style.visibility</p:attrName>
                                        </p:attrNameLst>
                                      </p:cBhvr>
                                      <p:to>
                                        <p:strVal val="visible"/>
                                      </p:to>
                                    </p:set>
                                    <p:animEffect transition="in" filter="wipe(right)">
                                      <p:cBhvr>
                                        <p:cTn id="29" dur="500"/>
                                        <p:tgtEl>
                                          <p:spTgt spid="526344"/>
                                        </p:tgtEl>
                                      </p:cBhvr>
                                    </p:animEffect>
                                  </p:childTnLst>
                                  <p:subTnLst>
                                    <p:audio>
                                      <p:cMediaNode>
                                        <p:cTn display="0" masterRel="sameClick">
                                          <p:stCondLst>
                                            <p:cond evt="begin" delay="0">
                                              <p:tn val="27"/>
                                            </p:cond>
                                          </p:stCondLst>
                                          <p:endCondLst>
                                            <p:cond evt="onStopAudio" delay="0">
                                              <p:tgtEl>
                                                <p:sldTgt/>
                                              </p:tgtEl>
                                            </p:cond>
                                          </p:endCondLst>
                                        </p:cTn>
                                        <p:tgtEl>
                                          <p:sndTgt r:embed="rId5" name="Pencil Check"/>
                                        </p:tgtEl>
                                      </p:cMediaNode>
                                    </p:audio>
                                  </p:sub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526346"/>
                                        </p:tgtEl>
                                        <p:attrNameLst>
                                          <p:attrName>style.visibility</p:attrName>
                                        </p:attrNameLst>
                                      </p:cBhvr>
                                      <p:to>
                                        <p:strVal val="visible"/>
                                      </p:to>
                                    </p:set>
                                    <p:animEffect transition="in" filter="wipe(right)">
                                      <p:cBhvr>
                                        <p:cTn id="33" dur="500"/>
                                        <p:tgtEl>
                                          <p:spTgt spid="526346"/>
                                        </p:tgtEl>
                                      </p:cBhvr>
                                    </p:animEffect>
                                  </p:childTnLst>
                                  <p:subTnLst>
                                    <p:audio>
                                      <p:cMediaNode>
                                        <p:cTn display="0" masterRel="sameClick">
                                          <p:stCondLst>
                                            <p:cond evt="begin" delay="0">
                                              <p:tn val="31"/>
                                            </p:cond>
                                          </p:stCondLst>
                                          <p:endCondLst>
                                            <p:cond evt="onStopAudio" delay="0">
                                              <p:tgtEl>
                                                <p:sldTgt/>
                                              </p:tgtEl>
                                            </p:cond>
                                          </p:endCondLst>
                                        </p:cTn>
                                        <p:tgtEl>
                                          <p:sndTgt r:embed="rId5"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3" grpId="0" animBg="1" autoUpdateAnimBg="0"/>
      <p:bldP spid="526344" grpId="0" animBg="1"/>
      <p:bldP spid="526345" grpId="0" animBg="1"/>
      <p:bldP spid="526346" grpId="0" animBg="1" autoUpdateAnimBg="0"/>
      <p:bldP spid="52634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Life takes place in populations</a:t>
            </a:r>
          </a:p>
        </p:txBody>
      </p:sp>
      <p:sp>
        <p:nvSpPr>
          <p:cNvPr id="17411" name="Rectangle 3" descr="Rectangle: Click to edit Master text styles&#10;Second level&#10;Third level&#10;Fourth level&#10;Fifth level"/>
          <p:cNvSpPr>
            <a:spLocks noGrp="1" noChangeArrowheads="1"/>
          </p:cNvSpPr>
          <p:nvPr>
            <p:ph type="body" idx="1"/>
          </p:nvPr>
        </p:nvSpPr>
        <p:spPr>
          <a:xfrm>
            <a:off x="85725" y="1290637"/>
            <a:ext cx="7772400" cy="1863725"/>
          </a:xfrm>
        </p:spPr>
        <p:txBody>
          <a:bodyPr/>
          <a:lstStyle/>
          <a:p>
            <a:pPr eaLnBrk="1" hangingPunct="1"/>
            <a:r>
              <a:rPr lang="en-US" dirty="0">
                <a:ea typeface="ＭＳ Ｐゴシック" pitchFamily="-107" charset="-128"/>
                <a:cs typeface="ＭＳ Ｐゴシック" pitchFamily="-107" charset="-128"/>
              </a:rPr>
              <a:t>Population</a:t>
            </a:r>
          </a:p>
          <a:p>
            <a:pPr lvl="1" eaLnBrk="1" hangingPunct="1"/>
            <a:r>
              <a:rPr lang="en-US" dirty="0"/>
              <a:t>group of individuals of </a:t>
            </a:r>
            <a:r>
              <a:rPr lang="en-US" u="sng" dirty="0"/>
              <a:t>same</a:t>
            </a:r>
            <a:r>
              <a:rPr lang="en-US" dirty="0"/>
              <a:t> </a:t>
            </a:r>
            <a:r>
              <a:rPr lang="en-US" dirty="0" smtClean="0"/>
              <a:t>species</a:t>
            </a:r>
          </a:p>
          <a:p>
            <a:pPr lvl="1" eaLnBrk="1" hangingPunct="1">
              <a:buNone/>
            </a:pPr>
            <a:r>
              <a:rPr lang="en-US" dirty="0" smtClean="0"/>
              <a:t> </a:t>
            </a:r>
            <a:r>
              <a:rPr lang="en-US" dirty="0"/>
              <a:t>in </a:t>
            </a:r>
            <a:r>
              <a:rPr lang="en-US" u="sng" dirty="0"/>
              <a:t>same</a:t>
            </a:r>
            <a:r>
              <a:rPr lang="en-US" dirty="0"/>
              <a:t> area at </a:t>
            </a:r>
            <a:r>
              <a:rPr lang="en-US" u="sng" dirty="0"/>
              <a:t>same</a:t>
            </a:r>
            <a:r>
              <a:rPr lang="en-US" dirty="0"/>
              <a:t> time</a:t>
            </a:r>
          </a:p>
        </p:txBody>
      </p:sp>
      <p:sp>
        <p:nvSpPr>
          <p:cNvPr id="374789" name="Rectangle 5"/>
          <p:cNvSpPr>
            <a:spLocks noChangeArrowheads="1"/>
          </p:cNvSpPr>
          <p:nvPr/>
        </p:nvSpPr>
        <p:spPr bwMode="auto">
          <a:xfrm>
            <a:off x="6299200" y="1290637"/>
            <a:ext cx="2497138" cy="183832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marL="227013" indent="-227013" algn="l">
              <a:lnSpc>
                <a:spcPct val="110000"/>
              </a:lnSpc>
              <a:buClr>
                <a:schemeClr val="hlink"/>
              </a:buClr>
              <a:buFont typeface="Wingdings" pitchFamily="-107" charset="2"/>
              <a:buChar char="§"/>
              <a:defRPr/>
            </a:pPr>
            <a:r>
              <a:rPr lang="en-US" sz="2600" dirty="0">
                <a:solidFill>
                  <a:srgbClr val="0F116A"/>
                </a:solidFill>
              </a:rPr>
              <a:t>rely on same resources</a:t>
            </a:r>
          </a:p>
          <a:p>
            <a:pPr marL="227013" indent="-227013" algn="l">
              <a:lnSpc>
                <a:spcPct val="110000"/>
              </a:lnSpc>
              <a:buClr>
                <a:schemeClr val="hlink"/>
              </a:buClr>
              <a:buFont typeface="Wingdings" pitchFamily="-107" charset="2"/>
              <a:buChar char="§"/>
              <a:defRPr/>
            </a:pPr>
            <a:r>
              <a:rPr lang="en-US" sz="2600" dirty="0">
                <a:solidFill>
                  <a:srgbClr val="0F116A"/>
                </a:solidFill>
              </a:rPr>
              <a:t>interact</a:t>
            </a:r>
          </a:p>
          <a:p>
            <a:pPr marL="227013" indent="-227013" algn="l">
              <a:lnSpc>
                <a:spcPct val="110000"/>
              </a:lnSpc>
              <a:buClr>
                <a:schemeClr val="hlink"/>
              </a:buClr>
              <a:buFont typeface="Wingdings" pitchFamily="-107" charset="2"/>
              <a:buChar char="§"/>
              <a:defRPr/>
            </a:pPr>
            <a:r>
              <a:rPr lang="en-US" sz="2600" dirty="0">
                <a:solidFill>
                  <a:srgbClr val="0F116A"/>
                </a:solidFill>
              </a:rPr>
              <a:t>interbreed</a:t>
            </a:r>
          </a:p>
        </p:txBody>
      </p:sp>
      <p:pic>
        <p:nvPicPr>
          <p:cNvPr id="374791" name="Picture 7" descr="f53-01_life_takes_place"/>
          <p:cNvPicPr>
            <a:picLocks noChangeAspect="1" noChangeArrowheads="1"/>
          </p:cNvPicPr>
          <p:nvPr/>
        </p:nvPicPr>
        <p:blipFill>
          <a:blip r:embed="rId3"/>
          <a:srcRect l="28125" t="14999" r="28125" b="9000"/>
          <a:stretch>
            <a:fillRect/>
          </a:stretch>
        </p:blipFill>
        <p:spPr bwMode="auto">
          <a:xfrm>
            <a:off x="85725" y="3154362"/>
            <a:ext cx="2509838" cy="327183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74792" name="Rectangle 8"/>
          <p:cNvSpPr>
            <a:spLocks noChangeArrowheads="1"/>
          </p:cNvSpPr>
          <p:nvPr/>
        </p:nvSpPr>
        <p:spPr bwMode="auto">
          <a:xfrm>
            <a:off x="2595563" y="6091237"/>
            <a:ext cx="7294563" cy="334963"/>
          </a:xfrm>
          <a:prstGeom prst="rect">
            <a:avLst/>
          </a:prstGeom>
          <a:solidFill>
            <a:schemeClr val="bg2"/>
          </a:solidFill>
          <a:ln w="9525">
            <a:noFill/>
            <a:miter lim="800000"/>
            <a:headEnd/>
            <a:tailEnd/>
          </a:ln>
          <a:effectLst>
            <a:outerShdw blurRad="63500" dist="35921" dir="2700000" algn="ctr" rotWithShape="0">
              <a:srgbClr val="000000"/>
            </a:outerShdw>
          </a:effectLst>
        </p:spPr>
        <p:txBody>
          <a:bodyPr wrap="none" lIns="45720" tIns="0" rIns="45720" bIns="0" anchor="ctr">
            <a:prstTxWarp prst="textNoShape">
              <a:avLst/>
            </a:prstTxWarp>
            <a:spAutoFit/>
          </a:bodyPr>
          <a:lstStyle/>
          <a:p>
            <a:pPr algn="l">
              <a:defRPr/>
            </a:pPr>
            <a:r>
              <a:rPr lang="en-US" sz="2200" dirty="0">
                <a:solidFill>
                  <a:srgbClr val="BC0013"/>
                </a:solidFill>
              </a:rPr>
              <a:t>Population Ecology:</a:t>
            </a:r>
            <a:r>
              <a:rPr lang="en-US" sz="2200" dirty="0">
                <a:solidFill>
                  <a:schemeClr val="tx2"/>
                </a:solidFill>
              </a:rPr>
              <a:t> What factors affect a population?</a:t>
            </a:r>
          </a:p>
        </p:txBody>
      </p:sp>
      <p:sp>
        <p:nvSpPr>
          <p:cNvPr id="8" name="Rectangle 7"/>
          <p:cNvSpPr/>
          <p:nvPr/>
        </p:nvSpPr>
        <p:spPr>
          <a:xfrm>
            <a:off x="2917289" y="3128962"/>
            <a:ext cx="4572000" cy="2677656"/>
          </a:xfrm>
          <a:prstGeom prst="rect">
            <a:avLst/>
          </a:prstGeom>
        </p:spPr>
        <p:txBody>
          <a:bodyPr>
            <a:spAutoFit/>
          </a:bodyPr>
          <a:lstStyle/>
          <a:p>
            <a:pPr lvl="1"/>
            <a:r>
              <a:rPr lang="en-US" sz="2800" dirty="0" smtClean="0"/>
              <a:t>Three important characteristics of a population are its:</a:t>
            </a:r>
          </a:p>
          <a:p>
            <a:pPr lvl="2"/>
            <a:r>
              <a:rPr lang="en-US" sz="2800" b="1" dirty="0" smtClean="0"/>
              <a:t>geographic distribution</a:t>
            </a:r>
          </a:p>
          <a:p>
            <a:pPr lvl="2"/>
            <a:r>
              <a:rPr lang="en-US" sz="2800" b="1" dirty="0" smtClean="0"/>
              <a:t>density</a:t>
            </a:r>
          </a:p>
          <a:p>
            <a:pPr lvl="2"/>
            <a:r>
              <a:rPr lang="en-US" sz="2800" b="1" dirty="0" smtClean="0"/>
              <a:t>growth rate</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7" name="Rectangle 3" descr="Rectangle: Click to edit Master text styles&#10;Second level&#10;Third level&#10;Fourth level&#10;Fifth level"/>
          <p:cNvSpPr>
            <a:spLocks noGrp="1" noChangeArrowheads="1"/>
          </p:cNvSpPr>
          <p:nvPr>
            <p:ph type="body" idx="1"/>
          </p:nvPr>
        </p:nvSpPr>
        <p:spPr>
          <a:xfrm>
            <a:off x="679450" y="1371600"/>
            <a:ext cx="4333875" cy="5181600"/>
          </a:xfrm>
        </p:spPr>
        <p:txBody>
          <a:bodyPr/>
          <a:lstStyle/>
          <a:p>
            <a:pPr eaLnBrk="1" hangingPunct="1"/>
            <a:r>
              <a:rPr lang="en-US" sz="2600" dirty="0" err="1">
                <a:ea typeface="ＭＳ Ｐゴシック" pitchFamily="-107" charset="-128"/>
                <a:cs typeface="ＭＳ Ｐゴシック" pitchFamily="-107" charset="-128"/>
              </a:rPr>
              <a:t>Abiotic</a:t>
            </a:r>
            <a:r>
              <a:rPr lang="en-US" sz="2600" dirty="0">
                <a:ea typeface="ＭＳ Ｐゴシック" pitchFamily="-107" charset="-128"/>
                <a:cs typeface="ＭＳ Ｐゴシック" pitchFamily="-107" charset="-128"/>
              </a:rPr>
              <a:t> factors</a:t>
            </a:r>
          </a:p>
          <a:p>
            <a:pPr lvl="1" eaLnBrk="1" hangingPunct="1"/>
            <a:r>
              <a:rPr lang="en-US" sz="2400" dirty="0"/>
              <a:t>sunlight &amp; temperature</a:t>
            </a:r>
          </a:p>
          <a:p>
            <a:pPr lvl="1" eaLnBrk="1" hangingPunct="1"/>
            <a:r>
              <a:rPr lang="en-US" sz="2400" dirty="0"/>
              <a:t>precipitation / water</a:t>
            </a:r>
          </a:p>
          <a:p>
            <a:pPr lvl="1" eaLnBrk="1" hangingPunct="1"/>
            <a:r>
              <a:rPr lang="en-US" sz="2400" dirty="0"/>
              <a:t>soil / nutrients</a:t>
            </a:r>
          </a:p>
          <a:p>
            <a:pPr eaLnBrk="1" hangingPunct="1"/>
            <a:r>
              <a:rPr lang="en-US" sz="2600" dirty="0">
                <a:ea typeface="ＭＳ Ｐゴシック" pitchFamily="-107" charset="-128"/>
                <a:cs typeface="ＭＳ Ｐゴシック" pitchFamily="-107" charset="-128"/>
              </a:rPr>
              <a:t>Biotic factors</a:t>
            </a:r>
          </a:p>
          <a:p>
            <a:pPr lvl="1" eaLnBrk="1" hangingPunct="1"/>
            <a:r>
              <a:rPr lang="en-US" sz="2400" dirty="0"/>
              <a:t>other living organisms</a:t>
            </a:r>
          </a:p>
          <a:p>
            <a:pPr lvl="2" eaLnBrk="1" hangingPunct="1"/>
            <a:r>
              <a:rPr lang="en-US" sz="2000" dirty="0"/>
              <a:t>prey (food)</a:t>
            </a:r>
          </a:p>
          <a:p>
            <a:pPr lvl="2" eaLnBrk="1" hangingPunct="1"/>
            <a:r>
              <a:rPr lang="en-US" sz="2000" dirty="0"/>
              <a:t>competitors</a:t>
            </a:r>
          </a:p>
          <a:p>
            <a:pPr lvl="2" eaLnBrk="1" hangingPunct="1"/>
            <a:r>
              <a:rPr lang="en-US" sz="2000" dirty="0"/>
              <a:t>predators, parasites, </a:t>
            </a:r>
            <a:br>
              <a:rPr lang="en-US" sz="2000" dirty="0"/>
            </a:br>
            <a:r>
              <a:rPr lang="en-US" sz="2000" dirty="0" smtClean="0"/>
              <a:t>disease</a:t>
            </a:r>
            <a:endParaRPr lang="en-US" sz="2000" dirty="0"/>
          </a:p>
        </p:txBody>
      </p:sp>
      <p:pic>
        <p:nvPicPr>
          <p:cNvPr id="461829" name="Picture 5"/>
          <p:cNvPicPr>
            <a:picLocks noChangeAspect="1" noChangeArrowheads="1"/>
          </p:cNvPicPr>
          <p:nvPr/>
        </p:nvPicPr>
        <p:blipFill>
          <a:blip r:embed="rId4"/>
          <a:srcRect l="11058" r="16586" b="44229"/>
          <a:stretch>
            <a:fillRect/>
          </a:stretch>
        </p:blipFill>
        <p:spPr bwMode="auto">
          <a:xfrm>
            <a:off x="5059363" y="4597400"/>
            <a:ext cx="3995737" cy="2041525"/>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61828" name="Picture 4"/>
          <p:cNvPicPr>
            <a:picLocks noChangeAspect="1" noChangeArrowheads="1"/>
          </p:cNvPicPr>
          <p:nvPr/>
        </p:nvPicPr>
        <p:blipFill>
          <a:blip r:embed="rId5"/>
          <a:srcRect r="4500" b="4616"/>
          <a:stretch>
            <a:fillRect/>
          </a:stretch>
        </p:blipFill>
        <p:spPr bwMode="auto">
          <a:xfrm>
            <a:off x="5000625" y="1243013"/>
            <a:ext cx="4054475" cy="276225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25605" name="Rectangl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Factors that affect Population Size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1827">
                                            <p:txEl>
                                              <p:pRg st="0" end="0"/>
                                            </p:txEl>
                                          </p:spTgt>
                                        </p:tgtEl>
                                        <p:attrNameLst>
                                          <p:attrName>style.visibility</p:attrName>
                                        </p:attrNameLst>
                                      </p:cBhvr>
                                      <p:to>
                                        <p:strVal val="visible"/>
                                      </p:to>
                                    </p:set>
                                    <p:anim calcmode="lin" valueType="num">
                                      <p:cBhvr additive="base">
                                        <p:cTn id="7" dur="500" fill="hold"/>
                                        <p:tgtEl>
                                          <p:spTgt spid="461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18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461828"/>
                                        </p:tgtEl>
                                        <p:attrNameLst>
                                          <p:attrName>style.visibility</p:attrName>
                                        </p:attrNameLst>
                                      </p:cBhvr>
                                      <p:to>
                                        <p:strVal val="visible"/>
                                      </p:to>
                                    </p:set>
                                    <p:anim calcmode="lin" valueType="num">
                                      <p:cBhvr additive="base">
                                        <p:cTn id="13" dur="500" fill="hold"/>
                                        <p:tgtEl>
                                          <p:spTgt spid="461828"/>
                                        </p:tgtEl>
                                        <p:attrNameLst>
                                          <p:attrName>ppt_x</p:attrName>
                                        </p:attrNameLst>
                                      </p:cBhvr>
                                      <p:tavLst>
                                        <p:tav tm="0">
                                          <p:val>
                                            <p:strVal val="0-#ppt_w/2"/>
                                          </p:val>
                                        </p:tav>
                                        <p:tav tm="100000">
                                          <p:val>
                                            <p:strVal val="#ppt_x"/>
                                          </p:val>
                                        </p:tav>
                                      </p:tavLst>
                                    </p:anim>
                                    <p:anim calcmode="lin" valueType="num">
                                      <p:cBhvr additive="base">
                                        <p:cTn id="14" dur="500" fill="hold"/>
                                        <p:tgtEl>
                                          <p:spTgt spid="461828"/>
                                        </p:tgtEl>
                                        <p:attrNameLst>
                                          <p:attrName>ppt_y</p:attrName>
                                        </p:attrNameLst>
                                      </p:cBhvr>
                                      <p:tavLst>
                                        <p:tav tm="0">
                                          <p:val>
                                            <p:strVal val="1+#ppt_h/2"/>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61827">
                                            <p:txEl>
                                              <p:pRg st="1" end="1"/>
                                            </p:txEl>
                                          </p:spTgt>
                                        </p:tgtEl>
                                        <p:attrNameLst>
                                          <p:attrName>style.visibility</p:attrName>
                                        </p:attrNameLst>
                                      </p:cBhvr>
                                      <p:to>
                                        <p:strVal val="visible"/>
                                      </p:to>
                                    </p:set>
                                    <p:anim calcmode="lin" valueType="num">
                                      <p:cBhvr additive="base">
                                        <p:cTn id="17" dur="500" fill="hold"/>
                                        <p:tgtEl>
                                          <p:spTgt spid="46182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618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461827">
                                            <p:txEl>
                                              <p:pRg st="2" end="2"/>
                                            </p:txEl>
                                          </p:spTgt>
                                        </p:tgtEl>
                                        <p:attrNameLst>
                                          <p:attrName>style.visibility</p:attrName>
                                        </p:attrNameLst>
                                      </p:cBhvr>
                                      <p:to>
                                        <p:strVal val="visible"/>
                                      </p:to>
                                    </p:set>
                                    <p:anim calcmode="lin" valueType="num">
                                      <p:cBhvr additive="base">
                                        <p:cTn id="21" dur="500" fill="hold"/>
                                        <p:tgtEl>
                                          <p:spTgt spid="46182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618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461827">
                                            <p:txEl>
                                              <p:pRg st="3" end="3"/>
                                            </p:txEl>
                                          </p:spTgt>
                                        </p:tgtEl>
                                        <p:attrNameLst>
                                          <p:attrName>style.visibility</p:attrName>
                                        </p:attrNameLst>
                                      </p:cBhvr>
                                      <p:to>
                                        <p:strVal val="visible"/>
                                      </p:to>
                                    </p:set>
                                    <p:anim calcmode="lin" valueType="num">
                                      <p:cBhvr additive="base">
                                        <p:cTn id="25" dur="500" fill="hold"/>
                                        <p:tgtEl>
                                          <p:spTgt spid="4618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18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1827">
                                            <p:txEl>
                                              <p:pRg st="4" end="4"/>
                                            </p:txEl>
                                          </p:spTgt>
                                        </p:tgtEl>
                                        <p:attrNameLst>
                                          <p:attrName>style.visibility</p:attrName>
                                        </p:attrNameLst>
                                      </p:cBhvr>
                                      <p:to>
                                        <p:strVal val="visible"/>
                                      </p:to>
                                    </p:set>
                                    <p:anim calcmode="lin" valueType="num">
                                      <p:cBhvr additive="base">
                                        <p:cTn id="31" dur="500" fill="hold"/>
                                        <p:tgtEl>
                                          <p:spTgt spid="4618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18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1827">
                                            <p:txEl>
                                              <p:pRg st="5" end="5"/>
                                            </p:txEl>
                                          </p:spTgt>
                                        </p:tgtEl>
                                        <p:attrNameLst>
                                          <p:attrName>style.visibility</p:attrName>
                                        </p:attrNameLst>
                                      </p:cBhvr>
                                      <p:to>
                                        <p:strVal val="visible"/>
                                      </p:to>
                                    </p:set>
                                    <p:anim calcmode="lin" valueType="num">
                                      <p:cBhvr additive="base">
                                        <p:cTn id="37" dur="500" fill="hold"/>
                                        <p:tgtEl>
                                          <p:spTgt spid="4618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18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par>
                                <p:cTn id="39" presetID="2" presetClass="entr" presetSubtype="8" fill="hold" grpId="0" nodeType="withEffect">
                                  <p:stCondLst>
                                    <p:cond delay="0"/>
                                  </p:stCondLst>
                                  <p:childTnLst>
                                    <p:set>
                                      <p:cBhvr>
                                        <p:cTn id="40" dur="1" fill="hold">
                                          <p:stCondLst>
                                            <p:cond delay="0"/>
                                          </p:stCondLst>
                                        </p:cTn>
                                        <p:tgtEl>
                                          <p:spTgt spid="461827">
                                            <p:txEl>
                                              <p:pRg st="6" end="6"/>
                                            </p:txEl>
                                          </p:spTgt>
                                        </p:tgtEl>
                                        <p:attrNameLst>
                                          <p:attrName>style.visibility</p:attrName>
                                        </p:attrNameLst>
                                      </p:cBhvr>
                                      <p:to>
                                        <p:strVal val="visible"/>
                                      </p:to>
                                    </p:set>
                                    <p:anim calcmode="lin" valueType="num">
                                      <p:cBhvr additive="base">
                                        <p:cTn id="41" dur="500" fill="hold"/>
                                        <p:tgtEl>
                                          <p:spTgt spid="46182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618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par>
                                <p:cTn id="43" presetID="2" presetClass="entr" presetSubtype="8" fill="hold" grpId="0" nodeType="withEffect">
                                  <p:stCondLst>
                                    <p:cond delay="0"/>
                                  </p:stCondLst>
                                  <p:childTnLst>
                                    <p:set>
                                      <p:cBhvr>
                                        <p:cTn id="44" dur="1" fill="hold">
                                          <p:stCondLst>
                                            <p:cond delay="0"/>
                                          </p:stCondLst>
                                        </p:cTn>
                                        <p:tgtEl>
                                          <p:spTgt spid="461827">
                                            <p:txEl>
                                              <p:pRg st="7" end="7"/>
                                            </p:txEl>
                                          </p:spTgt>
                                        </p:tgtEl>
                                        <p:attrNameLst>
                                          <p:attrName>style.visibility</p:attrName>
                                        </p:attrNameLst>
                                      </p:cBhvr>
                                      <p:to>
                                        <p:strVal val="visible"/>
                                      </p:to>
                                    </p:set>
                                    <p:anim calcmode="lin" valueType="num">
                                      <p:cBhvr additive="base">
                                        <p:cTn id="45" dur="500" fill="hold"/>
                                        <p:tgtEl>
                                          <p:spTgt spid="461827">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6182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par>
                                <p:cTn id="47" presetID="2" presetClass="entr" presetSubtype="8" fill="hold" grpId="0" nodeType="withEffect">
                                  <p:stCondLst>
                                    <p:cond delay="0"/>
                                  </p:stCondLst>
                                  <p:childTnLst>
                                    <p:set>
                                      <p:cBhvr>
                                        <p:cTn id="48" dur="1" fill="hold">
                                          <p:stCondLst>
                                            <p:cond delay="0"/>
                                          </p:stCondLst>
                                        </p:cTn>
                                        <p:tgtEl>
                                          <p:spTgt spid="461827">
                                            <p:txEl>
                                              <p:pRg st="8" end="8"/>
                                            </p:txEl>
                                          </p:spTgt>
                                        </p:tgtEl>
                                        <p:attrNameLst>
                                          <p:attrName>style.visibility</p:attrName>
                                        </p:attrNameLst>
                                      </p:cBhvr>
                                      <p:to>
                                        <p:strVal val="visible"/>
                                      </p:to>
                                    </p:set>
                                    <p:anim calcmode="lin" valueType="num">
                                      <p:cBhvr additive="base">
                                        <p:cTn id="49" dur="500" fill="hold"/>
                                        <p:tgtEl>
                                          <p:spTgt spid="46182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182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par>
                                <p:cTn id="51" presetID="2" presetClass="entr" presetSubtype="3" fill="hold" nodeType="withEffect">
                                  <p:stCondLst>
                                    <p:cond delay="0"/>
                                  </p:stCondLst>
                                  <p:childTnLst>
                                    <p:set>
                                      <p:cBhvr>
                                        <p:cTn id="52" dur="1" fill="hold">
                                          <p:stCondLst>
                                            <p:cond delay="0"/>
                                          </p:stCondLst>
                                        </p:cTn>
                                        <p:tgtEl>
                                          <p:spTgt spid="461829"/>
                                        </p:tgtEl>
                                        <p:attrNameLst>
                                          <p:attrName>style.visibility</p:attrName>
                                        </p:attrNameLst>
                                      </p:cBhvr>
                                      <p:to>
                                        <p:strVal val="visible"/>
                                      </p:to>
                                    </p:set>
                                    <p:anim calcmode="lin" valueType="num">
                                      <p:cBhvr additive="base">
                                        <p:cTn id="53" dur="500" fill="hold"/>
                                        <p:tgtEl>
                                          <p:spTgt spid="461829"/>
                                        </p:tgtEl>
                                        <p:attrNameLst>
                                          <p:attrName>ppt_x</p:attrName>
                                        </p:attrNameLst>
                                      </p:cBhvr>
                                      <p:tavLst>
                                        <p:tav tm="0">
                                          <p:val>
                                            <p:strVal val="1+#ppt_w/2"/>
                                          </p:val>
                                        </p:tav>
                                        <p:tav tm="100000">
                                          <p:val>
                                            <p:strVal val="#ppt_x"/>
                                          </p:val>
                                        </p:tav>
                                      </p:tavLst>
                                    </p:anim>
                                    <p:anim calcmode="lin" valueType="num">
                                      <p:cBhvr additive="base">
                                        <p:cTn id="54" dur="500" fill="hold"/>
                                        <p:tgtEl>
                                          <p:spTgt spid="4618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Population Range</a:t>
            </a:r>
          </a:p>
        </p:txBody>
      </p:sp>
      <p:sp>
        <p:nvSpPr>
          <p:cNvPr id="464899" name="Rectangle 3" descr="Rectangle: Click to edit Master text styles&#10;Second level&#10;Third level&#10;Fourth level&#10;Fifth level"/>
          <p:cNvSpPr>
            <a:spLocks noGrp="1" noChangeArrowheads="1"/>
          </p:cNvSpPr>
          <p:nvPr>
            <p:ph type="body" idx="1"/>
          </p:nvPr>
        </p:nvSpPr>
        <p:spPr>
          <a:xfrm>
            <a:off x="838200" y="1371600"/>
            <a:ext cx="7772400" cy="1952625"/>
          </a:xfrm>
        </p:spPr>
        <p:txBody>
          <a:bodyPr/>
          <a:lstStyle/>
          <a:p>
            <a:pPr eaLnBrk="1" hangingPunct="1">
              <a:lnSpc>
                <a:spcPct val="90000"/>
              </a:lnSpc>
            </a:pPr>
            <a:r>
              <a:rPr lang="en-US">
                <a:ea typeface="ＭＳ Ｐゴシック" pitchFamily="-107" charset="-128"/>
                <a:cs typeface="ＭＳ Ｐゴシック" pitchFamily="-107" charset="-128"/>
              </a:rPr>
              <a:t>Geographical limitations</a:t>
            </a:r>
          </a:p>
          <a:p>
            <a:pPr lvl="1" eaLnBrk="1" hangingPunct="1">
              <a:lnSpc>
                <a:spcPct val="90000"/>
              </a:lnSpc>
            </a:pPr>
            <a:r>
              <a:rPr lang="en-US"/>
              <a:t>abiotic &amp; biotic factors</a:t>
            </a:r>
          </a:p>
          <a:p>
            <a:pPr lvl="2" eaLnBrk="1" hangingPunct="1">
              <a:lnSpc>
                <a:spcPct val="90000"/>
              </a:lnSpc>
            </a:pPr>
            <a:r>
              <a:rPr lang="en-US"/>
              <a:t>temperature, rainfall, food, predators, etc.</a:t>
            </a:r>
          </a:p>
          <a:p>
            <a:pPr lvl="1" eaLnBrk="1" hangingPunct="1">
              <a:lnSpc>
                <a:spcPct val="90000"/>
              </a:lnSpc>
            </a:pPr>
            <a:r>
              <a:rPr lang="en-US"/>
              <a:t>habitat</a:t>
            </a:r>
          </a:p>
        </p:txBody>
      </p:sp>
      <p:pic>
        <p:nvPicPr>
          <p:cNvPr id="464900" name="Picture 4"/>
          <p:cNvPicPr>
            <a:picLocks noChangeAspect="1" noChangeArrowheads="1"/>
          </p:cNvPicPr>
          <p:nvPr/>
        </p:nvPicPr>
        <p:blipFill>
          <a:blip r:embed="rId5"/>
          <a:srcRect r="16875" b="14999"/>
          <a:stretch>
            <a:fillRect/>
          </a:stretch>
        </p:blipFill>
        <p:spPr bwMode="auto">
          <a:xfrm>
            <a:off x="631825" y="3648075"/>
            <a:ext cx="4049713" cy="3105150"/>
          </a:xfrm>
          <a:prstGeom prst="rect">
            <a:avLst/>
          </a:prstGeom>
          <a:solidFill>
            <a:srgbClr val="FFCC18"/>
          </a:solidFill>
          <a:ln w="9525">
            <a:noFill/>
            <a:miter lim="800000"/>
            <a:headEnd/>
            <a:tailEnd/>
          </a:ln>
          <a:effectLst>
            <a:outerShdw blurRad="63500" dist="35921" dir="2700000" algn="ctr" rotWithShape="0">
              <a:srgbClr val="000000"/>
            </a:outerShdw>
          </a:effectLst>
        </p:spPr>
      </p:pic>
      <p:pic>
        <p:nvPicPr>
          <p:cNvPr id="464901" name="Picture 5"/>
          <p:cNvPicPr>
            <a:picLocks noChangeAspect="1" noChangeArrowheads="1"/>
          </p:cNvPicPr>
          <p:nvPr/>
        </p:nvPicPr>
        <p:blipFill>
          <a:blip r:embed="rId6"/>
          <a:srcRect r="11613" b="2368"/>
          <a:stretch>
            <a:fillRect/>
          </a:stretch>
        </p:blipFill>
        <p:spPr bwMode="auto">
          <a:xfrm>
            <a:off x="4821238" y="3668713"/>
            <a:ext cx="4013200" cy="3103562"/>
          </a:xfrm>
          <a:prstGeom prst="rect">
            <a:avLst/>
          </a:prstGeom>
          <a:noFill/>
          <a:ln w="9525">
            <a:noFill/>
            <a:miter lim="800000"/>
            <a:headEnd/>
            <a:tailEnd/>
          </a:ln>
          <a:effectLst>
            <a:outerShdw blurRad="63500" dist="35921" dir="2700000" algn="ctr" rotWithShape="0">
              <a:srgbClr val="000000"/>
            </a:outerShdw>
          </a:effectLst>
        </p:spPr>
      </p:pic>
      <p:sp>
        <p:nvSpPr>
          <p:cNvPr id="464902" name="Rectangle 6"/>
          <p:cNvSpPr>
            <a:spLocks noChangeArrowheads="1"/>
          </p:cNvSpPr>
          <p:nvPr/>
        </p:nvSpPr>
        <p:spPr bwMode="auto">
          <a:xfrm>
            <a:off x="1249363" y="3297238"/>
            <a:ext cx="2813050" cy="80645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a:lnSpc>
                <a:spcPct val="90000"/>
              </a:lnSpc>
              <a:defRPr/>
            </a:pPr>
            <a:r>
              <a:rPr lang="en-US" sz="2600">
                <a:solidFill>
                  <a:srgbClr val="0F116A"/>
                </a:solidFill>
              </a:rPr>
              <a:t>adaptations to</a:t>
            </a:r>
            <a:br>
              <a:rPr lang="en-US" sz="2600">
                <a:solidFill>
                  <a:srgbClr val="0F116A"/>
                </a:solidFill>
              </a:rPr>
            </a:br>
            <a:r>
              <a:rPr lang="en-US" sz="2600">
                <a:solidFill>
                  <a:srgbClr val="0F116A"/>
                </a:solidFill>
              </a:rPr>
              <a:t>polar biome</a:t>
            </a:r>
          </a:p>
        </p:txBody>
      </p:sp>
      <p:sp>
        <p:nvSpPr>
          <p:cNvPr id="464903" name="Rectangle 7"/>
          <p:cNvSpPr>
            <a:spLocks noChangeArrowheads="1"/>
          </p:cNvSpPr>
          <p:nvPr/>
        </p:nvSpPr>
        <p:spPr bwMode="auto">
          <a:xfrm>
            <a:off x="5441950" y="3305175"/>
            <a:ext cx="2771775" cy="88582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prstTxWarp prst="textNoShape">
              <a:avLst/>
            </a:prstTxWarp>
            <a:spAutoFit/>
          </a:bodyPr>
          <a:lstStyle/>
          <a:p>
            <a:pPr>
              <a:defRPr/>
            </a:pPr>
            <a:r>
              <a:rPr lang="en-US" sz="2600">
                <a:solidFill>
                  <a:srgbClr val="0F116A"/>
                </a:solidFill>
              </a:rPr>
              <a:t>adaptations to</a:t>
            </a:r>
            <a:br>
              <a:rPr lang="en-US" sz="2600">
                <a:solidFill>
                  <a:srgbClr val="0F116A"/>
                </a:solidFill>
              </a:rPr>
            </a:br>
            <a:r>
              <a:rPr lang="en-US" sz="2600">
                <a:solidFill>
                  <a:srgbClr val="0F116A"/>
                </a:solidFill>
              </a:rPr>
              <a:t>rainforest biome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 calcmode="lin" valueType="num">
                                      <p:cBhvr additive="base">
                                        <p:cTn id="7" dur="500" fill="hold"/>
                                        <p:tgtEl>
                                          <p:spTgt spid="464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4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464899">
                                            <p:txEl>
                                              <p:pRg st="1" end="1"/>
                                            </p:txEl>
                                          </p:spTgt>
                                        </p:tgtEl>
                                        <p:attrNameLst>
                                          <p:attrName>style.visibility</p:attrName>
                                        </p:attrNameLst>
                                      </p:cBhvr>
                                      <p:to>
                                        <p:strVal val="visible"/>
                                      </p:to>
                                    </p:set>
                                    <p:anim calcmode="lin" valueType="num">
                                      <p:cBhvr additive="base">
                                        <p:cTn id="11" dur="500" fill="hold"/>
                                        <p:tgtEl>
                                          <p:spTgt spid="4648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648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4899">
                                            <p:txEl>
                                              <p:pRg st="2" end="2"/>
                                            </p:txEl>
                                          </p:spTgt>
                                        </p:tgtEl>
                                        <p:attrNameLst>
                                          <p:attrName>style.visibility</p:attrName>
                                        </p:attrNameLst>
                                      </p:cBhvr>
                                      <p:to>
                                        <p:strVal val="visible"/>
                                      </p:to>
                                    </p:set>
                                    <p:anim calcmode="lin" valueType="num">
                                      <p:cBhvr additive="base">
                                        <p:cTn id="17" dur="500" fill="hold"/>
                                        <p:tgtEl>
                                          <p:spTgt spid="4648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648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64899">
                                            <p:txEl>
                                              <p:pRg st="3" end="3"/>
                                            </p:txEl>
                                          </p:spTgt>
                                        </p:tgtEl>
                                        <p:attrNameLst>
                                          <p:attrName>style.visibility</p:attrName>
                                        </p:attrNameLst>
                                      </p:cBhvr>
                                      <p:to>
                                        <p:strVal val="visible"/>
                                      </p:to>
                                    </p:set>
                                    <p:anim calcmode="lin" valueType="num">
                                      <p:cBhvr additive="base">
                                        <p:cTn id="23" dur="500" fill="hold"/>
                                        <p:tgtEl>
                                          <p:spTgt spid="4648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648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64902"/>
                                        </p:tgtEl>
                                        <p:attrNameLst>
                                          <p:attrName>style.visibility</p:attrName>
                                        </p:attrNameLst>
                                      </p:cBhvr>
                                      <p:to>
                                        <p:strVal val="visible"/>
                                      </p:to>
                                    </p:set>
                                    <p:animEffect transition="in" filter="wipe(left)">
                                      <p:cBhvr>
                                        <p:cTn id="29" dur="500"/>
                                        <p:tgtEl>
                                          <p:spTgt spid="464902"/>
                                        </p:tgtEl>
                                      </p:cBhvr>
                                    </p:animEffect>
                                  </p:childTnLst>
                                  <p:subTnLst>
                                    <p:audio>
                                      <p:cMediaNode>
                                        <p:cTn display="0" masterRel="sameClick">
                                          <p:stCondLst>
                                            <p:cond evt="begin" delay="0">
                                              <p:tn val="27"/>
                                            </p:cond>
                                          </p:stCondLst>
                                          <p:endCondLst>
                                            <p:cond evt="onStopAudio" delay="0">
                                              <p:tgtEl>
                                                <p:sldTgt/>
                                              </p:tgtEl>
                                            </p:cond>
                                          </p:endCondLst>
                                        </p:cTn>
                                        <p:tgtEl>
                                          <p:sndTgt r:embed="rId4" name="Chimes"/>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464903"/>
                                        </p:tgtEl>
                                        <p:attrNameLst>
                                          <p:attrName>style.visibility</p:attrName>
                                        </p:attrNameLst>
                                      </p:cBhvr>
                                      <p:to>
                                        <p:strVal val="visible"/>
                                      </p:to>
                                    </p:set>
                                    <p:animEffect transition="in" filter="wipe(right)">
                                      <p:cBhvr>
                                        <p:cTn id="34" dur="500"/>
                                        <p:tgtEl>
                                          <p:spTgt spid="46490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autoUpdateAnimBg="0"/>
      <p:bldP spid="464902" grpId="0" animBg="1"/>
      <p:bldP spid="46490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At risk populations</a:t>
            </a:r>
          </a:p>
        </p:txBody>
      </p:sp>
      <p:sp>
        <p:nvSpPr>
          <p:cNvPr id="466947" name="Rectangle 3" descr="Rectangle: Click to edit Master text styles&#10;Second level&#10;Third level&#10;Fourth level&#10;Fifth level"/>
          <p:cNvSpPr>
            <a:spLocks noGrp="1" noChangeArrowheads="1"/>
          </p:cNvSpPr>
          <p:nvPr>
            <p:ph type="body" idx="1"/>
          </p:nvPr>
        </p:nvSpPr>
        <p:spPr>
          <a:xfrm>
            <a:off x="838200" y="1371600"/>
            <a:ext cx="7772400" cy="1693863"/>
          </a:xfrm>
        </p:spPr>
        <p:txBody>
          <a:bodyPr/>
          <a:lstStyle/>
          <a:p>
            <a:pPr eaLnBrk="1" hangingPunct="1"/>
            <a:r>
              <a:rPr lang="en-US">
                <a:ea typeface="ＭＳ Ｐゴシック" pitchFamily="-107" charset="-128"/>
                <a:cs typeface="ＭＳ Ｐゴシック" pitchFamily="-107" charset="-128"/>
              </a:rPr>
              <a:t>Endangered species</a:t>
            </a:r>
          </a:p>
          <a:p>
            <a:pPr lvl="1" eaLnBrk="1" hangingPunct="1"/>
            <a:r>
              <a:rPr lang="en-US"/>
              <a:t>limitations to range / habitat</a:t>
            </a:r>
          </a:p>
          <a:p>
            <a:pPr lvl="2" eaLnBrk="1" hangingPunct="1"/>
            <a:r>
              <a:rPr lang="en-US"/>
              <a:t>places species at risk</a:t>
            </a:r>
          </a:p>
        </p:txBody>
      </p:sp>
      <p:grpSp>
        <p:nvGrpSpPr>
          <p:cNvPr id="2" name="Group 13"/>
          <p:cNvGrpSpPr>
            <a:grpSpLocks/>
          </p:cNvGrpSpPr>
          <p:nvPr/>
        </p:nvGrpSpPr>
        <p:grpSpPr bwMode="auto">
          <a:xfrm>
            <a:off x="498475" y="3138488"/>
            <a:ext cx="8412163" cy="3562350"/>
            <a:chOff x="263" y="1895"/>
            <a:chExt cx="5299" cy="2244"/>
          </a:xfrm>
        </p:grpSpPr>
        <p:pic>
          <p:nvPicPr>
            <p:cNvPr id="466949" name="Picture 5"/>
            <p:cNvPicPr>
              <a:picLocks noChangeAspect="1" noChangeArrowheads="1"/>
            </p:cNvPicPr>
            <p:nvPr/>
          </p:nvPicPr>
          <p:blipFill>
            <a:blip r:embed="rId4"/>
            <a:srcRect t="19501" b="24001"/>
            <a:stretch>
              <a:fillRect/>
            </a:stretch>
          </p:blipFill>
          <p:spPr bwMode="auto">
            <a:xfrm>
              <a:off x="263" y="1895"/>
              <a:ext cx="5298" cy="2244"/>
            </a:xfrm>
            <a:prstGeom prst="rect">
              <a:avLst/>
            </a:prstGeom>
            <a:noFill/>
            <a:ln w="9525">
              <a:solidFill>
                <a:srgbClr val="0F116A"/>
              </a:solidFill>
              <a:miter lim="800000"/>
              <a:headEnd/>
              <a:tailEnd/>
            </a:ln>
            <a:effectLst>
              <a:outerShdw blurRad="63500" dist="38099" dir="2700000" algn="ctr" rotWithShape="0">
                <a:srgbClr val="000000">
                  <a:alpha val="74998"/>
                </a:srgbClr>
              </a:outerShdw>
            </a:effectLst>
          </p:spPr>
        </p:pic>
        <p:sp>
          <p:nvSpPr>
            <p:cNvPr id="33798" name="Rectangle 6"/>
            <p:cNvSpPr>
              <a:spLocks noChangeArrowheads="1"/>
            </p:cNvSpPr>
            <p:nvPr/>
          </p:nvSpPr>
          <p:spPr bwMode="auto">
            <a:xfrm>
              <a:off x="1425" y="2680"/>
              <a:ext cx="493" cy="244"/>
            </a:xfrm>
            <a:prstGeom prst="rect">
              <a:avLst/>
            </a:prstGeom>
            <a:noFill/>
            <a:ln w="9525">
              <a:noFill/>
              <a:miter lim="800000"/>
              <a:headEnd/>
              <a:tailEnd/>
            </a:ln>
          </p:spPr>
          <p:txBody>
            <a:bodyPr wrap="none" lIns="0" tIns="0" rIns="0" bIns="0">
              <a:prstTxWarp prst="textNoShape">
                <a:avLst/>
              </a:prstTxWarp>
              <a:spAutoFit/>
            </a:bodyPr>
            <a:lstStyle/>
            <a:p>
              <a:pPr algn="r">
                <a:lnSpc>
                  <a:spcPct val="85000"/>
                </a:lnSpc>
              </a:pPr>
              <a:r>
                <a:rPr lang="en-US" sz="1500">
                  <a:solidFill>
                    <a:srgbClr val="000000"/>
                  </a:solidFill>
                </a:rPr>
                <a:t>Socorro </a:t>
              </a:r>
            </a:p>
            <a:p>
              <a:pPr algn="r">
                <a:lnSpc>
                  <a:spcPct val="85000"/>
                </a:lnSpc>
              </a:pPr>
              <a:r>
                <a:rPr lang="en-US" sz="1500">
                  <a:solidFill>
                    <a:srgbClr val="000000"/>
                  </a:solidFill>
                </a:rPr>
                <a:t>isopod</a:t>
              </a:r>
            </a:p>
          </p:txBody>
        </p:sp>
        <p:sp>
          <p:nvSpPr>
            <p:cNvPr id="33799" name="Rectangle 7"/>
            <p:cNvSpPr>
              <a:spLocks noChangeArrowheads="1"/>
            </p:cNvSpPr>
            <p:nvPr/>
          </p:nvSpPr>
          <p:spPr bwMode="auto">
            <a:xfrm>
              <a:off x="884" y="2065"/>
              <a:ext cx="667" cy="244"/>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500">
                  <a:solidFill>
                    <a:srgbClr val="000000"/>
                  </a:solidFill>
                </a:rPr>
                <a:t>Devil’s hole</a:t>
              </a:r>
            </a:p>
            <a:p>
              <a:pPr>
                <a:lnSpc>
                  <a:spcPct val="85000"/>
                </a:lnSpc>
              </a:pPr>
              <a:r>
                <a:rPr lang="en-US" sz="1500">
                  <a:solidFill>
                    <a:srgbClr val="000000"/>
                  </a:solidFill>
                </a:rPr>
                <a:t>pupfish</a:t>
              </a:r>
            </a:p>
          </p:txBody>
        </p:sp>
        <p:sp>
          <p:nvSpPr>
            <p:cNvPr id="33800" name="Rectangle 8"/>
            <p:cNvSpPr>
              <a:spLocks noChangeArrowheads="1"/>
            </p:cNvSpPr>
            <p:nvPr/>
          </p:nvSpPr>
          <p:spPr bwMode="auto">
            <a:xfrm>
              <a:off x="3436" y="2639"/>
              <a:ext cx="680" cy="12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a:solidFill>
                    <a:srgbClr val="000000"/>
                  </a:solidFill>
                </a:rPr>
                <a:t>Iriomote cat</a:t>
              </a:r>
              <a:endParaRPr lang="en-US" sz="1800" b="0"/>
            </a:p>
          </p:txBody>
        </p:sp>
        <p:sp>
          <p:nvSpPr>
            <p:cNvPr id="33801" name="Rectangle 9"/>
            <p:cNvSpPr>
              <a:spLocks noChangeArrowheads="1"/>
            </p:cNvSpPr>
            <p:nvPr/>
          </p:nvSpPr>
          <p:spPr bwMode="auto">
            <a:xfrm>
              <a:off x="2588" y="4017"/>
              <a:ext cx="1500" cy="12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a:solidFill>
                    <a:srgbClr val="000000"/>
                  </a:solidFill>
                </a:rPr>
                <a:t>Northern white rhinoceros</a:t>
              </a:r>
              <a:endParaRPr lang="en-US" sz="1800" b="0"/>
            </a:p>
          </p:txBody>
        </p:sp>
        <p:sp>
          <p:nvSpPr>
            <p:cNvPr id="33802" name="Rectangle 10"/>
            <p:cNvSpPr>
              <a:spLocks noChangeArrowheads="1"/>
            </p:cNvSpPr>
            <p:nvPr/>
          </p:nvSpPr>
          <p:spPr bwMode="auto">
            <a:xfrm>
              <a:off x="4839" y="3193"/>
              <a:ext cx="723" cy="366"/>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500">
                  <a:solidFill>
                    <a:srgbClr val="000000"/>
                  </a:solidFill>
                </a:rPr>
                <a:t>New Guinea</a:t>
              </a:r>
            </a:p>
            <a:p>
              <a:pPr algn="l">
                <a:lnSpc>
                  <a:spcPct val="85000"/>
                </a:lnSpc>
              </a:pPr>
              <a:r>
                <a:rPr lang="en-US" sz="1500">
                  <a:solidFill>
                    <a:srgbClr val="000000"/>
                  </a:solidFill>
                </a:rPr>
                <a:t>tree </a:t>
              </a:r>
            </a:p>
            <a:p>
              <a:pPr algn="l">
                <a:lnSpc>
                  <a:spcPct val="85000"/>
                </a:lnSpc>
              </a:pPr>
              <a:r>
                <a:rPr lang="en-US" sz="1500">
                  <a:solidFill>
                    <a:srgbClr val="000000"/>
                  </a:solidFill>
                </a:rPr>
                <a:t>kangaroo</a:t>
              </a:r>
              <a:endParaRPr lang="en-US" sz="1800" b="0"/>
            </a:p>
          </p:txBody>
        </p:sp>
        <p:sp>
          <p:nvSpPr>
            <p:cNvPr id="33803" name="Rectangle 11"/>
            <p:cNvSpPr>
              <a:spLocks noChangeArrowheads="1"/>
            </p:cNvSpPr>
            <p:nvPr/>
          </p:nvSpPr>
          <p:spPr bwMode="auto">
            <a:xfrm>
              <a:off x="337" y="2464"/>
              <a:ext cx="520" cy="366"/>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500">
                  <a:solidFill>
                    <a:srgbClr val="000000"/>
                  </a:solidFill>
                </a:rPr>
                <a:t>Iiwi</a:t>
              </a:r>
            </a:p>
            <a:p>
              <a:pPr>
                <a:lnSpc>
                  <a:spcPct val="85000"/>
                </a:lnSpc>
              </a:pPr>
              <a:r>
                <a:rPr lang="en-US" sz="1500">
                  <a:solidFill>
                    <a:srgbClr val="000000"/>
                  </a:solidFill>
                </a:rPr>
                <a:t>Hawaiian</a:t>
              </a:r>
            </a:p>
            <a:p>
              <a:pPr>
                <a:lnSpc>
                  <a:spcPct val="85000"/>
                </a:lnSpc>
              </a:pPr>
              <a:r>
                <a:rPr lang="en-US" sz="1500">
                  <a:solidFill>
                    <a:srgbClr val="000000"/>
                  </a:solidFill>
                </a:rPr>
                <a:t>bird</a:t>
              </a:r>
              <a:endParaRPr lang="en-US" sz="1800" b="0"/>
            </a:p>
          </p:txBody>
        </p:sp>
        <p:sp>
          <p:nvSpPr>
            <p:cNvPr id="33804" name="Rectangle 12"/>
            <p:cNvSpPr>
              <a:spLocks noChangeArrowheads="1"/>
            </p:cNvSpPr>
            <p:nvPr/>
          </p:nvSpPr>
          <p:spPr bwMode="auto">
            <a:xfrm>
              <a:off x="370" y="3561"/>
              <a:ext cx="600" cy="488"/>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500">
                  <a:solidFill>
                    <a:srgbClr val="000000"/>
                  </a:solidFill>
                </a:rPr>
                <a:t>Catalina </a:t>
              </a:r>
            </a:p>
            <a:p>
              <a:pPr>
                <a:lnSpc>
                  <a:spcPct val="85000"/>
                </a:lnSpc>
              </a:pPr>
              <a:r>
                <a:rPr lang="en-US" sz="1500">
                  <a:solidFill>
                    <a:srgbClr val="000000"/>
                  </a:solidFill>
                </a:rPr>
                <a:t>Island</a:t>
              </a:r>
            </a:p>
            <a:p>
              <a:pPr>
                <a:lnSpc>
                  <a:spcPct val="85000"/>
                </a:lnSpc>
              </a:pPr>
              <a:r>
                <a:rPr lang="en-US" sz="1500">
                  <a:solidFill>
                    <a:srgbClr val="000000"/>
                  </a:solidFill>
                </a:rPr>
                <a:t>mahogany</a:t>
              </a:r>
            </a:p>
            <a:p>
              <a:pPr>
                <a:lnSpc>
                  <a:spcPct val="85000"/>
                </a:lnSpc>
              </a:pPr>
              <a:r>
                <a:rPr lang="en-US" sz="1500">
                  <a:solidFill>
                    <a:srgbClr val="000000"/>
                  </a:solidFill>
                </a:rPr>
                <a:t>tree</a:t>
              </a:r>
              <a:endParaRPr lang="en-US" sz="1800" b="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66947">
                                            <p:txEl>
                                              <p:pRg st="0" end="0"/>
                                            </p:txEl>
                                          </p:spTgt>
                                        </p:tgtEl>
                                        <p:attrNameLst>
                                          <p:attrName>style.visibility</p:attrName>
                                        </p:attrNameLst>
                                      </p:cBhvr>
                                      <p:to>
                                        <p:strVal val="visible"/>
                                      </p:to>
                                    </p:set>
                                    <p:anim calcmode="lin" valueType="num">
                                      <p:cBhvr additive="base">
                                        <p:cTn id="11" dur="500" fill="hold"/>
                                        <p:tgtEl>
                                          <p:spTgt spid="46694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66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466947">
                                            <p:txEl>
                                              <p:pRg st="1" end="1"/>
                                            </p:txEl>
                                          </p:spTgt>
                                        </p:tgtEl>
                                        <p:attrNameLst>
                                          <p:attrName>style.visibility</p:attrName>
                                        </p:attrNameLst>
                                      </p:cBhvr>
                                      <p:to>
                                        <p:strVal val="visible"/>
                                      </p:to>
                                    </p:set>
                                    <p:anim calcmode="lin" valueType="num">
                                      <p:cBhvr additive="base">
                                        <p:cTn id="15" dur="500" fill="hold"/>
                                        <p:tgtEl>
                                          <p:spTgt spid="466947">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669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par>
                                <p:cTn id="17" presetID="2" presetClass="entr" presetSubtype="8" fill="hold" grpId="0" nodeType="withEffect">
                                  <p:stCondLst>
                                    <p:cond delay="0"/>
                                  </p:stCondLst>
                                  <p:childTnLst>
                                    <p:set>
                                      <p:cBhvr>
                                        <p:cTn id="18" dur="1" fill="hold">
                                          <p:stCondLst>
                                            <p:cond delay="0"/>
                                          </p:stCondLst>
                                        </p:cTn>
                                        <p:tgtEl>
                                          <p:spTgt spid="466947">
                                            <p:txEl>
                                              <p:pRg st="2" end="2"/>
                                            </p:txEl>
                                          </p:spTgt>
                                        </p:tgtEl>
                                        <p:attrNameLst>
                                          <p:attrName>style.visibility</p:attrName>
                                        </p:attrNameLst>
                                      </p:cBhvr>
                                      <p:to>
                                        <p:strVal val="visible"/>
                                      </p:to>
                                    </p:set>
                                    <p:anim calcmode="lin" valueType="num">
                                      <p:cBhvr additive="base">
                                        <p:cTn id="19" dur="500" fill="hold"/>
                                        <p:tgtEl>
                                          <p:spTgt spid="466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69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52-02a-Clumped"/>
          <p:cNvPicPr>
            <a:picLocks noChangeAspect="1" noChangeArrowheads="1"/>
          </p:cNvPicPr>
          <p:nvPr/>
        </p:nvPicPr>
        <p:blipFill>
          <a:blip r:embed="rId3"/>
          <a:srcRect/>
          <a:stretch>
            <a:fillRect/>
          </a:stretch>
        </p:blipFill>
        <p:spPr bwMode="auto">
          <a:xfrm>
            <a:off x="7938" y="3598863"/>
            <a:ext cx="4799012" cy="3198812"/>
          </a:xfrm>
          <a:prstGeom prst="rect">
            <a:avLst/>
          </a:prstGeom>
          <a:noFill/>
          <a:ln w="9525">
            <a:noFill/>
            <a:miter lim="800000"/>
            <a:headEnd/>
            <a:tailEnd/>
          </a:ln>
        </p:spPr>
      </p:pic>
      <p:sp>
        <p:nvSpPr>
          <p:cNvPr id="23555" name="Rectangle 3"/>
          <p:cNvSpPr>
            <a:spLocks noChangeArrowheads="1"/>
          </p:cNvSpPr>
          <p:nvPr/>
        </p:nvSpPr>
        <p:spPr bwMode="auto">
          <a:xfrm>
            <a:off x="0" y="3568700"/>
            <a:ext cx="4826000" cy="427038"/>
          </a:xfrm>
          <a:prstGeom prst="rect">
            <a:avLst/>
          </a:prstGeom>
          <a:noFill/>
          <a:ln w="9525">
            <a:noFill/>
            <a:miter lim="800000"/>
            <a:headEnd/>
            <a:tailEnd/>
          </a:ln>
        </p:spPr>
        <p:txBody>
          <a:bodyPr>
            <a:prstTxWarp prst="textNoShape">
              <a:avLst/>
            </a:prstTxWarp>
            <a:spAutoFit/>
          </a:bodyPr>
          <a:lstStyle/>
          <a:p>
            <a:pPr algn="r"/>
            <a:r>
              <a:rPr lang="en-US" sz="2200">
                <a:solidFill>
                  <a:schemeClr val="bg1"/>
                </a:solidFill>
              </a:rPr>
              <a:t>Difficult to count a moving target</a:t>
            </a:r>
            <a:endParaRPr lang="en-US" sz="3000">
              <a:solidFill>
                <a:schemeClr val="bg1"/>
              </a:solidFill>
            </a:endParaRPr>
          </a:p>
        </p:txBody>
      </p:sp>
      <p:sp>
        <p:nvSpPr>
          <p:cNvPr id="23556" name="Rectangle 4"/>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Measuring population density</a:t>
            </a:r>
          </a:p>
        </p:txBody>
      </p:sp>
      <p:sp>
        <p:nvSpPr>
          <p:cNvPr id="23557" name="Rectangle 5" descr="Rectangle: Click to edit Master text styles&#10;Second level&#10;Third level&#10;Fourth level&#10;Fifth level"/>
          <p:cNvSpPr>
            <a:spLocks noGrp="1" noChangeArrowheads="1"/>
          </p:cNvSpPr>
          <p:nvPr>
            <p:ph type="body" idx="1"/>
          </p:nvPr>
        </p:nvSpPr>
        <p:spPr>
          <a:xfrm>
            <a:off x="457200" y="1086264"/>
            <a:ext cx="8229600" cy="4525963"/>
          </a:xfrm>
        </p:spPr>
        <p:txBody>
          <a:bodyPr/>
          <a:lstStyle/>
          <a:p>
            <a:pPr eaLnBrk="1" hangingPunct="1"/>
            <a:r>
              <a:rPr lang="en-US" sz="2800" dirty="0" smtClean="0">
                <a:ea typeface="ＭＳ Ｐゴシック" pitchFamily="-107" charset="-128"/>
                <a:cs typeface="ＭＳ Ｐゴシック" pitchFamily="-107" charset="-128"/>
              </a:rPr>
              <a:t>Population density: the number of individuals in an area</a:t>
            </a:r>
          </a:p>
          <a:p>
            <a:pPr eaLnBrk="1" hangingPunct="1"/>
            <a:r>
              <a:rPr lang="en-US" sz="2800" dirty="0" smtClean="0">
                <a:ea typeface="ＭＳ Ｐゴシック" pitchFamily="-107" charset="-128"/>
                <a:cs typeface="ＭＳ Ｐゴシック" pitchFamily="-107" charset="-128"/>
              </a:rPr>
              <a:t>How </a:t>
            </a:r>
            <a:r>
              <a:rPr lang="en-US" sz="2800" dirty="0">
                <a:ea typeface="ＭＳ Ｐゴシック" pitchFamily="-107" charset="-128"/>
                <a:cs typeface="ＭＳ Ｐゴシック" pitchFamily="-107" charset="-128"/>
              </a:rPr>
              <a:t>do we measure how many individuals in a population</a:t>
            </a:r>
            <a:r>
              <a:rPr lang="en-US" sz="2800" dirty="0" smtClean="0">
                <a:ea typeface="ＭＳ Ｐゴシック" pitchFamily="-107" charset="-128"/>
                <a:cs typeface="ＭＳ Ｐゴシック" pitchFamily="-107" charset="-128"/>
              </a:rPr>
              <a:t>?</a:t>
            </a:r>
            <a:endParaRPr lang="en-US" sz="2800" dirty="0" smtClean="0"/>
          </a:p>
          <a:p>
            <a:pPr lvl="1" eaLnBrk="1" hangingPunct="1"/>
            <a:r>
              <a:rPr lang="en-US" dirty="0"/>
              <a:t>mark &amp; recapture methods</a:t>
            </a:r>
          </a:p>
        </p:txBody>
      </p:sp>
      <p:pic>
        <p:nvPicPr>
          <p:cNvPr id="23558" name="Picture 6" descr="the_catch"/>
          <p:cNvPicPr>
            <a:picLocks noChangeAspect="1" noChangeArrowheads="1"/>
          </p:cNvPicPr>
          <p:nvPr/>
        </p:nvPicPr>
        <p:blipFill>
          <a:blip r:embed="rId4"/>
          <a:srcRect/>
          <a:stretch>
            <a:fillRect/>
          </a:stretch>
        </p:blipFill>
        <p:spPr bwMode="auto">
          <a:xfrm>
            <a:off x="4854575" y="3605213"/>
            <a:ext cx="4259263" cy="3192462"/>
          </a:xfrm>
          <a:prstGeom prst="rect">
            <a:avLst/>
          </a:prstGeom>
          <a:noFill/>
          <a:ln w="9525">
            <a:noFill/>
            <a:miter lim="800000"/>
            <a:headEnd/>
            <a:tailEnd/>
          </a:ln>
        </p:spPr>
      </p:pic>
      <p:sp>
        <p:nvSpPr>
          <p:cNvPr id="23559" name="Rectangle 7"/>
          <p:cNvSpPr>
            <a:spLocks noChangeArrowheads="1"/>
          </p:cNvSpPr>
          <p:nvPr/>
        </p:nvSpPr>
        <p:spPr bwMode="auto">
          <a:xfrm>
            <a:off x="5835650" y="3568700"/>
            <a:ext cx="3333750" cy="427038"/>
          </a:xfrm>
          <a:prstGeom prst="rect">
            <a:avLst/>
          </a:prstGeom>
          <a:noFill/>
          <a:ln w="9525">
            <a:noFill/>
            <a:miter lim="800000"/>
            <a:headEnd/>
            <a:tailEnd/>
          </a:ln>
        </p:spPr>
        <p:txBody>
          <a:bodyPr>
            <a:prstTxWarp prst="textNoShape">
              <a:avLst/>
            </a:prstTxWarp>
            <a:spAutoFit/>
          </a:bodyPr>
          <a:lstStyle/>
          <a:p>
            <a:pPr algn="r"/>
            <a:r>
              <a:rPr lang="en-US" sz="2200">
                <a:solidFill>
                  <a:schemeClr val="bg1"/>
                </a:solidFill>
              </a:rPr>
              <a:t>sampling populations</a:t>
            </a:r>
            <a:endParaRPr lang="en-US" sz="300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606" y="0"/>
            <a:ext cx="6071615" cy="1373188"/>
          </a:xfrm>
        </p:spPr>
        <p:txBody>
          <a:bodyPr>
            <a:normAutofit fontScale="90000"/>
          </a:bodyPr>
          <a:lstStyle/>
          <a:p>
            <a:pPr eaLnBrk="1" hangingPunct="1"/>
            <a:r>
              <a:rPr lang="en-US" dirty="0" smtClean="0">
                <a:ea typeface="ＭＳ Ｐゴシック" pitchFamily="-107" charset="-128"/>
                <a:cs typeface="ＭＳ Ｐゴシック" pitchFamily="-107" charset="-128"/>
              </a:rPr>
              <a:t>Growth Rate of a Population</a:t>
            </a:r>
            <a:endParaRPr lang="en-US" dirty="0">
              <a:ea typeface="ＭＳ Ｐゴシック" pitchFamily="-107" charset="-128"/>
              <a:cs typeface="ＭＳ Ｐゴシック" pitchFamily="-107" charset="-128"/>
            </a:endParaRPr>
          </a:p>
        </p:txBody>
      </p:sp>
      <p:pic>
        <p:nvPicPr>
          <p:cNvPr id="5" name="Picture 5" descr="53_03PopulationDynamics-U"/>
          <p:cNvPicPr>
            <a:picLocks noChangeAspect="1" noChangeArrowheads="1"/>
          </p:cNvPicPr>
          <p:nvPr/>
        </p:nvPicPr>
        <p:blipFill>
          <a:blip r:embed="rId4"/>
          <a:srcRect/>
          <a:stretch>
            <a:fillRect/>
          </a:stretch>
        </p:blipFill>
        <p:spPr bwMode="auto">
          <a:xfrm>
            <a:off x="3560675" y="1057444"/>
            <a:ext cx="5288050" cy="4542171"/>
          </a:xfrm>
          <a:prstGeom prst="rect">
            <a:avLst/>
          </a:prstGeom>
          <a:noFill/>
          <a:ln w="9525">
            <a:noFill/>
            <a:miter lim="800000"/>
            <a:headEnd/>
            <a:tailEnd/>
          </a:ln>
        </p:spPr>
      </p:pic>
      <p:sp>
        <p:nvSpPr>
          <p:cNvPr id="436228" name="Rectangle 4" descr="Rectangle: Click to edit Master text styles&#10;Second level&#10;Third level&#10;Fourth level&#10;Fifth level"/>
          <p:cNvSpPr>
            <a:spLocks noGrp="1" noChangeArrowheads="1"/>
          </p:cNvSpPr>
          <p:nvPr>
            <p:ph type="body" idx="1"/>
          </p:nvPr>
        </p:nvSpPr>
        <p:spPr>
          <a:xfrm>
            <a:off x="-367214" y="1116806"/>
            <a:ext cx="3693732" cy="5307012"/>
          </a:xfrm>
        </p:spPr>
        <p:txBody>
          <a:bodyPr/>
          <a:lstStyle/>
          <a:p>
            <a:pPr lvl="1" eaLnBrk="1" hangingPunct="1">
              <a:buNone/>
            </a:pPr>
            <a:r>
              <a:rPr lang="en-US" dirty="0" smtClean="0"/>
              <a:t>adding </a:t>
            </a:r>
            <a:r>
              <a:rPr lang="en-US" dirty="0"/>
              <a:t>&amp; removing individuals from a population</a:t>
            </a:r>
          </a:p>
          <a:p>
            <a:pPr lvl="2" eaLnBrk="1" hangingPunct="1"/>
            <a:r>
              <a:rPr lang="en-US" dirty="0"/>
              <a:t>birth</a:t>
            </a:r>
          </a:p>
          <a:p>
            <a:pPr lvl="2" eaLnBrk="1" hangingPunct="1"/>
            <a:r>
              <a:rPr lang="en-US" dirty="0"/>
              <a:t>death</a:t>
            </a:r>
          </a:p>
          <a:p>
            <a:pPr lvl="2" eaLnBrk="1" hangingPunct="1"/>
            <a:r>
              <a:rPr lang="en-US" dirty="0"/>
              <a:t>immigration</a:t>
            </a:r>
          </a:p>
          <a:p>
            <a:pPr lvl="2" eaLnBrk="1" hangingPunct="1"/>
            <a:r>
              <a:rPr lang="en-US" dirty="0"/>
              <a:t>emigration</a:t>
            </a:r>
          </a:p>
        </p:txBody>
      </p:sp>
      <p:sp>
        <p:nvSpPr>
          <p:cNvPr id="7" name="Text Box 11"/>
          <p:cNvSpPr txBox="1">
            <a:spLocks noChangeArrowheads="1"/>
          </p:cNvSpPr>
          <p:nvPr/>
        </p:nvSpPr>
        <p:spPr bwMode="auto">
          <a:xfrm>
            <a:off x="7185819" y="1347788"/>
            <a:ext cx="877888" cy="231775"/>
          </a:xfrm>
          <a:prstGeom prst="rect">
            <a:avLst/>
          </a:prstGeom>
          <a:noFill/>
          <a:ln w="9525">
            <a:noFill/>
            <a:miter lim="800000"/>
            <a:headEnd/>
            <a:tailEnd/>
          </a:ln>
        </p:spPr>
        <p:txBody>
          <a:bodyPr wrap="none" lIns="0" tIns="0" rIns="0" bIns="0">
            <a:prstTxWarp prst="textNoShape">
              <a:avLst/>
            </a:prstTxWarp>
          </a:bodyPr>
          <a:lstStyle/>
          <a:p>
            <a:pPr marL="457200" indent="-457200">
              <a:lnSpc>
                <a:spcPct val="80000"/>
              </a:lnSpc>
              <a:buFont typeface="Arial" pitchFamily="-107" charset="0"/>
              <a:buNone/>
            </a:pPr>
            <a:r>
              <a:rPr lang="en-US" sz="1800" dirty="0"/>
              <a:t>Deaths</a:t>
            </a:r>
            <a:endParaRPr lang="en-US" sz="1800" dirty="0">
              <a:solidFill>
                <a:srgbClr val="563A84"/>
              </a:solidFill>
            </a:endParaRPr>
          </a:p>
        </p:txBody>
      </p:sp>
      <p:sp>
        <p:nvSpPr>
          <p:cNvPr id="8" name="Text Box 12"/>
          <p:cNvSpPr txBox="1">
            <a:spLocks noChangeArrowheads="1"/>
          </p:cNvSpPr>
          <p:nvPr/>
        </p:nvSpPr>
        <p:spPr bwMode="auto">
          <a:xfrm>
            <a:off x="7185819" y="5274993"/>
            <a:ext cx="1341438" cy="238125"/>
          </a:xfrm>
          <a:prstGeom prst="rect">
            <a:avLst/>
          </a:prstGeom>
          <a:noFill/>
          <a:ln w="9525">
            <a:noFill/>
            <a:miter lim="800000"/>
            <a:headEnd/>
            <a:tailEnd/>
          </a:ln>
        </p:spPr>
        <p:txBody>
          <a:bodyPr wrap="none" lIns="0" tIns="0" rIns="0" bIns="0">
            <a:prstTxWarp prst="textNoShape">
              <a:avLst/>
            </a:prstTxWarp>
          </a:bodyPr>
          <a:lstStyle/>
          <a:p>
            <a:pPr marL="457200" indent="-457200">
              <a:lnSpc>
                <a:spcPct val="80000"/>
              </a:lnSpc>
              <a:buFont typeface="Arial" pitchFamily="-107" charset="0"/>
              <a:buNone/>
            </a:pPr>
            <a:r>
              <a:rPr lang="en-US" sz="1800" dirty="0"/>
              <a:t>Emigration</a:t>
            </a:r>
            <a:endParaRPr lang="en-US" sz="1800" dirty="0">
              <a:solidFill>
                <a:srgbClr val="563A84"/>
              </a:solidFill>
            </a:endParaRPr>
          </a:p>
        </p:txBody>
      </p:sp>
      <p:sp>
        <p:nvSpPr>
          <p:cNvPr id="9" name="Text Box 10"/>
          <p:cNvSpPr txBox="1">
            <a:spLocks noChangeArrowheads="1"/>
          </p:cNvSpPr>
          <p:nvPr/>
        </p:nvSpPr>
        <p:spPr bwMode="auto">
          <a:xfrm>
            <a:off x="7185819" y="3390899"/>
            <a:ext cx="2535238" cy="758825"/>
          </a:xfrm>
          <a:prstGeom prst="rect">
            <a:avLst/>
          </a:prstGeom>
          <a:noFill/>
          <a:ln w="9525">
            <a:noFill/>
            <a:miter lim="800000"/>
            <a:headEnd/>
            <a:tailEnd/>
          </a:ln>
        </p:spPr>
        <p:txBody>
          <a:bodyPr wrap="none" lIns="0" tIns="0" rIns="0" bIns="0">
            <a:prstTxWarp prst="textNoShape">
              <a:avLst/>
            </a:prstTxWarp>
          </a:bodyPr>
          <a:lstStyle/>
          <a:p>
            <a:pPr marL="457200" indent="-457200">
              <a:lnSpc>
                <a:spcPct val="80000"/>
              </a:lnSpc>
              <a:buFont typeface="Arial" pitchFamily="-107" charset="0"/>
              <a:buNone/>
            </a:pPr>
            <a:r>
              <a:rPr lang="en-US" sz="1800" dirty="0"/>
              <a:t>Deaths and emigration</a:t>
            </a:r>
          </a:p>
          <a:p>
            <a:pPr marL="457200" indent="-457200">
              <a:lnSpc>
                <a:spcPct val="90000"/>
              </a:lnSpc>
              <a:buFont typeface="Arial" pitchFamily="-107" charset="0"/>
              <a:buNone/>
            </a:pPr>
            <a:r>
              <a:rPr lang="en-US" sz="1800" dirty="0"/>
              <a:t>remove individuals</a:t>
            </a:r>
          </a:p>
          <a:p>
            <a:pPr marL="457200" indent="-457200">
              <a:lnSpc>
                <a:spcPct val="90000"/>
              </a:lnSpc>
              <a:buFont typeface="Arial" pitchFamily="-107" charset="0"/>
              <a:buNone/>
            </a:pPr>
            <a:r>
              <a:rPr lang="en-US" sz="1800" dirty="0"/>
              <a:t>from a population.</a:t>
            </a:r>
            <a:endParaRPr lang="en-US" sz="1800" dirty="0">
              <a:solidFill>
                <a:srgbClr val="563A84"/>
              </a:solidFill>
            </a:endParaRPr>
          </a:p>
        </p:txBody>
      </p:sp>
      <p:sp>
        <p:nvSpPr>
          <p:cNvPr id="10" name="Text Box 7"/>
          <p:cNvSpPr txBox="1">
            <a:spLocks noChangeArrowheads="1"/>
          </p:cNvSpPr>
          <p:nvPr/>
        </p:nvSpPr>
        <p:spPr bwMode="auto">
          <a:xfrm>
            <a:off x="3733338" y="1482725"/>
            <a:ext cx="719138" cy="193675"/>
          </a:xfrm>
          <a:prstGeom prst="rect">
            <a:avLst/>
          </a:prstGeom>
          <a:noFill/>
          <a:ln w="9525">
            <a:noFill/>
            <a:miter lim="800000"/>
            <a:headEnd/>
            <a:tailEnd/>
          </a:ln>
        </p:spPr>
        <p:txBody>
          <a:bodyPr wrap="none" lIns="0" tIns="0" rIns="0" bIns="0">
            <a:prstTxWarp prst="textNoShape">
              <a:avLst/>
            </a:prstTxWarp>
          </a:bodyPr>
          <a:lstStyle/>
          <a:p>
            <a:pPr marL="457200" indent="-457200">
              <a:lnSpc>
                <a:spcPct val="80000"/>
              </a:lnSpc>
              <a:buFont typeface="Arial" pitchFamily="-107" charset="0"/>
              <a:buNone/>
            </a:pPr>
            <a:r>
              <a:rPr lang="en-US" sz="1800" dirty="0"/>
              <a:t>Births</a:t>
            </a:r>
            <a:endParaRPr lang="en-US" sz="1800" dirty="0">
              <a:solidFill>
                <a:srgbClr val="563A84"/>
              </a:solidFill>
            </a:endParaRPr>
          </a:p>
        </p:txBody>
      </p:sp>
      <p:sp>
        <p:nvSpPr>
          <p:cNvPr id="11" name="Text Box 9"/>
          <p:cNvSpPr txBox="1">
            <a:spLocks noChangeArrowheads="1"/>
          </p:cNvSpPr>
          <p:nvPr/>
        </p:nvSpPr>
        <p:spPr bwMode="auto">
          <a:xfrm>
            <a:off x="3733338" y="5274993"/>
            <a:ext cx="1474788" cy="225425"/>
          </a:xfrm>
          <a:prstGeom prst="rect">
            <a:avLst/>
          </a:prstGeom>
          <a:noFill/>
          <a:ln w="9525">
            <a:noFill/>
            <a:miter lim="800000"/>
            <a:headEnd/>
            <a:tailEnd/>
          </a:ln>
        </p:spPr>
        <p:txBody>
          <a:bodyPr wrap="none" lIns="0" tIns="0" rIns="0" bIns="0">
            <a:prstTxWarp prst="textNoShape">
              <a:avLst/>
            </a:prstTxWarp>
          </a:bodyPr>
          <a:lstStyle/>
          <a:p>
            <a:pPr marL="457200" indent="-457200">
              <a:lnSpc>
                <a:spcPct val="80000"/>
              </a:lnSpc>
              <a:buFont typeface="Arial" pitchFamily="-107" charset="0"/>
              <a:buNone/>
            </a:pPr>
            <a:r>
              <a:rPr lang="en-US" sz="1800" dirty="0"/>
              <a:t>Immigration</a:t>
            </a:r>
            <a:endParaRPr lang="en-US" sz="1800" dirty="0">
              <a:solidFill>
                <a:srgbClr val="563A84"/>
              </a:solidFill>
            </a:endParaRPr>
          </a:p>
        </p:txBody>
      </p:sp>
      <p:sp>
        <p:nvSpPr>
          <p:cNvPr id="12" name="Text Box 8"/>
          <p:cNvSpPr txBox="1">
            <a:spLocks noChangeArrowheads="1"/>
          </p:cNvSpPr>
          <p:nvPr/>
        </p:nvSpPr>
        <p:spPr bwMode="auto">
          <a:xfrm>
            <a:off x="2654632" y="3390899"/>
            <a:ext cx="2535238" cy="758825"/>
          </a:xfrm>
          <a:prstGeom prst="rect">
            <a:avLst/>
          </a:prstGeom>
          <a:noFill/>
          <a:ln w="9525">
            <a:noFill/>
            <a:miter lim="800000"/>
            <a:headEnd/>
            <a:tailEnd/>
          </a:ln>
        </p:spPr>
        <p:txBody>
          <a:bodyPr wrap="none" lIns="0" tIns="0" rIns="0" bIns="0">
            <a:prstTxWarp prst="textNoShape">
              <a:avLst/>
            </a:prstTxWarp>
          </a:bodyPr>
          <a:lstStyle/>
          <a:p>
            <a:pPr marL="457200" indent="-457200">
              <a:lnSpc>
                <a:spcPct val="80000"/>
              </a:lnSpc>
              <a:buFont typeface="Arial" pitchFamily="-107" charset="0"/>
              <a:buNone/>
            </a:pPr>
            <a:r>
              <a:rPr lang="en-US" sz="1800" dirty="0"/>
              <a:t>Births and immigration</a:t>
            </a:r>
          </a:p>
          <a:p>
            <a:pPr marL="457200" indent="-457200">
              <a:lnSpc>
                <a:spcPct val="90000"/>
              </a:lnSpc>
              <a:buFont typeface="Arial" pitchFamily="-107" charset="0"/>
              <a:buNone/>
            </a:pPr>
            <a:r>
              <a:rPr lang="en-US" sz="1800" dirty="0"/>
              <a:t>add individuals to</a:t>
            </a:r>
          </a:p>
          <a:p>
            <a:pPr marL="457200" indent="-457200">
              <a:lnSpc>
                <a:spcPct val="90000"/>
              </a:lnSpc>
              <a:buFont typeface="Arial" pitchFamily="-107" charset="0"/>
              <a:buNone/>
            </a:pPr>
            <a:r>
              <a:rPr lang="en-US" sz="1800" dirty="0"/>
              <a:t>a population.</a:t>
            </a:r>
            <a:endParaRPr lang="en-US" sz="1800" dirty="0">
              <a:solidFill>
                <a:srgbClr val="563A84"/>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6228">
                                            <p:txEl>
                                              <p:pRg st="0" end="0"/>
                                            </p:txEl>
                                          </p:spTgt>
                                        </p:tgtEl>
                                        <p:attrNameLst>
                                          <p:attrName>style.visibility</p:attrName>
                                        </p:attrNameLst>
                                      </p:cBhvr>
                                      <p:to>
                                        <p:strVal val="visible"/>
                                      </p:to>
                                    </p:set>
                                    <p:anim calcmode="lin" valueType="num">
                                      <p:cBhvr additive="base">
                                        <p:cTn id="7" dur="500" fill="hold"/>
                                        <p:tgtEl>
                                          <p:spTgt spid="4362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62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6228">
                                            <p:txEl>
                                              <p:pRg st="1" end="1"/>
                                            </p:txEl>
                                          </p:spTgt>
                                        </p:tgtEl>
                                        <p:attrNameLst>
                                          <p:attrName>style.visibility</p:attrName>
                                        </p:attrNameLst>
                                      </p:cBhvr>
                                      <p:to>
                                        <p:strVal val="visible"/>
                                      </p:to>
                                    </p:set>
                                    <p:anim calcmode="lin" valueType="num">
                                      <p:cBhvr additive="base">
                                        <p:cTn id="13" dur="500" fill="hold"/>
                                        <p:tgtEl>
                                          <p:spTgt spid="43622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622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436228">
                                            <p:txEl>
                                              <p:pRg st="2" end="2"/>
                                            </p:txEl>
                                          </p:spTgt>
                                        </p:tgtEl>
                                        <p:attrNameLst>
                                          <p:attrName>style.visibility</p:attrName>
                                        </p:attrNameLst>
                                      </p:cBhvr>
                                      <p:to>
                                        <p:strVal val="visible"/>
                                      </p:to>
                                    </p:set>
                                    <p:anim calcmode="lin" valueType="num">
                                      <p:cBhvr additive="base">
                                        <p:cTn id="17" dur="500" fill="hold"/>
                                        <p:tgtEl>
                                          <p:spTgt spid="43622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3622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436228">
                                            <p:txEl>
                                              <p:pRg st="3" end="3"/>
                                            </p:txEl>
                                          </p:spTgt>
                                        </p:tgtEl>
                                        <p:attrNameLst>
                                          <p:attrName>style.visibility</p:attrName>
                                        </p:attrNameLst>
                                      </p:cBhvr>
                                      <p:to>
                                        <p:strVal val="visible"/>
                                      </p:to>
                                    </p:set>
                                    <p:anim calcmode="lin" valueType="num">
                                      <p:cBhvr additive="base">
                                        <p:cTn id="21" dur="500" fill="hold"/>
                                        <p:tgtEl>
                                          <p:spTgt spid="436228">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3622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436228">
                                            <p:txEl>
                                              <p:pRg st="4" end="4"/>
                                            </p:txEl>
                                          </p:spTgt>
                                        </p:tgtEl>
                                        <p:attrNameLst>
                                          <p:attrName>style.visibility</p:attrName>
                                        </p:attrNameLst>
                                      </p:cBhvr>
                                      <p:to>
                                        <p:strVal val="visible"/>
                                      </p:to>
                                    </p:set>
                                    <p:anim calcmode="lin" valueType="num">
                                      <p:cBhvr additive="base">
                                        <p:cTn id="25" dur="500" fill="hold"/>
                                        <p:tgtEl>
                                          <p:spTgt spid="43622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622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8" grpId="0" build="p" autoUpdateAnimBg="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Population growth rates</a:t>
            </a:r>
          </a:p>
        </p:txBody>
      </p:sp>
      <p:sp>
        <p:nvSpPr>
          <p:cNvPr id="468995" name="Rectangle 3" descr="Rectangle: Click to edit Master text styles&#10;Second level&#10;Third level&#10;Fourth level&#10;Fifth level"/>
          <p:cNvSpPr>
            <a:spLocks noGrp="1" noChangeArrowheads="1"/>
          </p:cNvSpPr>
          <p:nvPr>
            <p:ph type="body" idx="1"/>
          </p:nvPr>
        </p:nvSpPr>
        <p:spPr>
          <a:xfrm>
            <a:off x="830263" y="1381125"/>
            <a:ext cx="8177212" cy="3735388"/>
          </a:xfrm>
        </p:spPr>
        <p:txBody>
          <a:bodyPr/>
          <a:lstStyle/>
          <a:p>
            <a:pPr eaLnBrk="1" hangingPunct="1"/>
            <a:r>
              <a:rPr lang="en-US" dirty="0">
                <a:ea typeface="ＭＳ Ｐゴシック" pitchFamily="-107" charset="-128"/>
                <a:cs typeface="ＭＳ Ｐゴシック" pitchFamily="-107" charset="-128"/>
              </a:rPr>
              <a:t>Factors affecting population growth rate</a:t>
            </a:r>
          </a:p>
          <a:p>
            <a:pPr lvl="1" eaLnBrk="1" hangingPunct="1"/>
            <a:r>
              <a:rPr lang="en-US" u="sng" dirty="0">
                <a:solidFill>
                  <a:srgbClr val="BC0013"/>
                </a:solidFill>
              </a:rPr>
              <a:t>sex ratio</a:t>
            </a:r>
            <a:endParaRPr lang="en-US" dirty="0"/>
          </a:p>
          <a:p>
            <a:pPr lvl="2" eaLnBrk="1" hangingPunct="1"/>
            <a:r>
              <a:rPr lang="en-US" dirty="0"/>
              <a:t>how many females vs. males?</a:t>
            </a:r>
          </a:p>
          <a:p>
            <a:pPr lvl="1" eaLnBrk="1" hangingPunct="1"/>
            <a:r>
              <a:rPr lang="en-US" u="sng" dirty="0">
                <a:solidFill>
                  <a:srgbClr val="BC0013"/>
                </a:solidFill>
              </a:rPr>
              <a:t>generation time</a:t>
            </a:r>
            <a:endParaRPr lang="en-US" dirty="0"/>
          </a:p>
          <a:p>
            <a:pPr lvl="2" eaLnBrk="1" hangingPunct="1"/>
            <a:r>
              <a:rPr lang="en-US" dirty="0"/>
              <a:t>at what age do females reproduce?</a:t>
            </a:r>
          </a:p>
          <a:p>
            <a:pPr lvl="1" eaLnBrk="1" hangingPunct="1"/>
            <a:r>
              <a:rPr lang="en-US" u="sng" dirty="0">
                <a:solidFill>
                  <a:srgbClr val="BC0013"/>
                </a:solidFill>
              </a:rPr>
              <a:t>age structure</a:t>
            </a:r>
            <a:endParaRPr lang="en-US" dirty="0" smtClean="0"/>
          </a:p>
          <a:p>
            <a:pPr lvl="2" eaLnBrk="1" hangingPunct="1"/>
            <a:r>
              <a:rPr lang="en-US" dirty="0" smtClean="0"/>
              <a:t>how many females are at </a:t>
            </a:r>
            <a:r>
              <a:rPr lang="en-US" dirty="0"/>
              <a:t>reproductive </a:t>
            </a:r>
            <a:r>
              <a:rPr lang="en-US" dirty="0" smtClean="0"/>
              <a:t>age?</a:t>
            </a:r>
            <a:endParaRPr lang="en-US" dirty="0"/>
          </a:p>
        </p:txBody>
      </p:sp>
      <p:pic>
        <p:nvPicPr>
          <p:cNvPr id="468996" name="Picture 4"/>
          <p:cNvPicPr>
            <a:picLocks noChangeAspect="1" noChangeArrowheads="1"/>
          </p:cNvPicPr>
          <p:nvPr/>
        </p:nvPicPr>
        <p:blipFill>
          <a:blip r:embed="rId4"/>
          <a:srcRect t="53278" b="7611"/>
          <a:stretch>
            <a:fillRect/>
          </a:stretch>
        </p:blipFill>
        <p:spPr bwMode="auto">
          <a:xfrm>
            <a:off x="1328738" y="4779963"/>
            <a:ext cx="6488112" cy="2000250"/>
          </a:xfrm>
          <a:prstGeom prst="rect">
            <a:avLst/>
          </a:prstGeom>
          <a:noFill/>
          <a:ln w="9525">
            <a:noFill/>
            <a:miter lim="800000"/>
            <a:headEnd/>
            <a:tailEnd/>
          </a:ln>
          <a:effectLst>
            <a:outerShdw blurRad="63500" dist="35921" dir="2700000" algn="ctr" rotWithShape="0">
              <a:srgbClr val="000000"/>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 calcmode="lin" valueType="num">
                                      <p:cBhvr additive="base">
                                        <p:cTn id="7" dur="500" fill="hold"/>
                                        <p:tgtEl>
                                          <p:spTgt spid="468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89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8995">
                                            <p:txEl>
                                              <p:pRg st="1" end="1"/>
                                            </p:txEl>
                                          </p:spTgt>
                                        </p:tgtEl>
                                        <p:attrNameLst>
                                          <p:attrName>style.visibility</p:attrName>
                                        </p:attrNameLst>
                                      </p:cBhvr>
                                      <p:to>
                                        <p:strVal val="visible"/>
                                      </p:to>
                                    </p:set>
                                    <p:anim calcmode="lin" valueType="num">
                                      <p:cBhvr additive="base">
                                        <p:cTn id="13" dur="500" fill="hold"/>
                                        <p:tgtEl>
                                          <p:spTgt spid="468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89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468995">
                                            <p:txEl>
                                              <p:pRg st="2" end="2"/>
                                            </p:txEl>
                                          </p:spTgt>
                                        </p:tgtEl>
                                        <p:attrNameLst>
                                          <p:attrName>style.visibility</p:attrName>
                                        </p:attrNameLst>
                                      </p:cBhvr>
                                      <p:to>
                                        <p:strVal val="visible"/>
                                      </p:to>
                                    </p:set>
                                    <p:anim calcmode="lin" valueType="num">
                                      <p:cBhvr additive="base">
                                        <p:cTn id="17" dur="500" fill="hold"/>
                                        <p:tgtEl>
                                          <p:spTgt spid="4689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689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468995">
                                            <p:txEl>
                                              <p:pRg st="3" end="3"/>
                                            </p:txEl>
                                          </p:spTgt>
                                        </p:tgtEl>
                                        <p:attrNameLst>
                                          <p:attrName>style.visibility</p:attrName>
                                        </p:attrNameLst>
                                      </p:cBhvr>
                                      <p:to>
                                        <p:strVal val="visible"/>
                                      </p:to>
                                    </p:set>
                                    <p:anim calcmode="lin" valueType="num">
                                      <p:cBhvr additive="base">
                                        <p:cTn id="21" dur="500" fill="hold"/>
                                        <p:tgtEl>
                                          <p:spTgt spid="46899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689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468995">
                                            <p:txEl>
                                              <p:pRg st="4" end="4"/>
                                            </p:txEl>
                                          </p:spTgt>
                                        </p:tgtEl>
                                        <p:attrNameLst>
                                          <p:attrName>style.visibility</p:attrName>
                                        </p:attrNameLst>
                                      </p:cBhvr>
                                      <p:to>
                                        <p:strVal val="visible"/>
                                      </p:to>
                                    </p:set>
                                    <p:anim calcmode="lin" valueType="num">
                                      <p:cBhvr additive="base">
                                        <p:cTn id="25" dur="500" fill="hold"/>
                                        <p:tgtEl>
                                          <p:spTgt spid="4689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89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68995">
                                            <p:txEl>
                                              <p:pRg st="5" end="5"/>
                                            </p:txEl>
                                          </p:spTgt>
                                        </p:tgtEl>
                                        <p:attrNameLst>
                                          <p:attrName>style.visibility</p:attrName>
                                        </p:attrNameLst>
                                      </p:cBhvr>
                                      <p:to>
                                        <p:strVal val="visible"/>
                                      </p:to>
                                    </p:set>
                                    <p:anim calcmode="lin" valueType="num">
                                      <p:cBhvr additive="base">
                                        <p:cTn id="29" dur="500" fill="hold"/>
                                        <p:tgtEl>
                                          <p:spTgt spid="46899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689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468995">
                                            <p:txEl>
                                              <p:pRg st="6" end="6"/>
                                            </p:txEl>
                                          </p:spTgt>
                                        </p:tgtEl>
                                        <p:attrNameLst>
                                          <p:attrName>style.visibility</p:attrName>
                                        </p:attrNameLst>
                                      </p:cBhvr>
                                      <p:to>
                                        <p:strVal val="visible"/>
                                      </p:to>
                                    </p:set>
                                    <p:anim calcmode="lin" valueType="num">
                                      <p:cBhvr additive="base">
                                        <p:cTn id="33" dur="500" fill="hold"/>
                                        <p:tgtEl>
                                          <p:spTgt spid="46899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689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ea typeface="ＭＳ Ｐゴシック" pitchFamily="-107" charset="-128"/>
                <a:cs typeface="ＭＳ Ｐゴシック" pitchFamily="-107" charset="-128"/>
              </a:rPr>
              <a:t>Age structure</a:t>
            </a:r>
          </a:p>
        </p:txBody>
      </p:sp>
      <p:sp>
        <p:nvSpPr>
          <p:cNvPr id="50179" name="Rectangle 3" descr="Rectangle: Click to edit Master text styles&#10;Second level&#10;Third level&#10;Fourth level&#10;Fifth level"/>
          <p:cNvSpPr>
            <a:spLocks noGrp="1" noChangeArrowheads="1"/>
          </p:cNvSpPr>
          <p:nvPr>
            <p:ph type="body" idx="1"/>
          </p:nvPr>
        </p:nvSpPr>
        <p:spPr>
          <a:xfrm>
            <a:off x="709613" y="1371600"/>
            <a:ext cx="8278812" cy="1327150"/>
          </a:xfrm>
        </p:spPr>
        <p:txBody>
          <a:bodyPr/>
          <a:lstStyle/>
          <a:p>
            <a:pPr eaLnBrk="1" hangingPunct="1"/>
            <a:r>
              <a:rPr lang="en-US">
                <a:ea typeface="ＭＳ Ｐゴシック" pitchFamily="-107" charset="-128"/>
                <a:cs typeface="ＭＳ Ｐゴシック" pitchFamily="-107" charset="-128"/>
              </a:rPr>
              <a:t>Relative number of individuals of each age</a:t>
            </a:r>
          </a:p>
        </p:txBody>
      </p:sp>
      <p:pic>
        <p:nvPicPr>
          <p:cNvPr id="50180" name="Picture 4" descr="52-22-AgeStructures-L"/>
          <p:cNvPicPr>
            <a:picLocks noChangeAspect="1" noChangeArrowheads="1"/>
          </p:cNvPicPr>
          <p:nvPr/>
        </p:nvPicPr>
        <p:blipFill>
          <a:blip r:embed="rId5"/>
          <a:srcRect b="4800"/>
          <a:stretch>
            <a:fillRect/>
          </a:stretch>
        </p:blipFill>
        <p:spPr bwMode="auto">
          <a:xfrm>
            <a:off x="735013" y="2681288"/>
            <a:ext cx="7624762" cy="4081462"/>
          </a:xfrm>
          <a:prstGeom prst="rect">
            <a:avLst/>
          </a:prstGeom>
          <a:noFill/>
          <a:ln w="9525">
            <a:noFill/>
            <a:miter lim="800000"/>
            <a:headEnd/>
            <a:tailEnd/>
          </a:ln>
        </p:spPr>
      </p:pic>
      <p:sp>
        <p:nvSpPr>
          <p:cNvPr id="450565" name="Rectangle 5" descr="Rectangle: Click to edit Master text styles&#10;Second level&#10;Third level&#10;Fourth level&#10;Fifth level"/>
          <p:cNvSpPr>
            <a:spLocks noChangeArrowheads="1"/>
          </p:cNvSpPr>
          <p:nvPr/>
        </p:nvSpPr>
        <p:spPr bwMode="auto">
          <a:xfrm>
            <a:off x="1412875" y="1963738"/>
            <a:ext cx="6318250" cy="647700"/>
          </a:xfrm>
          <a:prstGeom prst="rect">
            <a:avLst/>
          </a:prstGeom>
          <a:solidFill>
            <a:srgbClr val="FFCC18"/>
          </a:solidFill>
          <a:ln w="9525">
            <a:noFill/>
            <a:miter lim="800000"/>
            <a:headEnd/>
            <a:tailEnd/>
          </a:ln>
        </p:spPr>
        <p:txBody>
          <a:bodyPr>
            <a:prstTxWarp prst="textNoShape">
              <a:avLst/>
            </a:prstTxWarp>
          </a:bodyPr>
          <a:lstStyle/>
          <a:p>
            <a:pPr algn="l" eaLnBrk="1" hangingPunct="1">
              <a:lnSpc>
                <a:spcPct val="90000"/>
              </a:lnSpc>
              <a:spcBef>
                <a:spcPct val="20000"/>
              </a:spcBef>
              <a:buClr>
                <a:srgbClr val="0F116A"/>
              </a:buClr>
              <a:buSzPct val="120000"/>
              <a:buFont typeface="Wingdings" pitchFamily="-107" charset="2"/>
              <a:buNone/>
            </a:pPr>
            <a:r>
              <a:rPr lang="en-US" sz="2000">
                <a:solidFill>
                  <a:srgbClr val="0F116A"/>
                </a:solidFill>
              </a:rPr>
              <a:t>What do these data imply about population growth in these countries?</a:t>
            </a:r>
          </a:p>
        </p:txBody>
      </p:sp>
      <p:sp>
        <p:nvSpPr>
          <p:cNvPr id="450566" name="Rectangle 6"/>
          <p:cNvSpPr>
            <a:spLocks noChangeArrowheads="1"/>
          </p:cNvSpPr>
          <p:nvPr/>
        </p:nvSpPr>
        <p:spPr bwMode="auto">
          <a:xfrm>
            <a:off x="400050" y="4953000"/>
            <a:ext cx="8329613" cy="822325"/>
          </a:xfrm>
          <a:prstGeom prst="rect">
            <a:avLst/>
          </a:prstGeom>
          <a:solidFill>
            <a:srgbClr val="FF0000">
              <a:alpha val="29019"/>
            </a:srgbClr>
          </a:solidFill>
          <a:ln w="9525">
            <a:noFill/>
            <a:miter lim="800000"/>
            <a:headEnd/>
            <a:tailEnd/>
          </a:ln>
        </p:spPr>
        <p:txBody>
          <a:bodyPr wrap="none" anchor="ctr">
            <a:prstTxWarp prst="textNoShape">
              <a:avLst/>
            </a:prstTxWarp>
          </a:bodyPr>
          <a:lstStyle/>
          <a:p>
            <a:endParaRPr lang="en-US"/>
          </a:p>
        </p:txBody>
      </p:sp>
      <p:sp>
        <p:nvSpPr>
          <p:cNvPr id="450567" name="Rectangle 7"/>
          <p:cNvSpPr>
            <a:spLocks noChangeArrowheads="1"/>
          </p:cNvSpPr>
          <p:nvPr/>
        </p:nvSpPr>
        <p:spPr bwMode="auto">
          <a:xfrm>
            <a:off x="400050" y="5791200"/>
            <a:ext cx="8329613" cy="517525"/>
          </a:xfrm>
          <a:prstGeom prst="rect">
            <a:avLst/>
          </a:prstGeom>
          <a:solidFill>
            <a:srgbClr val="00FF00">
              <a:alpha val="29019"/>
            </a:srgbClr>
          </a:solidFill>
          <a:ln w="9525">
            <a:noFill/>
            <a:miter lim="800000"/>
            <a:headEnd/>
            <a:tailEnd/>
          </a:ln>
        </p:spPr>
        <p:txBody>
          <a:bodyPr wrap="none" anchor="ctr">
            <a:prstTxWarp prst="textNoShape">
              <a:avLst/>
            </a:prstTxWarp>
          </a:bodyPr>
          <a:lstStyle/>
          <a:p>
            <a:endParaRPr lang="en-US"/>
          </a:p>
        </p:txBody>
      </p:sp>
      <p:sp>
        <p:nvSpPr>
          <p:cNvPr id="8" name="Rectangle 7"/>
          <p:cNvSpPr/>
          <p:nvPr/>
        </p:nvSpPr>
        <p:spPr>
          <a:xfrm>
            <a:off x="1412875" y="2681288"/>
            <a:ext cx="1306014" cy="3942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50105" y="2681288"/>
            <a:ext cx="1547981" cy="3942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370535" y="2698750"/>
            <a:ext cx="1989240" cy="376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565"/>
                                        </p:tgtEl>
                                        <p:attrNameLst>
                                          <p:attrName>style.visibility</p:attrName>
                                        </p:attrNameLst>
                                      </p:cBhvr>
                                      <p:to>
                                        <p:strVal val="visible"/>
                                      </p:to>
                                    </p:set>
                                    <p:animEffect transition="in" filter="wipe(left)">
                                      <p:cBhvr>
                                        <p:cTn id="7" dur="500"/>
                                        <p:tgtEl>
                                          <p:spTgt spid="45056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50566"/>
                                        </p:tgtEl>
                                        <p:attrNameLst>
                                          <p:attrName>style.visibility</p:attrName>
                                        </p:attrNameLst>
                                      </p:cBhvr>
                                      <p:to>
                                        <p:strVal val="visible"/>
                                      </p:to>
                                    </p:set>
                                    <p:anim calcmode="lin" valueType="num">
                                      <p:cBhvr additive="base">
                                        <p:cTn id="12" dur="500" fill="hold"/>
                                        <p:tgtEl>
                                          <p:spTgt spid="450566"/>
                                        </p:tgtEl>
                                        <p:attrNameLst>
                                          <p:attrName>ppt_x</p:attrName>
                                        </p:attrNameLst>
                                      </p:cBhvr>
                                      <p:tavLst>
                                        <p:tav tm="0">
                                          <p:val>
                                            <p:strVal val="0-#ppt_w/2"/>
                                          </p:val>
                                        </p:tav>
                                        <p:tav tm="100000">
                                          <p:val>
                                            <p:strVal val="#ppt_x"/>
                                          </p:val>
                                        </p:tav>
                                      </p:tavLst>
                                    </p:anim>
                                    <p:anim calcmode="lin" valueType="num">
                                      <p:cBhvr additive="base">
                                        <p:cTn id="13" dur="500" fill="hold"/>
                                        <p:tgtEl>
                                          <p:spTgt spid="450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0567"/>
                                        </p:tgtEl>
                                        <p:attrNameLst>
                                          <p:attrName>style.visibility</p:attrName>
                                        </p:attrNameLst>
                                      </p:cBhvr>
                                      <p:to>
                                        <p:strVal val="visible"/>
                                      </p:to>
                                    </p:set>
                                    <p:anim calcmode="lin" valueType="num">
                                      <p:cBhvr additive="base">
                                        <p:cTn id="18" dur="500" fill="hold"/>
                                        <p:tgtEl>
                                          <p:spTgt spid="450567"/>
                                        </p:tgtEl>
                                        <p:attrNameLst>
                                          <p:attrName>ppt_x</p:attrName>
                                        </p:attrNameLst>
                                      </p:cBhvr>
                                      <p:tavLst>
                                        <p:tav tm="0">
                                          <p:val>
                                            <p:strVal val="0-#ppt_w/2"/>
                                          </p:val>
                                        </p:tav>
                                        <p:tav tm="100000">
                                          <p:val>
                                            <p:strVal val="#ppt_x"/>
                                          </p:val>
                                        </p:tav>
                                      </p:tavLst>
                                    </p:anim>
                                    <p:anim calcmode="lin" valueType="num">
                                      <p:cBhvr additive="base">
                                        <p:cTn id="19" dur="500" fill="hold"/>
                                        <p:tgtEl>
                                          <p:spTgt spid="450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Vibro Up"/>
                                        </p:tgtEl>
                                      </p:cMediaNode>
                                    </p:audio>
                                  </p:sub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5" grpId="0" animBg="1"/>
      <p:bldP spid="450566" grpId="0" animBg="1"/>
      <p:bldP spid="450567" grpId="0" animBg="1"/>
      <p:bldP spid="8"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895</TotalTime>
  <Words>2931</Words>
  <Application>Microsoft Macintosh PowerPoint</Application>
  <PresentationFormat>On-screen Show (4:3)</PresentationFormat>
  <Paragraphs>480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Life takes place in populations</vt:lpstr>
      <vt:lpstr>Factors that affect Population Size</vt:lpstr>
      <vt:lpstr>Population Range</vt:lpstr>
      <vt:lpstr>At risk populations</vt:lpstr>
      <vt:lpstr>Measuring population density</vt:lpstr>
      <vt:lpstr>Growth Rate of a Population</vt:lpstr>
      <vt:lpstr>Population growth rates</vt:lpstr>
      <vt:lpstr>Age structure</vt:lpstr>
      <vt:lpstr>Population growth</vt:lpstr>
      <vt:lpstr>Exponential growth rate</vt:lpstr>
      <vt:lpstr>Logistic rate of growth</vt:lpstr>
      <vt:lpstr>Logistic rate of growth</vt:lpstr>
      <vt:lpstr>Carrying capacity</vt:lpstr>
      <vt:lpstr>5-2 Regulation of population size</vt:lpstr>
      <vt:lpstr>Human population growth</vt:lpstr>
      <vt:lpstr>Changes in Carrying Capacity</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Plano High School</dc:creator>
  <cp:lastModifiedBy>Plano High School</cp:lastModifiedBy>
  <cp:revision>7</cp:revision>
  <dcterms:created xsi:type="dcterms:W3CDTF">2012-04-11T16:06:57Z</dcterms:created>
  <dcterms:modified xsi:type="dcterms:W3CDTF">2014-04-22T19:46:58Z</dcterms:modified>
</cp:coreProperties>
</file>