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58" r:id="rId4"/>
    <p:sldId id="284" r:id="rId5"/>
    <p:sldId id="285" r:id="rId6"/>
    <p:sldId id="262" r:id="rId7"/>
    <p:sldId id="263" r:id="rId8"/>
    <p:sldId id="266" r:id="rId9"/>
    <p:sldId id="267" r:id="rId10"/>
    <p:sldId id="268" r:id="rId11"/>
    <p:sldId id="282" r:id="rId12"/>
    <p:sldId id="288" r:id="rId13"/>
    <p:sldId id="289" r:id="rId14"/>
    <p:sldId id="270" r:id="rId15"/>
    <p:sldId id="272" r:id="rId16"/>
    <p:sldId id="292" r:id="rId17"/>
    <p:sldId id="290" r:id="rId18"/>
    <p:sldId id="277" r:id="rId19"/>
    <p:sldId id="278" r:id="rId20"/>
    <p:sldId id="279" r:id="rId21"/>
    <p:sldId id="281" r:id="rId22"/>
    <p:sldId id="28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07" autoAdjust="0"/>
  </p:normalViewPr>
  <p:slideViewPr>
    <p:cSldViewPr snapToGrid="0" snapToObjects="1">
      <p:cViewPr varScale="1">
        <p:scale>
          <a:sx n="54" d="100"/>
          <a:sy n="54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34CC4-E19D-2E44-9E9C-DE6444CE92C2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4F37-A9C8-4049-9AC8-207F3118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0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D1BBF-0D76-BF43-97EA-BBBD4A93ACF9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2F54-AFA7-A248-A578-1D140D7E8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9F796-016B-4767-A27D-822B7038C445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color</a:t>
            </a:r>
            <a:r>
              <a:rPr lang="en-US" baseline="0" dirty="0" smtClean="0"/>
              <a:t> is sunlight? White all colors</a:t>
            </a:r>
          </a:p>
          <a:p>
            <a:r>
              <a:rPr lang="en-US" baseline="0" dirty="0" smtClean="0"/>
              <a:t>What color of light do plants get energy from? Red, orange, yellow, blue, purple, violet</a:t>
            </a:r>
          </a:p>
          <a:p>
            <a:r>
              <a:rPr lang="en-US" baseline="0" dirty="0" smtClean="0"/>
              <a:t>Why? Because it absorbs those colors and therefore their energy</a:t>
            </a:r>
          </a:p>
          <a:p>
            <a:r>
              <a:rPr lang="en-US" baseline="0" dirty="0" smtClean="0"/>
              <a:t>What color of light do plants get the least energy from? Green</a:t>
            </a:r>
          </a:p>
          <a:p>
            <a:r>
              <a:rPr lang="en-US" baseline="0" dirty="0" smtClean="0"/>
              <a:t>Why? Because it does not absorb the light it reflects it.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to fuel Calvin Cycle comes from ATP and NADPH made during the light reactions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7E9BD-48A8-6840-B243-29DE422D892A}" type="slidenum">
              <a:rPr lang="en-US"/>
              <a:pPr/>
              <a:t>15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would the plant need the sugar for? </a:t>
            </a:r>
          </a:p>
          <a:p>
            <a:r>
              <a:rPr lang="en-US" dirty="0" smtClean="0"/>
              <a:t>Store it</a:t>
            </a:r>
            <a:r>
              <a:rPr lang="en-US" baseline="0" dirty="0" smtClean="0"/>
              <a:t> for future use, make cellulose for their cell walls, energy (converted to ATP in cellular respiration)</a:t>
            </a:r>
            <a:r>
              <a:rPr lang="en-US" baseline="0" smtClean="0"/>
              <a:t>, growth</a:t>
            </a:r>
            <a:endParaRPr lang="en-US" smtClean="0"/>
          </a:p>
          <a:p>
            <a:r>
              <a:rPr lang="en-US" dirty="0" smtClean="0"/>
              <a:t>The </a:t>
            </a:r>
            <a:r>
              <a:rPr lang="en-US" dirty="0"/>
              <a:t>process of photosynthesis includes the light-dependent reactions as well as the Calvin cycle. </a:t>
            </a:r>
            <a:endParaRPr lang="en-US" dirty="0" smtClean="0"/>
          </a:p>
          <a:p>
            <a:r>
              <a:rPr lang="en-US" dirty="0" smtClean="0"/>
              <a:t>Factors affecting Photosynthesis</a:t>
            </a:r>
          </a:p>
          <a:p>
            <a:pPr lvl="0"/>
            <a:r>
              <a:rPr lang="en-US" dirty="0" smtClean="0"/>
              <a:t>amount of water</a:t>
            </a:r>
          </a:p>
          <a:p>
            <a:pPr lvl="0"/>
            <a:r>
              <a:rPr lang="en-US" dirty="0" smtClean="0"/>
              <a:t>temperature (too high or too low and the essential enzymes may be damaged)</a:t>
            </a:r>
          </a:p>
          <a:p>
            <a:pPr lvl="0"/>
            <a:r>
              <a:rPr lang="en-US" dirty="0" smtClean="0"/>
              <a:t>intensity of light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9FC15-F893-4530-840C-E2ABF8CB1B86}" type="slidenum">
              <a:rPr lang="en-US"/>
              <a:pPr/>
              <a:t>16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molecules are released (eventually exhaled through the lungs)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3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water molecules and heat are released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35CE-F549-3945-87AB-6A84087537A0}" type="slidenum">
              <a:rPr lang="en-US"/>
              <a:pPr/>
              <a:t>21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Cellular respiration is the process that releases energy by breaking down food molecules in the presence of oxygen.</a:t>
            </a:r>
            <a:r>
              <a:rPr lang="en-US"/>
              <a:t>  Glycolysis takes place in the cytoplasm.  The Krebs cycle and electron transport take place inside the mitochondria.</a:t>
            </a:r>
          </a:p>
          <a:p>
            <a:r>
              <a:rPr lang="en-US"/>
              <a:t>----- Meeting Notes (2/18/15 13:55) -----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8A616-5D0E-FD48-B062-1054AB71B0DD}" type="slidenum">
              <a:rPr lang="en-US"/>
              <a:pPr/>
              <a:t>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Without a constant input of energy, living systems cannot function.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Photoautotrophs</a:t>
            </a:r>
            <a:r>
              <a:rPr lang="en-US" b="0" baseline="0" dirty="0" smtClean="0"/>
              <a:t> use light to make their own food and </a:t>
            </a:r>
            <a:r>
              <a:rPr lang="en-US" b="0" baseline="0" dirty="0" err="1" smtClean="0"/>
              <a:t>chemoautotrophs</a:t>
            </a:r>
            <a:r>
              <a:rPr lang="en-US" b="0" baseline="0" dirty="0" smtClean="0"/>
              <a:t> use chemicals to make their own food.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B24B-F90F-7041-BCE9-5F6B709FF7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29D50-B67B-D54F-9B38-46B7CC01BB51}" type="slidenum">
              <a:rPr lang="en-US"/>
              <a:pPr/>
              <a:t>6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Stores energy in the phosphate bonds.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9C92E-FB44-2845-8F41-7B81FA33A01B}" type="slidenum">
              <a:rPr lang="en-US"/>
              <a:pPr/>
              <a:t>7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ATP is used by all types of cells as their basic energy source</a:t>
            </a:r>
            <a:r>
              <a:rPr lang="en-US"/>
              <a:t>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F506E-E424-1245-9B7F-62418DB34752}" type="slidenum">
              <a:rPr lang="en-US"/>
              <a:pPr/>
              <a:t>8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of the 3rd Pi as the bad boyfriend ATP tries to dump off on someone else = phosphorylating 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How does phosphorylating provide energy?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Pi is very electronegative. Got lots of OXYGEN!! OXYGEN is very electronegative. Steals e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from other atoms in the molecule it is bonded to. As e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fall to electronegative atom, they release energy.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Makes the other molecule 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unhappy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 = unstable. Starts looking for a better partner to bond to. Pi is again the bad boyfriend you want to dump.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You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ve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 got to find someone else to give him away to. You give him away and then bond with someone new that makes you happier (monomers get together).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Eventually the bad boyfriend gets dumped and goes off alone into the cytoplasm as a free agent = free Pi.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chlorophyll absorbs light, the light’s energy gets absorb also and boosts the energy level of the chlorophyll’s electrons. 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chlorophyll absorbs light, the light’s energy gets absorb also and boosts the energy level of the chlorophyll’s electrons. 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chlorophyll absorbs light, the light’s energy gets absorb also and boosts the energy level of the chlorophyll’s electrons.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2F54-AFA7-A248-A578-1D140D7E8C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61DD-F452-B749-95CD-B8B09A0E35EA}" type="datetimeFigureOut">
              <a:rPr lang="en-US" smtClean="0"/>
              <a:pPr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2F2C-F400-A14B-8EF4-59523526C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art-screensavers.com/w-files/raindrops-7art-00003Inst.exe" TargetMode="External"/><Relationship Id="rId4" Type="http://schemas.openxmlformats.org/officeDocument/2006/relationships/image" Target="../media/image20.jpeg"/><Relationship Id="rId5" Type="http://schemas.openxmlformats.org/officeDocument/2006/relationships/hyperlink" Target="http://images.google.com/imgres?imgurl=http://www.msu.edu/user/dru/Fieldnotes/2004/May27/Frogs/images/Poison%20Dart%20Frog%20on%20Banana%20Leaf.jpg&amp;imgrefurl=http://www.msu.edu/user/dru/Fieldnotes/2004/May27/Frogs/pages/Poison%20Dart%20Frog%20on%20Banana%20Leaf.htm&amp;h=450&amp;w=600&amp;sz=29&amp;tbnid=BNbRuUpCul4mcM:&amp;tbnh=99&amp;tbnw=133&amp;hl=en&amp;start=19&amp;prev=/images?q=leaf&amp;svnum=10&amp;hl=en&amp;lr=" TargetMode="External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hyperlink" Target="Resources%5CMovies%5Cvaatpfor.mov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7218917" y="5114441"/>
            <a:ext cx="1260475" cy="6172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 and </a:t>
            </a:r>
            <a:br>
              <a:rPr lang="en-US" dirty="0" smtClean="0"/>
            </a:br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8 &amp; 9 </a:t>
            </a:r>
            <a:endParaRPr lang="en-US" dirty="0"/>
          </a:p>
        </p:txBody>
      </p:sp>
      <p:pic>
        <p:nvPicPr>
          <p:cNvPr id="4" name="Picture 2" descr="07_00cPhotosynthesisEqu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419100"/>
            <a:ext cx="85359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07_00cPhotosynthesisEqu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419100"/>
            <a:ext cx="85359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6525" y="1401763"/>
            <a:ext cx="14160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en-US" sz="1500" b="1"/>
              <a:t>Carbon dioxide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46675" y="1069975"/>
            <a:ext cx="615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300" b="1"/>
              <a:t>C</a:t>
            </a:r>
            <a:r>
              <a:rPr lang="en-US" sz="1300" b="1" baseline="-25000"/>
              <a:t>6</a:t>
            </a:r>
            <a:r>
              <a:rPr lang="en-US" sz="1300" b="1"/>
              <a:t>H</a:t>
            </a:r>
            <a:r>
              <a:rPr lang="en-US" sz="1300" b="1" baseline="-25000"/>
              <a:t>12</a:t>
            </a:r>
            <a:r>
              <a:rPr lang="en-US" sz="1300" b="1"/>
              <a:t>O</a:t>
            </a:r>
            <a:r>
              <a:rPr lang="en-US" sz="1300" b="1" baseline="-25000"/>
              <a:t>6</a:t>
            </a:r>
            <a:endParaRPr lang="en-US" sz="1300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43288" y="1501775"/>
            <a:ext cx="1657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600" b="1"/>
              <a:t>Photosynthesis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95613" y="1063625"/>
            <a:ext cx="339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11363" y="1066800"/>
            <a:ext cx="339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21438" y="1074738"/>
            <a:ext cx="3397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O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11475" y="1404938"/>
            <a:ext cx="542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en-US" sz="1500" b="1"/>
              <a:t>Water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97138" y="1063625"/>
            <a:ext cx="292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+ 6</a:t>
            </a:r>
          </a:p>
          <a:p>
            <a:pPr algn="ctr">
              <a:lnSpc>
                <a:spcPct val="90000"/>
              </a:lnSpc>
            </a:pPr>
            <a:endParaRPr lang="en-US" sz="1400" b="1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814513" y="1063625"/>
            <a:ext cx="1460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935413" y="669925"/>
            <a:ext cx="615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600" b="1"/>
              <a:t>Light</a:t>
            </a:r>
          </a:p>
          <a:p>
            <a:pPr algn="ctr">
              <a:lnSpc>
                <a:spcPct val="80000"/>
              </a:lnSpc>
            </a:pPr>
            <a:r>
              <a:rPr lang="en-US" sz="1600" b="1"/>
              <a:t>energy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51550" y="1371600"/>
            <a:ext cx="1146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Oxygen gas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16500" y="1412875"/>
            <a:ext cx="9017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Glucose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999163" y="1076325"/>
            <a:ext cx="292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/>
              <a:t>+ 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88" y="4685770"/>
            <a:ext cx="1095375" cy="11562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53721" y="5216503"/>
            <a:ext cx="45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951874" y="4937853"/>
            <a:ext cx="766927" cy="79381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103563" y="5216503"/>
            <a:ext cx="3397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O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38968" y="5402240"/>
            <a:ext cx="12246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762625" y="4937853"/>
            <a:ext cx="859723" cy="8958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51550" y="5309371"/>
            <a:ext cx="339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61163" y="5219162"/>
            <a:ext cx="45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602537" y="5310959"/>
            <a:ext cx="339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53609" y="5219162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Capturing light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Sun’s energy </a:t>
            </a:r>
            <a:r>
              <a:rPr lang="en-US" dirty="0"/>
              <a:t>comes down in the form of light in a mixture of different wavelengths.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see these different wavelengths as different colors.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b="3465"/>
          <a:stretch>
            <a:fillRect/>
          </a:stretch>
        </p:blipFill>
        <p:spPr bwMode="auto">
          <a:xfrm>
            <a:off x="3482804" y="3341120"/>
            <a:ext cx="4975395" cy="3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Capturing light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plants gather the sun’s energy?</a:t>
            </a:r>
          </a:p>
          <a:p>
            <a:pPr marL="0" indent="0">
              <a:buNone/>
            </a:pPr>
            <a:r>
              <a:rPr lang="en-US" dirty="0" smtClean="0"/>
              <a:t>Use</a:t>
            </a:r>
            <a:r>
              <a:rPr lang="en-US" b="1" u="sng" dirty="0" smtClean="0"/>
              <a:t> Pigments</a:t>
            </a:r>
            <a:r>
              <a:rPr lang="en-US" dirty="0"/>
              <a:t> </a:t>
            </a:r>
            <a:r>
              <a:rPr lang="en-US" dirty="0" smtClean="0"/>
              <a:t>(light absorbing molecules)</a:t>
            </a:r>
          </a:p>
          <a:p>
            <a:pPr lvl="1"/>
            <a:r>
              <a:rPr lang="en-US" dirty="0" smtClean="0"/>
              <a:t>Chlorophyll is the main pigment and is stored inside the </a:t>
            </a:r>
            <a:r>
              <a:rPr lang="en-US" b="1" u="sng" dirty="0" smtClean="0"/>
              <a:t>chloroplasts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9" descr="10_02b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99" t="4500" r="33749" b="55499"/>
          <a:stretch>
            <a:fillRect/>
          </a:stretch>
        </p:blipFill>
        <p:spPr bwMode="auto">
          <a:xfrm>
            <a:off x="4896729" y="3650277"/>
            <a:ext cx="32480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Capturing light energy</a:t>
            </a:r>
            <a:endParaRPr lang="en-US" dirty="0"/>
          </a:p>
        </p:txBody>
      </p:sp>
      <p:pic>
        <p:nvPicPr>
          <p:cNvPr id="8" name="Picture 4" descr="Cardin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"/>
            <a:ext cx="2479675" cy="38862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371600" y="0"/>
            <a:ext cx="4572000" cy="2895600"/>
            <a:chOff x="1371600" y="0"/>
            <a:chExt cx="4572000" cy="2895600"/>
          </a:xfrm>
        </p:grpSpPr>
        <p:pic>
          <p:nvPicPr>
            <p:cNvPr id="7" name="Picture 3" descr="MCj023218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0"/>
              <a:ext cx="1417638" cy="1347788"/>
            </a:xfrm>
            <a:prstGeom prst="rect">
              <a:avLst/>
            </a:prstGeom>
            <a:noFill/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048000" y="533400"/>
              <a:ext cx="2895600" cy="160020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971800" y="685800"/>
              <a:ext cx="2895600" cy="1600200"/>
            </a:xfrm>
            <a:prstGeom prst="lin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895600" y="838200"/>
              <a:ext cx="2895600" cy="160020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19400" y="990600"/>
              <a:ext cx="2895600" cy="1600200"/>
            </a:xfrm>
            <a:prstGeom prst="line">
              <a:avLst/>
            </a:prstGeom>
            <a:noFill/>
            <a:ln w="1270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743200" y="1143000"/>
              <a:ext cx="2895600" cy="160020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667000" y="1295400"/>
              <a:ext cx="2895600" cy="1600200"/>
            </a:xfrm>
            <a:prstGeom prst="line">
              <a:avLst/>
            </a:prstGeom>
            <a:noFill/>
            <a:ln w="1270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352800" y="3352800"/>
            <a:ext cx="2971800" cy="914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 rot="20597896">
            <a:off x="3733800" y="388620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color we see is the color wavelength that is reflected from </a:t>
            </a:r>
            <a:r>
              <a:rPr lang="en-US" dirty="0"/>
              <a:t>(bounces off of) the </a:t>
            </a:r>
            <a:r>
              <a:rPr lang="en-US" dirty="0" smtClean="0"/>
              <a:t>object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other colors are absorbed by the object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3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533400"/>
            <a:ext cx="8245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</a:t>
            </a:r>
            <a:r>
              <a:rPr lang="en-US" sz="48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AR</a:t>
            </a:r>
            <a:r>
              <a:rPr lang="en-US" sz="480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P</a:t>
            </a:r>
            <a:r>
              <a:rPr lang="en-US" sz="4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</a:t>
            </a: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 G</a:t>
            </a:r>
            <a:r>
              <a:rPr lang="en-US" sz="4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EN?</a:t>
            </a:r>
          </a:p>
        </p:txBody>
      </p:sp>
      <p:pic>
        <p:nvPicPr>
          <p:cNvPr id="14342" name="Picture 6" descr="click to download free self-extracting archive with the high resolution big-rain-drops-on-green-leaves image!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4023"/>
            <a:ext cx="2292020" cy="1717791"/>
          </a:xfrm>
          <a:prstGeom prst="rect">
            <a:avLst/>
          </a:prstGeom>
          <a:noFill/>
        </p:spPr>
      </p:pic>
      <p:pic>
        <p:nvPicPr>
          <p:cNvPr id="14343" name="Picture 7" descr="Poison%2520Dart%2520Frog%2520on%2520Banana%2520Lea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2020" y="2787651"/>
            <a:ext cx="2514600" cy="1871663"/>
          </a:xfrm>
          <a:prstGeom prst="rect">
            <a:avLst/>
          </a:prstGeom>
          <a:noFill/>
        </p:spPr>
      </p:pic>
      <p:sp>
        <p:nvSpPr>
          <p:cNvPr id="14345" name="AutoShape 9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347" name="AutoShape 11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349" name="AutoShape 13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724400"/>
            <a:ext cx="413132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They reflect green light</a:t>
            </a:r>
          </a:p>
          <a:p>
            <a:r>
              <a:rPr lang="en-US" sz="3000" dirty="0" smtClean="0"/>
              <a:t>Remember: </a:t>
            </a:r>
            <a:r>
              <a:rPr lang="en-US" sz="2800" dirty="0"/>
              <a:t>THE COLOR OF LIGHT SEEN IS THE COLOR NOT ABSORBED</a:t>
            </a:r>
          </a:p>
          <a:p>
            <a:endParaRPr lang="en-US" sz="3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89513" y="1187451"/>
            <a:ext cx="4371975" cy="5562600"/>
            <a:chOff x="4572000" y="1295400"/>
            <a:chExt cx="4371975" cy="55626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570" t="999" r="1570" b="3000"/>
            <a:stretch>
              <a:fillRect/>
            </a:stretch>
          </p:blipFill>
          <p:spPr bwMode="auto">
            <a:xfrm>
              <a:off x="4572000" y="1295400"/>
              <a:ext cx="4171950" cy="5562600"/>
            </a:xfrm>
            <a:prstGeom prst="rect">
              <a:avLst/>
            </a:prstGeom>
            <a:noFill/>
          </p:spPr>
        </p:pic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875338" y="2895600"/>
              <a:ext cx="619125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/>
                <a:t>Light</a:t>
              </a:r>
              <a:endParaRPr lang="en-US" sz="1400" b="1" i="1" dirty="0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7799388" y="2724150"/>
              <a:ext cx="9842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/>
                <a:t>Reflected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/>
                <a:t>light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049838" y="5510213"/>
              <a:ext cx="101441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Absorbed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light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848350" y="6288088"/>
              <a:ext cx="12017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Transmitted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light</a:t>
              </a:r>
              <a:endParaRPr lang="en-US" sz="1400" b="1" i="1" baseline="30000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7772400" y="6324600"/>
              <a:ext cx="1171575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Chloroplast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6019800" y="5181600"/>
              <a:ext cx="83820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6019800" y="5410200"/>
              <a:ext cx="83820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 flipV="1">
              <a:off x="8166100" y="6086475"/>
              <a:ext cx="106363" cy="2111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56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u="sng" dirty="0" smtClean="0"/>
              <a:t>Building Carbohydrates (light independent reaction)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Calvin </a:t>
            </a:r>
            <a:r>
              <a:rPr lang="en-US" b="1" u="sng" dirty="0"/>
              <a:t>Cycle</a:t>
            </a:r>
            <a:r>
              <a:rPr lang="en-US" dirty="0"/>
              <a:t>:</a:t>
            </a:r>
            <a:r>
              <a:rPr lang="en-US" dirty="0" smtClean="0"/>
              <a:t> uses carbon dioxide and products from the light dependent reaction </a:t>
            </a:r>
            <a:r>
              <a:rPr lang="en-US" dirty="0"/>
              <a:t>to </a:t>
            </a:r>
            <a:r>
              <a:rPr lang="en-US" dirty="0" smtClean="0"/>
              <a:t>make sugar needed </a:t>
            </a:r>
            <a:r>
              <a:rPr lang="en-US" dirty="0"/>
              <a:t>for energy and </a:t>
            </a:r>
            <a:r>
              <a:rPr lang="en-US" dirty="0" smtClean="0"/>
              <a:t>growth 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560608" y="3117242"/>
            <a:ext cx="2409031" cy="3458183"/>
            <a:chOff x="3750469" y="2634642"/>
            <a:chExt cx="2409031" cy="3458183"/>
          </a:xfrm>
        </p:grpSpPr>
        <p:pic>
          <p:nvPicPr>
            <p:cNvPr id="4" name="Picture 7" descr="07_10aCalvinCycOverview-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98188" y="2634642"/>
              <a:ext cx="2061312" cy="345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825206" y="2634642"/>
              <a:ext cx="1154113" cy="110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l"/>
              <a:r>
                <a:rPr lang="en-US" b="1" dirty="0"/>
                <a:t>CO</a:t>
              </a:r>
              <a:r>
                <a:rPr lang="en-US" b="1" baseline="-25000" dirty="0"/>
                <a:t>2</a:t>
              </a:r>
            </a:p>
            <a:p>
              <a:pPr algn="l"/>
              <a:r>
                <a:rPr lang="en-US" b="1" dirty="0"/>
                <a:t>ATP</a:t>
              </a:r>
            </a:p>
            <a:p>
              <a:pPr algn="l"/>
              <a:r>
                <a:rPr lang="en-US" b="1" dirty="0"/>
                <a:t>NADPH</a:t>
              </a:r>
            </a:p>
            <a:p>
              <a:pPr algn="l"/>
              <a:endParaRPr lang="en-US" b="1" dirty="0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750469" y="3037867"/>
              <a:ext cx="950912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/>
                <a:t>Input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927475" y="5706500"/>
              <a:ext cx="1096962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dirty="0"/>
                <a:t>Output: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4475956" y="2714017"/>
              <a:ext cx="225425" cy="958850"/>
            </a:xfrm>
            <a:prstGeom prst="leftBrace">
              <a:avLst>
                <a:gd name="adj1" fmla="val 3544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825206" y="5716024"/>
              <a:ext cx="668338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dirty="0" smtClean="0"/>
                <a:t>Sugar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Pearson Prentice Hall</a:t>
            </a:r>
          </a:p>
        </p:txBody>
      </p:sp>
      <p:sp>
        <p:nvSpPr>
          <p:cNvPr id="1238071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Chloroplast</a:t>
            </a:r>
          </a:p>
        </p:txBody>
      </p:sp>
      <p:sp>
        <p:nvSpPr>
          <p:cNvPr id="1238072" name="Rectangle 5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38028" name="Rectangle 12"/>
          <p:cNvSpPr>
            <a:spLocks noChangeArrowheads="1"/>
          </p:cNvSpPr>
          <p:nvPr/>
        </p:nvSpPr>
        <p:spPr bwMode="auto">
          <a:xfrm>
            <a:off x="928688" y="4833938"/>
            <a:ext cx="1379537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Chloroplast</a:t>
            </a:r>
          </a:p>
        </p:txBody>
      </p:sp>
      <p:pic>
        <p:nvPicPr>
          <p:cNvPr id="1238030" name="Picture 14" descr="sb4752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1236663"/>
            <a:ext cx="8288337" cy="4295775"/>
          </a:xfrm>
          <a:prstGeom prst="rect">
            <a:avLst/>
          </a:prstGeom>
          <a:noFill/>
        </p:spPr>
      </p:pic>
      <p:pic>
        <p:nvPicPr>
          <p:cNvPr id="1238032" name="Picture 16" descr="1"/>
          <p:cNvPicPr>
            <a:picLocks noChangeAspect="1" noChangeArrowheads="1"/>
          </p:cNvPicPr>
          <p:nvPr/>
        </p:nvPicPr>
        <p:blipFill>
          <a:blip r:embed="rId4"/>
          <a:srcRect b="31093"/>
          <a:stretch>
            <a:fillRect/>
          </a:stretch>
        </p:blipFill>
        <p:spPr bwMode="auto">
          <a:xfrm>
            <a:off x="1844675" y="1411288"/>
            <a:ext cx="2185988" cy="1520825"/>
          </a:xfrm>
          <a:prstGeom prst="rect">
            <a:avLst/>
          </a:prstGeom>
          <a:noFill/>
        </p:spPr>
      </p:pic>
      <p:pic>
        <p:nvPicPr>
          <p:cNvPr id="1238033" name="Picture 1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159000"/>
            <a:ext cx="933450" cy="863600"/>
          </a:xfrm>
          <a:prstGeom prst="rect">
            <a:avLst/>
          </a:prstGeom>
          <a:noFill/>
        </p:spPr>
      </p:pic>
      <p:pic>
        <p:nvPicPr>
          <p:cNvPr id="1238034" name="Picture 18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2675" y="3563938"/>
            <a:ext cx="968375" cy="952500"/>
          </a:xfrm>
          <a:prstGeom prst="rect">
            <a:avLst/>
          </a:prstGeom>
          <a:noFill/>
        </p:spPr>
      </p:pic>
      <p:pic>
        <p:nvPicPr>
          <p:cNvPr id="1238035" name="Picture 19" descr="3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0200" y="3784600"/>
            <a:ext cx="784225" cy="1992313"/>
          </a:xfrm>
          <a:prstGeom prst="rect">
            <a:avLst/>
          </a:prstGeom>
          <a:noFill/>
        </p:spPr>
      </p:pic>
      <p:pic>
        <p:nvPicPr>
          <p:cNvPr id="1238036" name="Picture 20" descr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2388" y="2100263"/>
            <a:ext cx="901700" cy="827087"/>
          </a:xfrm>
          <a:prstGeom prst="rect">
            <a:avLst/>
          </a:prstGeom>
          <a:noFill/>
        </p:spPr>
      </p:pic>
      <p:pic>
        <p:nvPicPr>
          <p:cNvPr id="1238037" name="Picture 21" descr="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7925" y="3571875"/>
            <a:ext cx="949325" cy="822325"/>
          </a:xfrm>
          <a:prstGeom prst="rect">
            <a:avLst/>
          </a:prstGeom>
          <a:noFill/>
        </p:spPr>
      </p:pic>
      <p:pic>
        <p:nvPicPr>
          <p:cNvPr id="1238038" name="Picture 22" descr="nadp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3888" y="4254500"/>
            <a:ext cx="750887" cy="250825"/>
          </a:xfrm>
          <a:prstGeom prst="rect">
            <a:avLst/>
          </a:prstGeom>
          <a:noFill/>
        </p:spPr>
      </p:pic>
      <p:pic>
        <p:nvPicPr>
          <p:cNvPr id="1238040" name="Picture 24" descr="at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37063" y="3665538"/>
            <a:ext cx="654050" cy="574675"/>
          </a:xfrm>
          <a:prstGeom prst="rect">
            <a:avLst/>
          </a:prstGeom>
          <a:noFill/>
        </p:spPr>
      </p:pic>
      <p:sp>
        <p:nvSpPr>
          <p:cNvPr id="1238041" name="Text Box 25"/>
          <p:cNvSpPr txBox="1">
            <a:spLocks noChangeArrowheads="1"/>
          </p:cNvSpPr>
          <p:nvPr/>
        </p:nvSpPr>
        <p:spPr bwMode="auto">
          <a:xfrm>
            <a:off x="1423194" y="1411288"/>
            <a:ext cx="84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Light</a:t>
            </a:r>
          </a:p>
        </p:txBody>
      </p:sp>
      <p:sp>
        <p:nvSpPr>
          <p:cNvPr id="1238042" name="Text Box 26"/>
          <p:cNvSpPr txBox="1">
            <a:spLocks noChangeArrowheads="1"/>
          </p:cNvSpPr>
          <p:nvPr/>
        </p:nvSpPr>
        <p:spPr bwMode="auto">
          <a:xfrm>
            <a:off x="2797969" y="1098550"/>
            <a:ext cx="84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1238043" name="Text Box 27"/>
          <p:cNvSpPr txBox="1">
            <a:spLocks noChangeArrowheads="1"/>
          </p:cNvSpPr>
          <p:nvPr/>
        </p:nvSpPr>
        <p:spPr bwMode="auto">
          <a:xfrm>
            <a:off x="3219450" y="574675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238044" name="Text Box 28"/>
          <p:cNvSpPr txBox="1">
            <a:spLocks noChangeArrowheads="1"/>
          </p:cNvSpPr>
          <p:nvPr/>
        </p:nvSpPr>
        <p:spPr bwMode="auto">
          <a:xfrm>
            <a:off x="6262688" y="1053307"/>
            <a:ext cx="71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38045" name="Text Box 29"/>
          <p:cNvSpPr txBox="1">
            <a:spLocks noChangeArrowheads="1"/>
          </p:cNvSpPr>
          <p:nvPr/>
        </p:nvSpPr>
        <p:spPr bwMode="auto">
          <a:xfrm>
            <a:off x="5927725" y="5726113"/>
            <a:ext cx="104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Sugars</a:t>
            </a:r>
          </a:p>
        </p:txBody>
      </p:sp>
      <p:sp>
        <p:nvSpPr>
          <p:cNvPr id="1238046" name="Text Box 30"/>
          <p:cNvSpPr txBox="1">
            <a:spLocks noChangeArrowheads="1"/>
          </p:cNvSpPr>
          <p:nvPr/>
        </p:nvSpPr>
        <p:spPr bwMode="auto">
          <a:xfrm>
            <a:off x="4287838" y="19812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NADP</a:t>
            </a:r>
            <a:r>
              <a:rPr lang="en-US" sz="2000" baseline="30000"/>
              <a:t>+</a:t>
            </a:r>
          </a:p>
        </p:txBody>
      </p:sp>
      <p:sp>
        <p:nvSpPr>
          <p:cNvPr id="1238047" name="Text Box 31"/>
          <p:cNvSpPr txBox="1">
            <a:spLocks noChangeArrowheads="1"/>
          </p:cNvSpPr>
          <p:nvPr/>
        </p:nvSpPr>
        <p:spPr bwMode="auto">
          <a:xfrm>
            <a:off x="4251325" y="2408238"/>
            <a:ext cx="129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ADP + P</a:t>
            </a:r>
          </a:p>
        </p:txBody>
      </p:sp>
      <p:pic>
        <p:nvPicPr>
          <p:cNvPr id="1238048" name="Picture 32" descr="ro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56338" y="1417637"/>
            <a:ext cx="519112" cy="1068387"/>
          </a:xfrm>
          <a:prstGeom prst="rect">
            <a:avLst/>
          </a:prstGeom>
          <a:noFill/>
        </p:spPr>
      </p:pic>
      <p:pic>
        <p:nvPicPr>
          <p:cNvPr id="1238049" name="Picture 33" descr="ro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62688" y="4314825"/>
            <a:ext cx="519112" cy="1430338"/>
          </a:xfrm>
          <a:prstGeom prst="rect">
            <a:avLst/>
          </a:prstGeom>
          <a:noFill/>
        </p:spPr>
      </p:pic>
      <p:sp>
        <p:nvSpPr>
          <p:cNvPr id="1238050" name="Text Box 34"/>
          <p:cNvSpPr txBox="1">
            <a:spLocks noChangeArrowheads="1"/>
          </p:cNvSpPr>
          <p:nvPr/>
        </p:nvSpPr>
        <p:spPr bwMode="auto">
          <a:xfrm>
            <a:off x="6064250" y="3076575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Calvin Cycle</a:t>
            </a:r>
          </a:p>
        </p:txBody>
      </p:sp>
      <p:sp>
        <p:nvSpPr>
          <p:cNvPr id="1238059" name="Text Box 43"/>
          <p:cNvSpPr txBox="1">
            <a:spLocks noChangeArrowheads="1"/>
          </p:cNvSpPr>
          <p:nvPr/>
        </p:nvSpPr>
        <p:spPr bwMode="auto">
          <a:xfrm>
            <a:off x="2552700" y="2970213"/>
            <a:ext cx="1806575" cy="915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Light- dependent reactions</a:t>
            </a:r>
          </a:p>
        </p:txBody>
      </p:sp>
      <p:sp>
        <p:nvSpPr>
          <p:cNvPr id="1238067" name="Oval 51"/>
          <p:cNvSpPr>
            <a:spLocks noChangeArrowheads="1"/>
          </p:cNvSpPr>
          <p:nvPr/>
        </p:nvSpPr>
        <p:spPr bwMode="auto">
          <a:xfrm>
            <a:off x="5689600" y="2478088"/>
            <a:ext cx="1952625" cy="1862137"/>
          </a:xfrm>
          <a:prstGeom prst="ellipse">
            <a:avLst/>
          </a:prstGeom>
          <a:solidFill>
            <a:srgbClr val="E9FBC5"/>
          </a:solidFill>
          <a:ln w="285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8066" name="Picture 50" descr="Calvin1"/>
          <p:cNvPicPr>
            <a:picLocks noChangeAspect="1" noChangeArrowheads="1"/>
          </p:cNvPicPr>
          <p:nvPr/>
        </p:nvPicPr>
        <p:blipFill>
          <a:blip r:embed="rId13"/>
          <a:srcRect l="2730" r="1489" b="8372"/>
          <a:stretch>
            <a:fillRect/>
          </a:stretch>
        </p:blipFill>
        <p:spPr bwMode="auto">
          <a:xfrm>
            <a:off x="5765800" y="2500313"/>
            <a:ext cx="1838325" cy="1824037"/>
          </a:xfrm>
          <a:prstGeom prst="rect">
            <a:avLst/>
          </a:prstGeom>
          <a:noFill/>
        </p:spPr>
      </p:pic>
      <p:sp>
        <p:nvSpPr>
          <p:cNvPr id="1238068" name="Text Box 52"/>
          <p:cNvSpPr txBox="1">
            <a:spLocks noChangeArrowheads="1"/>
          </p:cNvSpPr>
          <p:nvPr/>
        </p:nvSpPr>
        <p:spPr bwMode="auto">
          <a:xfrm>
            <a:off x="6153150" y="3063875"/>
            <a:ext cx="992188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Calvin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3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3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23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3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41" grpId="0"/>
      <p:bldP spid="1238042" grpId="0"/>
      <p:bldP spid="1238043" grpId="0"/>
      <p:bldP spid="1238044" grpId="0"/>
      <p:bldP spid="1238046" grpId="0"/>
      <p:bldP spid="1238047" grpId="0"/>
      <p:bldP spid="1238050" grpId="0"/>
      <p:bldP spid="1238050" grpId="1"/>
      <p:bldP spid="1238059" grpId="0"/>
      <p:bldP spid="12380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479425" y="223838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latin typeface="Comic Sans MS" pitchFamily="66" charset="0"/>
              </a:rPr>
              <a:t>Four things are needed for photosynthesis:</a:t>
            </a:r>
          </a:p>
        </p:txBody>
      </p:sp>
      <p:sp>
        <p:nvSpPr>
          <p:cNvPr id="238595" name="AutoShape 3"/>
          <p:cNvSpPr>
            <a:spLocks noChangeArrowheads="1"/>
          </p:cNvSpPr>
          <p:nvPr/>
        </p:nvSpPr>
        <p:spPr bwMode="auto">
          <a:xfrm>
            <a:off x="4110038" y="5040313"/>
            <a:ext cx="2473325" cy="449262"/>
          </a:xfrm>
          <a:prstGeom prst="rightArrow">
            <a:avLst>
              <a:gd name="adj1" fmla="val 50000"/>
              <a:gd name="adj2" fmla="val 137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596" name="Group 4"/>
          <p:cNvGrpSpPr>
            <a:grpSpLocks/>
          </p:cNvGrpSpPr>
          <p:nvPr/>
        </p:nvGrpSpPr>
        <p:grpSpPr bwMode="auto">
          <a:xfrm>
            <a:off x="2068513" y="1468438"/>
            <a:ext cx="4841875" cy="4445000"/>
            <a:chOff x="708" y="934"/>
            <a:chExt cx="3050" cy="2800"/>
          </a:xfrm>
        </p:grpSpPr>
        <p:pic>
          <p:nvPicPr>
            <p:cNvPr id="238597" name="Picture 5" descr="Lea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6" y="1505"/>
              <a:ext cx="2142" cy="2229"/>
            </a:xfrm>
            <a:prstGeom prst="rect">
              <a:avLst/>
            </a:prstGeom>
            <a:noFill/>
          </p:spPr>
        </p:pic>
        <p:sp>
          <p:nvSpPr>
            <p:cNvPr id="238598" name="AutoShape 6"/>
            <p:cNvSpPr>
              <a:spLocks noChangeArrowheads="1"/>
            </p:cNvSpPr>
            <p:nvPr/>
          </p:nvSpPr>
          <p:spPr bwMode="auto">
            <a:xfrm rot="2579967">
              <a:off x="879" y="1995"/>
              <a:ext cx="1464" cy="123"/>
            </a:xfrm>
            <a:prstGeom prst="rightArrow">
              <a:avLst>
                <a:gd name="adj1" fmla="val 50000"/>
                <a:gd name="adj2" fmla="val 29756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99" name="AutoShape 7"/>
            <p:cNvSpPr>
              <a:spLocks noChangeArrowheads="1"/>
            </p:cNvSpPr>
            <p:nvPr/>
          </p:nvSpPr>
          <p:spPr bwMode="auto">
            <a:xfrm>
              <a:off x="708" y="934"/>
              <a:ext cx="548" cy="548"/>
            </a:xfrm>
            <a:prstGeom prst="sun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0" name="AutoShape 8"/>
            <p:cNvSpPr>
              <a:spLocks noChangeArrowheads="1"/>
            </p:cNvSpPr>
            <p:nvPr/>
          </p:nvSpPr>
          <p:spPr bwMode="auto">
            <a:xfrm rot="1536650">
              <a:off x="1173" y="1571"/>
              <a:ext cx="1464" cy="123"/>
            </a:xfrm>
            <a:prstGeom prst="rightArrow">
              <a:avLst>
                <a:gd name="adj1" fmla="val 50000"/>
                <a:gd name="adj2" fmla="val 29756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1" name="AutoShape 9"/>
            <p:cNvSpPr>
              <a:spLocks noChangeArrowheads="1"/>
            </p:cNvSpPr>
            <p:nvPr/>
          </p:nvSpPr>
          <p:spPr bwMode="auto">
            <a:xfrm rot="2284954">
              <a:off x="1053" y="1837"/>
              <a:ext cx="1464" cy="123"/>
            </a:xfrm>
            <a:prstGeom prst="rightArrow">
              <a:avLst>
                <a:gd name="adj1" fmla="val 50000"/>
                <a:gd name="adj2" fmla="val 29756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602" name="AutoShape 10"/>
          <p:cNvSpPr>
            <a:spLocks noChangeArrowheads="1"/>
          </p:cNvSpPr>
          <p:nvPr/>
        </p:nvSpPr>
        <p:spPr bwMode="auto">
          <a:xfrm rot="1637173">
            <a:off x="2162175" y="3917950"/>
            <a:ext cx="1679575" cy="254000"/>
          </a:xfrm>
          <a:prstGeom prst="rightArrow">
            <a:avLst>
              <a:gd name="adj1" fmla="val 50000"/>
              <a:gd name="adj2" fmla="val 165313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3" name="AutoShape 11"/>
          <p:cNvSpPr>
            <a:spLocks noChangeArrowheads="1"/>
          </p:cNvSpPr>
          <p:nvPr/>
        </p:nvSpPr>
        <p:spPr bwMode="auto">
          <a:xfrm rot="-1543714">
            <a:off x="3079750" y="4957763"/>
            <a:ext cx="1168400" cy="395287"/>
          </a:xfrm>
          <a:prstGeom prst="rightArrow">
            <a:avLst>
              <a:gd name="adj1" fmla="val 50000"/>
              <a:gd name="adj2" fmla="val 73896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 rot="-14196751">
            <a:off x="5345907" y="2950368"/>
            <a:ext cx="1962150" cy="449263"/>
          </a:xfrm>
          <a:prstGeom prst="rightArrow">
            <a:avLst>
              <a:gd name="adj1" fmla="val 50000"/>
              <a:gd name="adj2" fmla="val 10918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568325" y="3794125"/>
            <a:ext cx="2338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Travels up from the roots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868363" y="3357563"/>
            <a:ext cx="191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WATER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225425" y="54102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CARBON DIOXIDE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225425" y="5935663"/>
            <a:ext cx="508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Enters the leaf through small holes on the underneath</a:t>
            </a:r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3103563" y="1079500"/>
            <a:ext cx="290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SUNLIGHT</a:t>
            </a:r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3148013" y="1528763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Gives the plant energy</a:t>
            </a:r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6743700" y="1889125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CHLOROPHYLL</a:t>
            </a:r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7180263" y="2338388"/>
            <a:ext cx="1784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The green stuff where the chemical reactions happen</a:t>
            </a:r>
          </a:p>
        </p:txBody>
      </p:sp>
    </p:spTree>
    <p:extLst>
      <p:ext uri="{BB962C8B-B14F-4D97-AF65-F5344CB8AC3E}">
        <p14:creationId xmlns:p14="http://schemas.microsoft.com/office/powerpoint/2010/main" val="304091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6" grpId="0" autoUpdateAnimBg="0"/>
      <p:bldP spid="238607" grpId="0" autoUpdateAnimBg="0"/>
      <p:bldP spid="238609" grpId="0" autoUpdateAnimBg="0"/>
      <p:bldP spid="2386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400050">
              <a:buNone/>
            </a:pPr>
            <a:r>
              <a:rPr lang="en-US" b="1" dirty="0" smtClean="0"/>
              <a:t>Cellular Respiration</a:t>
            </a:r>
            <a:r>
              <a:rPr lang="en-US" dirty="0" smtClean="0"/>
              <a:t>: process in which organisms take sugar to make ATP (Energy)</a:t>
            </a:r>
          </a:p>
          <a:p>
            <a:pPr marL="57150" lvl="1" indent="-457200"/>
            <a:r>
              <a:rPr lang="en-US" dirty="0" smtClean="0"/>
              <a:t>Happens in the mitochondria </a:t>
            </a:r>
          </a:p>
          <a:p>
            <a:pPr marL="57150" lvl="1" indent="-457200"/>
            <a:r>
              <a:rPr lang="en-US" dirty="0" smtClean="0"/>
              <a:t>all eukaryotic cells</a:t>
            </a:r>
          </a:p>
          <a:p>
            <a:pPr>
              <a:buNone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smtClean="0"/>
              <a:t>+ 6O</a:t>
            </a:r>
            <a:r>
              <a:rPr lang="en-US" baseline="-25000" dirty="0" smtClean="0"/>
              <a:t>2</a:t>
            </a:r>
            <a:r>
              <a:rPr lang="en-US" sz="1600" dirty="0" smtClean="0"/>
              <a:t>		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+ 6H</a:t>
            </a:r>
            <a:r>
              <a:rPr lang="en-US" baseline="-25000" dirty="0"/>
              <a:t>2</a:t>
            </a:r>
            <a:r>
              <a:rPr lang="en-US" dirty="0"/>
              <a:t>0 </a:t>
            </a:r>
            <a:r>
              <a:rPr lang="en-US" dirty="0" smtClean="0"/>
              <a:t>+ ATP              </a:t>
            </a:r>
          </a:p>
          <a:p>
            <a:pPr>
              <a:buNone/>
            </a:pPr>
            <a:r>
              <a:rPr lang="en-US" sz="2800" dirty="0" smtClean="0"/>
              <a:t>Sugar + Oxygen → </a:t>
            </a:r>
            <a:r>
              <a:rPr lang="en-US" sz="2800" dirty="0"/>
              <a:t>carbon dioxide + water + energy</a:t>
            </a:r>
          </a:p>
          <a:p>
            <a:pPr marL="0" indent="0">
              <a:buNone/>
            </a:pPr>
            <a:r>
              <a:rPr lang="en-US" dirty="0" smtClean="0"/>
              <a:t>(Reactants)		(Products)</a:t>
            </a:r>
            <a:endParaRPr lang="en-US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820712" y="3925479"/>
            <a:ext cx="10084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2466171" y="5166671"/>
            <a:ext cx="70908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1209" y="5363382"/>
            <a:ext cx="8772791" cy="1281535"/>
            <a:chOff x="371209" y="5363382"/>
            <a:chExt cx="8772791" cy="1281535"/>
          </a:xfrm>
        </p:grpSpPr>
        <p:grpSp>
          <p:nvGrpSpPr>
            <p:cNvPr id="4" name="Group 3"/>
            <p:cNvGrpSpPr/>
            <p:nvPr/>
          </p:nvGrpSpPr>
          <p:grpSpPr>
            <a:xfrm>
              <a:off x="371209" y="5363382"/>
              <a:ext cx="8772791" cy="1281535"/>
              <a:chOff x="371209" y="5363382"/>
              <a:chExt cx="8772791" cy="128153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71209" y="5363382"/>
                <a:ext cx="7316786" cy="1156229"/>
                <a:chOff x="704850" y="3308747"/>
                <a:chExt cx="7316786" cy="1156229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6761161" y="3737418"/>
                  <a:ext cx="1260475" cy="61722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4850" y="3308747"/>
                  <a:ext cx="1095375" cy="1156229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2242583" y="3839480"/>
                  <a:ext cx="4577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740736" y="3560830"/>
                  <a:ext cx="766927" cy="79381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92425" y="3839480"/>
                  <a:ext cx="339725" cy="1857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/>
                    <a:t>O</a:t>
                  </a:r>
                  <a:r>
                    <a:rPr lang="en-US" sz="1400" b="1" baseline="-25000" dirty="0"/>
                    <a:t>2</a:t>
                  </a:r>
                  <a:endParaRPr lang="en-US" sz="1400" b="1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3927830" y="4025217"/>
                  <a:ext cx="122468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5551487" y="3560830"/>
                  <a:ext cx="859723" cy="8958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840412" y="3932348"/>
                  <a:ext cx="339725" cy="1857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/>
                    <a:t>CO</a:t>
                  </a:r>
                  <a:r>
                    <a:rPr lang="en-US" sz="1400" b="1" baseline="-25000" dirty="0"/>
                    <a:t>2</a:t>
                  </a:r>
                  <a:endParaRPr lang="en-US" sz="14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411210" y="3842139"/>
                  <a:ext cx="4577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221536" y="3914258"/>
                  <a:ext cx="339725" cy="1857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/>
                    <a:t>H</a:t>
                  </a:r>
                  <a:r>
                    <a:rPr lang="en-US" sz="1400" b="1" baseline="-25000" dirty="0"/>
                    <a:t>2</a:t>
                  </a:r>
                  <a:r>
                    <a:rPr lang="en-US" sz="1400" b="1" dirty="0"/>
                    <a:t>O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342471" y="3842139"/>
                  <a:ext cx="9435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Sugar</a:t>
                  </a:r>
                  <a:endParaRPr lang="en-US" dirty="0"/>
                </a:p>
              </p:txBody>
            </p:sp>
          </p:grpSp>
          <p:sp>
            <p:nvSpPr>
              <p:cNvPr id="23" name="AutoShape 4"/>
              <p:cNvSpPr>
                <a:spLocks noChangeArrowheads="1"/>
              </p:cNvSpPr>
              <p:nvPr/>
            </p:nvSpPr>
            <p:spPr bwMode="auto">
              <a:xfrm>
                <a:off x="7825737" y="5542583"/>
                <a:ext cx="1318263" cy="1102334"/>
              </a:xfrm>
              <a:prstGeom prst="irregularSeal1">
                <a:avLst/>
              </a:prstGeom>
              <a:solidFill>
                <a:srgbClr val="CC0000"/>
              </a:solidFill>
              <a:ln w="57150">
                <a:solidFill>
                  <a:srgbClr val="FF6404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3200" dirty="0">
                    <a:solidFill>
                      <a:srgbClr val="FFEA18"/>
                    </a:solidFill>
                  </a:rPr>
                  <a:t>ATP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687995" y="5941497"/>
              <a:ext cx="457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3" grpId="2" build="p"/>
      <p:bldP spid="3379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Glycolysis</a:t>
            </a:r>
            <a:r>
              <a:rPr lang="en-US" dirty="0"/>
              <a:t>: the breaking of </a:t>
            </a:r>
            <a:r>
              <a:rPr lang="en-US" dirty="0" smtClean="0"/>
              <a:t>glucose</a:t>
            </a:r>
          </a:p>
          <a:p>
            <a:pPr lvl="1"/>
            <a:r>
              <a:rPr lang="en-US" b="1" dirty="0" smtClean="0"/>
              <a:t>does </a:t>
            </a:r>
            <a:r>
              <a:rPr lang="en-US" b="1" dirty="0"/>
              <a:t>not</a:t>
            </a:r>
            <a:r>
              <a:rPr lang="en-US" dirty="0"/>
              <a:t> require oxygen (</a:t>
            </a:r>
            <a:r>
              <a:rPr lang="en-US" dirty="0" smtClean="0"/>
              <a:t>anaerobic)</a:t>
            </a:r>
          </a:p>
          <a:p>
            <a:pPr lvl="1"/>
            <a:r>
              <a:rPr lang="en-US" dirty="0" smtClean="0"/>
              <a:t>Makes 2 </a:t>
            </a:r>
            <a:r>
              <a:rPr lang="en-US" dirty="0"/>
              <a:t>ATP and high energy </a:t>
            </a:r>
            <a:r>
              <a:rPr lang="en-US" dirty="0" smtClean="0"/>
              <a:t>electrons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54" y="4404704"/>
            <a:ext cx="2621544" cy="195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455" y="6126163"/>
            <a:ext cx="941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985882" y="4266592"/>
            <a:ext cx="2052476" cy="1859571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rgbClr val="FFEA18"/>
                </a:solidFill>
              </a:rPr>
              <a:t>ATP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038358" y="4266592"/>
            <a:ext cx="2052476" cy="1859571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rgbClr val="FFEA18"/>
                </a:solidFill>
              </a:rPr>
              <a:t>ATP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Krebs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5" y="116804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is oxygen present, products from glycolysis go to </a:t>
            </a:r>
            <a:r>
              <a:rPr lang="en-US" b="1" dirty="0" smtClean="0"/>
              <a:t>Krebs cycle </a:t>
            </a:r>
            <a:r>
              <a:rPr lang="en-US" dirty="0" smtClean="0"/>
              <a:t>to be broken down</a:t>
            </a:r>
          </a:p>
          <a:p>
            <a:pPr lvl="1"/>
            <a:r>
              <a:rPr lang="en-US" dirty="0" smtClean="0"/>
              <a:t>occurs </a:t>
            </a:r>
            <a:r>
              <a:rPr lang="en-US" dirty="0"/>
              <a:t>in the mitochondria</a:t>
            </a:r>
            <a:endParaRPr lang="en-US" dirty="0" smtClean="0"/>
          </a:p>
          <a:p>
            <a:pPr lvl="1"/>
            <a:r>
              <a:rPr lang="en-US" dirty="0" smtClean="0"/>
              <a:t>requires oxygen (aerobic)</a:t>
            </a:r>
          </a:p>
          <a:p>
            <a:pPr lvl="1"/>
            <a:r>
              <a:rPr lang="en-US" dirty="0" smtClean="0"/>
              <a:t>Makes 2 </a:t>
            </a:r>
            <a:r>
              <a:rPr lang="en-US" dirty="0"/>
              <a:t>ATP and several high</a:t>
            </a:r>
            <a:r>
              <a:rPr lang="en-US" dirty="0" smtClean="0"/>
              <a:t> energy e- </a:t>
            </a:r>
            <a:r>
              <a:rPr lang="en-US" dirty="0"/>
              <a:t>per glucose</a:t>
            </a:r>
            <a:r>
              <a:rPr lang="en-US" dirty="0" smtClean="0"/>
              <a:t> molecule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2968" y="4142893"/>
            <a:ext cx="1114863" cy="1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www.magerempowerment.com/v2/blog/wp-content/uploads/2012/04/physical-exercis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799" y="4379262"/>
            <a:ext cx="2429001" cy="22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51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Living things need energy to survive.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Organisms get energy through a series of chemical reactions.</a:t>
            </a:r>
          </a:p>
          <a:p>
            <a:pPr marL="0" indent="0">
              <a:buNone/>
            </a:pPr>
            <a:r>
              <a:rPr lang="en-US" b="1" dirty="0" smtClean="0"/>
              <a:t>	Chemical </a:t>
            </a:r>
            <a:r>
              <a:rPr lang="en-US" b="1" dirty="0"/>
              <a:t>Reactions</a:t>
            </a:r>
            <a:r>
              <a:rPr lang="en-US" dirty="0"/>
              <a:t> – the forming and </a:t>
            </a:r>
            <a:r>
              <a:rPr lang="en-US" dirty="0" smtClean="0"/>
              <a:t>	breaking </a:t>
            </a:r>
            <a:r>
              <a:rPr lang="en-US" dirty="0"/>
              <a:t>of bonds</a:t>
            </a:r>
          </a:p>
          <a:p>
            <a:pPr marL="0" indent="0">
              <a:buNone/>
            </a:pPr>
            <a:r>
              <a:rPr lang="en-US" dirty="0" smtClean="0"/>
              <a:t>Reactants </a:t>
            </a:r>
            <a:r>
              <a:rPr lang="en-US" dirty="0"/>
              <a:t>				             Products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u="sng" dirty="0"/>
              <a:t>Metabolism</a:t>
            </a:r>
            <a:r>
              <a:rPr lang="en-US" dirty="0"/>
              <a:t>: all of the chemical reactions occurring in an organism; </a:t>
            </a:r>
            <a:r>
              <a:rPr lang="en-US" dirty="0" smtClean="0"/>
              <a:t>getting energy (digestion), </a:t>
            </a:r>
            <a:r>
              <a:rPr lang="en-US" dirty="0"/>
              <a:t>using energy,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2286000" y="3100265"/>
            <a:ext cx="2400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l_fi" descr="http://www.lovebabypictures.com/download/Infant_eating_cak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420" y="4694522"/>
            <a:ext cx="2397759" cy="213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49645"/>
            <a:ext cx="2873577" cy="198071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189579"/>
            <a:ext cx="4575044" cy="8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091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When oxygen is present some products from glycolysis and Krebs cycle go to the</a:t>
            </a:r>
            <a:r>
              <a:rPr lang="en-US" b="1" dirty="0" smtClean="0"/>
              <a:t> Electron </a:t>
            </a:r>
            <a:r>
              <a:rPr lang="en-US" b="1" dirty="0"/>
              <a:t>Transport </a:t>
            </a:r>
            <a:r>
              <a:rPr lang="en-US" b="1" dirty="0" smtClean="0"/>
              <a:t>Chain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occurs in the mitochondria</a:t>
            </a:r>
          </a:p>
          <a:p>
            <a:pPr lvl="1"/>
            <a:r>
              <a:rPr lang="en-US" dirty="0" smtClean="0"/>
              <a:t>requires oxygen (aerobic)</a:t>
            </a:r>
            <a:endParaRPr lang="en-US" dirty="0"/>
          </a:p>
          <a:p>
            <a:pPr lvl="1"/>
            <a:r>
              <a:rPr lang="en-US" dirty="0" smtClean="0"/>
              <a:t>Makes 32</a:t>
            </a:r>
            <a:r>
              <a:rPr lang="en-US" dirty="0"/>
              <a:t>-34 ATP </a:t>
            </a:r>
            <a:r>
              <a:rPr lang="en-US" dirty="0" smtClean="0"/>
              <a:t>molecules (a lot of energy)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6987" y="2595530"/>
            <a:ext cx="1039813" cy="144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-266700" y="4241800"/>
            <a:ext cx="1841500" cy="165368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rgbClr val="FFEA18"/>
                </a:solidFill>
              </a:rPr>
              <a:t>ATP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351382" y="274638"/>
            <a:ext cx="1792618" cy="1524609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rgbClr val="FFEA18"/>
                </a:solidFill>
              </a:rPr>
              <a:t>ATP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90500" y="291491"/>
            <a:ext cx="1595276" cy="1308709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rgbClr val="FFEA18"/>
                </a:solidFill>
              </a:rPr>
              <a:t>ATP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351382" y="4571392"/>
            <a:ext cx="2052476" cy="1859571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rgbClr val="FFEA18"/>
                </a:solidFill>
              </a:rPr>
              <a:t>ATP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Pearson Prentice Hall</a:t>
            </a:r>
          </a:p>
        </p:txBody>
      </p:sp>
      <p:pic>
        <p:nvPicPr>
          <p:cNvPr id="1304599" name="Picture 23" descr="krebs"/>
          <p:cNvPicPr>
            <a:picLocks noChangeAspect="1" noChangeArrowheads="1"/>
          </p:cNvPicPr>
          <p:nvPr/>
        </p:nvPicPr>
        <p:blipFill>
          <a:blip r:embed="rId3"/>
          <a:srcRect r="10558"/>
          <a:stretch>
            <a:fillRect/>
          </a:stretch>
        </p:blipFill>
        <p:spPr bwMode="auto">
          <a:xfrm>
            <a:off x="769938" y="1479550"/>
            <a:ext cx="7953375" cy="3460750"/>
          </a:xfrm>
          <a:prstGeom prst="rect">
            <a:avLst/>
          </a:prstGeom>
          <a:noFill/>
        </p:spPr>
      </p:pic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Cellular Respiration</a:t>
            </a:r>
          </a:p>
        </p:txBody>
      </p:sp>
      <p:sp>
        <p:nvSpPr>
          <p:cNvPr id="1304582" name="Rectangle 6"/>
          <p:cNvSpPr>
            <a:spLocks noChangeArrowheads="1"/>
          </p:cNvSpPr>
          <p:nvPr/>
        </p:nvSpPr>
        <p:spPr bwMode="auto">
          <a:xfrm>
            <a:off x="288925" y="3873500"/>
            <a:ext cx="16748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Cytoplasm</a:t>
            </a:r>
          </a:p>
        </p:txBody>
      </p:sp>
      <p:sp>
        <p:nvSpPr>
          <p:cNvPr id="1304585" name="Rectangle 9"/>
          <p:cNvSpPr>
            <a:spLocks noChangeArrowheads="1"/>
          </p:cNvSpPr>
          <p:nvPr/>
        </p:nvSpPr>
        <p:spPr bwMode="auto">
          <a:xfrm>
            <a:off x="2614613" y="2171700"/>
            <a:ext cx="814387" cy="46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Pyruvic</a:t>
            </a:r>
            <a:br>
              <a:rPr lang="en-US"/>
            </a:br>
            <a:r>
              <a:rPr lang="en-US"/>
              <a:t>acid</a:t>
            </a:r>
          </a:p>
        </p:txBody>
      </p:sp>
      <p:sp>
        <p:nvSpPr>
          <p:cNvPr id="1304587" name="Rectangle 11"/>
          <p:cNvSpPr>
            <a:spLocks noChangeArrowheads="1"/>
          </p:cNvSpPr>
          <p:nvPr/>
        </p:nvSpPr>
        <p:spPr bwMode="auto">
          <a:xfrm>
            <a:off x="4989513" y="4552950"/>
            <a:ext cx="206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Mitochondrion</a:t>
            </a:r>
          </a:p>
        </p:txBody>
      </p:sp>
      <p:sp>
        <p:nvSpPr>
          <p:cNvPr id="1304583" name="Rectangle 7"/>
          <p:cNvSpPr>
            <a:spLocks noChangeArrowheads="1"/>
          </p:cNvSpPr>
          <p:nvPr/>
        </p:nvSpPr>
        <p:spPr bwMode="auto">
          <a:xfrm>
            <a:off x="2763838" y="1047750"/>
            <a:ext cx="35004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Electrons carried in NADH</a:t>
            </a:r>
          </a:p>
        </p:txBody>
      </p:sp>
      <p:sp>
        <p:nvSpPr>
          <p:cNvPr id="1304592" name="Rectangle 16"/>
          <p:cNvSpPr>
            <a:spLocks noChangeArrowheads="1"/>
          </p:cNvSpPr>
          <p:nvPr/>
        </p:nvSpPr>
        <p:spPr bwMode="auto">
          <a:xfrm>
            <a:off x="5014913" y="1851025"/>
            <a:ext cx="18589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Electrons carried</a:t>
            </a:r>
          </a:p>
          <a:p>
            <a:r>
              <a:rPr lang="en-US" sz="1600"/>
              <a:t> in NADH and </a:t>
            </a:r>
          </a:p>
          <a:p>
            <a:r>
              <a:rPr lang="en-US" sz="1600"/>
              <a:t>FADH</a:t>
            </a:r>
            <a:r>
              <a:rPr lang="en-US" sz="1600" baseline="-25000"/>
              <a:t>2</a:t>
            </a:r>
          </a:p>
        </p:txBody>
      </p:sp>
      <p:sp>
        <p:nvSpPr>
          <p:cNvPr id="1304600" name="Rectangle 24"/>
          <p:cNvSpPr>
            <a:spLocks noChangeArrowheads="1"/>
          </p:cNvSpPr>
          <p:nvPr/>
        </p:nvSpPr>
        <p:spPr bwMode="auto">
          <a:xfrm>
            <a:off x="871538" y="2790825"/>
            <a:ext cx="1843087" cy="871538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/>
        </p:nvSpPr>
        <p:spPr bwMode="auto">
          <a:xfrm>
            <a:off x="-307975" y="2798763"/>
            <a:ext cx="13128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en-US"/>
              <a:t>Glucose</a:t>
            </a:r>
          </a:p>
        </p:txBody>
      </p:sp>
      <p:sp>
        <p:nvSpPr>
          <p:cNvPr id="1304591" name="Line 15"/>
          <p:cNvSpPr>
            <a:spLocks noChangeShapeType="1"/>
          </p:cNvSpPr>
          <p:nvPr/>
        </p:nvSpPr>
        <p:spPr bwMode="auto">
          <a:xfrm>
            <a:off x="936625" y="3081338"/>
            <a:ext cx="36195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4602" name="Picture 26" descr="aaaaarrro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960438"/>
            <a:ext cx="6107113" cy="2351087"/>
          </a:xfrm>
          <a:prstGeom prst="rect">
            <a:avLst/>
          </a:prstGeom>
          <a:noFill/>
        </p:spPr>
      </p:pic>
      <p:pic>
        <p:nvPicPr>
          <p:cNvPr id="1304603" name="Picture 27" descr="aaarrwwwss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7188" y="3284538"/>
            <a:ext cx="5654675" cy="2166937"/>
          </a:xfrm>
          <a:prstGeom prst="rect">
            <a:avLst/>
          </a:prstGeom>
          <a:noFill/>
        </p:spPr>
      </p:pic>
      <p:sp>
        <p:nvSpPr>
          <p:cNvPr id="1304597" name="Rectangle 21"/>
          <p:cNvSpPr>
            <a:spLocks noChangeArrowheads="1"/>
          </p:cNvSpPr>
          <p:nvPr/>
        </p:nvSpPr>
        <p:spPr bwMode="auto">
          <a:xfrm>
            <a:off x="1279525" y="2838450"/>
            <a:ext cx="1698625" cy="581025"/>
          </a:xfrm>
          <a:prstGeom prst="rect">
            <a:avLst/>
          </a:prstGeom>
          <a:solidFill>
            <a:srgbClr val="EDC5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4598" name="Rectangle 22"/>
          <p:cNvSpPr>
            <a:spLocks noChangeArrowheads="1"/>
          </p:cNvSpPr>
          <p:nvPr/>
        </p:nvSpPr>
        <p:spPr bwMode="auto">
          <a:xfrm>
            <a:off x="1495425" y="2844800"/>
            <a:ext cx="1444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en-US" sz="2400"/>
              <a:t>Glycolysis</a:t>
            </a:r>
          </a:p>
        </p:txBody>
      </p:sp>
      <p:pic>
        <p:nvPicPr>
          <p:cNvPr id="1304604" name="Picture 28" descr="at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3513" y="5434013"/>
            <a:ext cx="1196975" cy="1052512"/>
          </a:xfrm>
          <a:prstGeom prst="rect">
            <a:avLst/>
          </a:prstGeom>
          <a:noFill/>
        </p:spPr>
      </p:pic>
      <p:pic>
        <p:nvPicPr>
          <p:cNvPr id="1304605" name="Picture 29" descr="at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6200" y="5434013"/>
            <a:ext cx="1196975" cy="1052512"/>
          </a:xfrm>
          <a:prstGeom prst="rect">
            <a:avLst/>
          </a:prstGeom>
          <a:noFill/>
        </p:spPr>
      </p:pic>
      <p:pic>
        <p:nvPicPr>
          <p:cNvPr id="1304606" name="Picture 30" descr="at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7163" y="5434013"/>
            <a:ext cx="1196975" cy="105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0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04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04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04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04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04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04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26" y="1570566"/>
            <a:ext cx="5378774" cy="410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" y="1164170"/>
            <a:ext cx="3754967" cy="49318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Fermentation</a:t>
            </a:r>
            <a:r>
              <a:rPr lang="en-US" dirty="0"/>
              <a:t>: If there is no oxygen present, </a:t>
            </a:r>
            <a:r>
              <a:rPr lang="en-US" dirty="0" smtClean="0"/>
              <a:t>cells go </a:t>
            </a:r>
            <a:r>
              <a:rPr lang="en-US" dirty="0"/>
              <a:t>through </a:t>
            </a:r>
            <a:r>
              <a:rPr lang="en-US" dirty="0" smtClean="0"/>
              <a:t>fermentation</a:t>
            </a:r>
            <a:r>
              <a:rPr lang="en-US" dirty="0"/>
              <a:t> </a:t>
            </a:r>
            <a:r>
              <a:rPr lang="en-US" dirty="0" smtClean="0"/>
              <a:t>instead of cellular respiration.</a:t>
            </a:r>
          </a:p>
          <a:p>
            <a:pPr lvl="1"/>
            <a:r>
              <a:rPr lang="en-US" dirty="0" smtClean="0"/>
              <a:t>Allows glycolysis </a:t>
            </a:r>
            <a:r>
              <a:rPr lang="en-US" dirty="0"/>
              <a:t>to </a:t>
            </a:r>
            <a:r>
              <a:rPr lang="en-US" dirty="0" smtClean="0"/>
              <a:t>continue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/>
              <a:t>some ATP, as long as the</a:t>
            </a:r>
            <a:r>
              <a:rPr lang="en-US" dirty="0" smtClean="0"/>
              <a:t> glucose </a:t>
            </a:r>
            <a:r>
              <a:rPr lang="en-US" dirty="0"/>
              <a:t>supply lasts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dirty="0" smtClean="0"/>
              <a:t>Lactic acid fermentation: products of glycolysis turn into lactic acid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Animals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Some Bacteria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Alcohol Fermentation:  products of glycolysis turn into </a:t>
            </a:r>
            <a:r>
              <a:rPr lang="en-US" dirty="0"/>
              <a:t>ethyl alcohol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Fruit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Yeast </a:t>
            </a:r>
          </a:p>
          <a:p>
            <a:pPr marL="57150" indent="0">
              <a:buNone/>
            </a:pPr>
            <a:r>
              <a:rPr lang="en-US" dirty="0" smtClean="0"/>
              <a:t>	Some Bacteria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280" y="1914742"/>
            <a:ext cx="2067720" cy="3101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24" t="7779" r="18504"/>
          <a:stretch/>
        </p:blipFill>
        <p:spPr>
          <a:xfrm>
            <a:off x="5325200" y="2324308"/>
            <a:ext cx="1521354" cy="170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29" y="2324307"/>
            <a:ext cx="1708971" cy="170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638"/>
            <a:ext cx="3499403" cy="1644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880" y="242888"/>
            <a:ext cx="3454400" cy="234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402138"/>
            <a:ext cx="3581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546" y="89876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Photosynthesis: Changes sun’s energy to sugar</a:t>
            </a:r>
          </a:p>
          <a:p>
            <a:pPr marL="457200" lvl="1" indent="0">
              <a:buNone/>
            </a:pPr>
            <a:r>
              <a:rPr lang="en-US" dirty="0" smtClean="0"/>
              <a:t>Cellular respiration: Changes energy in sugar to usable energy (ATP)</a:t>
            </a:r>
          </a:p>
          <a:p>
            <a:pPr marL="457200" lvl="1" indent="0">
              <a:buNone/>
            </a:pP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4575044" cy="8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Reactions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52" y="3013203"/>
            <a:ext cx="7000037" cy="384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213"/>
            <a:ext cx="3499603" cy="5873487"/>
          </a:xfrm>
        </p:spPr>
        <p:txBody>
          <a:bodyPr/>
          <a:lstStyle/>
          <a:p>
            <a:r>
              <a:rPr lang="en-US" dirty="0" smtClean="0"/>
              <a:t>Sun light </a:t>
            </a:r>
          </a:p>
          <a:p>
            <a:pPr lvl="1"/>
            <a:r>
              <a:rPr lang="en-US" sz="1800" dirty="0" smtClean="0"/>
              <a:t>Sun light is the primary source of energy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Autotrophs/producers</a:t>
            </a:r>
          </a:p>
          <a:p>
            <a:pPr lvl="1"/>
            <a:r>
              <a:rPr lang="en-US" sz="1800" dirty="0" smtClean="0">
                <a:ea typeface="Wingdings"/>
                <a:cs typeface="Wingdings"/>
              </a:rPr>
              <a:t>Organisms that use energy from the environment (sunlight) to make their own food</a:t>
            </a:r>
          </a:p>
          <a:p>
            <a:pPr lvl="2"/>
            <a:r>
              <a:rPr lang="en-US" sz="1800" dirty="0" smtClean="0">
                <a:ea typeface="Wingdings"/>
                <a:cs typeface="Wingdings"/>
              </a:rPr>
              <a:t>Plants, mosses, Algae</a:t>
            </a:r>
            <a:endParaRPr lang="en-US" sz="1800" dirty="0" smtClean="0"/>
          </a:p>
        </p:txBody>
      </p:sp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30213"/>
            <a:ext cx="5037137" cy="5249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04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064"/>
            <a:ext cx="8229600" cy="1953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765" dirty="0" smtClean="0"/>
              <a:t>Heterotrophs/Consumers: </a:t>
            </a:r>
            <a:r>
              <a:rPr lang="en-US" sz="2820" dirty="0" smtClean="0"/>
              <a:t>organisms that cannot make their own </a:t>
            </a:r>
            <a:r>
              <a:rPr lang="en-US" sz="2824" dirty="0" smtClean="0"/>
              <a:t>food.  They must eat to get energy</a:t>
            </a:r>
          </a:p>
          <a:p>
            <a:pPr lvl="2">
              <a:buNone/>
            </a:pPr>
            <a:endParaRPr lang="en-US" sz="1189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55" y="1496475"/>
            <a:ext cx="1863537" cy="1545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314" y="1876170"/>
            <a:ext cx="2020182" cy="1414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6496" y="1496475"/>
            <a:ext cx="2427113" cy="108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Carnivores</a:t>
            </a:r>
          </a:p>
          <a:p>
            <a:r>
              <a:rPr lang="en-US" sz="2162" dirty="0"/>
              <a:t>e</a:t>
            </a:r>
            <a:r>
              <a:rPr lang="en-US" sz="2162" dirty="0" smtClean="0"/>
              <a:t>at only meat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6314" y="3564176"/>
            <a:ext cx="3351717" cy="108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Omnivores</a:t>
            </a:r>
          </a:p>
          <a:p>
            <a:r>
              <a:rPr lang="en-US" sz="2162" dirty="0" smtClean="0"/>
              <a:t>eat both plants and </a:t>
            </a:r>
            <a:r>
              <a:rPr lang="en-US" sz="2162" dirty="0" smtClean="0"/>
              <a:t>meat</a:t>
            </a:r>
            <a:endParaRPr lang="en-US" sz="2162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459" y="1780245"/>
            <a:ext cx="3987335" cy="80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Herbivores</a:t>
            </a:r>
          </a:p>
          <a:p>
            <a:r>
              <a:rPr lang="en-US" sz="2118" dirty="0" smtClean="0"/>
              <a:t>eat only plants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0" y="3861569"/>
            <a:ext cx="1911504" cy="1578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2495" y="4353542"/>
            <a:ext cx="3720931" cy="108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Decomposers/</a:t>
            </a:r>
            <a:r>
              <a:rPr lang="en-US" sz="2500" b="1" u="sng" dirty="0" err="1" smtClean="0"/>
              <a:t>Detritivores</a:t>
            </a:r>
            <a:endParaRPr lang="en-US" sz="2500" b="1" u="sng" dirty="0" smtClean="0"/>
          </a:p>
          <a:p>
            <a:r>
              <a:rPr lang="en-US" sz="2162" dirty="0" smtClean="0"/>
              <a:t>Breakdown plants and animals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609" y="5194315"/>
            <a:ext cx="1949817" cy="1462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150" y="5194315"/>
            <a:ext cx="1891761" cy="1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Energy and ATP</a:t>
            </a:r>
          </a:p>
        </p:txBody>
      </p:sp>
      <p:sp>
        <p:nvSpPr>
          <p:cNvPr id="12349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33400" y="1258093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Organism store energy in food. </a:t>
            </a:r>
          </a:p>
          <a:p>
            <a:pPr marL="114300" indent="0">
              <a:buNone/>
            </a:pPr>
            <a:r>
              <a:rPr lang="en-US" b="1" dirty="0" smtClean="0"/>
              <a:t>Cells use ATP as energy</a:t>
            </a:r>
          </a:p>
          <a:p>
            <a:pPr lvl="2"/>
            <a:r>
              <a:rPr lang="en-US" b="1" dirty="0" smtClean="0"/>
              <a:t>adenosine triphosphate, ATP: </a:t>
            </a:r>
            <a:r>
              <a:rPr lang="en-US" dirty="0" smtClean="0"/>
              <a:t>An </a:t>
            </a:r>
            <a:r>
              <a:rPr lang="en-US" dirty="0"/>
              <a:t>important chemical compound that cells use to store and release </a:t>
            </a:r>
            <a:r>
              <a:rPr lang="en-US" dirty="0" smtClean="0"/>
              <a:t>energy</a:t>
            </a:r>
          </a:p>
          <a:p>
            <a:pPr lvl="3"/>
            <a:r>
              <a:rPr lang="en-US" dirty="0" smtClean="0"/>
              <a:t>Energy currency used </a:t>
            </a:r>
            <a:r>
              <a:rPr lang="en-US" dirty="0"/>
              <a:t>by all types of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1234954" name="Rectangle 10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288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67638" y="4208601"/>
            <a:ext cx="4191000" cy="2743200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6000">
                <a:solidFill>
                  <a:srgbClr val="FFEA18"/>
                </a:solidFill>
              </a:rPr>
              <a:t>ATP</a:t>
            </a:r>
            <a:endParaRPr lang="en-US" sz="6000">
              <a:solidFill>
                <a:schemeClr val="tx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r="35956" b="54565"/>
          <a:stretch>
            <a:fillRect/>
          </a:stretch>
        </p:blipFill>
        <p:spPr bwMode="auto">
          <a:xfrm>
            <a:off x="4794069" y="3709538"/>
            <a:ext cx="360838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Pearson Prentice Hall</a:t>
            </a:r>
          </a:p>
        </p:txBody>
      </p:sp>
      <p:sp>
        <p:nvSpPr>
          <p:cNvPr id="1250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Energy and ATP</a:t>
            </a:r>
          </a:p>
        </p:txBody>
      </p:sp>
      <p:sp>
        <p:nvSpPr>
          <p:cNvPr id="1250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spcAft>
                <a:spcPct val="25000"/>
              </a:spcAft>
            </a:pPr>
            <a:r>
              <a:rPr lang="en-US"/>
              <a:t>ATP consists of:</a:t>
            </a:r>
          </a:p>
          <a:p>
            <a:pPr lvl="3">
              <a:spcAft>
                <a:spcPct val="25000"/>
              </a:spcAft>
            </a:pPr>
            <a:r>
              <a:rPr lang="en-US"/>
              <a:t>adenine</a:t>
            </a:r>
          </a:p>
          <a:p>
            <a:pPr lvl="3">
              <a:spcAft>
                <a:spcPct val="25000"/>
              </a:spcAft>
            </a:pPr>
            <a:r>
              <a:rPr lang="en-US"/>
              <a:t>ribose (a 5-carbon sugar)</a:t>
            </a:r>
          </a:p>
          <a:p>
            <a:pPr lvl="3">
              <a:spcAft>
                <a:spcPct val="25000"/>
              </a:spcAft>
            </a:pPr>
            <a:r>
              <a:rPr lang="en-US"/>
              <a:t>3 phosphate groups</a:t>
            </a:r>
          </a:p>
        </p:txBody>
      </p:sp>
      <p:pic>
        <p:nvPicPr>
          <p:cNvPr id="1250310" name="Picture 6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" t="26750" b="16760"/>
          <a:stretch>
            <a:fillRect/>
          </a:stretch>
        </p:blipFill>
        <p:spPr bwMode="auto">
          <a:xfrm>
            <a:off x="1587500" y="4322763"/>
            <a:ext cx="6553200" cy="2300287"/>
          </a:xfrm>
          <a:prstGeom prst="rect">
            <a:avLst/>
          </a:prstGeom>
          <a:noFill/>
        </p:spPr>
      </p:pic>
      <p:sp>
        <p:nvSpPr>
          <p:cNvPr id="1250311" name="Rectangle 7"/>
          <p:cNvSpPr>
            <a:spLocks noChangeArrowheads="1"/>
          </p:cNvSpPr>
          <p:nvPr/>
        </p:nvSpPr>
        <p:spPr bwMode="auto">
          <a:xfrm>
            <a:off x="1728788" y="3930650"/>
            <a:ext cx="1262062" cy="46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Adenine</a:t>
            </a:r>
          </a:p>
        </p:txBody>
      </p:sp>
      <p:sp>
        <p:nvSpPr>
          <p:cNvPr id="1250312" name="Rectangle 8"/>
          <p:cNvSpPr>
            <a:spLocks noChangeArrowheads="1"/>
          </p:cNvSpPr>
          <p:nvPr/>
        </p:nvSpPr>
        <p:spPr bwMode="auto">
          <a:xfrm>
            <a:off x="1601788" y="6137275"/>
            <a:ext cx="987425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ATP</a:t>
            </a:r>
          </a:p>
        </p:txBody>
      </p:sp>
      <p:sp>
        <p:nvSpPr>
          <p:cNvPr id="1250315" name="Rectangle 11"/>
          <p:cNvSpPr>
            <a:spLocks noChangeArrowheads="1"/>
          </p:cNvSpPr>
          <p:nvPr/>
        </p:nvSpPr>
        <p:spPr bwMode="auto">
          <a:xfrm>
            <a:off x="3616325" y="3930650"/>
            <a:ext cx="1262063" cy="37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Ribose</a:t>
            </a:r>
          </a:p>
        </p:txBody>
      </p:sp>
      <p:sp>
        <p:nvSpPr>
          <p:cNvPr id="1250318" name="Rectangle 14"/>
          <p:cNvSpPr>
            <a:spLocks noChangeArrowheads="1"/>
          </p:cNvSpPr>
          <p:nvPr/>
        </p:nvSpPr>
        <p:spPr bwMode="auto">
          <a:xfrm>
            <a:off x="5421313" y="3930650"/>
            <a:ext cx="2190750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effectLst/>
              </a:rPr>
              <a:t>3 Phosphate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38" y="0"/>
            <a:ext cx="8229600" cy="1143000"/>
          </a:xfrm>
        </p:spPr>
        <p:txBody>
          <a:bodyPr/>
          <a:lstStyle/>
          <a:p>
            <a:r>
              <a:rPr lang="en-US" dirty="0"/>
              <a:t>Chemical Energy and ATP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38" y="852395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Releasing Energy</a:t>
            </a:r>
          </a:p>
          <a:p>
            <a:pPr lvl="2"/>
            <a:r>
              <a:rPr lang="en-US" dirty="0"/>
              <a:t>Energy stored in ATP is </a:t>
            </a:r>
            <a:r>
              <a:rPr lang="en-US" dirty="0" smtClean="0"/>
              <a:t>released when a phosphate group </a:t>
            </a:r>
            <a:r>
              <a:rPr lang="en-US" smtClean="0"/>
              <a:t>is removed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270796" name="Rectangle 12"/>
          <p:cNvSpPr>
            <a:spLocks noChangeArrowheads="1"/>
          </p:cNvSpPr>
          <p:nvPr/>
        </p:nvSpPr>
        <p:spPr bwMode="auto">
          <a:xfrm>
            <a:off x="6472238" y="5094288"/>
            <a:ext cx="24765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3" descr="05_13aHydrolysisATP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237" y="2249504"/>
            <a:ext cx="4289996" cy="433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106010" y="3913890"/>
            <a:ext cx="1673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Ribose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106010" y="3383665"/>
            <a:ext cx="1673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Adenine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779235" y="2313327"/>
            <a:ext cx="29003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Triphosphate</a:t>
            </a:r>
            <a:r>
              <a:rPr lang="en-US" dirty="0"/>
              <a:t>  (ATP)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106088" y="2161290"/>
            <a:ext cx="1673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Adenosine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917347" y="3539240"/>
            <a:ext cx="16732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Phosphate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group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4679097" y="3383665"/>
            <a:ext cx="679450" cy="53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744225" y="3115377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 rot="16201169">
            <a:off x="4855988" y="1695068"/>
            <a:ext cx="227324" cy="1619249"/>
          </a:xfrm>
          <a:prstGeom prst="rightBrace">
            <a:avLst>
              <a:gd name="adj1" fmla="val 8205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/>
          </p:cNvSpPr>
          <p:nvPr/>
        </p:nvSpPr>
        <p:spPr bwMode="auto">
          <a:xfrm rot="16201169">
            <a:off x="6441024" y="2095210"/>
            <a:ext cx="233798" cy="1281073"/>
          </a:xfrm>
          <a:prstGeom prst="rightBrace">
            <a:avLst>
              <a:gd name="adj1" fmla="val 6043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106010" y="4251725"/>
            <a:ext cx="1673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Hydrolysis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043774" y="6168508"/>
            <a:ext cx="29003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Diphosphate</a:t>
            </a:r>
            <a:r>
              <a:rPr lang="en-US" dirty="0"/>
              <a:t>  (ADP)</a:t>
            </a:r>
          </a:p>
        </p:txBody>
      </p:sp>
      <p:sp>
        <p:nvSpPr>
          <p:cNvPr id="27" name="AutoShape 26"/>
          <p:cNvSpPr>
            <a:spLocks/>
          </p:cNvSpPr>
          <p:nvPr/>
        </p:nvSpPr>
        <p:spPr bwMode="auto">
          <a:xfrm rot="5401170">
            <a:off x="4301918" y="5316223"/>
            <a:ext cx="240199" cy="1243432"/>
          </a:xfrm>
          <a:prstGeom prst="rightBrace">
            <a:avLst>
              <a:gd name="adj1" fmla="val 8112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7"/>
          <p:cNvSpPr>
            <a:spLocks/>
          </p:cNvSpPr>
          <p:nvPr/>
        </p:nvSpPr>
        <p:spPr bwMode="auto">
          <a:xfrm rot="5401168">
            <a:off x="5541921" y="5515334"/>
            <a:ext cx="233648" cy="838522"/>
          </a:xfrm>
          <a:prstGeom prst="rightBrace">
            <a:avLst>
              <a:gd name="adj1" fmla="val 3854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876750" y="6109227"/>
            <a:ext cx="1673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Adenosine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05" y="102143"/>
            <a:ext cx="8229600" cy="1143000"/>
          </a:xfrm>
        </p:spPr>
        <p:txBody>
          <a:bodyPr/>
          <a:lstStyle/>
          <a:p>
            <a:r>
              <a:rPr lang="en-US" dirty="0" smtClean="0"/>
              <a:t>Energy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17" y="1016620"/>
            <a:ext cx="8229600" cy="4525963"/>
          </a:xfrm>
        </p:spPr>
        <p:txBody>
          <a:bodyPr>
            <a:normAutofit/>
          </a:bodyPr>
          <a:lstStyle/>
          <a:p>
            <a:pPr marL="0" lvl="1" indent="-400050">
              <a:buNone/>
            </a:pPr>
            <a:r>
              <a:rPr lang="en-US" b="1" dirty="0" smtClean="0"/>
              <a:t>Photosynthesis</a:t>
            </a:r>
            <a:r>
              <a:rPr lang="en-US" dirty="0" smtClean="0"/>
              <a:t>: process in which organisms use the energy of sunlight to make sugar and oxygen.</a:t>
            </a:r>
          </a:p>
          <a:p>
            <a:pPr marL="57150" lvl="1" indent="-457200"/>
            <a:r>
              <a:rPr lang="en-US" dirty="0" smtClean="0"/>
              <a:t>Happens in Chloroplasts </a:t>
            </a:r>
          </a:p>
          <a:p>
            <a:pPr marL="57150" lvl="1" indent="-457200"/>
            <a:r>
              <a:rPr lang="en-US" dirty="0" smtClean="0"/>
              <a:t>Plant cells				</a:t>
            </a:r>
            <a:endParaRPr lang="en-US" sz="1600" dirty="0" smtClean="0"/>
          </a:p>
          <a:p>
            <a:pPr>
              <a:buNone/>
            </a:pPr>
            <a:r>
              <a:rPr lang="en-US" dirty="0" smtClean="0"/>
              <a:t> 6CO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6H</a:t>
            </a:r>
            <a:r>
              <a:rPr lang="en-US" baseline="-25000" dirty="0" smtClean="0"/>
              <a:t>2</a:t>
            </a:r>
            <a:r>
              <a:rPr lang="en-US" dirty="0"/>
              <a:t>O</a:t>
            </a:r>
            <a:r>
              <a:rPr lang="en-US" dirty="0" smtClean="0"/>
              <a:t>                    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endParaRPr lang="en-US" sz="16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		  </a:t>
            </a:r>
            <a:r>
              <a:rPr lang="en-US" dirty="0" smtClean="0"/>
              <a:t> 				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sz="1600" dirty="0"/>
          </a:p>
          <a:p>
            <a:pPr>
              <a:buNone/>
            </a:pPr>
            <a:r>
              <a:rPr lang="en-US" dirty="0"/>
              <a:t>Carbon dioxide + water 		sugar + oxygen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(Reactants)						(Products)</a:t>
            </a:r>
            <a:endParaRPr lang="en-US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897809" y="3375099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68444" y="460632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2525344" y="5128755"/>
            <a:ext cx="2400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32732" y="5530518"/>
            <a:ext cx="7561579" cy="1156229"/>
            <a:chOff x="666373" y="3475883"/>
            <a:chExt cx="7561579" cy="1156229"/>
          </a:xfrm>
        </p:grpSpPr>
        <p:sp>
          <p:nvSpPr>
            <p:cNvPr id="14" name="Oval 13"/>
            <p:cNvSpPr/>
            <p:nvPr/>
          </p:nvSpPr>
          <p:spPr>
            <a:xfrm>
              <a:off x="2239962" y="3784281"/>
              <a:ext cx="1260475" cy="617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3894" y="3475883"/>
              <a:ext cx="1095375" cy="115622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82208" y="3961121"/>
              <a:ext cx="457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461025" y="3784281"/>
              <a:ext cx="766927" cy="79381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612714" y="4062931"/>
              <a:ext cx="33972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/>
                <a:t>O</a:t>
              </a:r>
              <a:r>
                <a:rPr lang="en-US" sz="1400" b="1" baseline="-25000" dirty="0"/>
                <a:t>2</a:t>
              </a:r>
              <a:endParaRPr lang="en-US" sz="14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927830" y="4025217"/>
              <a:ext cx="1224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66373" y="3651717"/>
              <a:ext cx="859723" cy="89587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955298" y="4023235"/>
              <a:ext cx="339725" cy="18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/>
                <a:t>CO</a:t>
              </a:r>
              <a:r>
                <a:rPr lang="en-US" sz="1400" b="1" baseline="-25000" dirty="0"/>
                <a:t>2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95044" y="3842139"/>
              <a:ext cx="457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2700337" y="3961121"/>
              <a:ext cx="339725" cy="18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/>
                <a:t>H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51515" y="4009275"/>
              <a:ext cx="943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Sugar</a:t>
              </a:r>
              <a:endParaRPr lang="en-US" dirty="0"/>
            </a:p>
          </p:txBody>
        </p:sp>
      </p:grp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856635" y="5548101"/>
            <a:ext cx="825548" cy="470952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269409" y="3956380"/>
            <a:ext cx="825548" cy="470952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3060069" y="2724120"/>
            <a:ext cx="1034472" cy="470952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796" grpId="0" animBg="1"/>
      <p:bldP spid="33797" grpId="0" animBg="1"/>
      <p:bldP spid="10" grpId="0" animBg="1"/>
      <p:bldP spid="25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1225</Words>
  <Application>Microsoft Macintosh PowerPoint</Application>
  <PresentationFormat>On-screen Show (4:3)</PresentationFormat>
  <Paragraphs>260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Photosynthesis and  Cellular Respiration</vt:lpstr>
      <vt:lpstr>PowerPoint Presentation</vt:lpstr>
      <vt:lpstr>PowerPoint Presentation</vt:lpstr>
      <vt:lpstr>PowerPoint Presentation</vt:lpstr>
      <vt:lpstr>PowerPoint Presentation</vt:lpstr>
      <vt:lpstr>Chemical Energy and ATP</vt:lpstr>
      <vt:lpstr>Chemical Energy and ATP</vt:lpstr>
      <vt:lpstr>Chemical Energy and ATP</vt:lpstr>
      <vt:lpstr>Energy Reactions</vt:lpstr>
      <vt:lpstr>Capturing light energy</vt:lpstr>
      <vt:lpstr>Capturing light energy</vt:lpstr>
      <vt:lpstr>Capturing light energy</vt:lpstr>
      <vt:lpstr>PowerPoint Presentation</vt:lpstr>
      <vt:lpstr>Building Carbohydrates (light independent reaction)</vt:lpstr>
      <vt:lpstr>Inside a Chloroplast</vt:lpstr>
      <vt:lpstr>PowerPoint Presentation</vt:lpstr>
      <vt:lpstr>Energy Reactions</vt:lpstr>
      <vt:lpstr>Glycolysis</vt:lpstr>
      <vt:lpstr>Krebs Cycle</vt:lpstr>
      <vt:lpstr>Electron Transport Chain</vt:lpstr>
      <vt:lpstr>Overview of Cellular Respiration</vt:lpstr>
      <vt:lpstr>Fermentation</vt:lpstr>
      <vt:lpstr>Fermentation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and  Cellular Respiration</dc:title>
  <dc:creator>Plano High School</dc:creator>
  <cp:lastModifiedBy>Plano High School</cp:lastModifiedBy>
  <cp:revision>46</cp:revision>
  <cp:lastPrinted>2016-01-27T16:06:36Z</cp:lastPrinted>
  <dcterms:created xsi:type="dcterms:W3CDTF">2011-11-03T16:37:36Z</dcterms:created>
  <dcterms:modified xsi:type="dcterms:W3CDTF">2016-01-28T20:33:27Z</dcterms:modified>
</cp:coreProperties>
</file>