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audio1.bin" ContentType="audio/unknown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audio2.bin" ContentType="audio/unknown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embeddings/oleObject1.bin" ContentType="application/vnd.openxmlformats-officedocument.oleObject"/>
  <Override PartName="/ppt/drawings/drawing1.xml" ContentType="application/vnd.openxmlformats-officedocument.drawingml.chartshapes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50"/>
  </p:notesMasterIdLst>
  <p:sldIdLst>
    <p:sldId id="256" r:id="rId2"/>
    <p:sldId id="257" r:id="rId3"/>
    <p:sldId id="316" r:id="rId4"/>
    <p:sldId id="317" r:id="rId5"/>
    <p:sldId id="318" r:id="rId6"/>
    <p:sldId id="321" r:id="rId7"/>
    <p:sldId id="258" r:id="rId8"/>
    <p:sldId id="314" r:id="rId9"/>
    <p:sldId id="260" r:id="rId10"/>
    <p:sldId id="307" r:id="rId11"/>
    <p:sldId id="267" r:id="rId12"/>
    <p:sldId id="269" r:id="rId13"/>
    <p:sldId id="324" r:id="rId14"/>
    <p:sldId id="325" r:id="rId15"/>
    <p:sldId id="326" r:id="rId16"/>
    <p:sldId id="327" r:id="rId17"/>
    <p:sldId id="328" r:id="rId18"/>
    <p:sldId id="329" r:id="rId19"/>
    <p:sldId id="330" r:id="rId20"/>
    <p:sldId id="331" r:id="rId21"/>
    <p:sldId id="310" r:id="rId22"/>
    <p:sldId id="270" r:id="rId23"/>
    <p:sldId id="271" r:id="rId24"/>
    <p:sldId id="273" r:id="rId25"/>
    <p:sldId id="309" r:id="rId26"/>
    <p:sldId id="275" r:id="rId27"/>
    <p:sldId id="308" r:id="rId28"/>
    <p:sldId id="345" r:id="rId29"/>
    <p:sldId id="277" r:id="rId30"/>
    <p:sldId id="278" r:id="rId31"/>
    <p:sldId id="264" r:id="rId32"/>
    <p:sldId id="332" r:id="rId33"/>
    <p:sldId id="335" r:id="rId34"/>
    <p:sldId id="347" r:id="rId35"/>
    <p:sldId id="348" r:id="rId36"/>
    <p:sldId id="336" r:id="rId37"/>
    <p:sldId id="349" r:id="rId38"/>
    <p:sldId id="344" r:id="rId39"/>
    <p:sldId id="337" r:id="rId40"/>
    <p:sldId id="350" r:id="rId41"/>
    <p:sldId id="339" r:id="rId42"/>
    <p:sldId id="340" r:id="rId43"/>
    <p:sldId id="341" r:id="rId44"/>
    <p:sldId id="351" r:id="rId45"/>
    <p:sldId id="352" r:id="rId46"/>
    <p:sldId id="342" r:id="rId47"/>
    <p:sldId id="346" r:id="rId48"/>
    <p:sldId id="343" r:id="rId4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92" autoAdjust="0"/>
    <p:restoredTop sz="66856" autoAdjust="0"/>
  </p:normalViewPr>
  <p:slideViewPr>
    <p:cSldViewPr>
      <p:cViewPr varScale="1">
        <p:scale>
          <a:sx n="63" d="100"/>
          <a:sy n="63" d="100"/>
        </p:scale>
        <p:origin x="-99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50" Type="http://schemas.openxmlformats.org/officeDocument/2006/relationships/notesMaster" Target="notesMasters/notesMaster1.xml"/><Relationship Id="rId51" Type="http://schemas.openxmlformats.org/officeDocument/2006/relationships/printerSettings" Target="printerSettings/printerSettings1.bin"/><Relationship Id="rId52" Type="http://schemas.openxmlformats.org/officeDocument/2006/relationships/presProps" Target="presProps.xml"/><Relationship Id="rId53" Type="http://schemas.openxmlformats.org/officeDocument/2006/relationships/viewProps" Target="viewProps.xml"/><Relationship Id="rId54" Type="http://schemas.openxmlformats.org/officeDocument/2006/relationships/theme" Target="theme/theme1.xml"/><Relationship Id="rId55" Type="http://schemas.openxmlformats.org/officeDocument/2006/relationships/tableStyles" Target="tableStyles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hPercent val="53"/>
      <c:rotY val="20"/>
      <c:depthPercent val="100"/>
      <c:rAngAx val="1"/>
    </c:view3D>
    <c:floor>
      <c:thickness val="0"/>
      <c:spPr>
        <a:solidFill>
          <a:srgbClr val="C0C0C0"/>
        </a:solidFill>
        <a:ln w="12700">
          <a:solidFill>
            <a:srgbClr val="000000"/>
          </a:solidFill>
          <a:prstDash val="solid"/>
        </a:ln>
      </c:spPr>
    </c:floor>
    <c:sideWall>
      <c:thickness val="0"/>
      <c:spPr>
        <a:noFill/>
        <a:ln w="12700">
          <a:solidFill>
            <a:srgbClr val="000000"/>
          </a:solidFill>
          <a:prstDash val="solid"/>
        </a:ln>
      </c:spPr>
    </c:sideWall>
    <c:backWall>
      <c:thickness val="0"/>
      <c:spPr>
        <a:noFill/>
        <a:ln w="12700">
          <a:solidFill>
            <a:srgbClr val="00000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0.14312532104075"/>
          <c:y val="0.0894308943089431"/>
          <c:w val="0.77459138975816"/>
          <c:h val="0.8439625229623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Gauze</c:v>
                </c:pt>
              </c:strCache>
            </c:strRef>
          </c:tx>
          <c:spPr>
            <a:solidFill>
              <a:srgbClr val="63AAFE"/>
            </a:solidFill>
            <a:ln w="9637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Day 1</c:v>
                </c:pt>
                <c:pt idx="1">
                  <c:v>Day 3</c:v>
                </c:pt>
                <c:pt idx="2">
                  <c:v>Day 6</c:v>
                </c:pt>
                <c:pt idx="3">
                  <c:v>Day 9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0.0</c:v>
                </c:pt>
                <c:pt idx="1">
                  <c:v>0.0</c:v>
                </c:pt>
                <c:pt idx="2">
                  <c:v>0.0</c:v>
                </c:pt>
                <c:pt idx="3">
                  <c:v>0.0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No Gauze</c:v>
                </c:pt>
              </c:strCache>
            </c:strRef>
          </c:tx>
          <c:spPr>
            <a:solidFill>
              <a:srgbClr val="DD2D32"/>
            </a:solidFill>
            <a:ln w="9637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Sheet1!$B$1:$E$1</c:f>
              <c:strCache>
                <c:ptCount val="4"/>
                <c:pt idx="0">
                  <c:v>Day 1</c:v>
                </c:pt>
                <c:pt idx="1">
                  <c:v>Day 3</c:v>
                </c:pt>
                <c:pt idx="2">
                  <c:v>Day 6</c:v>
                </c:pt>
                <c:pt idx="3">
                  <c:v>Day 9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0.0</c:v>
                </c:pt>
                <c:pt idx="1">
                  <c:v>50.0</c:v>
                </c:pt>
                <c:pt idx="2">
                  <c:v>75.0</c:v>
                </c:pt>
                <c:pt idx="3">
                  <c:v>100.0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gapDepth val="0"/>
        <c:shape val="box"/>
        <c:axId val="-2084435992"/>
        <c:axId val="-2084372792"/>
        <c:axId val="0"/>
      </c:bar3DChart>
      <c:catAx>
        <c:axId val="-20844359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40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84372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84372792"/>
        <c:scaling>
          <c:orientation val="minMax"/>
        </c:scaling>
        <c:delete val="0"/>
        <c:axPos val="l"/>
        <c:majorGridlines>
          <c:spPr>
            <a:ln w="9637">
              <a:solidFill>
                <a:srgbClr val="000000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240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-2084435992"/>
        <c:crosses val="autoZero"/>
        <c:crossBetween val="between"/>
      </c:valAx>
      <c:spPr>
        <a:solidFill>
          <a:schemeClr val="tx1"/>
        </a:solidFill>
        <a:ln w="19275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8147569757061"/>
          <c:y val="0.80023009623797"/>
          <c:w val="0.181637384551365"/>
          <c:h val="0.195925284339458"/>
        </c:manualLayout>
      </c:layout>
      <c:overlay val="0"/>
      <c:spPr>
        <a:solidFill>
          <a:schemeClr val="tx1"/>
        </a:solidFill>
        <a:ln w="9637">
          <a:solidFill>
            <a:srgbClr val="000000"/>
          </a:solidFill>
          <a:prstDash val="solid"/>
        </a:ln>
      </c:spPr>
      <c:txPr>
        <a:bodyPr/>
        <a:lstStyle/>
        <a:p>
          <a:pPr>
            <a:defRPr sz="1200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531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0.00341</cdr:x>
      <cdr:y>0.36765</cdr:y>
    </cdr:from>
    <cdr:to>
      <cdr:x>0.09007</cdr:x>
      <cdr:y>0.88235</cdr:y>
    </cdr:to>
    <cdr:sp macro="" textlink="">
      <cdr:nvSpPr>
        <cdr:cNvPr id="2" name="TextBox 1"/>
        <cdr:cNvSpPr txBox="1"/>
      </cdr:nvSpPr>
      <cdr:spPr>
        <a:xfrm xmlns:a="http://schemas.openxmlformats.org/drawingml/2006/main" rot="5400000">
          <a:off x="-1086890" y="3009900"/>
          <a:ext cx="266700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en-US" sz="1800" dirty="0" smtClean="0"/>
            <a:t># of maggots </a:t>
          </a:r>
          <a:endParaRPr lang="en-US" sz="18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921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1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921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BC4C6F-6134-4B46-A77B-771CA85F30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48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undsci.berkeley.edu/glossary/glossary_popup.php?word=science" TargetMode="External"/><Relationship Id="rId4" Type="http://schemas.openxmlformats.org/officeDocument/2006/relationships/hyperlink" Target="http://undsci.berkeley.edu/glossary/glossary_popup.php?word=observe" TargetMode="External"/><Relationship Id="rId5" Type="http://schemas.openxmlformats.org/officeDocument/2006/relationships/hyperlink" Target="http://undsci.berkeley.edu/glossary/glossary_popup.php?word=hypothesis" TargetMode="External"/><Relationship Id="rId6" Type="http://schemas.openxmlformats.org/officeDocument/2006/relationships/hyperlink" Target="http://undsci.berkeley.edu/glossary/glossary_popup.php?word=experiment" TargetMode="External"/><Relationship Id="rId7" Type="http://schemas.openxmlformats.org/officeDocument/2006/relationships/hyperlink" Target="http://undsci.berkeley.edu/glossary/glossary_popup.php?word=test" TargetMode="External"/><Relationship Id="rId8" Type="http://schemas.openxmlformats.org/officeDocument/2006/relationships/hyperlink" Target="http://undsci.berkeley.edu/glossary/glossary_popup.php?word=evidence" TargetMode="External"/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5119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76072-CCEA-4BF1-9788-6D77A6428949}" type="slidenum">
              <a:rPr lang="en-US"/>
              <a:pPr/>
              <a:t>10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Scientific thinking begins with observation – finding a problem or asking a question. </a:t>
            </a:r>
          </a:p>
          <a:p>
            <a:endParaRPr lang="en-US" dirty="0" smtClean="0"/>
          </a:p>
          <a:p>
            <a:pPr lvl="1"/>
            <a:r>
              <a:rPr lang="en-US" dirty="0" smtClean="0"/>
              <a:t>A scientist might then research this question/problem.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Once a problem has been determined or a question asked a hypothesis must be made.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Some </a:t>
            </a:r>
            <a:r>
              <a:rPr lang="en-US" dirty="0"/>
              <a:t>people may revise hypothesis if it was shown to be incorrect and then repeat experiment. 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54F388-B711-4F51-A224-71B41D9781BF}" type="slidenum">
              <a:rPr lang="en-US"/>
              <a:pPr/>
              <a:t>11</a:t>
            </a:fld>
            <a:endParaRPr lang="en-US"/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Whenever possible, a hypothesis should be tested by an experiment in which only one variable is changed at a time. All other variables should be kept unchanged, or controlled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u="sng" dirty="0" smtClean="0"/>
              <a:t>Manipulated</a:t>
            </a:r>
            <a:r>
              <a:rPr lang="en-US" i="1" u="sng" dirty="0" smtClean="0"/>
              <a:t> </a:t>
            </a:r>
            <a:r>
              <a:rPr lang="en-US" dirty="0" smtClean="0"/>
              <a:t>or </a:t>
            </a:r>
            <a:r>
              <a:rPr lang="en-US" b="1" dirty="0" smtClean="0"/>
              <a:t>independent</a:t>
            </a:r>
            <a:r>
              <a:rPr lang="en-US" dirty="0" smtClean="0"/>
              <a:t> </a:t>
            </a:r>
            <a:r>
              <a:rPr lang="en-US" b="1" dirty="0" smtClean="0"/>
              <a:t>variable</a:t>
            </a:r>
          </a:p>
          <a:p>
            <a:r>
              <a:rPr lang="en-US" b="1" i="1" u="sng" dirty="0" smtClean="0"/>
              <a:t>Responding</a:t>
            </a:r>
            <a:r>
              <a:rPr lang="en-US" i="1" u="sng" dirty="0" smtClean="0"/>
              <a:t> </a:t>
            </a:r>
            <a:r>
              <a:rPr lang="en-US" dirty="0" smtClean="0"/>
              <a:t>or </a:t>
            </a:r>
            <a:r>
              <a:rPr lang="en-US" b="1" dirty="0" smtClean="0"/>
              <a:t>dependent variable</a:t>
            </a:r>
          </a:p>
          <a:p>
            <a:r>
              <a:rPr lang="en-US" b="1" i="1" u="sng" dirty="0" smtClean="0"/>
              <a:t>Constant </a:t>
            </a:r>
            <a:r>
              <a:rPr lang="en-US" b="1" dirty="0" smtClean="0"/>
              <a:t>or </a:t>
            </a:r>
            <a:r>
              <a:rPr lang="en-US" b="1" i="1" u="sng" dirty="0" smtClean="0"/>
              <a:t>Controlled variable</a:t>
            </a:r>
          </a:p>
          <a:p>
            <a:endParaRPr lang="en-US" b="1" i="1" u="sng" dirty="0" smtClean="0"/>
          </a:p>
          <a:p>
            <a:r>
              <a:rPr lang="en-US" b="0" i="0" u="none" dirty="0" smtClean="0"/>
              <a:t>Can</a:t>
            </a:r>
            <a:r>
              <a:rPr lang="en-US" b="0" i="0" u="none" baseline="0" dirty="0" smtClean="0"/>
              <a:t> also think of it as cause and effect</a:t>
            </a:r>
            <a:endParaRPr lang="en-US" b="0" i="0" u="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176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7D1E-8196-4A1B-9302-2691D03DCDE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922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7D1E-8196-4A1B-9302-2691D03DCDE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428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7D1E-8196-4A1B-9302-2691D03DCDE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99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7D1E-8196-4A1B-9302-2691D03DCDE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9783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7D1E-8196-4A1B-9302-2691D03DCDE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717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7D1E-8196-4A1B-9302-2691D03DCDE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0139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7D1E-8196-4A1B-9302-2691D03DCDEF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8234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990600" lvl="1" indent="-646113"/>
            <a:r>
              <a:rPr lang="en-US" b="1" dirty="0" smtClean="0">
                <a:latin typeface="Georgia" pitchFamily="18" charset="0"/>
              </a:rPr>
              <a:t>use those explanations to make useful predictions.</a:t>
            </a:r>
          </a:p>
          <a:p>
            <a:pPr marL="990600" lvl="1" indent="-646113"/>
            <a:endParaRPr lang="en-US" b="1" dirty="0" smtClean="0">
              <a:latin typeface="Georgia" pitchFamily="18" charset="0"/>
            </a:endParaRPr>
          </a:p>
          <a:p>
            <a:r>
              <a:rPr lang="en-US" dirty="0" smtClean="0"/>
              <a:t>Scientific information aides in decision making.</a:t>
            </a:r>
          </a:p>
          <a:p>
            <a:endParaRPr lang="en-US" dirty="0" smtClean="0"/>
          </a:p>
          <a:p>
            <a:r>
              <a:rPr lang="en-US" dirty="0" smtClean="0"/>
              <a:t>Advancement in science and technology provide new products, procedures, or treatments.</a:t>
            </a:r>
          </a:p>
          <a:p>
            <a:endParaRPr lang="en-US" dirty="0" smtClean="0"/>
          </a:p>
          <a:p>
            <a:r>
              <a:rPr lang="en-US" dirty="0" smtClean="0"/>
              <a:t>Understanding the limits of science is critical in positive decision/policy making.</a:t>
            </a:r>
          </a:p>
          <a:p>
            <a:endParaRPr lang="en-US" dirty="0" smtClean="0"/>
          </a:p>
          <a:p>
            <a:pPr marL="990600" lvl="1" indent="-646113"/>
            <a:endParaRPr lang="en-US" b="1" dirty="0">
              <a:latin typeface="Georgia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74385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D7D1E-8196-4A1B-9302-2691D03DCDEF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79848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5321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8340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92859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endParaRPr lang="en-US" sz="2600" dirty="0" smtClean="0"/>
          </a:p>
          <a:p>
            <a:pPr>
              <a:lnSpc>
                <a:spcPct val="80000"/>
              </a:lnSpc>
            </a:pPr>
            <a:r>
              <a:rPr lang="en-US" sz="2600" dirty="0" smtClean="0"/>
              <a:t>Ways to record data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Paragraph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Drawings 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Table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Graph</a:t>
            </a:r>
          </a:p>
          <a:p>
            <a:pPr lvl="1">
              <a:lnSpc>
                <a:spcPct val="80000"/>
              </a:lnSpc>
            </a:pPr>
            <a:r>
              <a:rPr lang="en-US" dirty="0" smtClean="0"/>
              <a:t>Chart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6894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382700F-3C27-46D2-A623-08229236B1D4}" type="slidenum">
              <a:rPr lang="en-US"/>
              <a:pPr/>
              <a:t>25</a:t>
            </a:fld>
            <a:endParaRPr lang="en-US"/>
          </a:p>
        </p:txBody>
      </p:sp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Amounts need to be evenly spaced and go up by the same amount every time </a:t>
            </a:r>
          </a:p>
          <a:p>
            <a:r>
              <a:rPr lang="en-US"/>
              <a:t>Can graph different groups using different colored lines or bars.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E9C147-3E7D-40E9-9D56-87A5E79980F1}" type="slidenum">
              <a:rPr lang="en-US"/>
              <a:pPr/>
              <a:t>26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Scientists may use computers to help them analyze a large quantity of data</a:t>
            </a:r>
          </a:p>
          <a:p>
            <a:endParaRPr lang="en-US" dirty="0" smtClean="0"/>
          </a:p>
          <a:p>
            <a:r>
              <a:rPr lang="en-US" dirty="0" smtClean="0"/>
              <a:t>Analyses of data can be used to make predictions</a:t>
            </a:r>
          </a:p>
          <a:p>
            <a:r>
              <a:rPr lang="en-US" dirty="0" smtClean="0"/>
              <a:t>Today, researchers use computers to record their work.</a:t>
            </a:r>
          </a:p>
          <a:p>
            <a:r>
              <a:rPr lang="en-US" dirty="0" smtClean="0"/>
              <a:t>Online storage makes it easier for researchers to review the data.</a:t>
            </a:r>
          </a:p>
          <a:p>
            <a:r>
              <a:rPr lang="en-US" dirty="0" smtClean="0"/>
              <a:t>Computers help scientists to gather, analyze, and present large quantities of data.</a:t>
            </a:r>
          </a:p>
          <a:p>
            <a:r>
              <a:rPr lang="en-US" dirty="0" smtClean="0"/>
              <a:t>Analyses of data are used to make predictions about complex phenomena.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err="1" smtClean="0"/>
              <a:t>Redi’s</a:t>
            </a:r>
            <a:r>
              <a:rPr lang="en-US" dirty="0" smtClean="0"/>
              <a:t> </a:t>
            </a:r>
            <a:r>
              <a:rPr lang="en-US" dirty="0"/>
              <a:t>results supported the hypothesis that maggots were produced by flies, not spontaneous generation.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ED74E65-2A8D-4A9A-98EF-BBE25431FA5B}" type="slidenum">
              <a:rPr lang="en-US"/>
              <a:pPr/>
              <a:t>27</a:t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Researchers often work in teams to analyze, review, and critique each other’s data and hypotheses.  A review process helps ensure conclusions are valid.</a:t>
            </a: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576072-CCEA-4BF1-9788-6D77A6428949}" type="slidenum">
              <a:rPr lang="en-US"/>
              <a:pPr/>
              <a:t>28</a:t>
            </a:fld>
            <a:endParaRPr lang="en-US"/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http://undsci.berkeley.edu/article/howscienceworks_01</a:t>
            </a:r>
          </a:p>
          <a:p>
            <a:r>
              <a:rPr lang="en-US" dirty="0" smtClean="0"/>
              <a:t>The Scientific Method is traditionally presented in the first chapter of </a:t>
            </a:r>
            <a:r>
              <a:rPr lang="en-US" dirty="0" smtClean="0">
                <a:hlinkClick r:id="rId3"/>
              </a:rPr>
              <a:t>science</a:t>
            </a:r>
            <a:r>
              <a:rPr lang="en-US" dirty="0" smtClean="0"/>
              <a:t> textbooks as a simple recipe for performing scientific investigations. Though many useful points are embodied in this method, it can easily be misinterpreted as linear and "cookbook": pull a problem off the shelf, throw in an </a:t>
            </a:r>
            <a:r>
              <a:rPr lang="en-US" dirty="0" smtClean="0">
                <a:hlinkClick r:id="rId4"/>
              </a:rPr>
              <a:t>observation</a:t>
            </a:r>
            <a:r>
              <a:rPr lang="en-US" dirty="0" smtClean="0"/>
              <a:t>, mix in a few questions, sprinkle on a </a:t>
            </a:r>
            <a:r>
              <a:rPr lang="en-US" dirty="0" smtClean="0">
                <a:hlinkClick r:id="rId5"/>
              </a:rPr>
              <a:t>hypothesis</a:t>
            </a:r>
            <a:r>
              <a:rPr lang="en-US" dirty="0" smtClean="0"/>
              <a:t>, put the whole mixture into a 350° </a:t>
            </a:r>
            <a:r>
              <a:rPr lang="en-US" dirty="0" smtClean="0">
                <a:hlinkClick r:id="rId6"/>
              </a:rPr>
              <a:t>experiment</a:t>
            </a:r>
            <a:r>
              <a:rPr lang="en-US" dirty="0" smtClean="0"/>
              <a:t> — and </a:t>
            </a:r>
            <a:r>
              <a:rPr lang="en-US" i="1" dirty="0" smtClean="0"/>
              <a:t>voila</a:t>
            </a:r>
            <a:r>
              <a:rPr lang="en-US" dirty="0" smtClean="0"/>
              <a:t>, 50 minutes later you'll be pulling a conclusion out of the oven! That might work if science were like Hamburger Helper®, but science is complex and cannot be reduced to a single, prepackaged recipe. </a:t>
            </a:r>
          </a:p>
          <a:p>
            <a:endParaRPr lang="en-US" dirty="0" smtClean="0"/>
          </a:p>
          <a:p>
            <a:r>
              <a:rPr lang="en-US" dirty="0" smtClean="0"/>
              <a:t>The linear, stepwise representation of the process of science is simplified, but it does get at least one thing right. It captures the core logic of science: </a:t>
            </a:r>
            <a:r>
              <a:rPr lang="en-US" dirty="0" smtClean="0">
                <a:hlinkClick r:id="rId7"/>
              </a:rPr>
              <a:t>testing</a:t>
            </a:r>
            <a:r>
              <a:rPr lang="en-US" dirty="0" smtClean="0"/>
              <a:t> ideas with </a:t>
            </a:r>
            <a:r>
              <a:rPr lang="en-US" dirty="0" smtClean="0">
                <a:hlinkClick r:id="rId8"/>
              </a:rPr>
              <a:t>evidence</a:t>
            </a:r>
            <a:r>
              <a:rPr lang="en-US" dirty="0" smtClean="0"/>
              <a:t>. However, this version of the scientific method is so simplified and rigid that it fails to accurately portray how real science works. It more accurately describes how science is summarized </a:t>
            </a:r>
            <a:r>
              <a:rPr lang="en-US" i="1" dirty="0" smtClean="0"/>
              <a:t>after the fact</a:t>
            </a:r>
            <a:r>
              <a:rPr lang="en-US" dirty="0" smtClean="0"/>
              <a:t> — in textbooks and journal articles — than how science is actually done. </a:t>
            </a:r>
          </a:p>
          <a:p>
            <a:r>
              <a:rPr lang="en-US" b="1" dirty="0" smtClean="0"/>
              <a:t>The simplified, linear scientific method implies that</a:t>
            </a:r>
            <a:r>
              <a:rPr lang="en-US" dirty="0" smtClean="0"/>
              <a:t> scientific studies follow an unvarying, linear recipe.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But in reality</a:t>
            </a:r>
            <a:r>
              <a:rPr lang="en-US" dirty="0" smtClean="0"/>
              <a:t>, in their work, scientists engage in many different activities in many different sequences. Scientific investigations often involve repeating the same steps many times to account for new information and ideas.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The simplified, linear scientific method implies that</a:t>
            </a:r>
            <a:r>
              <a:rPr lang="en-US" dirty="0" smtClean="0"/>
              <a:t> science is done by individual scientists working through these steps in isolation.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But in reality</a:t>
            </a:r>
            <a:r>
              <a:rPr lang="en-US" dirty="0" smtClean="0"/>
              <a:t>, science depends on interactions within the scientific community. Different parts of the process of science may be carried out by different people at different times.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The simplified, linear scientific method implies that</a:t>
            </a:r>
            <a:r>
              <a:rPr lang="en-US" dirty="0" smtClean="0"/>
              <a:t> science has little room for creativity.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But in reality</a:t>
            </a:r>
            <a:r>
              <a:rPr lang="en-US" dirty="0" smtClean="0"/>
              <a:t>, the process of science is exciting, dynamic, and unpredictable. Science relies on creative people thinking outside the box! </a:t>
            </a:r>
          </a:p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The simplified, linear scientific method implies that</a:t>
            </a:r>
            <a:r>
              <a:rPr lang="en-US" dirty="0" smtClean="0"/>
              <a:t> science concludes. 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But in reality</a:t>
            </a:r>
            <a:r>
              <a:rPr lang="en-US" dirty="0" smtClean="0"/>
              <a:t>, scientific conclusions are always revisable if warranted by the evidence. Scientific investigations are often ongoing, raising new questions even as old ones are answered. 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DD90E1-D8BA-4956-8763-C3A06EBF150A}" type="slidenum">
              <a:rPr lang="en-US"/>
              <a:pPr/>
              <a:t>29</a:t>
            </a:fld>
            <a:endParaRPr lang="en-US"/>
          </a:p>
        </p:txBody>
      </p:sp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example:</a:t>
            </a:r>
          </a:p>
          <a:p>
            <a:pPr lvl="1"/>
            <a:r>
              <a:rPr lang="en-US"/>
              <a:t>Wild animals must be observed without disturbing them.</a:t>
            </a:r>
          </a:p>
          <a:p>
            <a:pPr lvl="1"/>
            <a:r>
              <a:rPr lang="en-US"/>
              <a:t>Ethical considerations prevent some experiments</a:t>
            </a:r>
          </a:p>
          <a:p>
            <a:pPr lvl="1"/>
            <a:r>
              <a:rPr lang="en-US"/>
              <a:t>Example: smoking mothers and the effect is has on the baby</a:t>
            </a:r>
          </a:p>
          <a:p>
            <a:pPr lvl="1"/>
            <a:r>
              <a:rPr lang="en-US"/>
              <a:t>	rely on mothers memory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4439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89604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85E856-AE03-44FD-99AA-09068CBEFC89}" type="slidenum">
              <a:rPr lang="en-US"/>
              <a:pPr/>
              <a:t>31</a:t>
            </a:fld>
            <a:endParaRPr lang="en-US"/>
          </a:p>
        </p:txBody>
      </p:sp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 new evidence is uncovered, a theory may be revised or replaced by a more useful explanation.</a:t>
            </a:r>
          </a:p>
          <a:p>
            <a:pPr lvl="1"/>
            <a:r>
              <a:rPr lang="en-US"/>
              <a:t>Sun revolves around the Earth</a:t>
            </a:r>
          </a:p>
          <a:p>
            <a:pPr lvl="1"/>
            <a:r>
              <a:rPr lang="en-US"/>
              <a:t>World is flat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FBACAE-0928-41FB-893B-4CD6AD8624E7}" type="slidenum">
              <a:rPr lang="en-US"/>
              <a:pPr/>
              <a:t>32</a:t>
            </a:fld>
            <a:endParaRPr 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1. Biology provides information about the food you need and the methods for sustaining the world’s food supplies.</a:t>
            </a:r>
          </a:p>
          <a:p>
            <a:pPr lvl="1"/>
            <a:r>
              <a:rPr lang="en-US"/>
              <a:t>2. Biology describes the conditions of good health and the behaviors and diseases that can harm you; used to diagnose and treat medical problems; identifies environmental factors that might threaten you.</a:t>
            </a:r>
          </a:p>
          <a:p>
            <a:r>
              <a:rPr lang="en-US"/>
              <a:t>3. Biology helps you understand what affects the quality of your life.</a:t>
            </a:r>
          </a:p>
          <a:p>
            <a:r>
              <a:rPr lang="en-US"/>
              <a:t>4. Biology provides decision makers with useful information and analytical skills needed to predict and affect the future of the planet.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E87C099-468F-445E-B78A-4F098B3094C2}" type="slidenum">
              <a:rPr lang="en-US"/>
              <a:pPr/>
              <a:t>33</a:t>
            </a:fld>
            <a:endParaRPr lang="en-US"/>
          </a:p>
        </p:txBody>
      </p:sp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Cellular </a:t>
            </a:r>
            <a:r>
              <a:rPr lang="en-US" dirty="0"/>
              <a:t>Basis of Life</a:t>
            </a:r>
          </a:p>
          <a:p>
            <a:pPr lvl="2"/>
            <a:r>
              <a:rPr lang="en-US" dirty="0"/>
              <a:t>Organisms are composed of one or more cells, which are the smallest units that can be considered fully alive.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023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023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Organisms store the information they need to live, grow, and reproduce in a genetic code in a molecule called DNA.</a:t>
            </a:r>
          </a:p>
          <a:p>
            <a:pPr lvl="2"/>
            <a:r>
              <a:rPr lang="en-US" dirty="0" smtClean="0"/>
              <a:t>Life’s processes are directed by information carried in a genetic code that is common, with minor variations, to every organism on Earth.</a:t>
            </a:r>
          </a:p>
          <a:p>
            <a:pPr lvl="2"/>
            <a:r>
              <a:rPr lang="en-US" dirty="0" smtClean="0"/>
              <a:t>That information, carried in DNA, is copied and passed from parents to offspring.</a:t>
            </a:r>
          </a:p>
          <a:p>
            <a:pPr marL="0" marR="0" lvl="1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8023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Growth and puberty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4901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Growth and puberty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490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F716982-7B5B-409E-9886-A24E688C063A}" type="slidenum">
              <a:rPr lang="en-US"/>
              <a:pPr/>
              <a:t>41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/>
              <a:t>Life’s most basic requirements are matter that serves as nutrients to build body structure and energy to fuel the processes of life.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Science is ever-changing—as new evidence unfolds, our understanding of how the world works changes.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Good scientists possess these traits:</a:t>
            </a:r>
          </a:p>
          <a:p>
            <a:r>
              <a:rPr lang="en-US" dirty="0" smtClean="0"/>
              <a:t>Curiosity</a:t>
            </a:r>
          </a:p>
          <a:p>
            <a:r>
              <a:rPr lang="en-US" dirty="0" smtClean="0"/>
              <a:t>Honesty</a:t>
            </a:r>
          </a:p>
          <a:p>
            <a:r>
              <a:rPr lang="en-US" dirty="0" smtClean="0"/>
              <a:t>Open-mindedness</a:t>
            </a:r>
          </a:p>
          <a:p>
            <a:r>
              <a:rPr lang="en-US" dirty="0" smtClean="0"/>
              <a:t>Skepticism</a:t>
            </a:r>
          </a:p>
          <a:p>
            <a:r>
              <a:rPr lang="en-US" dirty="0" smtClean="0"/>
              <a:t>Recognition that science has limits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771413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4812F7-8E0D-4BD8-AC2F-539791D1394D}" type="slidenum">
              <a:rPr lang="en-US"/>
              <a:pPr/>
              <a:t>42</a:t>
            </a:fld>
            <a:endParaRPr lang="en-US"/>
          </a:p>
        </p:txBody>
      </p:sp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Plant growing  toward sunlight.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CDC4E-9DCC-4C94-A6D7-6C4447C9CC35}" type="slidenum">
              <a:rPr lang="en-US"/>
              <a:pPr/>
              <a:t>43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Although conditions outside an organism may change, conditions inside an organism tend to remain constant.</a:t>
            </a:r>
          </a:p>
          <a:p>
            <a:pPr lvl="1"/>
            <a:r>
              <a:rPr lang="en-US"/>
              <a:t>This process is called homeostasis.</a:t>
            </a:r>
          </a:p>
          <a:p>
            <a:r>
              <a:rPr lang="en-US"/>
              <a:t>Homeostasis is in the face of changing external conditions is vital to an organisms survival.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CDC4E-9DCC-4C94-A6D7-6C4447C9CC35}" type="slidenum">
              <a:rPr lang="en-US"/>
              <a:pPr/>
              <a:t>44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Although conditions outside an organism may change, conditions inside an organism tend to remain constant.</a:t>
            </a:r>
          </a:p>
          <a:p>
            <a:pPr lvl="1"/>
            <a:r>
              <a:rPr lang="en-US"/>
              <a:t>This process is called homeostasis.</a:t>
            </a:r>
          </a:p>
          <a:p>
            <a:r>
              <a:rPr lang="en-US"/>
              <a:t>Homeostasis is in the face of changing external conditions is vital to an organisms survival.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4CDC4E-9DCC-4C94-A6D7-6C4447C9CC35}" type="slidenum">
              <a:rPr lang="en-US"/>
              <a:pPr/>
              <a:t>45</a:t>
            </a:fld>
            <a:endParaRPr lang="en-US"/>
          </a:p>
        </p:txBody>
      </p:sp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Although conditions outside an organism may change, conditions inside an organism tend to remain constant.</a:t>
            </a:r>
          </a:p>
          <a:p>
            <a:pPr lvl="1"/>
            <a:r>
              <a:rPr lang="en-US"/>
              <a:t>This process is called homeostasis.</a:t>
            </a:r>
          </a:p>
          <a:p>
            <a:r>
              <a:rPr lang="en-US"/>
              <a:t>Homeostasis is in the face of changing external conditions is vital to an organisms survival.</a:t>
            </a: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753673D-1F06-4661-923E-379E5C056F3F}" type="slidenum">
              <a:rPr lang="en-US"/>
              <a:pPr/>
              <a:t>46</a:t>
            </a:fld>
            <a:endParaRPr lang="en-US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/>
              <a:t>“if you don’t use it you lose it”</a:t>
            </a: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 dirty="0" smtClean="0"/>
              <a:t>No single characteristic is enough to describe a living thing.</a:t>
            </a:r>
          </a:p>
          <a:p>
            <a:pPr lvl="2"/>
            <a:r>
              <a:rPr lang="en-US" dirty="0" smtClean="0"/>
              <a:t>Some nonliving things share one or more traits with living things.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07368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7D3645-638C-4E64-B820-620FFECB6262}" type="slidenum">
              <a:rPr lang="en-US"/>
              <a:pPr/>
              <a:t>48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/>
              <a:t>All forms of life on Earth are connected together into a biosphere, which literally means “living planet.”</a:t>
            </a:r>
          </a:p>
          <a:p>
            <a:pPr lvl="2"/>
            <a:r>
              <a:rPr lang="en-US"/>
              <a:t>The relationship between organisms and their environment depends on both the flow of energy and the cycling of matter.</a:t>
            </a:r>
          </a:p>
          <a:p>
            <a:pPr lvl="2"/>
            <a:r>
              <a:rPr lang="en-US"/>
              <a:t>All living things are fundamentally alike at the molecular level, even though life takes an almost unbelievable variety of forms. </a:t>
            </a:r>
          </a:p>
          <a:p>
            <a:pPr lvl="2"/>
            <a:endParaRPr lang="en-US"/>
          </a:p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069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6778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5B2BB7-DD9C-420D-A64D-4945AA3693B4}" type="slidenum">
              <a:rPr lang="en-US"/>
              <a:pPr/>
              <a:t>7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r>
              <a:rPr lang="en-US"/>
              <a:t>Science is not just a list of “facts.”</a:t>
            </a:r>
          </a:p>
          <a:p>
            <a:pPr lvl="2"/>
            <a:r>
              <a:rPr lang="en-US"/>
              <a:t>The job of science is to use observations, questions, and experiments to explain the natural world.</a:t>
            </a:r>
          </a:p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Observation</a:t>
            </a:r>
            <a:r>
              <a:rPr lang="en-US" dirty="0" smtClean="0"/>
              <a:t> is the process of gathering information about events or processes in a careful, orderly way.</a:t>
            </a:r>
          </a:p>
          <a:p>
            <a:endParaRPr lang="en-US" dirty="0" smtClean="0"/>
          </a:p>
          <a:p>
            <a:r>
              <a:rPr lang="en-US" dirty="0" smtClean="0"/>
              <a:t>Senses: sight, touch,</a:t>
            </a:r>
            <a:r>
              <a:rPr lang="en-US" baseline="0" dirty="0" smtClean="0"/>
              <a:t> hearing, smell, and taste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BC4C6F-6134-4B46-A77B-771CA85F308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127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911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9114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114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114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C6A66D8-6C59-48AA-B37F-3E9790692A89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91144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91145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6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7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8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4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2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7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5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1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6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6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70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7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7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7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74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117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1176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190D22-C2A7-49D3-95C7-F8833F7350B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B40FCE-7684-4B1E-8E4A-5A03CFAA782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BC13EC54-0439-4FF1-8AEE-6278655B272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0BF5B8-3A6E-45F2-86CE-5CF67C93DF7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A749E-1BF9-428E-8057-0F6C825266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A33D49-4374-482E-85D4-065185C43BB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7169E9-B4B7-4BFA-911C-AE0B796012D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0CE479-911E-4D9C-8F77-8B63D6F72F7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F5832-8A5B-4B4A-B2E2-744A67F770D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B101DD-15A6-4382-BD02-C928641B094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9F4397-A1FB-46C2-A91B-80818BDECE3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01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en-US"/>
          </a:p>
        </p:txBody>
      </p:sp>
      <p:sp>
        <p:nvSpPr>
          <p:cNvPr id="901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en-US"/>
          </a:p>
        </p:txBody>
      </p:sp>
      <p:sp>
        <p:nvSpPr>
          <p:cNvPr id="901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CAABB427-46EB-40DA-A6CD-F5C4012F8D16}" type="slidenum">
              <a:rPr lang="en-US" altLang="en-US"/>
              <a:pPr/>
              <a:t>‹#›</a:t>
            </a:fld>
            <a:endParaRPr lang="en-US" altLang="en-US"/>
          </a:p>
        </p:txBody>
      </p:sp>
      <p:grpSp>
        <p:nvGrpSpPr>
          <p:cNvPr id="90120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9012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2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3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4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015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Relationship Id="rId3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36.jpeg"/><Relationship Id="rId5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9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42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43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4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6.jpeg"/><Relationship Id="rId5" Type="http://schemas.openxmlformats.org/officeDocument/2006/relationships/image" Target="../media/image7.jpeg"/><Relationship Id="rId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4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4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4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52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5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4" Type="http://schemas.openxmlformats.org/officeDocument/2006/relationships/image" Target="../media/image55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5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4" Type="http://schemas.openxmlformats.org/officeDocument/2006/relationships/image" Target="../media/image9.jpeg"/><Relationship Id="rId5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bin"/><Relationship Id="rId4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Chapter 1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What is Science?</a:t>
            </a:r>
          </a:p>
        </p:txBody>
      </p:sp>
      <p:pic>
        <p:nvPicPr>
          <p:cNvPr id="4" name="il_fi" descr="http://www.conejo.k12.ca.us/Portals/49/Departments/Science/detroit20science20center-full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15341"/>
            <a:ext cx="5486400" cy="3342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543800" cy="808038"/>
          </a:xfrm>
        </p:spPr>
        <p:txBody>
          <a:bodyPr/>
          <a:lstStyle/>
          <a:p>
            <a:r>
              <a:rPr lang="en-US" dirty="0"/>
              <a:t>Scientific Method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229600" cy="4411662"/>
          </a:xfrm>
        </p:spPr>
        <p:txBody>
          <a:bodyPr/>
          <a:lstStyle/>
          <a:p>
            <a:pPr marL="609600" indent="-609600"/>
            <a:r>
              <a:rPr lang="en-US" dirty="0"/>
              <a:t>State the problem/ Ask a question</a:t>
            </a:r>
          </a:p>
          <a:p>
            <a:pPr marL="609600" indent="-609600"/>
            <a:r>
              <a:rPr lang="en-US" dirty="0"/>
              <a:t>Research the problem</a:t>
            </a:r>
          </a:p>
          <a:p>
            <a:pPr marL="609600" indent="-609600"/>
            <a:r>
              <a:rPr lang="en-US" dirty="0"/>
              <a:t>Form a hypothesis</a:t>
            </a:r>
          </a:p>
          <a:p>
            <a:pPr marL="609600" indent="-609600"/>
            <a:r>
              <a:rPr lang="en-US" dirty="0"/>
              <a:t>Test the hypothesis (experiment)</a:t>
            </a:r>
          </a:p>
          <a:p>
            <a:pPr marL="609600" indent="-609600"/>
            <a:r>
              <a:rPr lang="en-US" dirty="0"/>
              <a:t>Record Data/ Analyze Data</a:t>
            </a:r>
          </a:p>
          <a:p>
            <a:pPr marL="609600" indent="-609600"/>
            <a:r>
              <a:rPr lang="en-US" dirty="0"/>
              <a:t>Form a conclusion</a:t>
            </a:r>
          </a:p>
          <a:p>
            <a:pPr marL="609600" indent="-609600"/>
            <a:r>
              <a:rPr lang="en-US" dirty="0"/>
              <a:t>Repeat experiment.</a:t>
            </a:r>
          </a:p>
        </p:txBody>
      </p:sp>
      <p:pic>
        <p:nvPicPr>
          <p:cNvPr id="4" name="il_fi" descr="http://jpostema.napsk12.org/blob/full/112420.gif"/>
          <p:cNvPicPr/>
          <p:nvPr/>
        </p:nvPicPr>
        <p:blipFill>
          <a:blip r:embed="rId3"/>
          <a:srcRect l="68339" t="50883"/>
          <a:stretch>
            <a:fillRect/>
          </a:stretch>
        </p:blipFill>
        <p:spPr bwMode="auto">
          <a:xfrm>
            <a:off x="0" y="4735285"/>
            <a:ext cx="1433023" cy="212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jpostema.napsk12.org/blob/full/112420.gif"/>
          <p:cNvPicPr/>
          <p:nvPr/>
        </p:nvPicPr>
        <p:blipFill>
          <a:blip r:embed="rId3"/>
          <a:srcRect l="34169" t="50883" r="34169"/>
          <a:stretch>
            <a:fillRect/>
          </a:stretch>
        </p:blipFill>
        <p:spPr bwMode="auto">
          <a:xfrm>
            <a:off x="1524000" y="4735285"/>
            <a:ext cx="1433044" cy="212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jpostema.napsk12.org/blob/full/112420.gif"/>
          <p:cNvPicPr/>
          <p:nvPr/>
        </p:nvPicPr>
        <p:blipFill>
          <a:blip r:embed="rId3"/>
          <a:srcRect l="34169" r="34169" b="50883"/>
          <a:stretch>
            <a:fillRect/>
          </a:stretch>
        </p:blipFill>
        <p:spPr bwMode="auto">
          <a:xfrm>
            <a:off x="4572000" y="4811486"/>
            <a:ext cx="1433044" cy="21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jpostema.napsk12.org/blob/full/112420.gif"/>
          <p:cNvPicPr/>
          <p:nvPr/>
        </p:nvPicPr>
        <p:blipFill>
          <a:blip r:embed="rId3"/>
          <a:srcRect r="68339" b="50883"/>
          <a:stretch>
            <a:fillRect/>
          </a:stretch>
        </p:blipFill>
        <p:spPr bwMode="auto">
          <a:xfrm>
            <a:off x="3048000" y="4735286"/>
            <a:ext cx="1435071" cy="21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l_fi" descr="http://jpostema.napsk12.org/blob/full/112420.gif"/>
          <p:cNvPicPr/>
          <p:nvPr/>
        </p:nvPicPr>
        <p:blipFill>
          <a:blip r:embed="rId3"/>
          <a:srcRect l="68339" b="50883"/>
          <a:stretch>
            <a:fillRect/>
          </a:stretch>
        </p:blipFill>
        <p:spPr bwMode="auto">
          <a:xfrm>
            <a:off x="6096000" y="4735286"/>
            <a:ext cx="1433023" cy="21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l_fi" descr="http://jpostema.napsk12.org/blob/full/112420.gif"/>
          <p:cNvPicPr/>
          <p:nvPr/>
        </p:nvPicPr>
        <p:blipFill>
          <a:blip r:embed="rId3"/>
          <a:srcRect t="50883" r="68339"/>
          <a:stretch>
            <a:fillRect/>
          </a:stretch>
        </p:blipFill>
        <p:spPr bwMode="auto">
          <a:xfrm>
            <a:off x="7634778" y="4735285"/>
            <a:ext cx="1433022" cy="212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7543800" cy="808038"/>
          </a:xfrm>
        </p:spPr>
        <p:txBody>
          <a:bodyPr/>
          <a:lstStyle/>
          <a:p>
            <a:r>
              <a:rPr lang="en-US"/>
              <a:t>Testing a hypothesis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/>
              <a:t>Controlled Experiment</a:t>
            </a:r>
            <a:r>
              <a:rPr lang="en-US" dirty="0"/>
              <a:t>: an experiment</a:t>
            </a:r>
            <a:r>
              <a:rPr lang="en-US" dirty="0" smtClean="0"/>
              <a:t> that tests only </a:t>
            </a:r>
            <a:r>
              <a:rPr lang="en-US" i="1" u="sng" dirty="0" smtClean="0"/>
              <a:t>one</a:t>
            </a:r>
            <a:r>
              <a:rPr lang="en-US" dirty="0" smtClean="0"/>
              <a:t> variable </a:t>
            </a:r>
          </a:p>
          <a:p>
            <a:pPr lvl="1"/>
            <a:r>
              <a:rPr lang="en-US" b="1" i="1" u="sng" dirty="0" smtClean="0"/>
              <a:t>Variable</a:t>
            </a:r>
            <a:r>
              <a:rPr lang="en-US" dirty="0"/>
              <a:t>: something that can </a:t>
            </a:r>
            <a:r>
              <a:rPr lang="en-US" dirty="0" smtClean="0"/>
              <a:t>change</a:t>
            </a:r>
          </a:p>
          <a:p>
            <a:pPr lvl="1"/>
            <a:r>
              <a:rPr lang="en-US" dirty="0" smtClean="0"/>
              <a:t>changes only </a:t>
            </a:r>
            <a:r>
              <a:rPr lang="en-US" u="sng" dirty="0" smtClean="0"/>
              <a:t>one</a:t>
            </a:r>
            <a:r>
              <a:rPr lang="en-US" dirty="0" smtClean="0"/>
              <a:t> variable</a:t>
            </a:r>
          </a:p>
          <a:p>
            <a:r>
              <a:rPr lang="en-US" dirty="0" smtClean="0"/>
              <a:t>A </a:t>
            </a:r>
            <a:r>
              <a:rPr lang="en-US" dirty="0"/>
              <a:t>good experiment must have a detailed procedure.</a:t>
            </a:r>
          </a:p>
          <a:p>
            <a:pPr lvl="1">
              <a:buFont typeface="Wingdings" pitchFamily="2" charset="2"/>
              <a:buNone/>
            </a:pPr>
            <a:endParaRPr lang="en-US" dirty="0"/>
          </a:p>
          <a:p>
            <a:pPr lvl="1"/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il_fi" descr="http://teacherweb.craven.k12.nc.us/images/40C8A7C77B7D4A47BEB7D1A2446589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4191000"/>
            <a:ext cx="310261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0">
                <a:solidFill>
                  <a:srgbClr val="006400"/>
                </a:solidFill>
              </a:rPr>
              <a:t>Setting Up a Controlled Experiment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447800"/>
            <a:ext cx="8229600" cy="4411662"/>
          </a:xfrm>
        </p:spPr>
        <p:txBody>
          <a:bodyPr/>
          <a:lstStyle/>
          <a:p>
            <a:r>
              <a:rPr lang="en-US" b="1" i="1" u="sng" dirty="0" smtClean="0"/>
              <a:t>Independent variable</a:t>
            </a:r>
            <a:r>
              <a:rPr lang="en-US" b="1" dirty="0"/>
              <a:t>: </a:t>
            </a:r>
            <a:r>
              <a:rPr lang="en-US" dirty="0"/>
              <a:t>variable that is deliberately </a:t>
            </a:r>
            <a:r>
              <a:rPr lang="en-US" dirty="0" smtClean="0"/>
              <a:t>changed</a:t>
            </a:r>
          </a:p>
          <a:p>
            <a:endParaRPr lang="en-US" sz="1200" dirty="0" smtClean="0"/>
          </a:p>
          <a:p>
            <a:r>
              <a:rPr lang="en-US" b="1" i="1" u="sng" dirty="0" smtClean="0"/>
              <a:t>Dependent variable</a:t>
            </a:r>
            <a:r>
              <a:rPr lang="en-US" b="1" dirty="0"/>
              <a:t>: </a:t>
            </a:r>
            <a:r>
              <a:rPr lang="en-US" dirty="0"/>
              <a:t>variable that is observed and that changes in response to the manipulated </a:t>
            </a:r>
            <a:r>
              <a:rPr lang="en-US" dirty="0" smtClean="0"/>
              <a:t>variable</a:t>
            </a:r>
          </a:p>
          <a:p>
            <a:endParaRPr lang="en-US" sz="1200" dirty="0" smtClean="0"/>
          </a:p>
          <a:p>
            <a:r>
              <a:rPr lang="en-US" b="1" i="1" u="sng" dirty="0" smtClean="0"/>
              <a:t>Constant</a:t>
            </a:r>
            <a:r>
              <a:rPr lang="en-US" dirty="0" smtClean="0"/>
              <a:t>: remains </a:t>
            </a:r>
            <a:r>
              <a:rPr lang="en-US" dirty="0"/>
              <a:t>the same; is not changed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il_fi" descr="http://science.phillipmartin.info/science_variables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81000" y="3733800"/>
            <a:ext cx="44958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the bell rings at school, you leave the classroom.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81400"/>
            <a:ext cx="3471994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055" y="4038600"/>
            <a:ext cx="5638800" cy="281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4744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FF0000"/>
                </a:solidFill>
              </a:rPr>
              <a:t>Manipulated Variable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bell ringing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686695"/>
            <a:ext cx="2438400" cy="3108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0180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the </a:t>
            </a:r>
            <a:r>
              <a:rPr lang="en-US" dirty="0" smtClean="0">
                <a:solidFill>
                  <a:srgbClr val="7030A0"/>
                </a:solidFill>
              </a:rPr>
              <a:t>Responding Variable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leave the class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188935"/>
            <a:ext cx="4010891" cy="2669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931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Therefore…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91600" cy="4525963"/>
          </a:xfrm>
        </p:spPr>
        <p:txBody>
          <a:bodyPr/>
          <a:lstStyle/>
          <a:p>
            <a:r>
              <a:rPr lang="en-US" dirty="0" smtClean="0"/>
              <a:t>When the bell rings </a:t>
            </a:r>
            <a:r>
              <a:rPr lang="en-US" dirty="0" smtClean="0">
                <a:solidFill>
                  <a:srgbClr val="FF0000"/>
                </a:solidFill>
              </a:rPr>
              <a:t>(MV)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you to leave the class </a:t>
            </a:r>
            <a:r>
              <a:rPr lang="en-US" dirty="0" smtClean="0">
                <a:solidFill>
                  <a:srgbClr val="7030A0"/>
                </a:solidFill>
              </a:rPr>
              <a:t>(RV)</a:t>
            </a:r>
            <a:endParaRPr lang="en-US" dirty="0" smtClean="0"/>
          </a:p>
          <a:p>
            <a:r>
              <a:rPr lang="en-US" dirty="0" smtClean="0"/>
              <a:t>The bell ringing </a:t>
            </a:r>
            <a:r>
              <a:rPr lang="en-US" dirty="0" smtClean="0">
                <a:solidFill>
                  <a:srgbClr val="FF0000"/>
                </a:solidFill>
              </a:rPr>
              <a:t>(MV)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causes you to leave the classroom </a:t>
            </a:r>
            <a:r>
              <a:rPr lang="en-US" dirty="0" smtClean="0">
                <a:solidFill>
                  <a:srgbClr val="7030A0"/>
                </a:solidFill>
              </a:rPr>
              <a:t>(RV)</a:t>
            </a:r>
          </a:p>
        </p:txBody>
      </p:sp>
    </p:spTree>
    <p:extLst>
      <p:ext uri="{BB962C8B-B14F-4D97-AF65-F5344CB8AC3E}">
        <p14:creationId xmlns:p14="http://schemas.microsoft.com/office/powerpoint/2010/main" val="1165464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Situation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were speeding, and got a ticket.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82" y="3733800"/>
            <a:ext cx="31242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4170968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6401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Manipulated Variable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were speeding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5505" y="3733801"/>
            <a:ext cx="4798495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23797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7030A0"/>
                </a:solidFill>
              </a:rPr>
              <a:t>Responding Variable 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got a ticket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2600" y="3276600"/>
            <a:ext cx="4775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4425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Science?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0"/>
            <a:ext cx="6324600" cy="4800600"/>
          </a:xfrm>
        </p:spPr>
        <p:txBody>
          <a:bodyPr/>
          <a:lstStyle/>
          <a:p>
            <a:pPr marL="609600" indent="-609600"/>
            <a:r>
              <a:rPr lang="en-US" b="1" dirty="0">
                <a:latin typeface="Georgia" pitchFamily="18" charset="0"/>
              </a:rPr>
              <a:t>Science: </a:t>
            </a:r>
            <a:r>
              <a:rPr lang="en-US" dirty="0">
                <a:latin typeface="Georgia" pitchFamily="18" charset="0"/>
              </a:rPr>
              <a:t>a way of using evidence to learn about the natural world</a:t>
            </a:r>
          </a:p>
          <a:p>
            <a:pPr marL="609600" indent="-609600"/>
            <a:endParaRPr lang="en-US" dirty="0">
              <a:latin typeface="Georgia" pitchFamily="18" charset="0"/>
            </a:endParaRPr>
          </a:p>
          <a:p>
            <a:pPr marL="609600" indent="-609600"/>
            <a:r>
              <a:rPr lang="en-US" dirty="0">
                <a:latin typeface="Georgia" pitchFamily="18" charset="0"/>
              </a:rPr>
              <a:t>The goals of science are to:</a:t>
            </a:r>
          </a:p>
          <a:p>
            <a:pPr marL="990600" lvl="1" indent="-646113"/>
            <a:r>
              <a:rPr lang="en-US" b="1" dirty="0">
                <a:latin typeface="Georgia" pitchFamily="18" charset="0"/>
              </a:rPr>
              <a:t>investigate and understand the natural </a:t>
            </a:r>
            <a:r>
              <a:rPr lang="en-US" b="1" dirty="0" smtClean="0">
                <a:latin typeface="Georgia" pitchFamily="18" charset="0"/>
              </a:rPr>
              <a:t>world</a:t>
            </a:r>
            <a:endParaRPr lang="en-US" b="1" dirty="0">
              <a:latin typeface="Georgia" pitchFamily="18" charset="0"/>
            </a:endParaRPr>
          </a:p>
          <a:p>
            <a:pPr marL="990600" lvl="1" indent="-646113"/>
            <a:r>
              <a:rPr lang="en-US" b="1" dirty="0">
                <a:latin typeface="Georgia" pitchFamily="18" charset="0"/>
              </a:rPr>
              <a:t>explain events in the </a:t>
            </a:r>
            <a:r>
              <a:rPr lang="en-US" b="1" dirty="0" smtClean="0">
                <a:latin typeface="Georgia" pitchFamily="18" charset="0"/>
              </a:rPr>
              <a:t>nature</a:t>
            </a:r>
          </a:p>
          <a:p>
            <a:pPr marL="990600" lvl="1" indent="-646113"/>
            <a:r>
              <a:rPr lang="en-US" b="1" dirty="0" smtClean="0">
                <a:latin typeface="Georgia" pitchFamily="18" charset="0"/>
              </a:rPr>
              <a:t>make </a:t>
            </a:r>
            <a:r>
              <a:rPr lang="en-US" b="1" dirty="0">
                <a:latin typeface="Georgia" pitchFamily="18" charset="0"/>
              </a:rPr>
              <a:t>useful </a:t>
            </a:r>
            <a:r>
              <a:rPr lang="en-US" b="1" dirty="0" smtClean="0">
                <a:latin typeface="Georgia" pitchFamily="18" charset="0"/>
              </a:rPr>
              <a:t>predictions</a:t>
            </a:r>
            <a:endParaRPr lang="en-US" b="1" dirty="0">
              <a:latin typeface="Georgia" pitchFamily="18" charset="0"/>
            </a:endParaRPr>
          </a:p>
        </p:txBody>
      </p:sp>
      <p:pic>
        <p:nvPicPr>
          <p:cNvPr id="4" name="il_fi" descr="http://static.ddmcdn.com/gif/easy-outdoor-science-activities-for-kids-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524000"/>
            <a:ext cx="2922905" cy="2721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www.primaryresources.co.uk/images/science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321810"/>
            <a:ext cx="2307590" cy="2536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Therefore…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915400" cy="4525963"/>
          </a:xfrm>
        </p:spPr>
        <p:txBody>
          <a:bodyPr/>
          <a:lstStyle/>
          <a:p>
            <a:r>
              <a:rPr lang="en-US" dirty="0" smtClean="0"/>
              <a:t>You were speeding </a:t>
            </a:r>
            <a:r>
              <a:rPr lang="en-US" dirty="0" smtClean="0">
                <a:solidFill>
                  <a:srgbClr val="FF0000"/>
                </a:solidFill>
              </a:rPr>
              <a:t>(MV)</a:t>
            </a:r>
            <a:r>
              <a:rPr lang="en-US" dirty="0" smtClean="0"/>
              <a:t>,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and got a ticket </a:t>
            </a:r>
            <a:r>
              <a:rPr lang="en-US" dirty="0" smtClean="0">
                <a:solidFill>
                  <a:srgbClr val="7030A0"/>
                </a:solidFill>
              </a:rPr>
              <a:t>(RV)</a:t>
            </a:r>
          </a:p>
          <a:p>
            <a:r>
              <a:rPr lang="en-US" dirty="0" smtClean="0"/>
              <a:t>The speeding </a:t>
            </a:r>
            <a:r>
              <a:rPr lang="en-US" dirty="0" smtClean="0">
                <a:solidFill>
                  <a:srgbClr val="FF0000"/>
                </a:solidFill>
              </a:rPr>
              <a:t>(MV) </a:t>
            </a:r>
            <a:r>
              <a:rPr lang="en-US" dirty="0" smtClean="0"/>
              <a:t>caused you to get a ticket </a:t>
            </a:r>
            <a:r>
              <a:rPr lang="en-US" dirty="0" smtClean="0">
                <a:solidFill>
                  <a:srgbClr val="7030A0"/>
                </a:solidFill>
              </a:rPr>
              <a:t>(RV)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219" y="3962400"/>
            <a:ext cx="3796782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2739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evidencebasedliving.human.cornell.edu/wp-content/uploads/2011/04/control-group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95400" y="1676400"/>
            <a:ext cx="5791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Experimental Groups	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u="sng" dirty="0"/>
              <a:t>Control group</a:t>
            </a:r>
            <a:r>
              <a:rPr lang="en-US" dirty="0"/>
              <a:t>: group that is not experimented on</a:t>
            </a:r>
            <a:endParaRPr lang="en-US" dirty="0" smtClean="0"/>
          </a:p>
          <a:p>
            <a:pPr lvl="2"/>
            <a:r>
              <a:rPr lang="en-US" dirty="0" smtClean="0"/>
              <a:t>comparison group: to </a:t>
            </a:r>
            <a:r>
              <a:rPr lang="en-US" dirty="0"/>
              <a:t>see what would have happened had you not done anything</a:t>
            </a:r>
          </a:p>
          <a:p>
            <a:r>
              <a:rPr lang="en-US" b="1" i="1" u="sng" dirty="0"/>
              <a:t>Variable group </a:t>
            </a:r>
            <a:r>
              <a:rPr lang="en-US" dirty="0"/>
              <a:t>(experimental group/ test group): group that is experimented 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Redi’s Experiment</a:t>
            </a:r>
          </a:p>
        </p:txBody>
      </p:sp>
      <p:pic>
        <p:nvPicPr>
          <p:cNvPr id="16388" name="Picture 4" descr="sb4935f1_01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-11467" b="-11467"/>
          <a:stretch>
            <a:fillRect/>
          </a:stretch>
        </p:blipFill>
        <p:spPr>
          <a:noFill/>
          <a:ln/>
        </p:spPr>
      </p:pic>
      <p:sp>
        <p:nvSpPr>
          <p:cNvPr id="4" name="Rectangle 3"/>
          <p:cNvSpPr/>
          <p:nvPr/>
        </p:nvSpPr>
        <p:spPr>
          <a:xfrm>
            <a:off x="609600" y="4267200"/>
            <a:ext cx="1981200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2" name="Picture 4" descr="sb4935f1_0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t="-23630" b="-23630"/>
          <a:stretch>
            <a:fillRect/>
          </a:stretch>
        </p:blipFill>
        <p:spPr>
          <a:noFill/>
          <a:ln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 dirty="0" smtClean="0"/>
              <a:t>Results</a:t>
            </a:r>
            <a:r>
              <a:rPr lang="en-US" sz="3500" dirty="0"/>
              <a:t/>
            </a:r>
            <a:br>
              <a:rPr lang="en-US" sz="3500" dirty="0"/>
            </a:br>
            <a:endParaRPr lang="en-US" sz="3500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19200"/>
            <a:ext cx="5791200" cy="50641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600" dirty="0"/>
              <a:t>Types of data</a:t>
            </a:r>
          </a:p>
          <a:p>
            <a:pPr lvl="1">
              <a:lnSpc>
                <a:spcPct val="80000"/>
              </a:lnSpc>
            </a:pPr>
            <a:r>
              <a:rPr lang="en-US" b="1" i="1" u="sng" dirty="0"/>
              <a:t>Quantitative data</a:t>
            </a:r>
            <a:r>
              <a:rPr lang="en-US" b="1" dirty="0"/>
              <a:t>:</a:t>
            </a:r>
            <a:r>
              <a:rPr lang="en-US" b="1" dirty="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expressed </a:t>
            </a:r>
            <a:r>
              <a:rPr lang="en-US" sz="2400" dirty="0"/>
              <a:t>as </a:t>
            </a:r>
            <a:r>
              <a:rPr lang="en-US" sz="2400" dirty="0" smtClean="0"/>
              <a:t>numbers</a:t>
            </a:r>
          </a:p>
          <a:p>
            <a:pPr lvl="2">
              <a:lnSpc>
                <a:spcPct val="80000"/>
              </a:lnSpc>
            </a:pPr>
            <a:r>
              <a:rPr lang="en-US" sz="2400" dirty="0" smtClean="0"/>
              <a:t>obtained </a:t>
            </a:r>
            <a:r>
              <a:rPr lang="en-US" sz="2400" dirty="0"/>
              <a:t>by counting or </a:t>
            </a:r>
            <a:r>
              <a:rPr lang="en-US" sz="2400" dirty="0" smtClean="0"/>
              <a:t>measuring</a:t>
            </a:r>
          </a:p>
          <a:p>
            <a:pPr lvl="1">
              <a:lnSpc>
                <a:spcPct val="80000"/>
              </a:lnSpc>
            </a:pPr>
            <a:endParaRPr lang="en-US" sz="2700" dirty="0" smtClean="0"/>
          </a:p>
          <a:p>
            <a:pPr lvl="1">
              <a:lnSpc>
                <a:spcPct val="80000"/>
              </a:lnSpc>
            </a:pPr>
            <a:r>
              <a:rPr lang="en-US" b="1" i="1" u="sng" dirty="0"/>
              <a:t>Qualitative data</a:t>
            </a:r>
            <a:r>
              <a:rPr lang="en-US" b="1" dirty="0"/>
              <a:t>:</a:t>
            </a:r>
            <a:r>
              <a:rPr lang="en-US" b="1" dirty="0" smtClean="0"/>
              <a:t> 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descriptive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involve </a:t>
            </a:r>
            <a:r>
              <a:rPr lang="en-US" dirty="0"/>
              <a:t>characteristics that</a:t>
            </a:r>
            <a:r>
              <a:rPr lang="en-US" dirty="0" smtClean="0"/>
              <a:t> </a:t>
            </a:r>
          </a:p>
          <a:p>
            <a:pPr lvl="2">
              <a:lnSpc>
                <a:spcPct val="80000"/>
              </a:lnSpc>
              <a:buNone/>
            </a:pPr>
            <a:r>
              <a:rPr lang="en-US" dirty="0" smtClean="0"/>
              <a:t>can’t </a:t>
            </a:r>
            <a:r>
              <a:rPr lang="en-US" dirty="0"/>
              <a:t>easily be </a:t>
            </a:r>
            <a:r>
              <a:rPr lang="en-US" dirty="0" smtClean="0"/>
              <a:t>measured</a:t>
            </a:r>
            <a:endParaRPr lang="en-US" dirty="0"/>
          </a:p>
        </p:txBody>
      </p:sp>
      <p:pic>
        <p:nvPicPr>
          <p:cNvPr id="4" name="P 2" descr="http://static.ddmcdn.com/gif/scientific-method-7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3505200"/>
            <a:ext cx="3429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Quantitative Data: Graphs</a:t>
            </a:r>
            <a:endParaRPr lang="en-US" dirty="0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447800"/>
            <a:ext cx="4038600" cy="4411662"/>
          </a:xfrm>
        </p:spPr>
        <p:txBody>
          <a:bodyPr/>
          <a:lstStyle/>
          <a:p>
            <a:r>
              <a:rPr lang="en-US" sz="2600" dirty="0"/>
              <a:t>Pie</a:t>
            </a:r>
          </a:p>
          <a:p>
            <a:r>
              <a:rPr lang="en-US" sz="2600" dirty="0"/>
              <a:t>Bar or Line</a:t>
            </a:r>
          </a:p>
          <a:p>
            <a:pPr lvl="1"/>
            <a:r>
              <a:rPr lang="en-US" sz="2200" dirty="0" smtClean="0"/>
              <a:t>Independent </a:t>
            </a:r>
            <a:r>
              <a:rPr lang="en-US" sz="2200" dirty="0"/>
              <a:t>variable is on the x axis (example: time)</a:t>
            </a:r>
          </a:p>
          <a:p>
            <a:pPr lvl="1"/>
            <a:r>
              <a:rPr lang="en-US" sz="2200" dirty="0" smtClean="0"/>
              <a:t>Dependent </a:t>
            </a:r>
            <a:r>
              <a:rPr lang="en-US" sz="2200" dirty="0"/>
              <a:t>variable is on the y axis (example: the thing you are measuring)</a:t>
            </a:r>
          </a:p>
          <a:p>
            <a:pPr lvl="1"/>
            <a:endParaRPr lang="en-US" sz="2200" dirty="0"/>
          </a:p>
        </p:txBody>
      </p:sp>
      <p:graphicFrame>
        <p:nvGraphicFramePr>
          <p:cNvPr id="8" name="Object 22"/>
          <p:cNvGraphicFramePr>
            <a:graphicFrameLocks noChangeAspect="1"/>
          </p:cNvGraphicFramePr>
          <p:nvPr/>
        </p:nvGraphicFramePr>
        <p:xfrm>
          <a:off x="3868190" y="1066800"/>
          <a:ext cx="527581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486400" y="52578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Time (days)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0" y="1828801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5091D"/>
                </a:solidFill>
              </a:rPr>
              <a:t>How does gauze affect the # of maggots that appear?</a:t>
            </a:r>
            <a:endParaRPr lang="en-US" dirty="0">
              <a:solidFill>
                <a:srgbClr val="15091D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Drawing a Conclusion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Scientists use the data from an experiment to</a:t>
            </a:r>
          </a:p>
          <a:p>
            <a:pPr lvl="1"/>
            <a:r>
              <a:rPr lang="en-US"/>
              <a:t>evaluate their hypothesis </a:t>
            </a:r>
          </a:p>
          <a:p>
            <a:pPr lvl="1"/>
            <a:r>
              <a:rPr lang="en-US"/>
              <a:t>draw a valid conclusion</a:t>
            </a:r>
          </a:p>
          <a:p>
            <a:endParaRPr lang="en-US"/>
          </a:p>
        </p:txBody>
      </p:sp>
      <p:pic>
        <p:nvPicPr>
          <p:cNvPr id="4" name="il_fi" descr="http://www.dbskeptic.com/wp-content/uploads/2008/03/the-scientific-method.jpg"/>
          <p:cNvPicPr/>
          <p:nvPr/>
        </p:nvPicPr>
        <p:blipFill>
          <a:blip r:embed="rId3"/>
          <a:srcRect t="11463" r="50847"/>
          <a:stretch>
            <a:fillRect/>
          </a:stretch>
        </p:blipFill>
        <p:spPr bwMode="auto">
          <a:xfrm>
            <a:off x="5181600" y="2743200"/>
            <a:ext cx="30480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Repeating Investigations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>
          <a:xfrm>
            <a:off x="0" y="1524000"/>
            <a:ext cx="8229600" cy="4411662"/>
          </a:xfrm>
        </p:spPr>
        <p:txBody>
          <a:bodyPr/>
          <a:lstStyle/>
          <a:p>
            <a:r>
              <a:rPr lang="en-US" dirty="0"/>
              <a:t>Scientists repeat experiments to be sure that the results match those already obtained.</a:t>
            </a:r>
          </a:p>
          <a:p>
            <a:pPr lvl="1"/>
            <a:r>
              <a:rPr lang="en-US" dirty="0"/>
              <a:t>If similar results are not obtained</a:t>
            </a:r>
          </a:p>
          <a:p>
            <a:pPr lvl="2"/>
            <a:r>
              <a:rPr lang="en-US" dirty="0"/>
              <a:t>may have a flaw in your experiment</a:t>
            </a:r>
          </a:p>
          <a:p>
            <a:pPr lvl="2"/>
            <a:r>
              <a:rPr lang="en-US" dirty="0"/>
              <a:t>conclusion may be invalid. 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ttp://www.makeitsolar.com/images/chartmethod00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2743200"/>
            <a:ext cx="3429000" cy="3837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7543800" cy="808038"/>
          </a:xfrm>
        </p:spPr>
        <p:txBody>
          <a:bodyPr/>
          <a:lstStyle/>
          <a:p>
            <a:r>
              <a:rPr lang="en-US" dirty="0"/>
              <a:t>Scientific Method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229600" cy="4411662"/>
          </a:xfrm>
        </p:spPr>
        <p:txBody>
          <a:bodyPr/>
          <a:lstStyle/>
          <a:p>
            <a:pPr marL="609600" indent="-609600"/>
            <a:r>
              <a:rPr lang="en-US" dirty="0"/>
              <a:t>State the problem/ Ask a question</a:t>
            </a:r>
          </a:p>
          <a:p>
            <a:pPr marL="609600" indent="-609600"/>
            <a:r>
              <a:rPr lang="en-US" dirty="0"/>
              <a:t>Research the problem</a:t>
            </a:r>
          </a:p>
          <a:p>
            <a:pPr marL="609600" indent="-609600"/>
            <a:r>
              <a:rPr lang="en-US" dirty="0"/>
              <a:t>Form a hypothesis</a:t>
            </a:r>
          </a:p>
          <a:p>
            <a:pPr marL="609600" indent="-609600"/>
            <a:r>
              <a:rPr lang="en-US" dirty="0"/>
              <a:t>Test the hypothesis (experiment)</a:t>
            </a:r>
          </a:p>
          <a:p>
            <a:pPr marL="609600" indent="-609600"/>
            <a:r>
              <a:rPr lang="en-US" dirty="0"/>
              <a:t>Record Data/ Analyze Data</a:t>
            </a:r>
          </a:p>
          <a:p>
            <a:pPr marL="609600" indent="-609600"/>
            <a:r>
              <a:rPr lang="en-US" dirty="0"/>
              <a:t>Form a conclusion</a:t>
            </a:r>
          </a:p>
          <a:p>
            <a:pPr marL="609600" indent="-609600"/>
            <a:r>
              <a:rPr lang="en-US" dirty="0"/>
              <a:t>Repeat experiment.</a:t>
            </a:r>
          </a:p>
        </p:txBody>
      </p:sp>
      <p:pic>
        <p:nvPicPr>
          <p:cNvPr id="4" name="il_fi" descr="http://jpostema.napsk12.org/blob/full/112420.gif"/>
          <p:cNvPicPr/>
          <p:nvPr/>
        </p:nvPicPr>
        <p:blipFill>
          <a:blip r:embed="rId3"/>
          <a:srcRect l="68339" t="50883"/>
          <a:stretch>
            <a:fillRect/>
          </a:stretch>
        </p:blipFill>
        <p:spPr bwMode="auto">
          <a:xfrm>
            <a:off x="0" y="4735285"/>
            <a:ext cx="1433023" cy="212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jpostema.napsk12.org/blob/full/112420.gif"/>
          <p:cNvPicPr/>
          <p:nvPr/>
        </p:nvPicPr>
        <p:blipFill>
          <a:blip r:embed="rId3"/>
          <a:srcRect l="34169" t="50883" r="34169"/>
          <a:stretch>
            <a:fillRect/>
          </a:stretch>
        </p:blipFill>
        <p:spPr bwMode="auto">
          <a:xfrm>
            <a:off x="1524000" y="4735285"/>
            <a:ext cx="1433044" cy="212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jpostema.napsk12.org/blob/full/112420.gif"/>
          <p:cNvPicPr/>
          <p:nvPr/>
        </p:nvPicPr>
        <p:blipFill>
          <a:blip r:embed="rId3"/>
          <a:srcRect l="34169" r="34169" b="50883"/>
          <a:stretch>
            <a:fillRect/>
          </a:stretch>
        </p:blipFill>
        <p:spPr bwMode="auto">
          <a:xfrm>
            <a:off x="4572000" y="4811486"/>
            <a:ext cx="1433044" cy="21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jpostema.napsk12.org/blob/full/112420.gif"/>
          <p:cNvPicPr/>
          <p:nvPr/>
        </p:nvPicPr>
        <p:blipFill>
          <a:blip r:embed="rId3"/>
          <a:srcRect r="68339" b="50883"/>
          <a:stretch>
            <a:fillRect/>
          </a:stretch>
        </p:blipFill>
        <p:spPr bwMode="auto">
          <a:xfrm>
            <a:off x="3048000" y="4735286"/>
            <a:ext cx="1435071" cy="21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l_fi" descr="http://jpostema.napsk12.org/blob/full/112420.gif"/>
          <p:cNvPicPr/>
          <p:nvPr/>
        </p:nvPicPr>
        <p:blipFill>
          <a:blip r:embed="rId3"/>
          <a:srcRect l="68339" b="50883"/>
          <a:stretch>
            <a:fillRect/>
          </a:stretch>
        </p:blipFill>
        <p:spPr bwMode="auto">
          <a:xfrm>
            <a:off x="6096000" y="4735286"/>
            <a:ext cx="1433023" cy="21227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il_fi" descr="http://jpostema.napsk12.org/blob/full/112420.gif"/>
          <p:cNvPicPr/>
          <p:nvPr/>
        </p:nvPicPr>
        <p:blipFill>
          <a:blip r:embed="rId3"/>
          <a:srcRect t="50883" r="68339"/>
          <a:stretch>
            <a:fillRect/>
          </a:stretch>
        </p:blipFill>
        <p:spPr bwMode="auto">
          <a:xfrm>
            <a:off x="7634778" y="4735285"/>
            <a:ext cx="1433022" cy="212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l_fi" descr="http://undsci.berkeley.edu/images/us101/sciencerecip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9200" y="1143000"/>
            <a:ext cx="7010400" cy="4794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86622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4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When Experiments Are Not Possible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It is not always possible to do an experiment to test a hypothesis..</a:t>
            </a:r>
          </a:p>
          <a:p>
            <a:pPr lvl="1"/>
            <a:r>
              <a:rPr lang="en-US"/>
              <a:t>carefully plan alternative investigations</a:t>
            </a:r>
          </a:p>
        </p:txBody>
      </p:sp>
      <p:pic>
        <p:nvPicPr>
          <p:cNvPr id="4" name="Picture 3" descr="ear Photographs : Feeling Grizzly.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32004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science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Deals only with the natural world.</a:t>
            </a:r>
          </a:p>
          <a:p>
            <a:endParaRPr lang="en-US" sz="1200" dirty="0" smtClean="0"/>
          </a:p>
          <a:p>
            <a:r>
              <a:rPr lang="en-US" dirty="0" smtClean="0"/>
              <a:t>Scientists collect and organize information in a orderly way, looking for connections &amp; patterns between events.</a:t>
            </a:r>
          </a:p>
        </p:txBody>
      </p:sp>
      <p:pic>
        <p:nvPicPr>
          <p:cNvPr id="4" name="il_fi" descr="http://www.moffettschool.com/media/beach/science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3752480"/>
            <a:ext cx="5486400" cy="3105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l_fi" descr="http://farm7.staticflickr.com/6236/6890427870_b19dc197d5.jpg"/>
          <p:cNvPicPr/>
          <p:nvPr/>
        </p:nvPicPr>
        <p:blipFill>
          <a:blip r:embed="rId4"/>
          <a:srcRect l="5927" t="6436" r="5927" b="8045"/>
          <a:stretch>
            <a:fillRect/>
          </a:stretch>
        </p:blipFill>
        <p:spPr bwMode="auto">
          <a:xfrm>
            <a:off x="533400" y="4191000"/>
            <a:ext cx="2821048" cy="2422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a Theory Develops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66800"/>
            <a:ext cx="8229600" cy="4149725"/>
          </a:xfrm>
        </p:spPr>
        <p:txBody>
          <a:bodyPr/>
          <a:lstStyle/>
          <a:p>
            <a:endParaRPr lang="en-US" dirty="0"/>
          </a:p>
          <a:p>
            <a:r>
              <a:rPr lang="en-US" b="1" dirty="0"/>
              <a:t>Theory:</a:t>
            </a:r>
            <a:r>
              <a:rPr lang="en-US" b="1" i="1" dirty="0"/>
              <a:t> </a:t>
            </a:r>
            <a:r>
              <a:rPr lang="en-US" dirty="0"/>
              <a:t>(scientific definition)</a:t>
            </a:r>
            <a:r>
              <a:rPr lang="en-US" b="1" i="1" dirty="0"/>
              <a:t> </a:t>
            </a:r>
            <a:r>
              <a:rPr lang="en-US" dirty="0"/>
              <a:t>a well-tested explanation for a wide range of observations</a:t>
            </a:r>
          </a:p>
          <a:p>
            <a:pPr lvl="1"/>
            <a:r>
              <a:rPr lang="en-US" dirty="0"/>
              <a:t>A hypothesis that has been supported by numerous investigations </a:t>
            </a:r>
          </a:p>
          <a:p>
            <a:pPr>
              <a:buFont typeface="Wingdings" pitchFamily="2" charset="2"/>
              <a:buNone/>
            </a:pPr>
            <a:endParaRPr lang="en-US" dirty="0"/>
          </a:p>
        </p:txBody>
      </p:sp>
      <p:pic>
        <p:nvPicPr>
          <p:cNvPr id="4" name="il_fi" descr="http://4.bp.blogspot.com/_w1iq4z0Unjg/TLDsnG1dcoI/AAAAAAAAA_g/VtcU3EtvEdQ/s1600/StillOnlyTheory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3581400"/>
            <a:ext cx="5105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 theory is considered absolute truth. Scientific understanding is always changing.</a:t>
            </a:r>
          </a:p>
          <a:p>
            <a:pPr lvl="1"/>
            <a:r>
              <a:rPr lang="en-US" dirty="0"/>
              <a:t>New evidence</a:t>
            </a:r>
          </a:p>
          <a:p>
            <a:pPr lvl="1"/>
            <a:r>
              <a:rPr lang="en-US" dirty="0"/>
              <a:t>New technology </a:t>
            </a:r>
          </a:p>
        </p:txBody>
      </p:sp>
      <p:pic>
        <p:nvPicPr>
          <p:cNvPr id="5" name="il_fi" descr="http://www.popjolly.com/wp-content/uploads/2011/02/geocentric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810000"/>
            <a:ext cx="37338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www.nasa.gov/images/content/62668main_solarSystem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3048000"/>
            <a:ext cx="4419600" cy="3407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&quot;No&quot; Symbol 6"/>
          <p:cNvSpPr/>
          <p:nvPr/>
        </p:nvSpPr>
        <p:spPr>
          <a:xfrm>
            <a:off x="0" y="3733800"/>
            <a:ext cx="3810000" cy="3124200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Biology??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Biology is the study of life</a:t>
            </a:r>
          </a:p>
          <a:p>
            <a:r>
              <a:rPr lang="en-US" dirty="0" smtClean="0"/>
              <a:t>Biology </a:t>
            </a:r>
            <a:r>
              <a:rPr lang="en-US" dirty="0"/>
              <a:t>in Everyday Life</a:t>
            </a:r>
          </a:p>
          <a:p>
            <a:pPr lvl="1"/>
            <a:r>
              <a:rPr lang="en-US" dirty="0"/>
              <a:t>food supplies</a:t>
            </a:r>
          </a:p>
          <a:p>
            <a:pPr lvl="1"/>
            <a:r>
              <a:rPr lang="en-US" dirty="0"/>
              <a:t>health</a:t>
            </a:r>
          </a:p>
          <a:p>
            <a:pPr lvl="1"/>
            <a:r>
              <a:rPr lang="en-US" dirty="0"/>
              <a:t>environmental factors</a:t>
            </a:r>
          </a:p>
          <a:p>
            <a:pPr lvl="1"/>
            <a:r>
              <a:rPr lang="en-US" dirty="0"/>
              <a:t>quality of life </a:t>
            </a:r>
          </a:p>
          <a:p>
            <a:pPr lvl="1"/>
            <a:r>
              <a:rPr lang="en-US" dirty="0"/>
              <a:t>future</a:t>
            </a:r>
          </a:p>
        </p:txBody>
      </p:sp>
      <p:pic>
        <p:nvPicPr>
          <p:cNvPr id="4" name="rg_hi" descr="https://encrypted-tbn3.google.com/images?q=tbn:ANd9GcTmQZIbpzDts2MSuwCwUz0EIUrlz9hDxDwMcUasm8hJelBCX1Sa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4191000"/>
            <a:ext cx="3962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Characteristics of Life</a:t>
            </a:r>
            <a:endParaRPr lang="en-US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858837" lvl="1" indent="-514350">
              <a:buNone/>
            </a:pPr>
            <a:r>
              <a:rPr lang="en-US" sz="3200" dirty="0" smtClean="0"/>
              <a:t>1. Living things are made up of units called cells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b="1" i="1" u="sng" dirty="0" smtClean="0"/>
              <a:t>Cell</a:t>
            </a:r>
            <a:r>
              <a:rPr lang="en-US" dirty="0"/>
              <a:t>: smallest unit of</a:t>
            </a:r>
            <a:r>
              <a:rPr lang="en-US" dirty="0" smtClean="0"/>
              <a:t> life </a:t>
            </a:r>
          </a:p>
        </p:txBody>
      </p:sp>
      <p:pic>
        <p:nvPicPr>
          <p:cNvPr id="4" name="il_fi" descr="http://www.exploringnature.org/graphics/anatomy/Header_Cell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3733800"/>
            <a:ext cx="6477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8837" lvl="1" indent="-514350"/>
            <a:r>
              <a:rPr lang="en-US" sz="3200" dirty="0"/>
              <a:t>1. Living things are made up of units called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made of one cell – unicellular</a:t>
            </a:r>
          </a:p>
          <a:p>
            <a:r>
              <a:rPr lang="en-US" dirty="0" smtClean="0"/>
              <a:t>Or many cells – multicellular</a:t>
            </a:r>
          </a:p>
          <a:p>
            <a:r>
              <a:rPr lang="en-US" dirty="0" smtClean="0"/>
              <a:t>All cells have </a:t>
            </a:r>
          </a:p>
          <a:p>
            <a:pPr lvl="1"/>
            <a:r>
              <a:rPr lang="en-US" dirty="0" smtClean="0"/>
              <a:t>A cell membrane – a surrounding barrier </a:t>
            </a:r>
          </a:p>
          <a:p>
            <a:pPr lvl="1"/>
            <a:r>
              <a:rPr lang="en-US" dirty="0" smtClean="0"/>
              <a:t>Ribosomes – small factories for making proteins </a:t>
            </a:r>
          </a:p>
          <a:p>
            <a:pPr lvl="1"/>
            <a:r>
              <a:rPr lang="en-US" dirty="0" smtClean="0"/>
              <a:t>Genetic information – instructions for making proteins</a:t>
            </a:r>
          </a:p>
          <a:p>
            <a:pPr lvl="2"/>
            <a:r>
              <a:rPr lang="en-US" dirty="0" smtClean="0"/>
              <a:t>DNA</a:t>
            </a:r>
          </a:p>
          <a:p>
            <a:pPr lvl="2"/>
            <a:r>
              <a:rPr lang="en-US" dirty="0" smtClean="0"/>
              <a:t>RNA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58159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858837" lvl="1" indent="-514350"/>
            <a:r>
              <a:rPr lang="en-US" sz="3200" dirty="0"/>
              <a:t>1. Living things are made up of units called cells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5181600" cy="4411662"/>
          </a:xfrm>
        </p:spPr>
        <p:txBody>
          <a:bodyPr/>
          <a:lstStyle/>
          <a:p>
            <a:r>
              <a:rPr lang="en-US" dirty="0" smtClean="0"/>
              <a:t>Two types of cells</a:t>
            </a:r>
          </a:p>
          <a:p>
            <a:pPr lvl="1"/>
            <a:r>
              <a:rPr lang="en-US" dirty="0" smtClean="0"/>
              <a:t>Eukaryote – store DNA in a nucleus</a:t>
            </a:r>
          </a:p>
          <a:p>
            <a:pPr lvl="2"/>
            <a:r>
              <a:rPr lang="en-US" dirty="0" smtClean="0"/>
              <a:t>Examples: animals, plants, fungus, protists</a:t>
            </a:r>
          </a:p>
          <a:p>
            <a:pPr lvl="2"/>
            <a:endParaRPr lang="en-US" dirty="0" smtClean="0"/>
          </a:p>
          <a:p>
            <a:pPr lvl="1"/>
            <a:r>
              <a:rPr lang="en-US" dirty="0" smtClean="0"/>
              <a:t>Prokaryote – no nucleus; DNA floats freely</a:t>
            </a:r>
          </a:p>
          <a:p>
            <a:pPr lvl="2"/>
            <a:r>
              <a:rPr lang="en-US" dirty="0" smtClean="0"/>
              <a:t>Examples: bacteria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4305557"/>
            <a:ext cx="3460889" cy="2255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3000" y="1295400"/>
            <a:ext cx="3124200" cy="295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45071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/>
              <a:t>2. Living things reproduce</a:t>
            </a:r>
          </a:p>
          <a:p>
            <a:pPr lvl="1"/>
            <a:r>
              <a:rPr lang="en-US" b="1" u="sng" dirty="0" smtClean="0"/>
              <a:t>Sexual</a:t>
            </a:r>
            <a:r>
              <a:rPr lang="en-US" dirty="0" smtClean="0"/>
              <a:t> reproduction</a:t>
            </a:r>
          </a:p>
          <a:p>
            <a:pPr lvl="2"/>
            <a:r>
              <a:rPr lang="en-US" dirty="0"/>
              <a:t>T</a:t>
            </a:r>
            <a:r>
              <a:rPr lang="en-US" dirty="0" smtClean="0"/>
              <a:t>wo </a:t>
            </a:r>
            <a:r>
              <a:rPr lang="en-US" dirty="0"/>
              <a:t>different </a:t>
            </a:r>
            <a:r>
              <a:rPr lang="en-US" dirty="0" smtClean="0"/>
              <a:t>parents</a:t>
            </a:r>
          </a:p>
          <a:p>
            <a:pPr lvl="2"/>
            <a:r>
              <a:rPr lang="en-US" dirty="0" smtClean="0"/>
              <a:t>Forms new organism</a:t>
            </a:r>
          </a:p>
          <a:p>
            <a:pPr lvl="2"/>
            <a:r>
              <a:rPr lang="en-US" dirty="0" smtClean="0"/>
              <a:t>Needs sex cells</a:t>
            </a:r>
          </a:p>
          <a:p>
            <a:pPr lvl="3"/>
            <a:r>
              <a:rPr lang="en-US" dirty="0" smtClean="0"/>
              <a:t>Sperm (Male)</a:t>
            </a:r>
          </a:p>
          <a:p>
            <a:pPr lvl="3"/>
            <a:r>
              <a:rPr lang="en-US" dirty="0" smtClean="0"/>
              <a:t>Egg (Female)</a:t>
            </a:r>
          </a:p>
          <a:p>
            <a:pPr lvl="3"/>
            <a:r>
              <a:rPr lang="en-US" dirty="0" smtClean="0"/>
              <a:t>Formed by </a:t>
            </a:r>
            <a:r>
              <a:rPr lang="en-US" b="1" u="sng" dirty="0" smtClean="0"/>
              <a:t>Meiosis</a:t>
            </a:r>
            <a:r>
              <a:rPr lang="en-US" dirty="0" smtClean="0"/>
              <a:t> -  Nuclear division that divides the amount genetic information in half</a:t>
            </a:r>
          </a:p>
          <a:p>
            <a:pPr lvl="2"/>
            <a:r>
              <a:rPr lang="en-US" dirty="0" smtClean="0"/>
              <a:t>Fertilization – joining of the two sex cells to produce a new organism with half the DNA from the sperm and half from the egg </a:t>
            </a:r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2746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Characteristics of Life</a:t>
            </a:r>
            <a:endParaRPr kumimoji="0" lang="en-US" sz="39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l_fi" descr="http://www.op-cc.ca/MPj04386540000[1]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1600200"/>
            <a:ext cx="4343400" cy="248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4495800" cy="4411662"/>
          </a:xfrm>
        </p:spPr>
        <p:txBody>
          <a:bodyPr/>
          <a:lstStyle/>
          <a:p>
            <a:pPr lvl="1"/>
            <a:r>
              <a:rPr lang="en-US" b="1" u="sng" dirty="0" smtClean="0"/>
              <a:t>Asexual</a:t>
            </a:r>
            <a:r>
              <a:rPr lang="en-US" dirty="0" smtClean="0"/>
              <a:t> reproduction</a:t>
            </a:r>
          </a:p>
          <a:p>
            <a:pPr lvl="2"/>
            <a:r>
              <a:rPr lang="en-US" dirty="0"/>
              <a:t>A</a:t>
            </a:r>
            <a:r>
              <a:rPr lang="en-US" dirty="0" smtClean="0"/>
              <a:t> </a:t>
            </a:r>
            <a:r>
              <a:rPr lang="en-US" dirty="0"/>
              <a:t>single </a:t>
            </a:r>
            <a:r>
              <a:rPr lang="en-US" dirty="0" smtClean="0"/>
              <a:t>parent</a:t>
            </a:r>
          </a:p>
          <a:p>
            <a:pPr lvl="2"/>
            <a:r>
              <a:rPr lang="en-US" dirty="0" smtClean="0"/>
              <a:t>Forms a clone</a:t>
            </a:r>
          </a:p>
          <a:p>
            <a:pPr lvl="2"/>
            <a:r>
              <a:rPr lang="en-US" dirty="0" smtClean="0"/>
              <a:t>Genetic information is copied and the cell splits in half producing two genetically identical organisms</a:t>
            </a:r>
          </a:p>
          <a:p>
            <a:pPr lvl="2"/>
            <a:r>
              <a:rPr lang="en-US" dirty="0" smtClean="0"/>
              <a:t>Examples: binary fission and budding</a:t>
            </a:r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533400" y="22860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dirty="0" smtClean="0">
                <a:solidFill>
                  <a:schemeClr val="tx2"/>
                </a:solidFill>
              </a:rPr>
              <a:t>2</a:t>
            </a:r>
            <a:r>
              <a:rPr lang="en-US" sz="4000" dirty="0">
                <a:solidFill>
                  <a:schemeClr val="tx2"/>
                </a:solidFill>
              </a:rPr>
              <a:t>. Living things </a:t>
            </a:r>
            <a:r>
              <a:rPr lang="en-US" sz="4000" dirty="0" smtClean="0">
                <a:solidFill>
                  <a:schemeClr val="tx2"/>
                </a:solidFill>
              </a:rPr>
              <a:t>reproduce</a:t>
            </a:r>
            <a:endParaRPr lang="en-US" sz="4000" dirty="0">
              <a:solidFill>
                <a:schemeClr val="tx2"/>
              </a:solidFill>
            </a:endParaRPr>
          </a:p>
        </p:txBody>
      </p:sp>
      <p:pic>
        <p:nvPicPr>
          <p:cNvPr id="5" name="il_fi" descr="http://www.biologycorner.com/resources/fission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981200"/>
            <a:ext cx="2133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934753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229600" cy="1404937"/>
          </a:xfrm>
        </p:spPr>
        <p:txBody>
          <a:bodyPr/>
          <a:lstStyle/>
          <a:p>
            <a:pPr lvl="1">
              <a:buNone/>
            </a:pPr>
            <a:r>
              <a:rPr lang="en-US" sz="3200" dirty="0" smtClean="0"/>
              <a:t>3. Living things are based on a universal genetic code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2746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Characteristics of Life</a:t>
            </a:r>
            <a:endParaRPr kumimoji="0" lang="en-US" sz="39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l_fi" descr="http://upload.wikimedia.org/wikipedia/commons/c/cb/RNA-comparedto-DNA_thymineAndUracilCorrected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2438399"/>
            <a:ext cx="4648200" cy="44196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81000" y="2971800"/>
            <a:ext cx="4038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14400" lvl="1" indent="-457200">
              <a:buFont typeface="Arial"/>
              <a:buChar char="•"/>
            </a:pPr>
            <a:r>
              <a:rPr lang="en-US" sz="3200" dirty="0"/>
              <a:t>Instructions for making </a:t>
            </a:r>
            <a:r>
              <a:rPr lang="en-US" sz="3200" dirty="0" smtClean="0"/>
              <a:t>proteins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Nucleic Acid</a:t>
            </a:r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Passed down from parents</a:t>
            </a:r>
            <a:endParaRPr lang="en-US" sz="3200" dirty="0"/>
          </a:p>
          <a:p>
            <a:pPr marL="914400" lvl="1" indent="-457200">
              <a:buFont typeface="Arial"/>
              <a:buChar char="•"/>
            </a:pPr>
            <a:r>
              <a:rPr lang="en-US" sz="3200" dirty="0" smtClean="0"/>
              <a:t>Examples: DNA, RNA</a:t>
            </a:r>
            <a:endParaRPr lang="en-US" sz="3200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6477000" cy="4411662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dirty="0" smtClean="0"/>
              <a:t>4. Living things grow and develop</a:t>
            </a:r>
            <a:endParaRPr lang="en-US" dirty="0"/>
          </a:p>
          <a:p>
            <a:pPr lvl="1"/>
            <a:r>
              <a:rPr lang="en-US" dirty="0" smtClean="0"/>
              <a:t>Multicellular organisms grow by making more cells</a:t>
            </a:r>
          </a:p>
          <a:p>
            <a:pPr lvl="2"/>
            <a:r>
              <a:rPr lang="en-US" dirty="0" smtClean="0"/>
              <a:t>Mitosis – Division of the nucleus</a:t>
            </a:r>
          </a:p>
          <a:p>
            <a:pPr lvl="2"/>
            <a:r>
              <a:rPr lang="en-US" dirty="0" smtClean="0"/>
              <a:t>Cytokinesis – Division of the cytoplasm </a:t>
            </a:r>
          </a:p>
          <a:p>
            <a:pPr lvl="1">
              <a:buFont typeface="Wingdings" pitchFamily="2" charset="2"/>
              <a:buNone/>
            </a:pPr>
            <a:endParaRPr lang="en-US" dirty="0" smtClean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Characteristics of Life</a:t>
            </a:r>
            <a:endParaRPr kumimoji="0" lang="en-US" sz="39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il_fi" descr="http://www.who.int/entity/childgrowth/mgrs/en/cover_mgrs_whitesm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3581400"/>
            <a:ext cx="3712573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865" y="11427"/>
            <a:ext cx="266413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makes science different?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019800" cy="4411662"/>
          </a:xfrm>
        </p:spPr>
        <p:txBody>
          <a:bodyPr/>
          <a:lstStyle/>
          <a:p>
            <a:r>
              <a:rPr lang="en-US" dirty="0" smtClean="0"/>
              <a:t>Scientists propose explanations that can be tested by examining </a:t>
            </a:r>
            <a:r>
              <a:rPr lang="en-US" b="1" dirty="0" smtClean="0"/>
              <a:t>evidence</a:t>
            </a:r>
            <a:r>
              <a:rPr lang="en-US" dirty="0" smtClean="0"/>
              <a:t>.</a:t>
            </a:r>
          </a:p>
          <a:p>
            <a:endParaRPr lang="en-US" sz="1200" dirty="0" smtClean="0"/>
          </a:p>
          <a:p>
            <a:r>
              <a:rPr lang="en-US" dirty="0" smtClean="0"/>
              <a:t>Science is repeatable.</a:t>
            </a:r>
          </a:p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Science is ever-changing </a:t>
            </a:r>
          </a:p>
          <a:p>
            <a:endParaRPr lang="en-US" sz="1200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" name="rg_hi" descr="https://encrypted-tbn2.google.com/images?q=tbn:ANd9GcTWsbr6BNxnGggRfYAFp4VqlLumoOH0mNXSr_nvpZLsJ72siV3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81800" y="2286000"/>
            <a:ext cx="2068195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t3.gstatic.com/images?q=tbn:ANd9GcTINUl_blCTY8PwQncB1kBbwApDAoz6azwXU_XCsW84UzQQkTllHilg9nvijQ"/>
          <p:cNvPicPr/>
          <p:nvPr/>
        </p:nvPicPr>
        <p:blipFill>
          <a:blip r:embed="rId5"/>
          <a:srcRect t="21951" b="8780"/>
          <a:stretch>
            <a:fillRect/>
          </a:stretch>
        </p:blipFill>
        <p:spPr bwMode="auto">
          <a:xfrm>
            <a:off x="914400" y="4876800"/>
            <a:ext cx="2514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il_fi" descr="http://t2.gstatic.com/images?q=tbn:ANd9GcS5BikK7aPX81M99nIy_4KCV47DOSXcg3_rGDt6xWuyyCP7S46MDeiLSn8n"/>
          <p:cNvPicPr/>
          <p:nvPr/>
        </p:nvPicPr>
        <p:blipFill>
          <a:blip r:embed="rId6"/>
          <a:srcRect t="6400" b="9600"/>
          <a:stretch>
            <a:fillRect/>
          </a:stretch>
        </p:blipFill>
        <p:spPr bwMode="auto">
          <a:xfrm>
            <a:off x="5105400" y="4724400"/>
            <a:ext cx="2193607" cy="1906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&quot;No&quot; Symbol 6"/>
          <p:cNvSpPr/>
          <p:nvPr/>
        </p:nvSpPr>
        <p:spPr>
          <a:xfrm>
            <a:off x="914400" y="4876800"/>
            <a:ext cx="2286000" cy="1981200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8229600" cy="4411662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 dirty="0" smtClean="0"/>
              <a:t>Organisms can develop two ways</a:t>
            </a:r>
          </a:p>
          <a:p>
            <a:pPr lvl="1"/>
            <a:r>
              <a:rPr lang="en-US" dirty="0" smtClean="0"/>
              <a:t>cell differentiation: cells </a:t>
            </a:r>
            <a:r>
              <a:rPr lang="en-US" dirty="0"/>
              <a:t>look different from one another and perform different </a:t>
            </a:r>
            <a:r>
              <a:rPr lang="en-US" dirty="0" smtClean="0"/>
              <a:t>functions</a:t>
            </a:r>
          </a:p>
          <a:p>
            <a:pPr lvl="1"/>
            <a:r>
              <a:rPr lang="en-US" dirty="0" smtClean="0"/>
              <a:t>Puberty</a:t>
            </a:r>
          </a:p>
          <a:p>
            <a:endParaRPr lang="en-US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0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7E05F7"/>
                </a:solidFill>
              </a:rPr>
              <a:t>4</a:t>
            </a:r>
            <a:r>
              <a:rPr lang="en-US" sz="4000" dirty="0">
                <a:solidFill>
                  <a:srgbClr val="7E05F7"/>
                </a:solidFill>
              </a:rPr>
              <a:t>. Living things grow and </a:t>
            </a:r>
            <a:r>
              <a:rPr lang="en-US" sz="4000" dirty="0" smtClean="0">
                <a:solidFill>
                  <a:srgbClr val="7E05F7"/>
                </a:solidFill>
              </a:rPr>
              <a:t>develop</a:t>
            </a:r>
            <a:endParaRPr lang="en-US" sz="4000" dirty="0">
              <a:solidFill>
                <a:srgbClr val="7E05F7"/>
              </a:solidFill>
            </a:endParaRPr>
          </a:p>
        </p:txBody>
      </p:sp>
      <p:pic>
        <p:nvPicPr>
          <p:cNvPr id="7" name="il_fi" descr="http://www.who.int/entity/childgrowth/mgrs/en/cover_mgrs_whitesm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3429000"/>
            <a:ext cx="4114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il_fi" descr="http://altered-states.net/barry/newsletter329/stem_cells_2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29200" y="2667000"/>
            <a:ext cx="41148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336053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/>
              <a:t>5. Living things obtain and use materials and energy</a:t>
            </a:r>
          </a:p>
          <a:p>
            <a:pPr lvl="1">
              <a:buFont typeface="Wingdings" pitchFamily="2" charset="2"/>
              <a:buNone/>
            </a:pPr>
            <a:r>
              <a:rPr lang="en-US" b="1" i="1" u="sng" dirty="0" smtClean="0"/>
              <a:t>Metabolism</a:t>
            </a:r>
            <a:r>
              <a:rPr lang="en-US" dirty="0"/>
              <a:t>: chemical reactions through which an organism builds up or breaks down materials </a:t>
            </a:r>
            <a:endParaRPr lang="en-US" dirty="0" smtClean="0"/>
          </a:p>
          <a:p>
            <a:pPr lvl="1">
              <a:buFont typeface="Wingdings" pitchFamily="2" charset="2"/>
              <a:buNone/>
            </a:pPr>
            <a:r>
              <a:rPr lang="en-US" dirty="0" smtClean="0"/>
              <a:t>	*</a:t>
            </a:r>
            <a:r>
              <a:rPr lang="en-US" b="1" i="1" u="sng" dirty="0" smtClean="0"/>
              <a:t>Cellular Respiration</a:t>
            </a:r>
            <a:r>
              <a:rPr lang="en-US" dirty="0" smtClean="0"/>
              <a:t>: Breaking down sugar into energy molecules the body can use</a:t>
            </a:r>
            <a:endParaRPr lang="en-US" dirty="0"/>
          </a:p>
          <a:p>
            <a:endParaRPr lang="en-US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2746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Characteristics of Life</a:t>
            </a:r>
            <a:endParaRPr kumimoji="0" lang="en-US" sz="39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" name="il_fi" descr="http://www.lovebabypictures.com/download/Infant_eating_cake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3924300"/>
            <a:ext cx="3227705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l_fi" descr="http://www.magerempowerment.com/v2/blog/wp-content/uploads/2012/04/physical-exercise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4038600"/>
            <a:ext cx="2971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/>
              <a:t>6. Living things respond to their environment</a:t>
            </a:r>
          </a:p>
          <a:p>
            <a:pPr lvl="1">
              <a:buFont typeface="Wingdings" pitchFamily="2" charset="2"/>
              <a:buNone/>
            </a:pPr>
            <a:endParaRPr lang="en-US" dirty="0" smtClean="0"/>
          </a:p>
          <a:p>
            <a:pPr lvl="1">
              <a:buFont typeface="Wingdings" pitchFamily="2" charset="2"/>
              <a:buNone/>
            </a:pPr>
            <a:r>
              <a:rPr lang="en-US" dirty="0" smtClean="0"/>
              <a:t> </a:t>
            </a:r>
            <a:r>
              <a:rPr lang="en-US" b="1" i="1" u="sng" dirty="0"/>
              <a:t>stimulus </a:t>
            </a:r>
            <a:r>
              <a:rPr lang="en-US" dirty="0"/>
              <a:t>is a signal to which an organism responds.</a:t>
            </a:r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2746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Characteristics of Life</a:t>
            </a:r>
            <a:endParaRPr kumimoji="0" lang="en-US" sz="39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l_fi" descr="http://upload.wikimedia.org/wikipedia/commons/thumb/a/af/VFT_ne1.JPG/240px-VFT_ne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526790"/>
            <a:ext cx="3048000" cy="3331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files.chesskidfiles.com/images_users/tiny_mce/BoundingOwl/venus_fly_trap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505200"/>
            <a:ext cx="371221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3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37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>
              <a:buNone/>
            </a:pPr>
            <a:r>
              <a:rPr lang="en-US" dirty="0" smtClean="0"/>
              <a:t>7. Living things maintain a stable internal environment</a:t>
            </a:r>
          </a:p>
          <a:p>
            <a:pPr lvl="1">
              <a:buFont typeface="Wingdings" pitchFamily="2" charset="2"/>
              <a:buNone/>
            </a:pPr>
            <a:endParaRPr lang="en-US" dirty="0" smtClean="0"/>
          </a:p>
          <a:p>
            <a:pPr>
              <a:buFont typeface="Wingdings" pitchFamily="2" charset="2"/>
              <a:buNone/>
            </a:pPr>
            <a:r>
              <a:rPr lang="en-US" b="1" i="1" u="sng" dirty="0"/>
              <a:t>Homeostasis</a:t>
            </a:r>
            <a:r>
              <a:rPr lang="en-US" dirty="0"/>
              <a:t>: An organism’s ability to maintain a relatively stable internal environment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2746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Characteristics of Life</a:t>
            </a:r>
            <a:endParaRPr kumimoji="0" lang="en-US" sz="39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l_fi" descr="http://4.bp.blogspot.com/-4u-3oYm7N0Y/TyDFCErT2uI/AAAAAAAAASo/hubAFeXHHa4/s400/goosebumps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33800" y="4038600"/>
            <a:ext cx="4294505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229600" cy="44116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Organisms often maintain homeostasis through feedback mechanism.  </a:t>
            </a:r>
          </a:p>
          <a:p>
            <a:pPr>
              <a:buFont typeface="Wingdings" pitchFamily="2" charset="2"/>
              <a:buNone/>
            </a:pPr>
            <a:r>
              <a:rPr lang="en-US" dirty="0" smtClean="0"/>
              <a:t>Negative feedback: a loop system in which the response brings the stimulus back to the norm</a:t>
            </a:r>
          </a:p>
          <a:p>
            <a:pPr>
              <a:buFont typeface="Wingdings" pitchFamily="2" charset="2"/>
              <a:buNone/>
            </a:pPr>
            <a:r>
              <a:rPr lang="en-US" dirty="0"/>
              <a:t>	</a:t>
            </a:r>
            <a:r>
              <a:rPr lang="en-US" dirty="0" smtClean="0"/>
              <a:t>Example: When there is too much sugar in your blood, your body secretes insulin that causes your cells to absorb the sugar and lower your blood sugar level.</a:t>
            </a:r>
            <a:endParaRPr lang="en-US" dirty="0"/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20432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7E05F7"/>
                </a:solidFill>
              </a:rPr>
              <a:t>7</a:t>
            </a:r>
            <a:r>
              <a:rPr lang="en-US" sz="4000" dirty="0">
                <a:solidFill>
                  <a:srgbClr val="7E05F7"/>
                </a:solidFill>
              </a:rPr>
              <a:t>. Living things maintain a stable internal </a:t>
            </a:r>
            <a:r>
              <a:rPr lang="en-US" sz="4000" dirty="0" smtClean="0">
                <a:solidFill>
                  <a:srgbClr val="7E05F7"/>
                </a:solidFill>
              </a:rPr>
              <a:t>environment</a:t>
            </a:r>
            <a:endParaRPr lang="en-US" sz="4000" dirty="0">
              <a:solidFill>
                <a:srgbClr val="7E05F7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1828800"/>
            <a:ext cx="7543800" cy="3536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8253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229600" cy="441166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 smtClean="0"/>
              <a:t>Positive feedback: a loop system in which the response brings the stimulus further from the norm</a:t>
            </a:r>
          </a:p>
          <a:p>
            <a:r>
              <a:rPr lang="en-US" dirty="0" smtClean="0"/>
              <a:t>Not used for homeostasis</a:t>
            </a:r>
          </a:p>
          <a:p>
            <a:r>
              <a:rPr lang="en-US" dirty="0" smtClean="0"/>
              <a:t>Example: Child birth: when the female has contractions, the body releases oxytocin that causes more contractions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381000" y="20432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 sz="4000" dirty="0" smtClean="0">
                <a:solidFill>
                  <a:srgbClr val="7E05F7"/>
                </a:solidFill>
              </a:rPr>
              <a:t>7</a:t>
            </a:r>
            <a:r>
              <a:rPr lang="en-US" sz="4000" dirty="0">
                <a:solidFill>
                  <a:srgbClr val="7E05F7"/>
                </a:solidFill>
              </a:rPr>
              <a:t>. Living things maintain a stable internal </a:t>
            </a:r>
            <a:r>
              <a:rPr lang="en-US" sz="4000" dirty="0" smtClean="0">
                <a:solidFill>
                  <a:srgbClr val="7E05F7"/>
                </a:solidFill>
              </a:rPr>
              <a:t>environment</a:t>
            </a:r>
            <a:endParaRPr lang="en-US" sz="4000" dirty="0">
              <a:solidFill>
                <a:srgbClr val="7E05F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8663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229600" cy="4411662"/>
          </a:xfrm>
        </p:spPr>
        <p:txBody>
          <a:bodyPr/>
          <a:lstStyle/>
          <a:p>
            <a:pPr lvl="1">
              <a:buNone/>
            </a:pPr>
            <a:r>
              <a:rPr lang="en-US" dirty="0" smtClean="0"/>
              <a:t>8. Living things change over time</a:t>
            </a:r>
          </a:p>
          <a:p>
            <a:pPr lvl="1">
              <a:buNone/>
            </a:pPr>
            <a:r>
              <a:rPr lang="en-US" dirty="0" smtClean="0"/>
              <a:t>Evolution: changes in the frequency of traits in a population of organisms</a:t>
            </a:r>
            <a:endParaRPr lang="en-US" dirty="0"/>
          </a:p>
          <a:p>
            <a:pPr lvl="1">
              <a:buNone/>
            </a:pPr>
            <a:r>
              <a:rPr lang="en-US" sz="2600" dirty="0" smtClean="0"/>
              <a:t>Some living </a:t>
            </a:r>
            <a:r>
              <a:rPr lang="en-US" sz="2600" dirty="0"/>
              <a:t>things </a:t>
            </a:r>
            <a:r>
              <a:rPr lang="en-US" sz="2600" dirty="0" smtClean="0"/>
              <a:t>are better adapted </a:t>
            </a:r>
            <a:r>
              <a:rPr lang="en-US" sz="2600" dirty="0"/>
              <a:t>to their environment</a:t>
            </a:r>
            <a:r>
              <a:rPr lang="en-US" sz="2600" dirty="0" smtClean="0"/>
              <a:t>. These organisms survive and reproduce passing their traits on to their offspring.</a:t>
            </a:r>
          </a:p>
          <a:p>
            <a:pPr lvl="1">
              <a:buNone/>
            </a:pPr>
            <a:r>
              <a:rPr lang="en-US" sz="2600" dirty="0" smtClean="0"/>
              <a:t>Populations evolve in order to survive</a:t>
            </a:r>
            <a:r>
              <a:rPr lang="en-US" dirty="0" smtClean="0"/>
              <a:t>. 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52400" y="152400"/>
            <a:ext cx="7543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Characteristics of Life</a:t>
            </a:r>
            <a:endParaRPr kumimoji="0" lang="en-US" sz="39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" name="il_fi" descr="http://4.bp.blogspot.com/_Fzq94YVbHHM/SeUS2wlVZkI/AAAAAAAAbe8/rR7yMmoM1io/s1600/celebs-that-dont-change-over-time-05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3810000"/>
            <a:ext cx="4724400" cy="3345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il_fi" descr="http://www.pbs.org/wgbh/evolution/library/01/6/images/l_016_02_l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3743148"/>
            <a:ext cx="5486400" cy="3114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064125"/>
          </a:xfrm>
        </p:spPr>
        <p:txBody>
          <a:bodyPr/>
          <a:lstStyle/>
          <a:p>
            <a:r>
              <a:rPr lang="en-US" dirty="0" smtClean="0"/>
              <a:t>1. Made of cells</a:t>
            </a:r>
          </a:p>
          <a:p>
            <a:r>
              <a:rPr lang="en-US" dirty="0" smtClean="0"/>
              <a:t>2. Reproduces</a:t>
            </a:r>
          </a:p>
          <a:p>
            <a:r>
              <a:rPr lang="en-US" dirty="0" smtClean="0"/>
              <a:t>3. Grows and Develops</a:t>
            </a:r>
          </a:p>
          <a:p>
            <a:r>
              <a:rPr lang="en-US" dirty="0" smtClean="0"/>
              <a:t>4. Changes over time</a:t>
            </a:r>
          </a:p>
          <a:p>
            <a:r>
              <a:rPr lang="en-US" dirty="0" smtClean="0"/>
              <a:t>5. Obtains and uses energy</a:t>
            </a:r>
          </a:p>
          <a:p>
            <a:r>
              <a:rPr lang="en-US" dirty="0" smtClean="0"/>
              <a:t>6. Maintains a stable internal environment</a:t>
            </a:r>
          </a:p>
          <a:p>
            <a:r>
              <a:rPr lang="en-US" dirty="0" smtClean="0"/>
              <a:t>7. Responds to stimuli</a:t>
            </a:r>
          </a:p>
          <a:p>
            <a:r>
              <a:rPr lang="en-US" dirty="0" smtClean="0"/>
              <a:t>8. Based on universal genetic code</a:t>
            </a:r>
          </a:p>
          <a:p>
            <a:endParaRPr lang="en-US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228600"/>
            <a:ext cx="7543800" cy="1112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9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Characteristics of Life</a:t>
            </a:r>
            <a:endParaRPr kumimoji="0" lang="en-US" sz="3900" b="1" i="0" u="none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49409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ttp://api.ning.com/files/V-WKbXgs4uXR4aK04xfJ0i6M*mj26Bzv1nKy9XupUqFd*kkpwz-covXajvWrvzt-GnWo1iXEfr5iemwcHuk-L2bAfwMmLeGA/NotesLevelsOfOrganization2.jpg"/>
          <p:cNvPicPr/>
          <p:nvPr/>
        </p:nvPicPr>
        <p:blipFill>
          <a:blip r:embed="rId3"/>
          <a:srcRect l="4988" t="11285" r="3326" b="7900"/>
          <a:stretch>
            <a:fillRect/>
          </a:stretch>
        </p:blipFill>
        <p:spPr bwMode="auto">
          <a:xfrm>
            <a:off x="4113703" y="0"/>
            <a:ext cx="5030297" cy="65322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4038600" y="0"/>
            <a:ext cx="5105400" cy="2514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38600" y="0"/>
            <a:ext cx="5105400" cy="3352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038600" y="0"/>
            <a:ext cx="5105400" cy="5029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981200"/>
            <a:ext cx="3810000" cy="1295400"/>
          </a:xfrm>
        </p:spPr>
        <p:txBody>
          <a:bodyPr/>
          <a:lstStyle/>
          <a:p>
            <a:r>
              <a:rPr lang="en-US" dirty="0"/>
              <a:t>Some of the levels at which life can be studied include: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429000"/>
            <a:ext cx="3733800" cy="2743200"/>
          </a:xfrm>
        </p:spPr>
        <p:txBody>
          <a:bodyPr/>
          <a:lstStyle/>
          <a:p>
            <a:pPr lvl="2"/>
            <a:r>
              <a:rPr lang="en-US" dirty="0"/>
              <a:t>molecules</a:t>
            </a:r>
          </a:p>
          <a:p>
            <a:pPr lvl="2"/>
            <a:r>
              <a:rPr lang="en-US" dirty="0"/>
              <a:t>cells</a:t>
            </a:r>
          </a:p>
          <a:p>
            <a:pPr lvl="2"/>
            <a:r>
              <a:rPr lang="en-US" dirty="0"/>
              <a:t>organisms</a:t>
            </a:r>
          </a:p>
          <a:p>
            <a:pPr lvl="2"/>
            <a:r>
              <a:rPr lang="en-US" dirty="0" smtClean="0"/>
              <a:t>populations</a:t>
            </a:r>
          </a:p>
          <a:p>
            <a:pPr lvl="2"/>
            <a:r>
              <a:rPr lang="en-US" dirty="0" smtClean="0"/>
              <a:t>communities</a:t>
            </a:r>
          </a:p>
          <a:p>
            <a:pPr lvl="2"/>
            <a:r>
              <a:rPr lang="en-US" dirty="0"/>
              <a:t>the biosphere</a:t>
            </a:r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038600" y="0"/>
            <a:ext cx="5105400" cy="16764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038600" y="0"/>
            <a:ext cx="5105400" cy="571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  <p:bldP spid="8" grpId="0" animBg="1"/>
      <p:bldP spid="38915" grpId="0" uiExpand="1" build="p"/>
      <p:bldP spid="12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is </a:t>
            </a:r>
            <a:r>
              <a:rPr lang="en-US" i="1" u="sng" dirty="0" smtClean="0"/>
              <a:t>NOT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6553200" cy="4411662"/>
          </a:xfrm>
        </p:spPr>
        <p:txBody>
          <a:bodyPr/>
          <a:lstStyle/>
          <a:p>
            <a:pPr>
              <a:buNone/>
            </a:pPr>
            <a:endParaRPr lang="en-US" sz="1200" dirty="0" smtClean="0"/>
          </a:p>
          <a:p>
            <a:r>
              <a:rPr lang="en-US" dirty="0" smtClean="0"/>
              <a:t>able to solve all types of questions or problems</a:t>
            </a:r>
          </a:p>
          <a:p>
            <a:endParaRPr lang="en-US" sz="1200" dirty="0" smtClean="0"/>
          </a:p>
          <a:p>
            <a:pPr lvl="1"/>
            <a:r>
              <a:rPr lang="en-US" dirty="0" smtClean="0"/>
              <a:t>i.e. ethical or moral dilemmas; opinion questions</a:t>
            </a:r>
          </a:p>
          <a:p>
            <a:endParaRPr lang="en-US" sz="1200" dirty="0" smtClean="0"/>
          </a:p>
          <a:p>
            <a:r>
              <a:rPr lang="en-US" dirty="0" smtClean="0"/>
              <a:t>a process that tries to prove things</a:t>
            </a:r>
          </a:p>
          <a:p>
            <a:pPr lvl="1"/>
            <a:r>
              <a:rPr lang="en-US" dirty="0" smtClean="0"/>
              <a:t>science tries to disprove things</a:t>
            </a:r>
          </a:p>
        </p:txBody>
      </p:sp>
      <p:pic>
        <p:nvPicPr>
          <p:cNvPr id="7" name="il_fi" descr="http://www.dbskeptic.com/wp-content/uploads/2008/03/the-scientific-method.jpg"/>
          <p:cNvPicPr/>
          <p:nvPr/>
        </p:nvPicPr>
        <p:blipFill>
          <a:blip r:embed="rId4"/>
          <a:srcRect l="50847" t="11463"/>
          <a:stretch>
            <a:fillRect/>
          </a:stretch>
        </p:blipFill>
        <p:spPr bwMode="auto">
          <a:xfrm>
            <a:off x="6481902" y="3396343"/>
            <a:ext cx="2662098" cy="3461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 rot="1500000">
            <a:off x="7742759" y="5247830"/>
            <a:ext cx="381000" cy="304800"/>
          </a:xfrm>
          <a:prstGeom prst="rect">
            <a:avLst/>
          </a:prstGeom>
          <a:solidFill>
            <a:schemeClr val="tx1"/>
          </a:solidFill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&quot;No&quot; Symbol 9"/>
          <p:cNvSpPr/>
          <p:nvPr/>
        </p:nvSpPr>
        <p:spPr>
          <a:xfrm>
            <a:off x="6248400" y="3429000"/>
            <a:ext cx="2895600" cy="3124200"/>
          </a:xfrm>
          <a:prstGeom prst="noSmoking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8" name="P 1" descr="http://science.phillipmartin.info/science_questioning.gif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72200" y="838200"/>
            <a:ext cx="29718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String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Science is </a:t>
            </a:r>
            <a:r>
              <a:rPr lang="en-US" i="1" u="sng" dirty="0" smtClean="0"/>
              <a:t>NOT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process that produces certainties, or absolute facts</a:t>
            </a:r>
          </a:p>
          <a:p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/>
              <a:t>always done properly or without mistakes</a:t>
            </a:r>
          </a:p>
          <a:p>
            <a:endParaRPr lang="en-US" sz="18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process that is free from values, opinions or bias</a:t>
            </a:r>
          </a:p>
          <a:p>
            <a:pPr lvl="1"/>
            <a:r>
              <a:rPr lang="en-US" dirty="0" smtClean="0">
                <a:ea typeface="+mn-ea"/>
                <a:cs typeface="+mn-cs"/>
              </a:rPr>
              <a:t>Nobody is perfect </a:t>
            </a:r>
            <a:r>
              <a:rPr lang="en-US" dirty="0" err="1" smtClean="0">
                <a:ea typeface="+mn-ea"/>
                <a:cs typeface="+mn-cs"/>
                <a:sym typeface="Wingdings"/>
              </a:rPr>
              <a:t>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 descr=" C I E N C E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86400" y="4495800"/>
            <a:ext cx="22860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reaking Glas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Thinking Like a Scientist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752600"/>
            <a:ext cx="8229600" cy="2667000"/>
          </a:xfrm>
        </p:spPr>
        <p:txBody>
          <a:bodyPr/>
          <a:lstStyle/>
          <a:p>
            <a:pPr lvl="1">
              <a:buFont typeface="Wingdings" pitchFamily="2" charset="2"/>
              <a:buNone/>
            </a:pPr>
            <a:r>
              <a:rPr lang="en-US"/>
              <a:t>Science is an ongoing </a:t>
            </a:r>
            <a:r>
              <a:rPr lang="en-US" i="1"/>
              <a:t>process</a:t>
            </a:r>
            <a:r>
              <a:rPr lang="en-US"/>
              <a:t> that involves:</a:t>
            </a:r>
          </a:p>
          <a:p>
            <a:pPr lvl="2"/>
            <a:r>
              <a:rPr lang="en-US"/>
              <a:t>asking questions</a:t>
            </a:r>
          </a:p>
          <a:p>
            <a:pPr lvl="2"/>
            <a:r>
              <a:rPr lang="en-US"/>
              <a:t>observing</a:t>
            </a:r>
          </a:p>
          <a:p>
            <a:pPr lvl="2"/>
            <a:r>
              <a:rPr lang="en-US"/>
              <a:t>making inferences</a:t>
            </a:r>
          </a:p>
          <a:p>
            <a:pPr lvl="2"/>
            <a:r>
              <a:rPr lang="en-US"/>
              <a:t>testing hypotheses</a:t>
            </a:r>
          </a:p>
          <a:p>
            <a:pPr>
              <a:buFont typeface="Wingdings" pitchFamily="2" charset="2"/>
              <a:buNone/>
            </a:pPr>
            <a:endParaRPr lang="en-US"/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648200" y="2514600"/>
            <a:ext cx="3886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4876800" y="2743200"/>
            <a:ext cx="3962400" cy="442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300"/>
              <a:t>Scientific Method</a:t>
            </a:r>
          </a:p>
        </p:txBody>
      </p:sp>
      <p:sp>
        <p:nvSpPr>
          <p:cNvPr id="4102" name="Line 6"/>
          <p:cNvSpPr>
            <a:spLocks noChangeShapeType="1"/>
          </p:cNvSpPr>
          <p:nvPr/>
        </p:nvSpPr>
        <p:spPr bwMode="auto">
          <a:xfrm>
            <a:off x="3657600" y="2438400"/>
            <a:ext cx="1219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 flipV="1">
            <a:off x="4038600" y="2971800"/>
            <a:ext cx="838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8" name="il_fi" descr="http://t1.gstatic.com/images?q=tbn:ANd9GcSAYVsj_5qLNSEOBfq4RsADc_0VzKrAjwDndw4x1OrkWJOWc63bRnUkPeTC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4114800"/>
            <a:ext cx="4572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Evidence Based on Observation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Science starts with an observation</a:t>
            </a:r>
            <a:r>
              <a:rPr lang="en-US" b="1" dirty="0" smtClean="0"/>
              <a:t>.</a:t>
            </a:r>
          </a:p>
          <a:p>
            <a:pPr lvl="1"/>
            <a:r>
              <a:rPr lang="en-US" dirty="0" smtClean="0"/>
              <a:t>Made by one or more senses</a:t>
            </a:r>
          </a:p>
          <a:p>
            <a:r>
              <a:rPr lang="en-US" dirty="0" smtClean="0"/>
              <a:t>Information gathered is called </a:t>
            </a:r>
            <a:r>
              <a:rPr lang="en-US" b="1" i="1" u="sng" dirty="0" smtClean="0"/>
              <a:t>evidence </a:t>
            </a:r>
            <a:r>
              <a:rPr lang="en-US" dirty="0" smtClean="0"/>
              <a:t>or</a:t>
            </a:r>
            <a:r>
              <a:rPr lang="en-US" b="1" dirty="0" smtClean="0"/>
              <a:t> </a:t>
            </a:r>
            <a:r>
              <a:rPr lang="en-US" b="1" i="1" u="sng" dirty="0" smtClean="0"/>
              <a:t>data</a:t>
            </a:r>
            <a:r>
              <a:rPr lang="en-US" dirty="0" smtClean="0"/>
              <a:t>.</a:t>
            </a:r>
          </a:p>
          <a:p>
            <a:pPr lvl="1"/>
            <a:endParaRPr lang="en-US" dirty="0"/>
          </a:p>
        </p:txBody>
      </p:sp>
      <p:pic>
        <p:nvPicPr>
          <p:cNvPr id="4" name="il_fi" descr="http://flyontheclassroomwall.files.wordpress.com/2011/10/science_human_eye.gif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57600" y="2971799"/>
            <a:ext cx="3657600" cy="39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www.moreheadplanetarium.org/elements/news_icons/Just_Splat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2209800"/>
            <a:ext cx="5105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500"/>
              <a:t>Scientists use data to make inferences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600" b="1" i="1" u="sng" dirty="0"/>
              <a:t>Inference</a:t>
            </a:r>
            <a:r>
              <a:rPr lang="en-US" sz="2600" b="1" dirty="0"/>
              <a:t>: </a:t>
            </a:r>
            <a:r>
              <a:rPr lang="en-US" sz="2600" dirty="0"/>
              <a:t>a logical interpretation based on prior knowledge or experience.</a:t>
            </a:r>
          </a:p>
          <a:p>
            <a:r>
              <a:rPr lang="en-US" sz="2600" b="1" i="1" u="sng" dirty="0"/>
              <a:t>Hypothesis</a:t>
            </a:r>
            <a:r>
              <a:rPr lang="en-US" sz="2600" b="1" dirty="0"/>
              <a:t>: </a:t>
            </a:r>
            <a:r>
              <a:rPr lang="en-US" sz="2600" dirty="0"/>
              <a:t>a proposed scientific explanation for a set of observations – an educated </a:t>
            </a:r>
            <a:r>
              <a:rPr lang="en-US" sz="2600" dirty="0" smtClean="0"/>
              <a:t>guess </a:t>
            </a:r>
          </a:p>
          <a:p>
            <a:pPr lvl="1"/>
            <a:r>
              <a:rPr lang="en-US" sz="2200" dirty="0" smtClean="0"/>
              <a:t>attempts to answer the question/problem</a:t>
            </a:r>
          </a:p>
          <a:p>
            <a:pPr lvl="1"/>
            <a:r>
              <a:rPr lang="en-US" sz="2200" dirty="0" smtClean="0"/>
              <a:t>may </a:t>
            </a:r>
            <a:r>
              <a:rPr lang="en-US" sz="2200" dirty="0"/>
              <a:t>be ruled out or </a:t>
            </a:r>
            <a:r>
              <a:rPr lang="en-US" sz="2200" dirty="0" smtClean="0"/>
              <a:t>confirmed</a:t>
            </a:r>
          </a:p>
          <a:p>
            <a:pPr lvl="1"/>
            <a:r>
              <a:rPr lang="en-US" sz="2200" dirty="0"/>
              <a:t>must be </a:t>
            </a:r>
            <a:r>
              <a:rPr lang="en-US" sz="2200" dirty="0" smtClean="0"/>
              <a:t>testable</a:t>
            </a:r>
          </a:p>
          <a:p>
            <a:endParaRPr lang="en-US" sz="2600" dirty="0"/>
          </a:p>
          <a:p>
            <a:pPr lvl="2"/>
            <a:endParaRPr lang="en-US" sz="2100" dirty="0"/>
          </a:p>
          <a:p>
            <a:pPr lvl="1"/>
            <a:endParaRPr lang="en-US" sz="2200" dirty="0"/>
          </a:p>
        </p:txBody>
      </p:sp>
      <p:pic>
        <p:nvPicPr>
          <p:cNvPr id="5" name="il_fi" descr="http://www.cartoonstock.com/newscartoons/cartoonists/jha/lowres/jhan289l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62600" y="3886200"/>
            <a:ext cx="35814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theme/theme1.xml><?xml version="1.0" encoding="utf-8"?>
<a:theme xmlns:a="http://schemas.openxmlformats.org/drawingml/2006/main" name="Network">
  <a:themeElements>
    <a:clrScheme name="Custom 19">
      <a:dk1>
        <a:srgbClr val="FDFFFF"/>
      </a:dk1>
      <a:lt1>
        <a:srgbClr val="15091D"/>
      </a:lt1>
      <a:dk2>
        <a:srgbClr val="7E05F7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3451</TotalTime>
  <Words>2515</Words>
  <Application>Microsoft Macintosh PowerPoint</Application>
  <PresentationFormat>On-screen Show (4:3)</PresentationFormat>
  <Paragraphs>391</Paragraphs>
  <Slides>48</Slides>
  <Notes>46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Network</vt:lpstr>
      <vt:lpstr>Chapter 1</vt:lpstr>
      <vt:lpstr>What is Science?</vt:lpstr>
      <vt:lpstr>What makes science different?</vt:lpstr>
      <vt:lpstr>What makes science different?</vt:lpstr>
      <vt:lpstr>Science is NOT…</vt:lpstr>
      <vt:lpstr>Science is NOT…</vt:lpstr>
      <vt:lpstr>Thinking Like a Scientist</vt:lpstr>
      <vt:lpstr>Evidence Based on Observation</vt:lpstr>
      <vt:lpstr>Scientists use data to make inferences</vt:lpstr>
      <vt:lpstr>Scientific Method</vt:lpstr>
      <vt:lpstr>Testing a hypothesis</vt:lpstr>
      <vt:lpstr>Setting Up a Controlled Experiment</vt:lpstr>
      <vt:lpstr>Situation 1</vt:lpstr>
      <vt:lpstr>What is the Manipulated Variable?</vt:lpstr>
      <vt:lpstr>What is the Responding Variable?</vt:lpstr>
      <vt:lpstr>Therefore…</vt:lpstr>
      <vt:lpstr>Situation 2</vt:lpstr>
      <vt:lpstr>Manipulated Variable ?</vt:lpstr>
      <vt:lpstr>Responding Variable ?</vt:lpstr>
      <vt:lpstr>Therefore…</vt:lpstr>
      <vt:lpstr>Experimental Groups </vt:lpstr>
      <vt:lpstr>Redi’s Experiment</vt:lpstr>
      <vt:lpstr>PowerPoint Presentation</vt:lpstr>
      <vt:lpstr>Results </vt:lpstr>
      <vt:lpstr>Recording Quantitative Data: Graphs</vt:lpstr>
      <vt:lpstr>Drawing a Conclusion</vt:lpstr>
      <vt:lpstr>Repeating Investigations</vt:lpstr>
      <vt:lpstr>Scientific Method</vt:lpstr>
      <vt:lpstr>When Experiments Are Not Possible</vt:lpstr>
      <vt:lpstr>How a Theory Develops</vt:lpstr>
      <vt:lpstr>PowerPoint Presentation</vt:lpstr>
      <vt:lpstr>What is Biology??</vt:lpstr>
      <vt:lpstr>Characteristics of Life</vt:lpstr>
      <vt:lpstr>1. Living things are made up of units called cells</vt:lpstr>
      <vt:lpstr>1. Living things are made up of units called cells</vt:lpstr>
      <vt:lpstr> 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Some of the levels at which life can be studied include: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Nicholas Franks</dc:creator>
  <cp:lastModifiedBy>Plano High School</cp:lastModifiedBy>
  <cp:revision>74</cp:revision>
  <dcterms:created xsi:type="dcterms:W3CDTF">2012-08-09T18:33:49Z</dcterms:created>
  <dcterms:modified xsi:type="dcterms:W3CDTF">2014-06-11T21:26:58Z</dcterms:modified>
</cp:coreProperties>
</file>