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9" r:id="rId7"/>
    <p:sldId id="264" r:id="rId8"/>
    <p:sldId id="268" r:id="rId9"/>
    <p:sldId id="261" r:id="rId10"/>
    <p:sldId id="263" r:id="rId11"/>
    <p:sldId id="262" r:id="rId12"/>
    <p:sldId id="267"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99" autoAdjust="0"/>
  </p:normalViewPr>
  <p:slideViewPr>
    <p:cSldViewPr>
      <p:cViewPr varScale="1">
        <p:scale>
          <a:sx n="63" d="100"/>
          <a:sy n="63" d="100"/>
        </p:scale>
        <p:origin x="-17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A77E3-D789-4714-BAA9-25FE2E18DCE4}" type="datetimeFigureOut">
              <a:rPr lang="en-US" smtClean="0"/>
              <a:t>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6FD6C-A3E3-4E21-B6FF-85AF92BEE154}" type="slidenum">
              <a:rPr lang="en-US" smtClean="0"/>
              <a:t>‹#›</a:t>
            </a:fld>
            <a:endParaRPr lang="en-US"/>
          </a:p>
        </p:txBody>
      </p:sp>
    </p:spTree>
    <p:extLst>
      <p:ext uri="{BB962C8B-B14F-4D97-AF65-F5344CB8AC3E}">
        <p14:creationId xmlns:p14="http://schemas.microsoft.com/office/powerpoint/2010/main" val="42451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www.medicare.gov/what-medicare-covers/part-b/durable-medical-equipment.html" TargetMode="External"/><Relationship Id="rId18" Type="http://schemas.openxmlformats.org/officeDocument/2006/relationships/hyperlink" Target="https://www.medicare.gov/coverage/prescription-drugs-outpatient.html" TargetMode="External"/><Relationship Id="rId26" Type="http://schemas.openxmlformats.org/officeDocument/2006/relationships/hyperlink" Target="https://www.medicare.gov/forms-help-and-resources/find-doctors-hospitals-and-facilities/quality-care-finder.html" TargetMode="External"/><Relationship Id="rId39" Type="http://schemas.openxmlformats.org/officeDocument/2006/relationships/hyperlink" Target="https://www.medicare.gov/part-d/costs/coverage-gap/part-d-coverage-gap.html" TargetMode="External"/><Relationship Id="rId21" Type="http://schemas.openxmlformats.org/officeDocument/2006/relationships/hyperlink" Target="https://www.medicare.gov/what-medicare-covers/part-a/what-part-a-covers.html" TargetMode="External"/><Relationship Id="rId34" Type="http://schemas.openxmlformats.org/officeDocument/2006/relationships/hyperlink" Target="https://www.medicare.gov/sign-up-change-plans/medicare-health-plans/other-health-plans/other-medicare-health-plans.html" TargetMode="External"/><Relationship Id="rId42" Type="http://schemas.openxmlformats.org/officeDocument/2006/relationships/hyperlink" Target="https://www.medicare.gov/part-d/costs/part-d-costs.html#4842" TargetMode="External"/><Relationship Id="rId47" Type="http://schemas.openxmlformats.org/officeDocument/2006/relationships/hyperlink" Target="https://www.medicare.gov/your-medicare-costs/help-paying-costs/save-on-drug-costs/save-on-drug-costs.html" TargetMode="External"/><Relationship Id="rId7" Type="http://schemas.openxmlformats.org/officeDocument/2006/relationships/hyperlink" Target="https://www.medicare.gov/what-medicare-covers/part-a/part-a-coverage-hospice.html" TargetMode="External"/><Relationship Id="rId2" Type="http://schemas.openxmlformats.org/officeDocument/2006/relationships/slide" Target="../slides/slide4.xml"/><Relationship Id="rId16" Type="http://schemas.openxmlformats.org/officeDocument/2006/relationships/hyperlink" Target="https://www.medicare.gov/coverage/partial-hospitalization-mental-health-care.html" TargetMode="External"/><Relationship Id="rId29" Type="http://schemas.openxmlformats.org/officeDocument/2006/relationships/hyperlink" Target="https://www.medicare.gov/what-medicare-covers/not-covered/item-and-services-not-covered-by-part-a-and-b.html#1294" TargetMode="External"/><Relationship Id="rId1" Type="http://schemas.openxmlformats.org/officeDocument/2006/relationships/notesMaster" Target="../notesMasters/notesMaster1.xml"/><Relationship Id="rId6" Type="http://schemas.openxmlformats.org/officeDocument/2006/relationships/hyperlink" Target="https://www.medicare.gov/what-medicare-covers/part-a/what-part-a-covers.html#1305" TargetMode="External"/><Relationship Id="rId11" Type="http://schemas.openxmlformats.org/officeDocument/2006/relationships/hyperlink" Target="https://www.medicare.gov/what-medicare-covers/part-b/what-medicare-part-b-covers.html#1286" TargetMode="External"/><Relationship Id="rId24" Type="http://schemas.openxmlformats.org/officeDocument/2006/relationships/hyperlink" Target="https://www.medicare.gov/what-medicare-covers/medicare-health-plans/what-medicare-health-plans-cover.html" TargetMode="External"/><Relationship Id="rId32" Type="http://schemas.openxmlformats.org/officeDocument/2006/relationships/hyperlink" Target="https://www.medicare.gov/sign-up-change-plans/medicare-health-plans/medicare-advantage-plans/medicare-advantage-plans.html" TargetMode="External"/><Relationship Id="rId37" Type="http://schemas.openxmlformats.org/officeDocument/2006/relationships/hyperlink" Target="https://www.medicare.gov/part-d/costs/deductible/drug-plan-deductibles.html" TargetMode="External"/><Relationship Id="rId40" Type="http://schemas.openxmlformats.org/officeDocument/2006/relationships/hyperlink" Target="https://www.medicare.gov/your-medicare-costs/help-paying-costs/extra-help/level-of-extra-help.html" TargetMode="External"/><Relationship Id="rId45" Type="http://schemas.openxmlformats.org/officeDocument/2006/relationships/hyperlink" Target="https://www.medicare.gov/find-a-plan/questions/home.aspx" TargetMode="External"/><Relationship Id="rId5" Type="http://schemas.openxmlformats.org/officeDocument/2006/relationships/hyperlink" Target="https://www.medicare.gov/what-medicare-covers/part-a/part-a-coverage-nursing-home-care.html" TargetMode="External"/><Relationship Id="rId15" Type="http://schemas.openxmlformats.org/officeDocument/2006/relationships/hyperlink" Target="https://www.medicare.gov/coverage/outpatient-mental-health-care.html" TargetMode="External"/><Relationship Id="rId23" Type="http://schemas.openxmlformats.org/officeDocument/2006/relationships/hyperlink" Target="https://www.medicare.gov/part-d/coverage/part-d-coverage.html" TargetMode="External"/><Relationship Id="rId28" Type="http://schemas.openxmlformats.org/officeDocument/2006/relationships/hyperlink" Target="https://www.medicare.gov/what-medicare-covers/not-covered/item-and-services-not-covered-by-part-a-and-b.html#1306" TargetMode="External"/><Relationship Id="rId36" Type="http://schemas.openxmlformats.org/officeDocument/2006/relationships/hyperlink" Target="https://www.medicare.gov/part-d/costs/premiums/drug-plan-premiums.html" TargetMode="External"/><Relationship Id="rId10" Type="http://schemas.openxmlformats.org/officeDocument/2006/relationships/hyperlink" Target="https://www.medicare.gov/coverage/preventive-and-screening-services.html" TargetMode="External"/><Relationship Id="rId19" Type="http://schemas.openxmlformats.org/officeDocument/2006/relationships/hyperlink" Target="https://www.medicare.gov/coverage/your-medicare-coverage.html" TargetMode="External"/><Relationship Id="rId31" Type="http://schemas.openxmlformats.org/officeDocument/2006/relationships/hyperlink" Target="https://www.medicare.gov/what-medicare-covers/not-covered/item-and-services-not-covered-by-part-a-and-b.html#1305" TargetMode="External"/><Relationship Id="rId44" Type="http://schemas.openxmlformats.org/officeDocument/2006/relationships/hyperlink" Target="https://www.medicare.gov/part-d/costs/part-d-costs.html#1320" TargetMode="External"/><Relationship Id="rId4" Type="http://schemas.openxmlformats.org/officeDocument/2006/relationships/hyperlink" Target="https://www.medicare.gov/what-medicare-covers/part-a/part-a-coverage-skilled-nursing-facilities.html" TargetMode="External"/><Relationship Id="rId9" Type="http://schemas.openxmlformats.org/officeDocument/2006/relationships/hyperlink" Target="https://www.medicare.gov/coverage/clinical-research-studies.html" TargetMode="External"/><Relationship Id="rId14" Type="http://schemas.openxmlformats.org/officeDocument/2006/relationships/hyperlink" Target="https://www.medicare.gov/coverage/inpatient-mental-health-care.html" TargetMode="External"/><Relationship Id="rId22" Type="http://schemas.openxmlformats.org/officeDocument/2006/relationships/hyperlink" Target="https://www.medicare.gov/what-medicare-covers/part-b/what-medicare-part-b-covers.html" TargetMode="External"/><Relationship Id="rId27" Type="http://schemas.openxmlformats.org/officeDocument/2006/relationships/hyperlink" Target="https://www.medicare.gov/sign-up-change-plans/medicare-health-plans/medicare-health-plans.html" TargetMode="External"/><Relationship Id="rId30" Type="http://schemas.openxmlformats.org/officeDocument/2006/relationships/hyperlink" Target="https://www.medicare.gov/what-medicare-covers/not-covered/item-and-services-not-covered-by-part-a-and-b.html#1350" TargetMode="External"/><Relationship Id="rId35" Type="http://schemas.openxmlformats.org/officeDocument/2006/relationships/hyperlink" Target="https://www.medicare.gov/claims-and-appeals/file-an-appeal/prescription-plan/prescription-drug-coverage-appeals.html" TargetMode="External"/><Relationship Id="rId43" Type="http://schemas.openxmlformats.org/officeDocument/2006/relationships/hyperlink" Target="https://www.medicare.gov/part-d/costs/part-d-costs.html#1322" TargetMode="External"/><Relationship Id="rId8" Type="http://schemas.openxmlformats.org/officeDocument/2006/relationships/hyperlink" Target="https://www.medicare.gov/coverage/home-health-services.html" TargetMode="External"/><Relationship Id="rId3" Type="http://schemas.openxmlformats.org/officeDocument/2006/relationships/hyperlink" Target="https://www.medicare.gov/what-medicare-covers/part-a/part-a-coverage-hospital-care.html" TargetMode="External"/><Relationship Id="rId12" Type="http://schemas.openxmlformats.org/officeDocument/2006/relationships/hyperlink" Target="https://www.medicare.gov/coverage/ambulance-services.html" TargetMode="External"/><Relationship Id="rId17" Type="http://schemas.openxmlformats.org/officeDocument/2006/relationships/hyperlink" Target="https://www.medicare.gov/what-medicare-covers/part-b/second-opinions-before-surgery.html" TargetMode="External"/><Relationship Id="rId25" Type="http://schemas.openxmlformats.org/officeDocument/2006/relationships/hyperlink" Target="https://www.medicare.gov/Supplier/Home.asp" TargetMode="External"/><Relationship Id="rId33" Type="http://schemas.openxmlformats.org/officeDocument/2006/relationships/hyperlink" Target="https://www.medicare.gov/sign-up-change-plans/medicare-health-plans/medicare-savings-accounts/medical-savings-account-plans.html" TargetMode="External"/><Relationship Id="rId38" Type="http://schemas.openxmlformats.org/officeDocument/2006/relationships/hyperlink" Target="https://www.medicare.gov/part-d/costs/copayment-coinsurance/drug-plan-copayments.html" TargetMode="External"/><Relationship Id="rId46" Type="http://schemas.openxmlformats.org/officeDocument/2006/relationships/hyperlink" Target="https://www.medicare.gov/your-medicare-costs/help-paying-costs/medicare-savings-program/medicare-savings-programs.html" TargetMode="External"/><Relationship Id="rId20" Type="http://schemas.openxmlformats.org/officeDocument/2006/relationships/hyperlink" Target="https://www.medicare.gov/sign-up-change-plans/decide-how-to-get-medicare/your-medicare-coverage-choices.html" TargetMode="External"/><Relationship Id="rId41" Type="http://schemas.openxmlformats.org/officeDocument/2006/relationships/hyperlink" Target="https://www.medicare.gov/part-d/costs/penalty/part-d-late-enrollment-penalty.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Citizenship_in_the_United_States" TargetMode="External"/><Relationship Id="rId13" Type="http://schemas.openxmlformats.org/officeDocument/2006/relationships/hyperlink" Target="https://en.wikipedia.org/wiki/National_Federation_of_Independent_Business_v._Sebelius" TargetMode="External"/><Relationship Id="rId3" Type="http://schemas.openxmlformats.org/officeDocument/2006/relationships/hyperlink" Target="https://en.wikipedia.org/wiki/United_States" TargetMode="External"/><Relationship Id="rId7" Type="http://schemas.openxmlformats.org/officeDocument/2006/relationships/hyperlink" Target="https://en.wikipedia.org/wiki/Wikipedia:Manual_of_Style/Dates_and_numbers#Chronological_items" TargetMode="External"/><Relationship Id="rId12" Type="http://schemas.openxmlformats.org/officeDocument/2006/relationships/hyperlink" Target="https://en.wikipedia.org/wiki/United_States_Supreme_Cour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Medicaid#cite_note-2" TargetMode="External"/><Relationship Id="rId11" Type="http://schemas.openxmlformats.org/officeDocument/2006/relationships/hyperlink" Target="https://en.wikipedia.org/wiki/Poverty_line_in_the_United_States#Measures_of_poverty" TargetMode="External"/><Relationship Id="rId5" Type="http://schemas.openxmlformats.org/officeDocument/2006/relationships/hyperlink" Target="https://en.wikipedia.org/wiki/Means_test" TargetMode="External"/><Relationship Id="rId10" Type="http://schemas.openxmlformats.org/officeDocument/2006/relationships/hyperlink" Target="https://en.wikipedia.org/wiki/Patient_Protection_and_Affordable_Care_Act" TargetMode="External"/><Relationship Id="rId4" Type="http://schemas.openxmlformats.org/officeDocument/2006/relationships/hyperlink" Target="https://en.wikipedia.org/wiki/Medicaid#cite_note-1" TargetMode="External"/><Relationship Id="rId9" Type="http://schemas.openxmlformats.org/officeDocument/2006/relationships/hyperlink" Target="https://en.wikipedia.org/wiki/Disabil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Concierge</a:t>
            </a:r>
            <a:r>
              <a:rPr lang="en-US" baseline="0" dirty="0" smtClean="0"/>
              <a:t> MDs</a:t>
            </a:r>
            <a:endParaRPr lang="en-US" dirty="0"/>
          </a:p>
        </p:txBody>
      </p:sp>
      <p:sp>
        <p:nvSpPr>
          <p:cNvPr id="4" name="Slide Number Placeholder 3"/>
          <p:cNvSpPr>
            <a:spLocks noGrp="1"/>
          </p:cNvSpPr>
          <p:nvPr>
            <p:ph type="sldNum" sz="quarter" idx="10"/>
          </p:nvPr>
        </p:nvSpPr>
        <p:spPr/>
        <p:txBody>
          <a:bodyPr/>
          <a:lstStyle/>
          <a:p>
            <a:fld id="{D416FD6C-A3E3-4E21-B6FF-85AF92BEE154}" type="slidenum">
              <a:rPr lang="en-US" smtClean="0"/>
              <a:t>2</a:t>
            </a:fld>
            <a:endParaRPr lang="en-US"/>
          </a:p>
        </p:txBody>
      </p:sp>
    </p:spTree>
    <p:extLst>
      <p:ext uri="{BB962C8B-B14F-4D97-AF65-F5344CB8AC3E}">
        <p14:creationId xmlns:p14="http://schemas.microsoft.com/office/powerpoint/2010/main" val="16596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1965</a:t>
            </a:r>
          </a:p>
          <a:p>
            <a:endParaRPr lang="en-US" dirty="0" smtClean="0">
              <a:hlinkClick r:id="rId3"/>
            </a:endParaRPr>
          </a:p>
          <a:p>
            <a:r>
              <a:rPr lang="en-US" dirty="0" smtClean="0">
                <a:hlinkClick r:id="rId3"/>
              </a:rPr>
              <a:t>Coverage Check:  https://www.medicare.gov/coverage/your-medicare-coverage.html</a:t>
            </a:r>
          </a:p>
          <a:p>
            <a:endParaRPr lang="en-US" dirty="0" smtClean="0">
              <a:hlinkClick r:id="rId3"/>
            </a:endParaRPr>
          </a:p>
          <a:p>
            <a:r>
              <a:rPr lang="en-US" dirty="0" smtClean="0">
                <a:hlinkClick r:id="rId3"/>
              </a:rPr>
              <a:t>Part A</a:t>
            </a:r>
          </a:p>
          <a:p>
            <a:r>
              <a:rPr lang="en-US" dirty="0" smtClean="0">
                <a:hlinkClick r:id="rId3"/>
              </a:rPr>
              <a:t>Hospital care</a:t>
            </a:r>
            <a:endParaRPr lang="en-US" dirty="0" smtClean="0"/>
          </a:p>
          <a:p>
            <a:r>
              <a:rPr lang="en-US" dirty="0" smtClean="0">
                <a:hlinkClick r:id="rId4"/>
              </a:rPr>
              <a:t>Skilled nursing facility care</a:t>
            </a:r>
            <a:endParaRPr lang="en-US" dirty="0" smtClean="0"/>
          </a:p>
          <a:p>
            <a:r>
              <a:rPr lang="en-US" dirty="0" smtClean="0">
                <a:hlinkClick r:id="rId5"/>
              </a:rPr>
              <a:t>Nursing home care</a:t>
            </a:r>
            <a:r>
              <a:rPr lang="en-US" dirty="0" smtClean="0"/>
              <a:t> (as long as </a:t>
            </a:r>
            <a:r>
              <a:rPr lang="en-US" dirty="0" smtClean="0">
                <a:hlinkClick r:id="rId6" tooltip="&lt;p&gt;Non-skilled personal care, like help with activities of daily living like bathing, dressing, eating, getting in or out of a bed or chair, moving around, and using the bathroom. It may also include the kind of health-related care that most people do themselves, like using eye drops. In most cases, Medicare doesn&amp;#39;t pay for custodial care.&lt;/p&gt;"/>
              </a:rPr>
              <a:t>custodial care</a:t>
            </a:r>
            <a:r>
              <a:rPr lang="en-US" dirty="0" smtClean="0"/>
              <a:t> isn't the only care you need)</a:t>
            </a:r>
          </a:p>
          <a:p>
            <a:r>
              <a:rPr lang="en-US" dirty="0" smtClean="0">
                <a:hlinkClick r:id="rId7"/>
              </a:rPr>
              <a:t>Hospice</a:t>
            </a:r>
            <a:endParaRPr lang="en-US" dirty="0" smtClean="0"/>
          </a:p>
          <a:p>
            <a:r>
              <a:rPr lang="en-US" dirty="0" smtClean="0">
                <a:hlinkClick r:id="rId8"/>
              </a:rPr>
              <a:t>Home health services</a:t>
            </a:r>
            <a:endParaRPr lang="en-US" dirty="0" smtClean="0"/>
          </a:p>
          <a:p>
            <a:endParaRPr lang="en-US" dirty="0" smtClean="0"/>
          </a:p>
          <a:p>
            <a:r>
              <a:rPr lang="en-US" dirty="0" smtClean="0">
                <a:hlinkClick r:id="rId9"/>
              </a:rPr>
              <a:t>Part B  </a:t>
            </a:r>
            <a:r>
              <a:rPr lang="en-US" b="1" dirty="0" smtClean="0"/>
              <a:t>Medically necessary services:</a:t>
            </a:r>
            <a:r>
              <a:rPr lang="en-US" dirty="0" smtClean="0"/>
              <a:t> Services or supplies that are needed to diagnose or treat your medical condition and that meet accepted standards of medical practice.</a:t>
            </a:r>
          </a:p>
          <a:p>
            <a:r>
              <a:rPr lang="en-US" b="1" dirty="0" smtClean="0">
                <a:hlinkClick r:id="rId10"/>
              </a:rPr>
              <a:t>Preventive services</a:t>
            </a:r>
            <a:r>
              <a:rPr lang="en-US" b="1" dirty="0" smtClean="0"/>
              <a:t>:</a:t>
            </a:r>
            <a:r>
              <a:rPr lang="en-US" dirty="0" smtClean="0"/>
              <a:t> Health care to prevent illness (like the flu) or detect it at an early stage, when treatment is most likely to work best.</a:t>
            </a:r>
          </a:p>
          <a:p>
            <a:r>
              <a:rPr lang="en-US" dirty="0" smtClean="0"/>
              <a:t>You pay nothing for most preventive services if you get the services from a health care provider who accepts </a:t>
            </a:r>
            <a:r>
              <a:rPr lang="en-US" dirty="0" smtClean="0">
                <a:hlinkClick r:id="rId11" tooltip="&lt;p&gt;An agreement by your doctor, provider, or supplier to be paid directly by Medicare, to accept the payment amount Medicare approves for the service, and not to bill you for any more than the Medicare deductible and coinsurance.&lt;/p&gt;"/>
              </a:rPr>
              <a:t>assignment</a:t>
            </a:r>
            <a:r>
              <a:rPr lang="en-US" dirty="0" smtClean="0"/>
              <a:t>.  </a:t>
            </a:r>
          </a:p>
          <a:p>
            <a:endParaRPr lang="en-US" dirty="0" smtClean="0">
              <a:hlinkClick r:id="rId9"/>
            </a:endParaRPr>
          </a:p>
          <a:p>
            <a:r>
              <a:rPr lang="en-US" dirty="0" smtClean="0">
                <a:hlinkClick r:id="rId9"/>
              </a:rPr>
              <a:t>Clinical research</a:t>
            </a:r>
            <a:r>
              <a:rPr lang="en-US" dirty="0" smtClean="0"/>
              <a:t>  </a:t>
            </a:r>
          </a:p>
          <a:p>
            <a:r>
              <a:rPr lang="en-US" dirty="0" smtClean="0">
                <a:hlinkClick r:id="rId12"/>
              </a:rPr>
              <a:t>Ambulance services</a:t>
            </a:r>
            <a:endParaRPr lang="en-US" dirty="0" smtClean="0"/>
          </a:p>
          <a:p>
            <a:r>
              <a:rPr lang="en-US" dirty="0" smtClean="0">
                <a:hlinkClick r:id="rId13"/>
              </a:rPr>
              <a:t>Durable medical equipment (DME)</a:t>
            </a:r>
            <a:endParaRPr lang="en-US" dirty="0" smtClean="0"/>
          </a:p>
          <a:p>
            <a:r>
              <a:rPr lang="en-US" dirty="0" smtClean="0"/>
              <a:t>Mental health </a:t>
            </a:r>
          </a:p>
          <a:p>
            <a:pPr lvl="1"/>
            <a:r>
              <a:rPr lang="en-US" dirty="0" smtClean="0">
                <a:hlinkClick r:id="rId14"/>
              </a:rPr>
              <a:t>Inpatient</a:t>
            </a:r>
            <a:endParaRPr lang="en-US" dirty="0" smtClean="0"/>
          </a:p>
          <a:p>
            <a:pPr lvl="1"/>
            <a:r>
              <a:rPr lang="en-US" dirty="0" smtClean="0">
                <a:hlinkClick r:id="rId15"/>
              </a:rPr>
              <a:t>Outpatient</a:t>
            </a:r>
            <a:endParaRPr lang="en-US" dirty="0" smtClean="0"/>
          </a:p>
          <a:p>
            <a:pPr lvl="1"/>
            <a:r>
              <a:rPr lang="en-US" dirty="0" smtClean="0">
                <a:hlinkClick r:id="rId16"/>
              </a:rPr>
              <a:t>Partial hospitalization</a:t>
            </a:r>
            <a:endParaRPr lang="en-US" dirty="0" smtClean="0"/>
          </a:p>
          <a:p>
            <a:r>
              <a:rPr lang="en-US" dirty="0" smtClean="0">
                <a:hlinkClick r:id="rId17"/>
              </a:rPr>
              <a:t>Getting a second opinion before surgery</a:t>
            </a:r>
            <a:endParaRPr lang="en-US" dirty="0" smtClean="0"/>
          </a:p>
          <a:p>
            <a:r>
              <a:rPr lang="en-US" dirty="0" smtClean="0">
                <a:hlinkClick r:id="rId18"/>
              </a:rPr>
              <a:t>Limited outpatient prescription drugs</a:t>
            </a:r>
            <a:endParaRPr lang="en-US" dirty="0" smtClean="0"/>
          </a:p>
          <a:p>
            <a:endParaRPr lang="en-US" dirty="0" smtClean="0"/>
          </a:p>
          <a:p>
            <a:r>
              <a:rPr lang="en-US" dirty="0" smtClean="0"/>
              <a:t>Share widget - Select to show</a:t>
            </a:r>
          </a:p>
          <a:p>
            <a:r>
              <a:rPr lang="en-US" b="1" dirty="0" smtClean="0"/>
              <a:t>Subcategories</a:t>
            </a:r>
          </a:p>
          <a:p>
            <a:r>
              <a:rPr lang="en-US" dirty="0" smtClean="0">
                <a:hlinkClick r:id="rId19" tooltip="Your Medicare coverage"/>
              </a:rPr>
              <a:t>Your Medicare coverage</a:t>
            </a:r>
            <a:endParaRPr lang="en-US" dirty="0" smtClean="0"/>
          </a:p>
          <a:p>
            <a:r>
              <a:rPr lang="en-US" dirty="0" smtClean="0">
                <a:hlinkClick r:id="rId20" tooltip="Your Medicare coverage choices"/>
              </a:rPr>
              <a:t>Your Medicare coverage choices</a:t>
            </a:r>
            <a:endParaRPr lang="en-US" dirty="0" smtClean="0"/>
          </a:p>
          <a:p>
            <a:r>
              <a:rPr lang="en-US" dirty="0" smtClean="0">
                <a:hlinkClick r:id="rId21" tooltip="What Part A covers"/>
              </a:rPr>
              <a:t>What Part A covers</a:t>
            </a:r>
            <a:endParaRPr lang="en-US" dirty="0" smtClean="0"/>
          </a:p>
          <a:p>
            <a:r>
              <a:rPr lang="en-US" dirty="0" smtClean="0">
                <a:hlinkClick r:id="rId22" tooltip="What Part B covers"/>
              </a:rPr>
              <a:t>What Part B covers</a:t>
            </a:r>
            <a:endParaRPr lang="en-US" dirty="0" smtClean="0"/>
          </a:p>
          <a:p>
            <a:r>
              <a:rPr lang="en-US" dirty="0" smtClean="0">
                <a:hlinkClick r:id="rId23" tooltip="What drug plans cover"/>
              </a:rPr>
              <a:t>What drug plans cover</a:t>
            </a:r>
            <a:endParaRPr lang="en-US" dirty="0" smtClean="0"/>
          </a:p>
          <a:p>
            <a:r>
              <a:rPr lang="en-US" dirty="0" smtClean="0">
                <a:hlinkClick r:id="rId24" tooltip="What Medicare health plans cover"/>
              </a:rPr>
              <a:t>What Medicare health plans cover</a:t>
            </a:r>
            <a:endParaRPr lang="en-US" dirty="0" smtClean="0"/>
          </a:p>
          <a:p>
            <a:r>
              <a:rPr lang="en-US" dirty="0" smtClean="0">
                <a:hlinkClick r:id="rId10" tooltip="Preventive &amp; screening services"/>
              </a:rPr>
              <a:t>Preventive &amp; screening services</a:t>
            </a:r>
            <a:endParaRPr lang="en-US" dirty="0" smtClean="0"/>
          </a:p>
          <a:p>
            <a:r>
              <a:rPr lang="en-US" dirty="0" smtClean="0">
                <a:hlinkClick r:id="rId25" tooltip="Find suppliers of medical equipment &amp; supplies"/>
              </a:rPr>
              <a:t>Find suppliers of medical equipment &amp; supplies</a:t>
            </a:r>
            <a:endParaRPr lang="en-US" dirty="0" smtClean="0"/>
          </a:p>
          <a:p>
            <a:r>
              <a:rPr lang="en-US" dirty="0" smtClean="0">
                <a:hlinkClick r:id="rId26" tooltip="Find &amp; compare doctors, hospitals, &amp; other providers"/>
              </a:rPr>
              <a:t>Find &amp; compare doctors, hospitals, &amp; other providers</a:t>
            </a:r>
            <a:endParaRPr lang="en-US" dirty="0" smtClean="0"/>
          </a:p>
          <a:p>
            <a:r>
              <a:rPr lang="en-US" dirty="0" smtClean="0"/>
              <a:t>What's not covered by Part A &amp; Part B?, current page</a:t>
            </a:r>
          </a:p>
          <a:p>
            <a:r>
              <a:rPr lang="en-US" dirty="0" smtClean="0"/>
              <a:t/>
            </a:r>
            <a:br>
              <a:rPr lang="en-US" dirty="0" smtClean="0"/>
            </a:br>
            <a:endParaRPr lang="en-US" dirty="0" smtClean="0"/>
          </a:p>
          <a:p>
            <a:r>
              <a:rPr lang="en-US" b="1" dirty="0" smtClean="0"/>
              <a:t>What's not covered by Part A &amp; Part B?</a:t>
            </a:r>
          </a:p>
          <a:p>
            <a:r>
              <a:rPr lang="en-US" dirty="0" smtClean="0"/>
              <a:t>Medicare doesn't cover everything. If you need certain services that Medicare doesn't cover, you'll have to pay for them yourself unless you have other insurance or you're in a </a:t>
            </a:r>
            <a:r>
              <a:rPr lang="en-US" dirty="0" smtClean="0">
                <a:hlinkClick r:id="rId27"/>
              </a:rPr>
              <a:t>Medicare health plan</a:t>
            </a:r>
            <a:r>
              <a:rPr lang="en-US" dirty="0" smtClean="0"/>
              <a:t> that covers these services.</a:t>
            </a:r>
          </a:p>
          <a:p>
            <a:r>
              <a:rPr lang="en-US" dirty="0" smtClean="0"/>
              <a:t>Even if Medicare covers a service or item, you generally have to pay your </a:t>
            </a:r>
            <a:r>
              <a:rPr lang="en-US" dirty="0" smtClean="0">
                <a:hlinkClick r:id="rId28" tooltip="&lt;p&gt;The amount you must pay for health care or prescriptions before Original Medicare, your prescription drug plan, or your other insurance begins to pay.&lt;/p&gt;"/>
              </a:rPr>
              <a:t>deductible</a:t>
            </a:r>
            <a:r>
              <a:rPr lang="en-US" dirty="0" smtClean="0"/>
              <a:t>, </a:t>
            </a:r>
            <a:r>
              <a:rPr lang="en-US" dirty="0" smtClean="0">
                <a:hlinkClick r:id="rId29" tooltip="&lt;p&gt;An amount you may be required to pay as your share of the cost for services after you pay any deductibles. Coinsurance is usually a percentage (for example, 20%).&lt;/p&gt;"/>
              </a:rPr>
              <a:t>coinsurance</a:t>
            </a:r>
            <a:r>
              <a:rPr lang="en-US" dirty="0" smtClean="0"/>
              <a:t>, and copayments.</a:t>
            </a:r>
          </a:p>
          <a:p>
            <a:r>
              <a:rPr lang="en-US" dirty="0" smtClean="0"/>
              <a:t>Some of the items and services that Medicare doesn't cover include:</a:t>
            </a:r>
          </a:p>
          <a:p>
            <a:r>
              <a:rPr lang="en-US" dirty="0" smtClean="0">
                <a:hlinkClick r:id="rId30" tooltip="&lt;p&gt;Services that include medical and non-medical care provided to people who are unable to perform basic activities of daily living, like dressing or bathing. Long-term supports and services can be provided at home, in the community, in assisted living, or in nursing homes. Individuals may need long-term supports and services at any age. Medicare and most health insurance plans don&amp;#8217;t pay for long-term care.&lt;/p&gt;"/>
              </a:rPr>
              <a:t>Long-term care</a:t>
            </a:r>
            <a:r>
              <a:rPr lang="en-US" dirty="0" smtClean="0"/>
              <a:t> (also called </a:t>
            </a:r>
            <a:r>
              <a:rPr lang="en-US" dirty="0" smtClean="0">
                <a:hlinkClick r:id="rId31" tooltip="&lt;p&gt;Non-skilled personal care, like help with activities of daily living like bathing, dressing, eating, getting in or out of a bed or chair, moving around, and using the bathroom. It may also include the kind of health-related care that most people do themselves, like using eye drops. In most cases, Medicare doesn&amp;#39;t pay for custodial care.&lt;/p&gt;"/>
              </a:rPr>
              <a:t>custodial care</a:t>
            </a:r>
            <a:r>
              <a:rPr lang="en-US" dirty="0" smtClean="0"/>
              <a:t>)</a:t>
            </a:r>
          </a:p>
          <a:p>
            <a:r>
              <a:rPr lang="en-US" b="1" dirty="0" smtClean="0"/>
              <a:t>What Medicare A/B do not cover</a:t>
            </a:r>
          </a:p>
          <a:p>
            <a:r>
              <a:rPr lang="en-US" dirty="0" smtClean="0"/>
              <a:t>Most dental care</a:t>
            </a:r>
          </a:p>
          <a:p>
            <a:r>
              <a:rPr lang="en-US" dirty="0" smtClean="0"/>
              <a:t>Eye examinations related to prescribing glasses</a:t>
            </a:r>
          </a:p>
          <a:p>
            <a:r>
              <a:rPr lang="en-US" dirty="0" smtClean="0"/>
              <a:t>Dentures</a:t>
            </a:r>
          </a:p>
          <a:p>
            <a:r>
              <a:rPr lang="en-US" dirty="0" smtClean="0"/>
              <a:t>Cosmetic surgery  </a:t>
            </a:r>
          </a:p>
          <a:p>
            <a:r>
              <a:rPr lang="en-US" dirty="0" smtClean="0"/>
              <a:t>Acupuncture  </a:t>
            </a:r>
          </a:p>
          <a:p>
            <a:r>
              <a:rPr lang="en-US" dirty="0" smtClean="0"/>
              <a:t>Hearing aids and exams for fitting them</a:t>
            </a:r>
          </a:p>
          <a:p>
            <a:r>
              <a:rPr lang="en-US" dirty="0" smtClean="0"/>
              <a:t>Routine foot care</a:t>
            </a:r>
          </a:p>
          <a:p>
            <a:endParaRPr lang="en-US" dirty="0" smtClean="0"/>
          </a:p>
          <a:p>
            <a:r>
              <a:rPr lang="en-US" b="1" dirty="0" smtClean="0"/>
              <a:t>Medicare Part C</a:t>
            </a:r>
          </a:p>
          <a:p>
            <a:r>
              <a:rPr lang="en-US" b="1" dirty="0" smtClean="0"/>
              <a:t>What's a Medicare health plan?</a:t>
            </a:r>
          </a:p>
          <a:p>
            <a:r>
              <a:rPr lang="en-US" dirty="0" smtClean="0"/>
              <a:t>Generally, a plan offered by a private company that contracts with Medicare to provide Part A and Part B benefits to people with Medicare who enroll in the plan. Medicare health plans include all Medicare Advantage Plans, Medicare Cost Plans, and Demonstration/Pilot Programs. Programs of All-inclusive Care for the Elderly (PACE) organizations are special types of Medicare health plans that can be offered by public or private entities and provide Part D and other benefits in addition to Part A and Part B benefits.</a:t>
            </a:r>
          </a:p>
          <a:p>
            <a:r>
              <a:rPr lang="en-US" dirty="0" smtClean="0">
                <a:hlinkClick r:id="rId32"/>
              </a:rPr>
              <a:t>Medicare Advantage Plans</a:t>
            </a:r>
            <a:r>
              <a:rPr lang="en-US" dirty="0" smtClean="0"/>
              <a:t> (HMO, PPO)</a:t>
            </a:r>
          </a:p>
          <a:p>
            <a:r>
              <a:rPr lang="en-US" dirty="0" smtClean="0">
                <a:hlinkClick r:id="rId33"/>
              </a:rPr>
              <a:t>Medicare Medical Savings Account (MSA) Plans</a:t>
            </a:r>
            <a:endParaRPr lang="en-US" dirty="0" smtClean="0"/>
          </a:p>
          <a:p>
            <a:r>
              <a:rPr lang="en-US" dirty="0" smtClean="0">
                <a:hlinkClick r:id="rId34"/>
              </a:rPr>
              <a:t>Other Medicare health plans</a:t>
            </a:r>
            <a:r>
              <a:rPr lang="en-US" dirty="0" smtClean="0"/>
              <a:t> </a:t>
            </a:r>
          </a:p>
          <a:p>
            <a:pPr lvl="1"/>
            <a:r>
              <a:rPr lang="en-US" dirty="0" smtClean="0"/>
              <a:t>Medicare Cost Plans</a:t>
            </a:r>
          </a:p>
          <a:p>
            <a:pPr lvl="1"/>
            <a:r>
              <a:rPr lang="en-US" dirty="0" smtClean="0"/>
              <a:t>Demonstrations/Pilot Programs</a:t>
            </a:r>
          </a:p>
          <a:p>
            <a:pPr lvl="1"/>
            <a:r>
              <a:rPr lang="en-US" dirty="0" smtClean="0"/>
              <a:t>Programs of All-inclusive Care for the Elderly (PACE)</a:t>
            </a:r>
          </a:p>
          <a:p>
            <a:pPr lvl="1"/>
            <a:r>
              <a:rPr lang="en-US" dirty="0" smtClean="0"/>
              <a:t>Medication Therapy Management (MTM) programs for complex health needs</a:t>
            </a:r>
          </a:p>
          <a:p>
            <a:endParaRPr lang="en-US" dirty="0" smtClean="0"/>
          </a:p>
          <a:p>
            <a:r>
              <a:rPr lang="en-US" b="1" dirty="0" smtClean="0"/>
              <a:t>Medicare Part D (drug coverage)</a:t>
            </a:r>
          </a:p>
          <a:p>
            <a:r>
              <a:rPr lang="en-US" dirty="0" smtClean="0"/>
              <a:t>Each Medicare Prescription Drug Plan has its own list of covered drugs (called a formulary). Many Medicare drug plans place drugs into different "tiers" on their formularies. Drugs in each tier have a different cost.</a:t>
            </a:r>
          </a:p>
          <a:p>
            <a:r>
              <a:rPr lang="en-US" dirty="0" smtClean="0"/>
              <a:t>A drug in a lower tier will generally cost you less than a drug in a higher tier. In some cases, if your drug is on a higher tier and your prescriber thinks you need that drug instead of a similar drug on a lower tier, you or your prescriber can ask your plan for an </a:t>
            </a:r>
            <a:r>
              <a:rPr lang="en-US" dirty="0" smtClean="0">
                <a:hlinkClick r:id="rId35"/>
              </a:rPr>
              <a:t>exception</a:t>
            </a:r>
            <a:r>
              <a:rPr lang="en-US" dirty="0" smtClean="0"/>
              <a:t> to get a lower copayment.</a:t>
            </a:r>
          </a:p>
          <a:p>
            <a:r>
              <a:rPr lang="en-US" dirty="0" smtClean="0"/>
              <a:t>A Medicare drug plan can make some changes to its formulary during the year within guidelines set by Medicare. If the change involves a drug you’re currently taking, your plan must do one of these:</a:t>
            </a:r>
          </a:p>
          <a:p>
            <a:r>
              <a:rPr lang="en-US" dirty="0" smtClean="0"/>
              <a:t>Provide written notice to you at least 60 days prior to the date the change becomes effective.</a:t>
            </a:r>
          </a:p>
          <a:p>
            <a:r>
              <a:rPr lang="en-US" dirty="0" smtClean="0"/>
              <a:t>At the time you request a refill, provide written notice of the change and a 60-day supply of the drug under the same plan rules as before the change.</a:t>
            </a:r>
          </a:p>
          <a:p>
            <a:r>
              <a:rPr lang="en-US" dirty="0" smtClean="0"/>
              <a:t>:</a:t>
            </a:r>
          </a:p>
          <a:p>
            <a:r>
              <a:rPr lang="en-US" dirty="0" smtClean="0">
                <a:hlinkClick r:id="rId36"/>
              </a:rPr>
              <a:t>Premium</a:t>
            </a:r>
            <a:endParaRPr lang="en-US" dirty="0" smtClean="0"/>
          </a:p>
          <a:p>
            <a:r>
              <a:rPr lang="en-US" dirty="0" smtClean="0">
                <a:hlinkClick r:id="rId37"/>
              </a:rPr>
              <a:t>Yearly deductible</a:t>
            </a:r>
            <a:endParaRPr lang="en-US" dirty="0" smtClean="0"/>
          </a:p>
          <a:p>
            <a:r>
              <a:rPr lang="en-US" dirty="0" smtClean="0">
                <a:hlinkClick r:id="rId38"/>
              </a:rPr>
              <a:t>Copayments or coinsurance</a:t>
            </a:r>
            <a:endParaRPr lang="en-US" dirty="0" smtClean="0"/>
          </a:p>
          <a:p>
            <a:r>
              <a:rPr lang="en-US" dirty="0" smtClean="0">
                <a:hlinkClick r:id="rId39"/>
              </a:rPr>
              <a:t>Costs in the coverage gap</a:t>
            </a:r>
            <a:endParaRPr lang="en-US" dirty="0" smtClean="0"/>
          </a:p>
          <a:p>
            <a:r>
              <a:rPr lang="en-US" dirty="0" smtClean="0">
                <a:hlinkClick r:id="rId40"/>
              </a:rPr>
              <a:t>Costs if you get Extra Help</a:t>
            </a:r>
            <a:endParaRPr lang="en-US" dirty="0" smtClean="0"/>
          </a:p>
          <a:p>
            <a:r>
              <a:rPr lang="en-US" dirty="0" smtClean="0">
                <a:hlinkClick r:id="rId41"/>
              </a:rPr>
              <a:t>Costs if you pay a late enrollment penalty</a:t>
            </a:r>
            <a:endParaRPr lang="en-US" dirty="0" smtClean="0"/>
          </a:p>
          <a:p>
            <a:r>
              <a:rPr lang="en-US" b="1" dirty="0" smtClean="0"/>
              <a:t>Your actual drug plan costs will vary</a:t>
            </a:r>
            <a:r>
              <a:rPr lang="en-US" dirty="0" smtClean="0"/>
              <a:t> depending on:</a:t>
            </a:r>
          </a:p>
          <a:p>
            <a:r>
              <a:rPr lang="en-US" dirty="0" smtClean="0"/>
              <a:t>The drugs you use</a:t>
            </a:r>
          </a:p>
          <a:p>
            <a:r>
              <a:rPr lang="en-US" dirty="0" smtClean="0"/>
              <a:t>The plan you choose</a:t>
            </a:r>
          </a:p>
          <a:p>
            <a:r>
              <a:rPr lang="en-US" dirty="0" smtClean="0"/>
              <a:t>Whether you go to a pharmacy in your plan's </a:t>
            </a:r>
            <a:r>
              <a:rPr lang="en-US" dirty="0" smtClean="0">
                <a:hlinkClick r:id="rId42" tooltip="&lt;p&gt;The facilities, providers, and suppliers your health insurer or plan has contracted with to provide health care services.&lt;/p&gt;"/>
              </a:rPr>
              <a:t>network</a:t>
            </a:r>
            <a:endParaRPr lang="en-US" dirty="0" smtClean="0"/>
          </a:p>
          <a:p>
            <a:r>
              <a:rPr lang="en-US" dirty="0" smtClean="0"/>
              <a:t>Whether the drugs you use are on your plan's </a:t>
            </a:r>
            <a:r>
              <a:rPr lang="en-US" dirty="0" smtClean="0">
                <a:hlinkClick r:id="rId43" tooltip="&lt;p&gt;A list of prescription drugs covered by a prescription drug plan or another insurance plan offering prescription drug benefits. Also called a drug list.&lt;/p&gt;"/>
              </a:rPr>
              <a:t>formulary</a:t>
            </a:r>
            <a:r>
              <a:rPr lang="en-US" dirty="0" smtClean="0"/>
              <a:t>  </a:t>
            </a:r>
          </a:p>
          <a:p>
            <a:r>
              <a:rPr lang="en-US" dirty="0" smtClean="0"/>
              <a:t>Whether you get </a:t>
            </a:r>
            <a:r>
              <a:rPr lang="en-US" dirty="0" smtClean="0">
                <a:hlinkClick r:id="rId44" tooltip="&lt;p&gt;A Medicare program to help people with limited income and resources pay Medicare prescription drug program costs, like premiums, deductibles, and coinsurance.&lt;/p&gt;"/>
              </a:rPr>
              <a:t>Extra Help</a:t>
            </a:r>
            <a:r>
              <a:rPr lang="en-US" dirty="0" smtClean="0"/>
              <a:t> paying your Medicare Part D costs</a:t>
            </a:r>
          </a:p>
          <a:p>
            <a:r>
              <a:rPr lang="en-US" dirty="0" smtClean="0">
                <a:hlinkClick r:id="rId45"/>
              </a:rPr>
              <a:t>Look for specific Medicare drug plan costs</a:t>
            </a:r>
            <a:r>
              <a:rPr lang="en-US" dirty="0" smtClean="0"/>
              <a:t>, and then call the plans you're interested in to get more details.</a:t>
            </a:r>
          </a:p>
          <a:p>
            <a:r>
              <a:rPr lang="en-US" dirty="0" smtClean="0"/>
              <a:t>If you have limited income and resources, </a:t>
            </a:r>
            <a:r>
              <a:rPr lang="en-US" dirty="0" smtClean="0">
                <a:hlinkClick r:id="rId46"/>
              </a:rPr>
              <a:t>your state may help you pay for Part A and/or Part B</a:t>
            </a:r>
            <a:r>
              <a:rPr lang="en-US" dirty="0" smtClean="0"/>
              <a:t>. You may also </a:t>
            </a:r>
            <a:r>
              <a:rPr lang="en-US" dirty="0" smtClean="0">
                <a:hlinkClick r:id="rId47"/>
              </a:rPr>
              <a:t>qualify for Extra Help</a:t>
            </a:r>
            <a:r>
              <a:rPr lang="en-US" dirty="0" smtClean="0"/>
              <a:t> to pay for your Medicare prescription drug coverage.</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416FD6C-A3E3-4E21-B6FF-85AF92BEE154}" type="slidenum">
              <a:rPr lang="en-US" smtClean="0"/>
              <a:t>4</a:t>
            </a:fld>
            <a:endParaRPr lang="en-US"/>
          </a:p>
        </p:txBody>
      </p:sp>
    </p:spTree>
    <p:extLst>
      <p:ext uri="{BB962C8B-B14F-4D97-AF65-F5344CB8AC3E}">
        <p14:creationId xmlns:p14="http://schemas.microsoft.com/office/powerpoint/2010/main" val="67439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1965—part of Social Security Act—creation of Medicaid</a:t>
            </a:r>
          </a:p>
          <a:p>
            <a:endParaRPr lang="en-US" dirty="0" smtClean="0"/>
          </a:p>
          <a:p>
            <a:r>
              <a:rPr lang="en-US" dirty="0" smtClean="0"/>
              <a:t>States</a:t>
            </a:r>
            <a:r>
              <a:rPr lang="en-US" baseline="0" dirty="0" smtClean="0"/>
              <a:t> given money to develop their own programs</a:t>
            </a:r>
          </a:p>
          <a:p>
            <a:endParaRPr lang="en-US" baseline="0" dirty="0" smtClean="0"/>
          </a:p>
          <a:p>
            <a:r>
              <a:rPr lang="en-US" baseline="0" dirty="0" smtClean="0"/>
              <a:t>Oklahoma’s Plan—</a:t>
            </a:r>
            <a:r>
              <a:rPr lang="en-US" baseline="0" dirty="0" err="1" smtClean="0"/>
              <a:t>Soonercare</a:t>
            </a:r>
            <a:r>
              <a:rPr lang="en-US" baseline="0" dirty="0" smtClean="0"/>
              <a:t>--</a:t>
            </a:r>
          </a:p>
          <a:p>
            <a:endParaRPr lang="en-US" baseline="0" dirty="0" smtClean="0"/>
          </a:p>
          <a:p>
            <a:r>
              <a:rPr lang="en-US" dirty="0" smtClean="0"/>
              <a:t>Medicaid </a:t>
            </a:r>
            <a:r>
              <a:rPr lang="en-US" dirty="0" smtClean="0"/>
              <a:t>eligibility programs—Advantage</a:t>
            </a:r>
            <a:r>
              <a:rPr lang="en-US" baseline="0" dirty="0" smtClean="0"/>
              <a:t> </a:t>
            </a:r>
            <a:r>
              <a:rPr lang="en-US" baseline="0" dirty="0" smtClean="0"/>
              <a:t>program</a:t>
            </a:r>
          </a:p>
          <a:p>
            <a:endParaRPr lang="en-US" baseline="0" dirty="0" smtClean="0"/>
          </a:p>
          <a:p>
            <a:r>
              <a:rPr lang="en-US" b="1" dirty="0" smtClean="0"/>
              <a:t>Medicaid</a:t>
            </a:r>
            <a:r>
              <a:rPr lang="en-US" dirty="0" smtClean="0"/>
              <a:t> in the </a:t>
            </a:r>
            <a:r>
              <a:rPr lang="en-US" dirty="0" smtClean="0">
                <a:hlinkClick r:id="rId3" tooltip="United States"/>
              </a:rPr>
              <a:t>United States</a:t>
            </a:r>
            <a:r>
              <a:rPr lang="en-US" dirty="0" smtClean="0"/>
              <a:t> is a social health care program for families and individuals with low income and limited resources. The Health Insurance Association of America describes Medicaid as a "government insurance program for persons of all ages whose income and resources are insufficient to pay for health care".</a:t>
            </a:r>
            <a:r>
              <a:rPr lang="en-US" baseline="30000" dirty="0" smtClean="0">
                <a:hlinkClick r:id="rId4"/>
              </a:rPr>
              <a:t>[1]</a:t>
            </a:r>
            <a:r>
              <a:rPr lang="en-US" dirty="0" smtClean="0"/>
              <a:t> Medicaid is the largest source of funding for medical and health-related services for people with low income in the United States. It is a </a:t>
            </a:r>
            <a:r>
              <a:rPr lang="en-US" dirty="0" smtClean="0">
                <a:hlinkClick r:id="rId5" tooltip="Means test"/>
              </a:rPr>
              <a:t>means-tested</a:t>
            </a:r>
            <a:r>
              <a:rPr lang="en-US" dirty="0" smtClean="0"/>
              <a:t> program that is jointly funded by the state and federal governments and managed by the states,</a:t>
            </a:r>
            <a:r>
              <a:rPr lang="en-US" baseline="30000" dirty="0" smtClean="0">
                <a:hlinkClick r:id="rId6"/>
              </a:rPr>
              <a:t>[2]</a:t>
            </a:r>
            <a:r>
              <a:rPr lang="en-US" dirty="0" smtClean="0"/>
              <a:t> with each state currently having broad leeway to determine who is eligible for its implementation of the program. States are not required to participate in the program, although all currently do.</a:t>
            </a:r>
            <a:r>
              <a:rPr lang="en-US" baseline="30000" dirty="0" smtClean="0">
                <a:effectLst/>
              </a:rPr>
              <a:t>[</a:t>
            </a:r>
            <a:r>
              <a:rPr lang="en-US" i="1" baseline="30000" dirty="0" smtClean="0">
                <a:effectLst/>
                <a:hlinkClick r:id="rId7" tooltip="Wikipedia:Manual of Style/Dates and numbers"/>
              </a:rPr>
              <a:t>when?</a:t>
            </a:r>
            <a:r>
              <a:rPr lang="en-US" baseline="30000" dirty="0" smtClean="0">
                <a:effectLst/>
              </a:rPr>
              <a:t>]</a:t>
            </a:r>
            <a:r>
              <a:rPr lang="en-US" dirty="0" smtClean="0"/>
              <a:t> Medicaid recipients must be </a:t>
            </a:r>
            <a:r>
              <a:rPr lang="en-US" dirty="0" smtClean="0">
                <a:hlinkClick r:id="rId8" tooltip="Citizenship in the United States"/>
              </a:rPr>
              <a:t>U.S. citizens</a:t>
            </a:r>
            <a:r>
              <a:rPr lang="en-US" dirty="0" smtClean="0"/>
              <a:t> or legal permanent residents, and may include low-income adults, their children, and people with certain </a:t>
            </a:r>
            <a:r>
              <a:rPr lang="en-US" dirty="0" smtClean="0">
                <a:hlinkClick r:id="rId9" tooltip="Disability"/>
              </a:rPr>
              <a:t>disabilities</a:t>
            </a:r>
            <a:r>
              <a:rPr lang="en-US" dirty="0" smtClean="0"/>
              <a:t>. Poverty alone does not necessarily qualify someone for Medicaid.</a:t>
            </a:r>
          </a:p>
          <a:p>
            <a:r>
              <a:rPr lang="en-US" dirty="0" smtClean="0"/>
              <a:t>The </a:t>
            </a:r>
            <a:r>
              <a:rPr lang="en-US" dirty="0" smtClean="0">
                <a:hlinkClick r:id="rId10" tooltip="Patient Protection and Affordable Care Act"/>
              </a:rPr>
              <a:t>Patient Protection and Affordable Care Act</a:t>
            </a:r>
            <a:r>
              <a:rPr lang="en-US" dirty="0" smtClean="0"/>
              <a:t> significantly expanded both eligibility for and federal funding of Medicaid. Under the law as written, all U.S. citizens and legal residents with income up to 133% of the </a:t>
            </a:r>
            <a:r>
              <a:rPr lang="en-US" dirty="0" smtClean="0">
                <a:hlinkClick r:id="rId11" tooltip="Poverty line in the United States"/>
              </a:rPr>
              <a:t>poverty line</a:t>
            </a:r>
            <a:r>
              <a:rPr lang="en-US" dirty="0" smtClean="0"/>
              <a:t>, including adults without dependent children, would qualify for coverage in any state that participated in the Medicaid program. However, the </a:t>
            </a:r>
            <a:r>
              <a:rPr lang="en-US" dirty="0" smtClean="0">
                <a:hlinkClick r:id="rId12" tooltip="United States Supreme Court"/>
              </a:rPr>
              <a:t>United States Supreme Court</a:t>
            </a:r>
            <a:r>
              <a:rPr lang="en-US" dirty="0" smtClean="0"/>
              <a:t> ruled in </a:t>
            </a:r>
            <a:r>
              <a:rPr lang="en-US" dirty="0" smtClean="0">
                <a:hlinkClick r:id="rId13" tooltip="National Federation of Independent Business v. Sebelius"/>
              </a:rPr>
              <a:t>National Federation of Independent Business v. </a:t>
            </a:r>
            <a:r>
              <a:rPr lang="en-US" dirty="0" err="1" smtClean="0">
                <a:hlinkClick r:id="rId13" tooltip="National Federation of Independent Business v. Sebelius"/>
              </a:rPr>
              <a:t>Sebelius</a:t>
            </a:r>
            <a:r>
              <a:rPr lang="en-US" dirty="0" smtClean="0"/>
              <a:t> that states do not have to agree to this expansion in order to continue to receive previously established levels of Medicaid funding, and many states have chosen to continue with pre-ACA funding levels and eligibility standards.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416FD6C-A3E3-4E21-B6FF-85AF92BEE154}" type="slidenum">
              <a:rPr lang="en-US" smtClean="0"/>
              <a:t>5</a:t>
            </a:fld>
            <a:endParaRPr lang="en-US"/>
          </a:p>
        </p:txBody>
      </p:sp>
    </p:spTree>
    <p:extLst>
      <p:ext uri="{BB962C8B-B14F-4D97-AF65-F5344CB8AC3E}">
        <p14:creationId xmlns:p14="http://schemas.microsoft.com/office/powerpoint/2010/main" val="12645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Medicare Millionaires</a:t>
            </a:r>
          </a:p>
          <a:p>
            <a:endParaRPr lang="en-US" dirty="0" smtClean="0"/>
          </a:p>
          <a:p>
            <a:r>
              <a:rPr lang="en-US" dirty="0" smtClean="0"/>
              <a:t>HMO</a:t>
            </a:r>
          </a:p>
          <a:p>
            <a:r>
              <a:rPr lang="en-US" dirty="0" smtClean="0"/>
              <a:t>A type of health insurance plan that usually limits coverage to care from doctors who work for or contract with the </a:t>
            </a:r>
            <a:r>
              <a:rPr lang="en-US" b="1" dirty="0" smtClean="0"/>
              <a:t>HMO</a:t>
            </a:r>
            <a:r>
              <a:rPr lang="en-US" dirty="0" smtClean="0"/>
              <a:t>. It generally won't cover out-of-network care except in an emergency. An </a:t>
            </a:r>
            <a:r>
              <a:rPr lang="en-US" b="1" dirty="0" smtClean="0"/>
              <a:t>HMO</a:t>
            </a:r>
            <a:r>
              <a:rPr lang="en-US" dirty="0" smtClean="0"/>
              <a:t> may require you to live or work in its service area to be eligible for coverage.</a:t>
            </a:r>
          </a:p>
          <a:p>
            <a:r>
              <a:rPr lang="en-US" dirty="0" smtClean="0"/>
              <a:t>PPO</a:t>
            </a:r>
          </a:p>
          <a:p>
            <a:r>
              <a:rPr lang="en-US" dirty="0" smtClean="0"/>
              <a:t>Preferred Provider </a:t>
            </a:r>
          </a:p>
          <a:p>
            <a:r>
              <a:rPr lang="en-US" dirty="0" smtClean="0"/>
              <a:t>In a </a:t>
            </a:r>
            <a:r>
              <a:rPr lang="en-US" b="1" dirty="0" smtClean="0"/>
              <a:t>PPO</a:t>
            </a:r>
            <a:r>
              <a:rPr lang="en-US" dirty="0" smtClean="0"/>
              <a:t> Plan, you pay less if you use doctors, hospitals, and other health care providers that belong to the plan's network . You pay more if you use doctors, hospitals, and providers outside of the network.</a:t>
            </a:r>
            <a:endParaRPr lang="en-US" dirty="0"/>
          </a:p>
        </p:txBody>
      </p:sp>
      <p:sp>
        <p:nvSpPr>
          <p:cNvPr id="4" name="Slide Number Placeholder 3"/>
          <p:cNvSpPr>
            <a:spLocks noGrp="1"/>
          </p:cNvSpPr>
          <p:nvPr>
            <p:ph type="sldNum" sz="quarter" idx="10"/>
          </p:nvPr>
        </p:nvSpPr>
        <p:spPr/>
        <p:txBody>
          <a:bodyPr/>
          <a:lstStyle/>
          <a:p>
            <a:fld id="{D416FD6C-A3E3-4E21-B6FF-85AF92BEE154}" type="slidenum">
              <a:rPr lang="en-US" smtClean="0"/>
              <a:t>6</a:t>
            </a:fld>
            <a:endParaRPr lang="en-US"/>
          </a:p>
        </p:txBody>
      </p:sp>
    </p:spTree>
    <p:extLst>
      <p:ext uri="{BB962C8B-B14F-4D97-AF65-F5344CB8AC3E}">
        <p14:creationId xmlns:p14="http://schemas.microsoft.com/office/powerpoint/2010/main" val="325989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6FD6C-A3E3-4E21-B6FF-85AF92BEE154}" type="slidenum">
              <a:rPr lang="en-US" smtClean="0"/>
              <a:t>12</a:t>
            </a:fld>
            <a:endParaRPr lang="en-US"/>
          </a:p>
        </p:txBody>
      </p:sp>
    </p:spTree>
    <p:extLst>
      <p:ext uri="{BB962C8B-B14F-4D97-AF65-F5344CB8AC3E}">
        <p14:creationId xmlns:p14="http://schemas.microsoft.com/office/powerpoint/2010/main" val="93150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194EA-EC75-42C3-8739-02036B23FFE2}"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24986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194EA-EC75-42C3-8739-02036B23FFE2}"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419854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194EA-EC75-42C3-8739-02036B23FFE2}"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254301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194EA-EC75-42C3-8739-02036B23FFE2}"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90571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194EA-EC75-42C3-8739-02036B23FFE2}" type="datetimeFigureOut">
              <a:rPr lang="en-US" smtClean="0"/>
              <a:t>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389565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1194EA-EC75-42C3-8739-02036B23FFE2}"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140411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194EA-EC75-42C3-8739-02036B23FFE2}" type="datetimeFigureOut">
              <a:rPr lang="en-US" smtClean="0"/>
              <a:t>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53114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194EA-EC75-42C3-8739-02036B23FFE2}" type="datetimeFigureOut">
              <a:rPr lang="en-US" smtClean="0"/>
              <a:t>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23053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194EA-EC75-42C3-8739-02036B23FFE2}" type="datetimeFigureOut">
              <a:rPr lang="en-US" smtClean="0"/>
              <a:t>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139693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194EA-EC75-42C3-8739-02036B23FFE2}"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181202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194EA-EC75-42C3-8739-02036B23FFE2}" type="datetimeFigureOut">
              <a:rPr lang="en-US" smtClean="0"/>
              <a:t>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0B00E-8803-4ABE-AB8C-901D433733F0}" type="slidenum">
              <a:rPr lang="en-US" smtClean="0"/>
              <a:t>‹#›</a:t>
            </a:fld>
            <a:endParaRPr lang="en-US"/>
          </a:p>
        </p:txBody>
      </p:sp>
    </p:spTree>
    <p:extLst>
      <p:ext uri="{BB962C8B-B14F-4D97-AF65-F5344CB8AC3E}">
        <p14:creationId xmlns:p14="http://schemas.microsoft.com/office/powerpoint/2010/main" val="242727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194EA-EC75-42C3-8739-02036B23FFE2}" type="datetimeFigureOut">
              <a:rPr lang="en-US" smtClean="0"/>
              <a:t>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0B00E-8803-4ABE-AB8C-901D433733F0}" type="slidenum">
              <a:rPr lang="en-US" smtClean="0"/>
              <a:t>‹#›</a:t>
            </a:fld>
            <a:endParaRPr lang="en-US"/>
          </a:p>
        </p:txBody>
      </p:sp>
    </p:spTree>
    <p:extLst>
      <p:ext uri="{BB962C8B-B14F-4D97-AF65-F5344CB8AC3E}">
        <p14:creationId xmlns:p14="http://schemas.microsoft.com/office/powerpoint/2010/main" val="2255694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hhs.gov/healthcare/facts-and-features/fact-sheets/at-stake-what-aca-means-for-middle-class-families/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kff.org/quiz/health-reform-qui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kff.org/medicare/video/the-story-of-medicare-a-timel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okhca.org/individuals.aspx?id=8143&amp;terms=advantage" TargetMode="External"/><Relationship Id="rId5" Type="http://schemas.openxmlformats.org/officeDocument/2006/relationships/hyperlink" Target="http://okhca.org/individuals.aspx?id=52&amp;menu=114&amp;parts=11601_7453" TargetMode="External"/><Relationship Id="rId4" Type="http://schemas.openxmlformats.org/officeDocument/2006/relationships/hyperlink" Target="https://en.wikipedia.org/wiki/Medicai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kff.org/health-reform/video/health-reform-hits-main-stre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kff.org/health-reform/video/youtoons-obamacare-vide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How do </a:t>
            </a:r>
            <a:r>
              <a:rPr lang="en-US" dirty="0"/>
              <a:t>w</a:t>
            </a:r>
            <a:r>
              <a:rPr lang="en-US" dirty="0" smtClean="0"/>
              <a:t>e </a:t>
            </a:r>
            <a:r>
              <a:rPr lang="en-US" dirty="0"/>
              <a:t>p</a:t>
            </a:r>
            <a:r>
              <a:rPr lang="en-US" dirty="0" smtClean="0"/>
              <a:t>ay for Healthcare?</a:t>
            </a:r>
            <a:endParaRPr lang="en-US" dirty="0"/>
          </a:p>
        </p:txBody>
      </p:sp>
      <p:sp>
        <p:nvSpPr>
          <p:cNvPr id="3" name="Subtitle 2"/>
          <p:cNvSpPr>
            <a:spLocks noGrp="1"/>
          </p:cNvSpPr>
          <p:nvPr>
            <p:ph type="subTitle" idx="1"/>
          </p:nvPr>
        </p:nvSpPr>
        <p:spPr/>
        <p:txBody>
          <a:bodyPr/>
          <a:lstStyle/>
          <a:p>
            <a:r>
              <a:rPr lang="en-US" dirty="0" smtClean="0"/>
              <a:t>Sheryl Buckner PhD, RN, ANEF</a:t>
            </a:r>
          </a:p>
          <a:p>
            <a:r>
              <a:rPr lang="en-US" dirty="0" smtClean="0"/>
              <a:t>University of Oklahoma </a:t>
            </a:r>
          </a:p>
          <a:p>
            <a:r>
              <a:rPr lang="en-US" dirty="0" smtClean="0"/>
              <a:t>College of Nursing</a:t>
            </a:r>
            <a:endParaRPr lang="en-US" dirty="0"/>
          </a:p>
        </p:txBody>
      </p:sp>
    </p:spTree>
    <p:extLst>
      <p:ext uri="{BB962C8B-B14F-4D97-AF65-F5344CB8AC3E}">
        <p14:creationId xmlns:p14="http://schemas.microsoft.com/office/powerpoint/2010/main" val="2422674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there were no </a:t>
            </a:r>
            <a:br>
              <a:rPr lang="en-US" dirty="0" smtClean="0"/>
            </a:br>
            <a:r>
              <a:rPr lang="en-US" dirty="0" smtClean="0"/>
              <a:t>Affordable Care Act?</a:t>
            </a:r>
            <a:endParaRPr lang="en-US" dirty="0"/>
          </a:p>
        </p:txBody>
      </p:sp>
      <p:sp>
        <p:nvSpPr>
          <p:cNvPr id="3" name="Content Placeholder 2"/>
          <p:cNvSpPr>
            <a:spLocks noGrp="1"/>
          </p:cNvSpPr>
          <p:nvPr>
            <p:ph idx="1"/>
          </p:nvPr>
        </p:nvSpPr>
        <p:spPr>
          <a:xfrm>
            <a:off x="457200" y="1600200"/>
            <a:ext cx="8229600" cy="5105400"/>
          </a:xfrm>
        </p:spPr>
        <p:txBody>
          <a:bodyPr/>
          <a:lstStyle/>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endParaRPr lang="en-US" sz="300" u="sng" dirty="0">
              <a:hlinkClick r:id="rId2"/>
            </a:endParaRPr>
          </a:p>
          <a:p>
            <a:pPr marL="800100" lvl="2" indent="0">
              <a:buNone/>
            </a:pPr>
            <a:endParaRPr lang="en-US" sz="300" u="sng" dirty="0" smtClean="0">
              <a:hlinkClick r:id="rId2"/>
            </a:endParaRPr>
          </a:p>
          <a:p>
            <a:pPr marL="800100" lvl="2" indent="0">
              <a:buNone/>
            </a:pPr>
            <a:r>
              <a:rPr lang="en-US" sz="300" u="sng" dirty="0" smtClean="0">
                <a:hlinkClick r:id="rId2"/>
              </a:rPr>
              <a:t>http</a:t>
            </a:r>
            <a:r>
              <a:rPr lang="en-US" sz="300" u="sng" dirty="0">
                <a:hlinkClick r:id="rId2"/>
              </a:rPr>
              <a:t>://www.hhs.gov/healthcare/facts-and-features/fact-sheets/at-stake-what-aca-means-for-middle-class-families/index.html</a:t>
            </a:r>
            <a:endParaRPr lang="en-US" sz="3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600200"/>
            <a:ext cx="3657600" cy="4876800"/>
          </a:xfrm>
          <a:prstGeom prst="rect">
            <a:avLst/>
          </a:prstGeom>
          <a:ln>
            <a:noFill/>
          </a:ln>
          <a:effectLst>
            <a:softEdge rad="112500"/>
          </a:effectLst>
        </p:spPr>
      </p:pic>
    </p:spTree>
    <p:extLst>
      <p:ext uri="{BB962C8B-B14F-4D97-AF65-F5344CB8AC3E}">
        <p14:creationId xmlns:p14="http://schemas.microsoft.com/office/powerpoint/2010/main" val="3535780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Quiz</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endParaRPr lang="en-US" u="sng" dirty="0" smtClean="0">
              <a:hlinkClick r:id="rId2"/>
            </a:endParaRPr>
          </a:p>
          <a:p>
            <a:endParaRPr lang="en-US" u="sng" dirty="0">
              <a:hlinkClick r:id="rId2"/>
            </a:endParaRPr>
          </a:p>
          <a:p>
            <a:endParaRPr lang="en-US" u="sng" dirty="0" smtClean="0">
              <a:hlinkClick r:id="rId2"/>
            </a:endParaRPr>
          </a:p>
          <a:p>
            <a:endParaRPr lang="en-US" u="sng" dirty="0">
              <a:hlinkClick r:id="rId2"/>
            </a:endParaRPr>
          </a:p>
          <a:p>
            <a:endParaRPr lang="en-US" u="sng" dirty="0" smtClean="0">
              <a:hlinkClick r:id="rId2"/>
            </a:endParaRPr>
          </a:p>
          <a:p>
            <a:endParaRPr lang="en-US" u="sng" dirty="0">
              <a:hlinkClick r:id="rId2"/>
            </a:endParaRPr>
          </a:p>
          <a:p>
            <a:endParaRPr lang="en-US" u="sng" dirty="0" smtClean="0">
              <a:hlinkClick r:id="rId2"/>
            </a:endParaRPr>
          </a:p>
          <a:p>
            <a:endParaRPr lang="en-US" sz="1800" u="sng" dirty="0" smtClean="0">
              <a:hlinkClick r:id="rId2"/>
            </a:endParaRPr>
          </a:p>
          <a:p>
            <a:r>
              <a:rPr lang="en-US" sz="1800" u="sng" dirty="0" smtClean="0">
                <a:hlinkClick r:id="rId2"/>
              </a:rPr>
              <a:t>http</a:t>
            </a:r>
            <a:r>
              <a:rPr lang="en-US" sz="1800" u="sng" dirty="0">
                <a:hlinkClick r:id="rId2"/>
              </a:rPr>
              <a:t>://kff.org/quiz/health-reform-quiz/</a:t>
            </a:r>
            <a:endParaRPr lang="en-US" sz="1800" dirty="0"/>
          </a:p>
          <a:p>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19200"/>
            <a:ext cx="6299200"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5018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there so many systems, </a:t>
            </a:r>
            <a:br>
              <a:rPr lang="en-US" dirty="0" smtClean="0"/>
            </a:br>
            <a:r>
              <a:rPr lang="en-US" dirty="0" smtClean="0"/>
              <a:t>so much complexity and no real change in health outcomes?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4764" y="1981200"/>
            <a:ext cx="3394472"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14293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55892" y="1524000"/>
            <a:ext cx="4638872" cy="2620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74638"/>
            <a:ext cx="8686800" cy="1143000"/>
          </a:xfrm>
        </p:spPr>
        <p:txBody>
          <a:bodyPr>
            <a:normAutofit fontScale="90000"/>
          </a:bodyPr>
          <a:lstStyle/>
          <a:p>
            <a:r>
              <a:rPr lang="en-US" dirty="0" smtClean="0"/>
              <a:t>What does the future hold?</a:t>
            </a:r>
            <a:br>
              <a:rPr lang="en-US" dirty="0" smtClean="0"/>
            </a:br>
            <a:r>
              <a:rPr lang="en-US" dirty="0" smtClean="0"/>
              <a:t>What is going on and where is it headed?</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1"/>
            <a:ext cx="4343400" cy="2890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886200"/>
            <a:ext cx="4184528" cy="2847109"/>
          </a:xfrm>
          <a:prstGeom prst="rect">
            <a:avLst/>
          </a:prstGeom>
          <a:ln>
            <a:noFill/>
          </a:ln>
          <a:effectLst>
            <a:softEdge rad="112500"/>
          </a:effectLst>
        </p:spPr>
      </p:pic>
    </p:spTree>
    <p:extLst>
      <p:ext uri="{BB962C8B-B14F-4D97-AF65-F5344CB8AC3E}">
        <p14:creationId xmlns:p14="http://schemas.microsoft.com/office/powerpoint/2010/main" val="3720423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to Navigate the System</a:t>
            </a:r>
            <a:br>
              <a:rPr lang="en-US" dirty="0" smtClean="0"/>
            </a:br>
            <a:r>
              <a:rPr lang="en-US" dirty="0" smtClean="0"/>
              <a:t>Know the Course</a:t>
            </a:r>
            <a:endParaRPr lang="en-US" dirty="0"/>
          </a:p>
        </p:txBody>
      </p:sp>
      <p:sp>
        <p:nvSpPr>
          <p:cNvPr id="3" name="Content Placeholder 2"/>
          <p:cNvSpPr>
            <a:spLocks noGrp="1"/>
          </p:cNvSpPr>
          <p:nvPr>
            <p:ph idx="1"/>
          </p:nvPr>
        </p:nvSpPr>
        <p:spPr/>
        <p:txBody>
          <a:bodyPr/>
          <a:lstStyle/>
          <a:p>
            <a:r>
              <a:rPr lang="en-US" dirty="0" smtClean="0"/>
              <a:t>Know your coverage</a:t>
            </a:r>
          </a:p>
          <a:p>
            <a:r>
              <a:rPr lang="en-US" dirty="0" smtClean="0"/>
              <a:t>If multiple coverages, know your primary, know your secondary, know your tertiary</a:t>
            </a:r>
          </a:p>
          <a:p>
            <a:r>
              <a:rPr lang="en-US" dirty="0" smtClean="0"/>
              <a:t>Know who to call (see step above) and where to call if problems occur</a:t>
            </a:r>
          </a:p>
          <a:p>
            <a:r>
              <a:rPr lang="en-US" dirty="0" smtClean="0"/>
              <a:t>Know if you need to get a referral before seeking </a:t>
            </a:r>
            <a:r>
              <a:rPr lang="en-US" dirty="0" smtClean="0"/>
              <a:t>un-emergent </a:t>
            </a:r>
            <a:r>
              <a:rPr lang="en-US" dirty="0" smtClean="0"/>
              <a:t>assistance</a:t>
            </a:r>
          </a:p>
        </p:txBody>
      </p:sp>
    </p:spTree>
    <p:extLst>
      <p:ext uri="{BB962C8B-B14F-4D97-AF65-F5344CB8AC3E}">
        <p14:creationId xmlns:p14="http://schemas.microsoft.com/office/powerpoint/2010/main" val="233816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Pay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6005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83334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endParaRPr lang="en-US" u="sng" dirty="0" smtClean="0">
              <a:hlinkClick r:id="rId3"/>
            </a:endParaRPr>
          </a:p>
          <a:p>
            <a:endParaRPr lang="en-US" u="sng" dirty="0">
              <a:hlinkClick r:id="rId3"/>
            </a:endParaRPr>
          </a:p>
          <a:p>
            <a:endParaRPr lang="en-US" u="sng" dirty="0" smtClean="0">
              <a:hlinkClick r:id="rId3"/>
            </a:endParaRPr>
          </a:p>
          <a:p>
            <a:endParaRPr lang="en-US" u="sng" dirty="0">
              <a:hlinkClick r:id="rId3"/>
            </a:endParaRPr>
          </a:p>
          <a:p>
            <a:endParaRPr lang="en-US" u="sng" dirty="0" smtClean="0">
              <a:hlinkClick r:id="rId3"/>
            </a:endParaRPr>
          </a:p>
          <a:p>
            <a:endParaRPr lang="en-US" u="sng" dirty="0">
              <a:hlinkClick r:id="rId3"/>
            </a:endParaRPr>
          </a:p>
          <a:p>
            <a:endParaRPr lang="en-US" sz="1800" u="sng" dirty="0" smtClean="0">
              <a:hlinkClick r:id="rId3"/>
            </a:endParaRPr>
          </a:p>
          <a:p>
            <a:endParaRPr lang="en-US" sz="1800" u="sng" dirty="0">
              <a:hlinkClick r:id="rId3"/>
            </a:endParaRPr>
          </a:p>
          <a:p>
            <a:pPr marL="0" indent="0">
              <a:buNone/>
            </a:pPr>
            <a:r>
              <a:rPr lang="en-US" sz="1800" u="sng" dirty="0" smtClean="0">
                <a:hlinkClick r:id="rId3"/>
              </a:rPr>
              <a:t>http</a:t>
            </a:r>
            <a:r>
              <a:rPr lang="en-US" sz="1800" u="sng" dirty="0">
                <a:hlinkClick r:id="rId3"/>
              </a:rPr>
              <a:t>://kff.org/medicare/video/the-story-of-medicare-a-timeline/</a:t>
            </a:r>
            <a:endParaRPr lang="en-US" sz="1800"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0720" y="1577340"/>
            <a:ext cx="5212080" cy="39090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73855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Medicaid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4764" y="1066800"/>
            <a:ext cx="3394472"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1371600" y="5638800"/>
            <a:ext cx="6324600" cy="2031325"/>
          </a:xfrm>
          <a:prstGeom prst="rect">
            <a:avLst/>
          </a:prstGeom>
        </p:spPr>
        <p:txBody>
          <a:bodyPr wrap="square">
            <a:spAutoFit/>
          </a:bodyPr>
          <a:lstStyle/>
          <a:p>
            <a:r>
              <a:rPr lang="en-US" dirty="0">
                <a:hlinkClick r:id="rId4"/>
              </a:rPr>
              <a:t>https://</a:t>
            </a:r>
            <a:r>
              <a:rPr lang="en-US" dirty="0" smtClean="0">
                <a:hlinkClick r:id="rId4"/>
              </a:rPr>
              <a:t>en.wikipedia.org/wiki/Medicaid</a:t>
            </a:r>
            <a:r>
              <a:rPr lang="en-US" dirty="0" smtClean="0"/>
              <a:t>  &amp;</a:t>
            </a:r>
          </a:p>
          <a:p>
            <a:r>
              <a:rPr lang="en-US" dirty="0">
                <a:hlinkClick r:id="rId5"/>
              </a:rPr>
              <a:t>http://</a:t>
            </a:r>
            <a:r>
              <a:rPr lang="en-US" dirty="0" smtClean="0">
                <a:hlinkClick r:id="rId5"/>
              </a:rPr>
              <a:t>okhca.org/individuals.aspx?id=52&amp;menu=114&amp;parts=11601_7453</a:t>
            </a:r>
            <a:r>
              <a:rPr lang="en-US" dirty="0" smtClean="0"/>
              <a:t> &amp;  </a:t>
            </a:r>
            <a:r>
              <a:rPr lang="en-US" dirty="0">
                <a:hlinkClick r:id="rId6"/>
              </a:rPr>
              <a:t>http://</a:t>
            </a:r>
            <a:r>
              <a:rPr lang="en-US" dirty="0" smtClean="0">
                <a:hlinkClick r:id="rId6"/>
              </a:rPr>
              <a:t>okhca.org/individuals.aspx?id=8143&amp;terms=advantage</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5199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1980’s Problem with Medicare/</a:t>
            </a:r>
            <a:br>
              <a:rPr lang="en-US" dirty="0" smtClean="0"/>
            </a:br>
            <a:r>
              <a:rPr lang="en-US" dirty="0" smtClean="0"/>
              <a:t>Private Insurance</a:t>
            </a:r>
            <a:endParaRPr lang="en-US" dirty="0"/>
          </a:p>
        </p:txBody>
      </p:sp>
      <p:sp>
        <p:nvSpPr>
          <p:cNvPr id="3" name="Content Placeholder 2"/>
          <p:cNvSpPr>
            <a:spLocks noGrp="1"/>
          </p:cNvSpPr>
          <p:nvPr>
            <p:ph idx="1"/>
          </p:nvPr>
        </p:nvSpPr>
        <p:spPr/>
        <p:txBody>
          <a:bodyPr/>
          <a:lstStyle/>
          <a:p>
            <a:r>
              <a:rPr lang="en-US" dirty="0" smtClean="0"/>
              <a:t>Little oversight</a:t>
            </a:r>
          </a:p>
          <a:p>
            <a:r>
              <a:rPr lang="en-US" dirty="0" smtClean="0"/>
              <a:t>Organizations developed for private insurance to monitor healthcare</a:t>
            </a:r>
          </a:p>
          <a:p>
            <a:pPr lvl="1"/>
            <a:r>
              <a:rPr lang="en-US" dirty="0" smtClean="0"/>
              <a:t>HMO</a:t>
            </a:r>
          </a:p>
          <a:p>
            <a:pPr lvl="1"/>
            <a:r>
              <a:rPr lang="en-US" dirty="0" smtClean="0"/>
              <a:t>PPO</a:t>
            </a:r>
          </a:p>
          <a:p>
            <a:r>
              <a:rPr lang="en-US" dirty="0" smtClean="0"/>
              <a:t>Laws enacted to provide oversight to Medicare and Physicians</a:t>
            </a:r>
          </a:p>
        </p:txBody>
      </p:sp>
    </p:spTree>
    <p:extLst>
      <p:ext uri="{BB962C8B-B14F-4D97-AF65-F5344CB8AC3E}">
        <p14:creationId xmlns:p14="http://schemas.microsoft.com/office/powerpoint/2010/main" val="29034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there were no Medicare/Medicaid?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14015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Healthcare Reform?</a:t>
            </a:r>
            <a:endParaRPr lang="en-US" dirty="0"/>
          </a:p>
        </p:txBody>
      </p:sp>
      <p:sp>
        <p:nvSpPr>
          <p:cNvPr id="3" name="Content Placeholder 2"/>
          <p:cNvSpPr>
            <a:spLocks noGrp="1"/>
          </p:cNvSpPr>
          <p:nvPr>
            <p:ph idx="1"/>
          </p:nvPr>
        </p:nvSpPr>
        <p:spPr/>
        <p:txBody>
          <a:bodyPr>
            <a:normAutofit/>
          </a:bodyPr>
          <a:lstStyle/>
          <a:p>
            <a:endParaRPr lang="en-US" sz="1600" dirty="0" smtClean="0">
              <a:hlinkClick r:id="rId2"/>
            </a:endParaRPr>
          </a:p>
          <a:p>
            <a:endParaRPr lang="en-US" sz="1600" dirty="0">
              <a:hlinkClick r:id="rId2"/>
            </a:endParaRPr>
          </a:p>
          <a:p>
            <a:endParaRPr lang="en-US" sz="1600" dirty="0" smtClean="0">
              <a:hlinkClick r:id="rId2"/>
            </a:endParaRPr>
          </a:p>
          <a:p>
            <a:endParaRPr lang="en-US" sz="1600" dirty="0">
              <a:hlinkClick r:id="rId2"/>
            </a:endParaRPr>
          </a:p>
          <a:p>
            <a:endParaRPr lang="en-US" sz="1600" dirty="0" smtClean="0">
              <a:hlinkClick r:id="rId2"/>
            </a:endParaRPr>
          </a:p>
          <a:p>
            <a:endParaRPr lang="en-US" sz="1600" dirty="0">
              <a:hlinkClick r:id="rId2"/>
            </a:endParaRPr>
          </a:p>
          <a:p>
            <a:endParaRPr lang="en-US" sz="1600" dirty="0" smtClean="0">
              <a:hlinkClick r:id="rId2"/>
            </a:endParaRPr>
          </a:p>
          <a:p>
            <a:endParaRPr lang="en-US" sz="1600" dirty="0">
              <a:hlinkClick r:id="rId2"/>
            </a:endParaRPr>
          </a:p>
          <a:p>
            <a:endParaRPr lang="en-US" sz="1600" dirty="0" smtClean="0">
              <a:hlinkClick r:id="rId2"/>
            </a:endParaRPr>
          </a:p>
          <a:p>
            <a:endParaRPr lang="en-US" sz="1600" dirty="0">
              <a:hlinkClick r:id="rId2"/>
            </a:endParaRPr>
          </a:p>
          <a:p>
            <a:endParaRPr lang="en-US" sz="1600" dirty="0" smtClean="0">
              <a:hlinkClick r:id="rId2"/>
            </a:endParaRPr>
          </a:p>
          <a:p>
            <a:endParaRPr lang="en-US" sz="1600" dirty="0">
              <a:hlinkClick r:id="rId2"/>
            </a:endParaRPr>
          </a:p>
          <a:p>
            <a:endParaRPr lang="en-US" sz="1600" dirty="0" smtClean="0">
              <a:hlinkClick r:id="rId2"/>
            </a:endParaRPr>
          </a:p>
          <a:p>
            <a:endParaRPr lang="en-US" sz="1600" dirty="0">
              <a:hlinkClick r:id="rId2"/>
            </a:endParaRPr>
          </a:p>
          <a:p>
            <a:pPr marL="0" indent="0">
              <a:buNone/>
            </a:pPr>
            <a:r>
              <a:rPr lang="en-US" sz="1600" dirty="0" smtClean="0">
                <a:hlinkClick r:id="rId2"/>
              </a:rPr>
              <a:t>http://kff.org/health-reform/video/health-reform-hits-main-street/</a:t>
            </a:r>
            <a:endParaRPr lang="en-US" sz="1600" dirty="0" smtClean="0"/>
          </a:p>
          <a:p>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295400"/>
            <a:ext cx="5715000" cy="4286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36721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a:t>
            </a:r>
            <a:endParaRPr lang="en-US" dirty="0"/>
          </a:p>
        </p:txBody>
      </p:sp>
      <p:sp>
        <p:nvSpPr>
          <p:cNvPr id="5" name="Content Placeholder 4"/>
          <p:cNvSpPr>
            <a:spLocks noGrp="1"/>
          </p:cNvSpPr>
          <p:nvPr>
            <p:ph idx="1"/>
          </p:nvPr>
        </p:nvSpPr>
        <p:spPr>
          <a:xfrm>
            <a:off x="457200" y="1600200"/>
            <a:ext cx="8229600" cy="4953000"/>
          </a:xfrm>
        </p:spPr>
        <p:txBody>
          <a:bodyPr>
            <a:normAutofit lnSpcReduction="10000"/>
          </a:bodyPr>
          <a:lstStyle/>
          <a:p>
            <a:pPr marL="0" indent="0">
              <a:buNone/>
            </a:pPr>
            <a:endParaRPr lang="en-US" sz="1600" dirty="0" smtClean="0">
              <a:hlinkClick r:id="rId2"/>
            </a:endParaRPr>
          </a:p>
          <a:p>
            <a:pPr marL="0" indent="0">
              <a:buNone/>
            </a:pPr>
            <a:endParaRPr lang="en-US" sz="1600" dirty="0">
              <a:hlinkClick r:id="rId2"/>
            </a:endParaRPr>
          </a:p>
          <a:p>
            <a:pPr marL="0" indent="0">
              <a:buNone/>
            </a:pPr>
            <a:endParaRPr lang="en-US" sz="1600" dirty="0" smtClean="0">
              <a:hlinkClick r:id="rId2"/>
            </a:endParaRPr>
          </a:p>
          <a:p>
            <a:pPr marL="0" indent="0">
              <a:buNone/>
            </a:pPr>
            <a:endParaRPr lang="en-US" sz="1600" dirty="0">
              <a:hlinkClick r:id="rId2"/>
            </a:endParaRPr>
          </a:p>
          <a:p>
            <a:pPr marL="0" indent="0">
              <a:buNone/>
            </a:pPr>
            <a:endParaRPr lang="en-US" sz="1600" dirty="0" smtClean="0">
              <a:hlinkClick r:id="rId2"/>
            </a:endParaRPr>
          </a:p>
          <a:p>
            <a:pPr marL="0" indent="0">
              <a:buNone/>
            </a:pPr>
            <a:endParaRPr lang="en-US" sz="1600" dirty="0">
              <a:hlinkClick r:id="rId2"/>
            </a:endParaRPr>
          </a:p>
          <a:p>
            <a:pPr marL="0" indent="0">
              <a:buNone/>
            </a:pPr>
            <a:endParaRPr lang="en-US" sz="1600" dirty="0" smtClean="0">
              <a:hlinkClick r:id="rId2"/>
            </a:endParaRPr>
          </a:p>
          <a:p>
            <a:pPr marL="0" indent="0">
              <a:buNone/>
            </a:pPr>
            <a:endParaRPr lang="en-US" sz="1600" dirty="0">
              <a:hlinkClick r:id="rId2"/>
            </a:endParaRPr>
          </a:p>
          <a:p>
            <a:pPr marL="0" indent="0">
              <a:buNone/>
            </a:pPr>
            <a:endParaRPr lang="en-US" sz="1600" dirty="0" smtClean="0">
              <a:hlinkClick r:id="rId2"/>
            </a:endParaRPr>
          </a:p>
          <a:p>
            <a:pPr marL="0" indent="0">
              <a:buNone/>
            </a:pPr>
            <a:endParaRPr lang="en-US" sz="1600" dirty="0">
              <a:hlinkClick r:id="rId2"/>
            </a:endParaRPr>
          </a:p>
          <a:p>
            <a:pPr marL="0" indent="0">
              <a:buNone/>
            </a:pPr>
            <a:endParaRPr lang="en-US" sz="1600" dirty="0" smtClean="0">
              <a:hlinkClick r:id="rId2"/>
            </a:endParaRPr>
          </a:p>
          <a:p>
            <a:pPr marL="0" indent="0">
              <a:buNone/>
            </a:pPr>
            <a:endParaRPr lang="en-US" sz="1600" dirty="0">
              <a:hlinkClick r:id="rId2"/>
            </a:endParaRPr>
          </a:p>
          <a:p>
            <a:pPr marL="0" indent="0">
              <a:buNone/>
            </a:pPr>
            <a:endParaRPr lang="en-US" sz="1600" dirty="0" smtClean="0">
              <a:hlinkClick r:id="rId2"/>
            </a:endParaRPr>
          </a:p>
          <a:p>
            <a:pPr marL="0" indent="0">
              <a:buNone/>
            </a:pPr>
            <a:endParaRPr lang="en-US" sz="1600" dirty="0" smtClean="0">
              <a:hlinkClick r:id="rId2"/>
            </a:endParaRPr>
          </a:p>
          <a:p>
            <a:pPr marL="0" indent="0">
              <a:buNone/>
            </a:pPr>
            <a:endParaRPr lang="en-US" sz="1600" dirty="0">
              <a:hlinkClick r:id="rId2"/>
            </a:endParaRPr>
          </a:p>
          <a:p>
            <a:pPr marL="0" indent="0">
              <a:buNone/>
            </a:pPr>
            <a:endParaRPr lang="en-US" sz="1600" dirty="0">
              <a:hlinkClick r:id="rId2"/>
            </a:endParaRPr>
          </a:p>
          <a:p>
            <a:pPr marL="0" indent="0">
              <a:buNone/>
            </a:pPr>
            <a:endParaRPr lang="en-US" sz="1600" dirty="0" smtClean="0">
              <a:hlinkClick r:id="rId2"/>
            </a:endParaRPr>
          </a:p>
          <a:p>
            <a:pPr marL="0" indent="0">
              <a:buNone/>
            </a:pPr>
            <a:r>
              <a:rPr lang="en-US" sz="1600" dirty="0" smtClean="0">
                <a:hlinkClick r:id="rId2"/>
              </a:rPr>
              <a:t>http://kff.org/health-reform/video/youtoons-obamacare-video/</a:t>
            </a:r>
            <a:endParaRPr lang="en-US" sz="1600"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184564"/>
            <a:ext cx="3733800" cy="4978400"/>
          </a:xfrm>
          <a:prstGeom prst="rect">
            <a:avLst/>
          </a:prstGeom>
        </p:spPr>
      </p:pic>
    </p:spTree>
    <p:extLst>
      <p:ext uri="{BB962C8B-B14F-4D97-AF65-F5344CB8AC3E}">
        <p14:creationId xmlns:p14="http://schemas.microsoft.com/office/powerpoint/2010/main" val="265444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705</Words>
  <Application>Microsoft Office PowerPoint</Application>
  <PresentationFormat>On-screen Show (4:3)</PresentationFormat>
  <Paragraphs>282</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How do we pay for Healthcare?</vt:lpstr>
      <vt:lpstr>Private Pay</vt:lpstr>
      <vt:lpstr>Insurance</vt:lpstr>
      <vt:lpstr>Medicare</vt:lpstr>
      <vt:lpstr>Medicaid</vt:lpstr>
      <vt:lpstr>1980’s Problem with Medicare/ Private Insurance</vt:lpstr>
      <vt:lpstr>What if there were no Medicare/Medicaid?</vt:lpstr>
      <vt:lpstr>Why Healthcare Reform?</vt:lpstr>
      <vt:lpstr>Affordable Care Act</vt:lpstr>
      <vt:lpstr>What if there were no  Affordable Care Act?</vt:lpstr>
      <vt:lpstr>Let’s Take a Quiz</vt:lpstr>
      <vt:lpstr>Why are there so many systems,  so much complexity and no real change in health outcomes?</vt:lpstr>
      <vt:lpstr>What does the future hold? What is going on and where is it headed?</vt:lpstr>
      <vt:lpstr>First, to Navigate the System Know the Course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pay for Healthcare?</dc:title>
  <dc:creator>Kate</dc:creator>
  <cp:lastModifiedBy>Sheryl Buckner</cp:lastModifiedBy>
  <cp:revision>12</cp:revision>
  <dcterms:created xsi:type="dcterms:W3CDTF">2016-02-12T01:43:27Z</dcterms:created>
  <dcterms:modified xsi:type="dcterms:W3CDTF">2016-02-12T14:41:39Z</dcterms:modified>
</cp:coreProperties>
</file>