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70" r:id="rId3"/>
    <p:sldId id="258" r:id="rId4"/>
    <p:sldId id="259" r:id="rId5"/>
    <p:sldId id="269" r:id="rId6"/>
    <p:sldId id="268" r:id="rId7"/>
    <p:sldId id="273" r:id="rId8"/>
    <p:sldId id="274" r:id="rId9"/>
    <p:sldId id="275" r:id="rId10"/>
    <p:sldId id="261" r:id="rId11"/>
    <p:sldId id="262" r:id="rId12"/>
    <p:sldId id="263" r:id="rId13"/>
    <p:sldId id="267" r:id="rId14"/>
    <p:sldId id="264" r:id="rId15"/>
    <p:sldId id="278" r:id="rId16"/>
    <p:sldId id="277" r:id="rId17"/>
    <p:sldId id="276" r:id="rId18"/>
    <p:sldId id="272"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12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7816CB-0621-442D-B3CB-020D34CC24EC}" type="datetimeFigureOut">
              <a:rPr lang="en-US" smtClean="0"/>
              <a:t>2/26/2016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51DD01-93A4-4386-957B-8652AC1C0450}" type="slidenum">
              <a:rPr lang="en-US" smtClean="0"/>
              <a:t>‹#›</a:t>
            </a:fld>
            <a:endParaRPr lang="en-US"/>
          </a:p>
        </p:txBody>
      </p:sp>
    </p:spTree>
    <p:extLst>
      <p:ext uri="{BB962C8B-B14F-4D97-AF65-F5344CB8AC3E}">
        <p14:creationId xmlns:p14="http://schemas.microsoft.com/office/powerpoint/2010/main" val="3731537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okbar.org/LinkClick.aspx?link=715&amp;tabid=1934&amp;portalid=14&amp;mid=5893"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genographic.nationalgeographic.com/development-of-agriculture/" TargetMode="External"/><Relationship Id="rId3" Type="http://schemas.openxmlformats.org/officeDocument/2006/relationships/hyperlink" Target="http://phys.org/news/2013-10-modern-relatives-otzi-alive-austria.html" TargetMode="External"/><Relationship Id="rId7" Type="http://schemas.openxmlformats.org/officeDocument/2006/relationships/hyperlink" Target="http://gerichtsmedizin.at/walther_parson.html"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ngm.nationalgeographic.com/2011/11/iceman-autopsy/hall-text" TargetMode="External"/><Relationship Id="rId5" Type="http://schemas.openxmlformats.org/officeDocument/2006/relationships/hyperlink" Target="http://travel.nationalgeographic.com/places/countries/country_italy.html" TargetMode="External"/><Relationship Id="rId4" Type="http://schemas.openxmlformats.org/officeDocument/2006/relationships/hyperlink" Target="http://travel.nationalgeographic.com/places/countries/country_austria.html" TargetMode="External"/><Relationship Id="rId9" Type="http://schemas.openxmlformats.org/officeDocument/2006/relationships/hyperlink" Target="http://video.nationalgeographic.com/video/the-magazine/the-magazine-latest/ngm-iceman-autopsy/"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OTR is intended for use by anyone with a disability that prevents them from reading standard printed materials. This is the same criteria for applying for library services and you must be a library patron of the OLBPH in order to register for OTR. If you are not already a patron of the library, no problem, we encourage you to apply. For more information contact Becky or Steve and they will walk through the steps.</a:t>
            </a:r>
            <a:endParaRPr lang="en-US" dirty="0"/>
          </a:p>
        </p:txBody>
      </p:sp>
      <p:sp>
        <p:nvSpPr>
          <p:cNvPr id="4" name="Slide Number Placeholder 3"/>
          <p:cNvSpPr>
            <a:spLocks noGrp="1"/>
          </p:cNvSpPr>
          <p:nvPr>
            <p:ph type="sldNum" sz="quarter" idx="10"/>
          </p:nvPr>
        </p:nvSpPr>
        <p:spPr/>
        <p:txBody>
          <a:bodyPr/>
          <a:lstStyle/>
          <a:p>
            <a:fld id="{D151DD01-93A4-4386-957B-8652AC1C0450}" type="slidenum">
              <a:rPr lang="en-US" smtClean="0"/>
              <a:t>4</a:t>
            </a:fld>
            <a:endParaRPr lang="en-US"/>
          </a:p>
        </p:txBody>
      </p:sp>
    </p:spTree>
    <p:extLst>
      <p:ext uri="{BB962C8B-B14F-4D97-AF65-F5344CB8AC3E}">
        <p14:creationId xmlns:p14="http://schemas.microsoft.com/office/powerpoint/2010/main" val="1603605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the eyes for a blind person in need of help remotely through a live video connection if you are sighted or be assisted by the network of sighted users if you are blind.</a:t>
            </a:r>
            <a:endParaRPr lang="en-US" dirty="0"/>
          </a:p>
        </p:txBody>
      </p:sp>
      <p:sp>
        <p:nvSpPr>
          <p:cNvPr id="4" name="Slide Number Placeholder 3"/>
          <p:cNvSpPr>
            <a:spLocks noGrp="1"/>
          </p:cNvSpPr>
          <p:nvPr>
            <p:ph type="sldNum" sz="quarter" idx="10"/>
          </p:nvPr>
        </p:nvSpPr>
        <p:spPr/>
        <p:txBody>
          <a:bodyPr/>
          <a:lstStyle/>
          <a:p>
            <a:fld id="{6AF9EC4F-4CFD-4F67-B5DF-D90703FC878F}" type="slidenum">
              <a:rPr lang="en-US" smtClean="0"/>
              <a:t>11</a:t>
            </a:fld>
            <a:endParaRPr lang="en-US"/>
          </a:p>
        </p:txBody>
      </p:sp>
    </p:spTree>
    <p:extLst>
      <p:ext uri="{BB962C8B-B14F-4D97-AF65-F5344CB8AC3E}">
        <p14:creationId xmlns:p14="http://schemas.microsoft.com/office/powerpoint/2010/main" val="292687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intention of this App is to provide a tool for families, medical staff, and patients that helps them to monitor care in real time. In addition to charts for medication prescriptions, the App will enable a patient to set alerts and triggers to help remind of medication times while trying to prevent over dosage or wrong dosage. The App acts as a digital library allowing a person to look up terms with which they are not familiar and is filled with everything from videos and articles to help them learn more about the risks associated with things such as high blood pressure and undiagnosed sleep apnea, to pictures and charts that illustrate how to spot kinked IV lines and unplugged leg compressors. In addition, by tracking vital signs such as temperature, an individual will be able to transfer those signs to a graph in order to help a medical team better follow trends and concerns over shift changes. This means that if there was a steady but slow rise in temperature over several hours, a new doctor would be able to more quickly identify the patient as a risk for sepsis, thus decreasing the likelihood of that person being permanently harmed or killed.</a:t>
            </a:r>
            <a:endParaRPr lang="en-US" dirty="0"/>
          </a:p>
        </p:txBody>
      </p:sp>
      <p:sp>
        <p:nvSpPr>
          <p:cNvPr id="4" name="Slide Number Placeholder 3"/>
          <p:cNvSpPr>
            <a:spLocks noGrp="1"/>
          </p:cNvSpPr>
          <p:nvPr>
            <p:ph type="sldNum" sz="quarter" idx="10"/>
          </p:nvPr>
        </p:nvSpPr>
        <p:spPr/>
        <p:txBody>
          <a:bodyPr/>
          <a:lstStyle/>
          <a:p>
            <a:fld id="{6AF9EC4F-4CFD-4F67-B5DF-D90703FC878F}" type="slidenum">
              <a:rPr lang="en-US" smtClean="0"/>
              <a:t>12</a:t>
            </a:fld>
            <a:endParaRPr lang="en-US"/>
          </a:p>
        </p:txBody>
      </p:sp>
    </p:spTree>
    <p:extLst>
      <p:ext uri="{BB962C8B-B14F-4D97-AF65-F5344CB8AC3E}">
        <p14:creationId xmlns:p14="http://schemas.microsoft.com/office/powerpoint/2010/main" val="20019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Lose weight and improve your health through a real-food diet.</a:t>
            </a:r>
            <a:br>
              <a:rPr lang="en-US" dirty="0" smtClean="0"/>
            </a:br>
            <a:r>
              <a:rPr lang="en-US" dirty="0" smtClean="0"/>
              <a:t>Get motivated by the most supportive community in the world. </a:t>
            </a:r>
            <a:br>
              <a:rPr lang="en-US" dirty="0" smtClean="0"/>
            </a:br>
            <a:r>
              <a:rPr lang="en-US" dirty="0" smtClean="0"/>
              <a:t>Advanced nutrition tracker - look beyond the calorie, track your food and workouts, and watch the pounds melt off</a:t>
            </a:r>
            <a:endParaRPr lang="en-US" dirty="0"/>
          </a:p>
        </p:txBody>
      </p:sp>
      <p:sp>
        <p:nvSpPr>
          <p:cNvPr id="4" name="Slide Number Placeholder 3"/>
          <p:cNvSpPr>
            <a:spLocks noGrp="1"/>
          </p:cNvSpPr>
          <p:nvPr>
            <p:ph type="sldNum" sz="quarter" idx="10"/>
          </p:nvPr>
        </p:nvSpPr>
        <p:spPr/>
        <p:txBody>
          <a:bodyPr/>
          <a:lstStyle/>
          <a:p>
            <a:fld id="{6AF9EC4F-4CFD-4F67-B5DF-D90703FC878F}" type="slidenum">
              <a:rPr lang="en-US" smtClean="0"/>
              <a:t>13</a:t>
            </a:fld>
            <a:endParaRPr lang="en-US"/>
          </a:p>
        </p:txBody>
      </p:sp>
    </p:spTree>
    <p:extLst>
      <p:ext uri="{BB962C8B-B14F-4D97-AF65-F5344CB8AC3E}">
        <p14:creationId xmlns:p14="http://schemas.microsoft.com/office/powerpoint/2010/main" val="207399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intention of this App is to provide a tool for families, medical staff, and patients that helps them to monitor care in real time. In addition to charts for medication prescriptions, the App will enable a patient to set alerts and triggers to help remind of medication times while trying to prevent over dosage or wrong dosage. The App acts as a digital library allowing a person to look up terms with which they are not familiar and is filled with everything from videos and articles to help them learn more about the risks associated with things such as high blood pressure and undiagnosed sleep apnea, to pictures and charts that illustrate how to spot kinked IV lines and unplugged leg compressors. In addition, by tracking vital signs such as temperature, an individual will be able to transfer those signs to a graph in order to help a medical team better follow trends and concerns over shift changes. This means that if there was a steady but slow rise in temperature over several hours, a new doctor would be able to more quickly identify the patient as a risk for sepsis, thus decreasing the likelihood of that person being permanently harmed or killed.</a:t>
            </a:r>
            <a:endParaRPr lang="en-US" dirty="0"/>
          </a:p>
        </p:txBody>
      </p:sp>
      <p:sp>
        <p:nvSpPr>
          <p:cNvPr id="4" name="Slide Number Placeholder 3"/>
          <p:cNvSpPr>
            <a:spLocks noGrp="1"/>
          </p:cNvSpPr>
          <p:nvPr>
            <p:ph type="sldNum" sz="quarter" idx="10"/>
          </p:nvPr>
        </p:nvSpPr>
        <p:spPr/>
        <p:txBody>
          <a:bodyPr/>
          <a:lstStyle/>
          <a:p>
            <a:fld id="{6AF9EC4F-4CFD-4F67-B5DF-D90703FC878F}" type="slidenum">
              <a:rPr lang="en-US" smtClean="0"/>
              <a:t>14</a:t>
            </a:fld>
            <a:endParaRPr lang="en-US"/>
          </a:p>
        </p:txBody>
      </p:sp>
    </p:spTree>
    <p:extLst>
      <p:ext uri="{BB962C8B-B14F-4D97-AF65-F5344CB8AC3E}">
        <p14:creationId xmlns:p14="http://schemas.microsoft.com/office/powerpoint/2010/main" val="20019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Q: What is an Advance Directive for Health Care?</a:t>
            </a:r>
            <a:endParaRPr lang="en-US" dirty="0" smtClean="0"/>
          </a:p>
          <a:p>
            <a:r>
              <a:rPr lang="en-US" b="1" dirty="0" smtClean="0"/>
              <a:t>A: </a:t>
            </a:r>
            <a:r>
              <a:rPr lang="en-US" dirty="0" smtClean="0"/>
              <a:t>An Advance Directive for Health Care is a written legal document which allows you to instruct your attending physician whether or not you wish to be given life-sustaining treatments and artificially administered nutrition (food) and hydration (water) and to give other medical directions that impact the end of life. Its purpose is to recognize your right to control some aspects of your medical care and treatment, primarily the right to decline medical treatment or direct that it be withdrawn even if death ensues. An Advance Directive for Health Care may include a living will, the appointment of a health care proxy (a proxy is a person authorized to act for another) and directions for organ donation.</a:t>
            </a:r>
          </a:p>
          <a:p>
            <a:r>
              <a:rPr lang="en-US" b="1" dirty="0" smtClean="0"/>
              <a:t>Q: Who can sign an Advance Directive for Health Care?</a:t>
            </a:r>
            <a:r>
              <a:rPr lang="en-US" dirty="0" smtClean="0"/>
              <a:t> </a:t>
            </a:r>
          </a:p>
          <a:p>
            <a:r>
              <a:rPr lang="en-US" b="1" dirty="0" smtClean="0"/>
              <a:t>A: </a:t>
            </a:r>
            <a:r>
              <a:rPr lang="en-US" dirty="0" smtClean="0"/>
              <a:t>Any person of sound mind who is 18 or older.</a:t>
            </a:r>
          </a:p>
          <a:p>
            <a:r>
              <a:rPr lang="en-US" b="1" dirty="0" smtClean="0"/>
              <a:t>Q: Does the signing of an Advance Directive require witnesses and a notary public?</a:t>
            </a:r>
            <a:endParaRPr lang="en-US" dirty="0" smtClean="0"/>
          </a:p>
          <a:p>
            <a:r>
              <a:rPr lang="en-US" b="1" dirty="0" smtClean="0"/>
              <a:t>A: </a:t>
            </a:r>
            <a:r>
              <a:rPr lang="en-US" dirty="0" smtClean="0"/>
              <a:t>An Advance Directive must be signed before two witnesses who are 18 or older. The witnesses cannot be beneficiaries under your will, nor may they be persons who would inherit your property if you died without a will. An Advance Directive is not required to be notarized.</a:t>
            </a:r>
          </a:p>
          <a:p>
            <a:r>
              <a:rPr lang="en-US" b="1" dirty="0" smtClean="0"/>
              <a:t>Q: When does an Advance Directive go into effect?</a:t>
            </a:r>
            <a:r>
              <a:rPr lang="en-US" dirty="0" smtClean="0"/>
              <a:t> </a:t>
            </a:r>
          </a:p>
          <a:p>
            <a:r>
              <a:rPr lang="en-US" b="1" dirty="0" smtClean="0"/>
              <a:t>A: </a:t>
            </a:r>
            <a:r>
              <a:rPr lang="en-US" dirty="0" smtClean="0"/>
              <a:t>An Advance Directive goes into effect when your attending physician and another physician determine that you are no longer able to make decisions regarding your medical treatment and you are in one of the three conditions explained on next page. Advance Directives do not determine your medical treatment in situations that do not affect your continued life, such as routine medical treatment and non life-threatening medical conditions.</a:t>
            </a:r>
          </a:p>
          <a:p>
            <a:r>
              <a:rPr lang="en-US" b="1" dirty="0" smtClean="0"/>
              <a:t>Q: What conditions does an Advance Directive cover?</a:t>
            </a:r>
            <a:r>
              <a:rPr lang="en-US" dirty="0" smtClean="0"/>
              <a:t> </a:t>
            </a:r>
          </a:p>
          <a:p>
            <a:r>
              <a:rPr lang="en-US" b="1" dirty="0" smtClean="0"/>
              <a:t>A: </a:t>
            </a:r>
            <a:r>
              <a:rPr lang="en-US" dirty="0" smtClean="0"/>
              <a:t>An Advance Directive covers three conditions: 1) terminal condition, 2) persistently unconscious and 3) end-stage condition.</a:t>
            </a:r>
          </a:p>
          <a:p>
            <a:r>
              <a:rPr lang="en-US" b="1" dirty="0" smtClean="0"/>
              <a:t>Q: What does “terminal condition” mean?</a:t>
            </a:r>
            <a:r>
              <a:rPr lang="en-US" dirty="0" smtClean="0"/>
              <a:t> </a:t>
            </a:r>
          </a:p>
          <a:p>
            <a:r>
              <a:rPr lang="en-US" b="1" dirty="0" smtClean="0"/>
              <a:t>A: </a:t>
            </a:r>
            <a:r>
              <a:rPr lang="en-US" dirty="0" smtClean="0"/>
              <a:t>A terminal condition is an incurable, irreversible condition that, even with the administration of life-sustaining treatment (such as putting a person on a respirator, dialysis, pacemakers, surgery, blood transfusions and antibiotics) will, in the opinion of your attending physician and another physician, result in death within six months.</a:t>
            </a:r>
          </a:p>
          <a:p>
            <a:r>
              <a:rPr lang="en-US" b="1" dirty="0" smtClean="0"/>
              <a:t>Q: What does the term “persistently unconscious” mean?</a:t>
            </a:r>
            <a:r>
              <a:rPr lang="en-US" dirty="0" smtClean="0"/>
              <a:t> </a:t>
            </a:r>
          </a:p>
          <a:p>
            <a:r>
              <a:rPr lang="en-US" b="1" dirty="0" smtClean="0"/>
              <a:t>A: </a:t>
            </a:r>
            <a:r>
              <a:rPr lang="en-US" dirty="0" smtClean="0"/>
              <a:t>“Persistently unconscious” means an irreversible condition as determined by your attending physician and another physician, in which thought and awareness of self and environment are absent.</a:t>
            </a:r>
          </a:p>
          <a:p>
            <a:r>
              <a:rPr lang="en-US" b="1" dirty="0" smtClean="0"/>
              <a:t>Q: What is an “end-stage condition”? </a:t>
            </a:r>
            <a:endParaRPr lang="en-US" dirty="0" smtClean="0"/>
          </a:p>
          <a:p>
            <a:r>
              <a:rPr lang="en-US" b="1" dirty="0" smtClean="0"/>
              <a:t>A: </a:t>
            </a:r>
            <a:r>
              <a:rPr lang="en-US" dirty="0" smtClean="0"/>
              <a:t>An “end-stage condition” means a condition caused by injury, disease or illness which results in severe and permanent deterioration indicated by incompetency and complete physical dependency for which treatment of the irreversible condition would be medically ineffective.</a:t>
            </a:r>
          </a:p>
          <a:p>
            <a:r>
              <a:rPr lang="en-US" b="1" dirty="0" smtClean="0"/>
              <a:t>Q: What is the living will portion of an Advance Directive?</a:t>
            </a:r>
            <a:r>
              <a:rPr lang="en-US" dirty="0" smtClean="0"/>
              <a:t> </a:t>
            </a:r>
          </a:p>
          <a:p>
            <a:r>
              <a:rPr lang="en-US" b="1" dirty="0" smtClean="0"/>
              <a:t>A: </a:t>
            </a:r>
            <a:r>
              <a:rPr lang="en-US" dirty="0" smtClean="0"/>
              <a:t>In the living will portion of your Advance Directive (Section I) you may direct that your life not be extended by life-sustaining treatment if you 1) are in a terminal condition, 2) are persistently unconscious or 3) have an end-stage condition. Alternatively, you can direct that you are to be given life-sustaining treatment if you are in any of those three conditions.</a:t>
            </a:r>
          </a:p>
          <a:p>
            <a:r>
              <a:rPr lang="en-US" dirty="0" smtClean="0"/>
              <a:t>You also have the ability to direct whether or not you wish to receive artificially administered nutrition (food) and hydration (water) if you are unable to take food and water by mouth in each of the three conditions described. Artificially administered food and water normally involves the surgical insertion of a feeding tube into your stomach.</a:t>
            </a:r>
          </a:p>
          <a:p>
            <a:r>
              <a:rPr lang="en-US" dirty="0" smtClean="0"/>
              <a:t>Oklahoma law does provide that even if life-sustaining treatment or artificially administered nutrition and hydration are withheld or withdrawn, you shall be provided with medication or other medical treatment to alleviate pain, and you will be provided with oral consumption of food and water if you are able to eat or drink.</a:t>
            </a:r>
          </a:p>
          <a:p>
            <a:r>
              <a:rPr lang="en-US" b="1" dirty="0" smtClean="0"/>
              <a:t>Q: What is the health care proxy portion of an Advance Directive?</a:t>
            </a:r>
            <a:endParaRPr lang="en-US" dirty="0" smtClean="0"/>
          </a:p>
          <a:p>
            <a:r>
              <a:rPr lang="en-US" b="1" dirty="0" smtClean="0"/>
              <a:t>A: </a:t>
            </a:r>
            <a:r>
              <a:rPr lang="en-US" dirty="0" smtClean="0"/>
              <a:t>A health care proxy is a person who is authorized to make medical treatment decisions for you in the event that you are unable to make such decisions. Section II of Oklahoma’s Advance Directive allows you to appoint a health care proxy (such as your spouse or adult child) to make whatever medical treatment decisions you could make if you were able. You can also appoint an alternate (back-up) health care proxy to serve in the event your health care proxy is unable or unwilling to serve. Your physician is directed to follow the instructions of your health care proxy. While your health care proxy can make decisions regarding life-sustaining treatment and artificially administered food and water, such decisions must be in accord with your wishes on those subjects as you specify in the living will portion of your Advance Directive. Therefore it is important that you discuss these subjects in advance with your health care proxy and that you choose someone who supports your wishes as set forth in your living will.</a:t>
            </a:r>
          </a:p>
          <a:p>
            <a:r>
              <a:rPr lang="en-US" b="1" dirty="0" smtClean="0"/>
              <a:t>Q: May I direct organ donation in my Advance Directive?</a:t>
            </a:r>
            <a:r>
              <a:rPr lang="en-US" dirty="0" smtClean="0"/>
              <a:t> </a:t>
            </a:r>
          </a:p>
          <a:p>
            <a:r>
              <a:rPr lang="en-US" b="1" dirty="0" smtClean="0"/>
              <a:t>A: </a:t>
            </a:r>
            <a:r>
              <a:rPr lang="en-US" dirty="0" smtClean="0"/>
              <a:t>Yes; Section III, titled “Anatomical Gifts,” gives you the opportunity to direct the donation of your entire body or designated body organs.</a:t>
            </a:r>
          </a:p>
          <a:p>
            <a:r>
              <a:rPr lang="en-US" b="1" dirty="0" smtClean="0"/>
              <a:t>Q: What happens if my attending physician does not want to comply with my wishes as expressed in my Advance Directive?</a:t>
            </a:r>
            <a:r>
              <a:rPr lang="en-US" dirty="0" smtClean="0"/>
              <a:t> </a:t>
            </a:r>
          </a:p>
          <a:p>
            <a:r>
              <a:rPr lang="en-US" b="1" dirty="0" smtClean="0"/>
              <a:t>A: </a:t>
            </a:r>
            <a:r>
              <a:rPr lang="en-US" dirty="0" smtClean="0"/>
              <a:t>In that case, your attending physician is required, as promptly as practicable, to take all reasonable steps to arrange for your care by another physician.</a:t>
            </a:r>
          </a:p>
          <a:p>
            <a:r>
              <a:rPr lang="en-US" b="1" dirty="0" smtClean="0"/>
              <a:t>Q: Is the Advance Directive honored by my attending physician if I am pregnant?</a:t>
            </a:r>
            <a:r>
              <a:rPr lang="en-US" dirty="0" smtClean="0"/>
              <a:t> </a:t>
            </a:r>
          </a:p>
          <a:p>
            <a:r>
              <a:rPr lang="en-US" b="1" dirty="0" smtClean="0"/>
              <a:t>A: </a:t>
            </a:r>
            <a:r>
              <a:rPr lang="en-US" dirty="0" smtClean="0"/>
              <a:t>Oklahoma law provides that a person who has been diagnosed as pregnant and whose attending physician is aware of the diagnosis will be provided with life-sustaining treatment and artificially administered hydration and nutrition unless the person has, in her own words, specifically authorized that during a course of pregnancy, life-sustaining treatment and/or artificially administered hydration and/or nutrition shall be with­held or withdrawn.</a:t>
            </a:r>
          </a:p>
          <a:p>
            <a:r>
              <a:rPr lang="en-US" b="1" dirty="0" smtClean="0"/>
              <a:t>Q: Can I be required to complete an Advance Directive?</a:t>
            </a:r>
            <a:r>
              <a:rPr lang="en-US" dirty="0" smtClean="0"/>
              <a:t> </a:t>
            </a:r>
          </a:p>
          <a:p>
            <a:r>
              <a:rPr lang="en-US" b="1" dirty="0" smtClean="0"/>
              <a:t>A: </a:t>
            </a:r>
            <a:r>
              <a:rPr lang="en-US" dirty="0" smtClean="0"/>
              <a:t>No. It is illegal for anyone to require that you execute an Advance Directive as a condition of receiving health care services or health insurance coverage. It is also illegal for anyone to modify your life insurance coverage, or to refuse to issue life insurance coverage to you, because you have executed an Advance Directive.</a:t>
            </a:r>
          </a:p>
          <a:p>
            <a:r>
              <a:rPr lang="en-US" b="1" dirty="0" smtClean="0"/>
              <a:t>Q: Are Directives to a Physician or Advance Directives executed under prior laws still valid?</a:t>
            </a:r>
            <a:r>
              <a:rPr lang="en-US" dirty="0" smtClean="0"/>
              <a:t> </a:t>
            </a:r>
          </a:p>
          <a:p>
            <a:r>
              <a:rPr lang="en-US" b="1" dirty="0" smtClean="0"/>
              <a:t>A: </a:t>
            </a:r>
            <a:r>
              <a:rPr lang="en-US" dirty="0" smtClean="0"/>
              <a:t>Yes. If you signed a Directive to Physicians under the Oklahoma Natural Death Act, which was the law in effect prior to Sept. 1, 1992, or an Advance Directive for Health Care under the law in effect prior to May 2006, it remains valid until you revoke it. However, it is recommended that you consider signing a new Advance Directive for Health Care because of additional options available to you under the current law.</a:t>
            </a:r>
          </a:p>
          <a:p>
            <a:r>
              <a:rPr lang="en-US" b="1" dirty="0" smtClean="0"/>
              <a:t>Q: Does the Advance Directive require my signature more than one time?</a:t>
            </a:r>
            <a:r>
              <a:rPr lang="en-US" dirty="0" smtClean="0"/>
              <a:t> </a:t>
            </a:r>
          </a:p>
          <a:p>
            <a:r>
              <a:rPr lang="en-US" b="1" dirty="0" smtClean="0"/>
              <a:t>A: </a:t>
            </a:r>
            <a:r>
              <a:rPr lang="en-US" dirty="0" smtClean="0"/>
              <a:t>The Advance Directive requires that you initial multiple times but requires your signature only once at the end. Remember that this is a legal document, and if questions arise concerning portions that seem unclear, you may wish to discuss them with your physician and/or attorney.</a:t>
            </a:r>
          </a:p>
          <a:p>
            <a:r>
              <a:rPr lang="en-US" b="1" dirty="0" smtClean="0"/>
              <a:t>Q: How is the Advance Directive different from a Do-Not-Resuscitate (DNR) Consent?</a:t>
            </a:r>
            <a:r>
              <a:rPr lang="en-US" dirty="0" smtClean="0"/>
              <a:t> </a:t>
            </a:r>
          </a:p>
          <a:p>
            <a:r>
              <a:rPr lang="en-US" b="1" dirty="0" smtClean="0"/>
              <a:t>A: </a:t>
            </a:r>
            <a:r>
              <a:rPr lang="en-US" dirty="0" smtClean="0"/>
              <a:t>A DNR consent form deals only with the subject of cardiopulmonary resuscitation (CPR) in the event of a cardiac or respiratory arrest. In such a document, a person can state that the person does not consent to the administration of CPR in the event the person’s heart stops beating or the person stops breathing.</a:t>
            </a:r>
          </a:p>
          <a:p>
            <a:r>
              <a:rPr lang="en-US" b="1" dirty="0" smtClean="0"/>
              <a:t>Q: If I sign an Advance Directive how am I protected from a misjudgment by a physician?</a:t>
            </a:r>
            <a:r>
              <a:rPr lang="en-US" dirty="0" smtClean="0"/>
              <a:t> </a:t>
            </a:r>
          </a:p>
          <a:p>
            <a:r>
              <a:rPr lang="en-US" b="1" dirty="0" smtClean="0"/>
              <a:t>A: </a:t>
            </a:r>
            <a:r>
              <a:rPr lang="en-US" dirty="0" smtClean="0"/>
              <a:t>Oklahoma law requires that both your attending physician and another physician who has examined you determine that you are incapable of making an informed decision regarding your health care, including the provision, withholding or withdrawal of life-sustaining treat­ment. This determination has to become part of your medical record.</a:t>
            </a:r>
          </a:p>
          <a:p>
            <a:r>
              <a:rPr lang="en-US" b="1" dirty="0" smtClean="0"/>
              <a:t>Q: Can I revoke a signed Advance Directive?</a:t>
            </a:r>
            <a:r>
              <a:rPr lang="en-US" dirty="0" smtClean="0"/>
              <a:t> </a:t>
            </a:r>
          </a:p>
          <a:p>
            <a:r>
              <a:rPr lang="en-US" b="1" dirty="0" smtClean="0"/>
              <a:t>A: </a:t>
            </a:r>
            <a:r>
              <a:rPr lang="en-US" dirty="0" smtClean="0"/>
              <a:t>Yes. An Advance Directive may be revoked by you, either entirely or as to any part, at any time and in any manner, regardless of your mental or physical condition. The revocation becomes effective when you (or a person who witnessed the revocation) notify your attending physician or other health care provider of the revocation.</a:t>
            </a:r>
          </a:p>
          <a:p>
            <a:r>
              <a:rPr lang="en-US" b="1" dirty="0" smtClean="0"/>
              <a:t>Q: If I have signed more than one Advance Directive, which one will be effective?</a:t>
            </a:r>
            <a:endParaRPr lang="en-US" dirty="0" smtClean="0"/>
          </a:p>
          <a:p>
            <a:r>
              <a:rPr lang="en-US" b="1" dirty="0" smtClean="0"/>
              <a:t>A: </a:t>
            </a:r>
            <a:r>
              <a:rPr lang="en-US" dirty="0" smtClean="0"/>
              <a:t>In the event you signed more than one valid Advance Directive, none of which have been revoked by you, the most recently signed Advance Directive will be considered your last wishes and the one given effect.</a:t>
            </a:r>
          </a:p>
          <a:p>
            <a:r>
              <a:rPr lang="en-US" b="1" dirty="0" smtClean="0"/>
              <a:t>Q: Is a document executed in another state and simi­lar to Oklahoma’s Advance Directive for Health Care honored in Oklahoma?</a:t>
            </a:r>
            <a:r>
              <a:rPr lang="en-US" dirty="0" smtClean="0"/>
              <a:t> </a:t>
            </a:r>
          </a:p>
          <a:p>
            <a:r>
              <a:rPr lang="en-US" b="1" dirty="0" smtClean="0"/>
              <a:t>A: </a:t>
            </a:r>
            <a:r>
              <a:rPr lang="en-US" dirty="0" smtClean="0"/>
              <a:t>If you signed an Advance Directive in another state, which provides for the withholding or withdrawal of life-sustaining treatment or for the appointment of another to provide, withhold or withdraw life-sustaining treatment, and that document complied with the law of the state in which signed, it is valid in Oklahoma to the extent it does not exceed authorizations under Oklahoma law. However, Oklahoma residents should sign an Advance Directive that complies with the Oklahoma law if at all possible. </a:t>
            </a:r>
          </a:p>
          <a:p>
            <a:r>
              <a:rPr lang="en-US" b="1" dirty="0" smtClean="0"/>
              <a:t>Q: After signing an Advance Directive, to whom should I give copies?</a:t>
            </a:r>
            <a:r>
              <a:rPr lang="en-US" dirty="0" smtClean="0"/>
              <a:t> </a:t>
            </a:r>
          </a:p>
          <a:p>
            <a:r>
              <a:rPr lang="en-US" b="1" dirty="0" smtClean="0"/>
              <a:t>A: </a:t>
            </a:r>
            <a:r>
              <a:rPr lang="en-US" dirty="0" smtClean="0"/>
              <a:t>You should consider making copies of your Advance Directive for your personal records, your family, your phy­sician, your attorney, your health care proxy and alternate health care proxy. Have additional copies ready to take with you when you require hospitalization or other care as your health care providers will need a copy for your medical record. You should keep a list of persons to whom you have given a copy of your Advance Directive so that if you later change it or revoke it, you may collect the copies.</a:t>
            </a:r>
          </a:p>
          <a:p>
            <a:r>
              <a:rPr lang="en-US" b="1" dirty="0" smtClean="0"/>
              <a:t>Q: Where can I acquire a copy of an Advance Directive?</a:t>
            </a:r>
            <a:r>
              <a:rPr lang="en-US" dirty="0" smtClean="0"/>
              <a:t> </a:t>
            </a:r>
          </a:p>
          <a:p>
            <a:r>
              <a:rPr lang="en-US" b="1" dirty="0" smtClean="0"/>
              <a:t>A: </a:t>
            </a:r>
            <a:r>
              <a:rPr lang="en-US" dirty="0" smtClean="0"/>
              <a:t>A copy of an Advance Directive for Health Care may be obtained from the </a:t>
            </a:r>
            <a:r>
              <a:rPr lang="en-US" dirty="0" smtClean="0">
                <a:hlinkClick r:id="rId3"/>
              </a:rPr>
              <a:t>Oklahoma Bar Association</a:t>
            </a:r>
            <a:r>
              <a:rPr lang="en-US" dirty="0" smtClean="0"/>
              <a:t>, or your attorney.</a:t>
            </a:r>
          </a:p>
          <a:p>
            <a:r>
              <a:rPr lang="en-US" dirty="0" smtClean="0"/>
              <a:t>(Revised October 2012) </a:t>
            </a:r>
            <a:br>
              <a:rPr lang="en-US" dirty="0" smtClean="0"/>
            </a:br>
            <a:r>
              <a:rPr lang="en-US" dirty="0" smtClean="0"/>
              <a:t>All Rights Reserved </a:t>
            </a:r>
            <a:br>
              <a:rPr lang="en-US" dirty="0" smtClean="0"/>
            </a:br>
            <a:r>
              <a:rPr lang="en-US" dirty="0" smtClean="0"/>
              <a:t>Copyright ©2012 Oklahoma Bar Association</a:t>
            </a:r>
          </a:p>
          <a:p>
            <a:endParaRPr lang="en-US" dirty="0"/>
          </a:p>
        </p:txBody>
      </p:sp>
      <p:sp>
        <p:nvSpPr>
          <p:cNvPr id="4" name="Slide Number Placeholder 3"/>
          <p:cNvSpPr>
            <a:spLocks noGrp="1"/>
          </p:cNvSpPr>
          <p:nvPr>
            <p:ph type="sldNum" sz="quarter" idx="10"/>
          </p:nvPr>
        </p:nvSpPr>
        <p:spPr/>
        <p:txBody>
          <a:bodyPr/>
          <a:lstStyle/>
          <a:p>
            <a:fld id="{D151DD01-93A4-4386-957B-8652AC1C0450}" type="slidenum">
              <a:rPr lang="en-US" smtClean="0"/>
              <a:t>16</a:t>
            </a:fld>
            <a:endParaRPr lang="en-US"/>
          </a:p>
        </p:txBody>
      </p:sp>
    </p:spTree>
    <p:extLst>
      <p:ext uri="{BB962C8B-B14F-4D97-AF65-F5344CB8AC3E}">
        <p14:creationId xmlns:p14="http://schemas.microsoft.com/office/powerpoint/2010/main" val="154034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known as the patient-centered medical home (PCMH), this model is designed around patient needs and aims to improve access to care (e.g. through extended office hours and increased communication between providers and patients via email and telephone), increase care coordination and enhance overall quality, while simultaneously reducing costs.</a:t>
            </a:r>
          </a:p>
          <a:p>
            <a:r>
              <a:rPr lang="en-US" dirty="0" smtClean="0"/>
              <a:t>The medical home relies on a team of providers—such as physicians, nurses, nutritionists, pharmacists, and social workers—to meet a patient’s health care needs. Studies have shown that the medical home model’s attention to the whole-person and integration of all aspects of health care offer potential to improve physical health, behavioral health, access to community-based social services and management of chronic conditions.</a:t>
            </a:r>
          </a:p>
          <a:p>
            <a:r>
              <a:rPr lang="en-US" dirty="0" smtClean="0"/>
              <a:t>http://www.ncsl.org/research/health/the-medical-home-model-of-care.aspx</a:t>
            </a:r>
          </a:p>
          <a:p>
            <a:endParaRPr lang="en-US" dirty="0"/>
          </a:p>
        </p:txBody>
      </p:sp>
      <p:sp>
        <p:nvSpPr>
          <p:cNvPr id="4" name="Slide Number Placeholder 3"/>
          <p:cNvSpPr>
            <a:spLocks noGrp="1"/>
          </p:cNvSpPr>
          <p:nvPr>
            <p:ph type="sldNum" sz="quarter" idx="10"/>
          </p:nvPr>
        </p:nvSpPr>
        <p:spPr/>
        <p:txBody>
          <a:bodyPr/>
          <a:lstStyle/>
          <a:p>
            <a:fld id="{D151DD01-93A4-4386-957B-8652AC1C0450}" type="slidenum">
              <a:rPr lang="en-US" smtClean="0"/>
              <a:t>17</a:t>
            </a:fld>
            <a:endParaRPr lang="en-US"/>
          </a:p>
        </p:txBody>
      </p:sp>
    </p:spTree>
    <p:extLst>
      <p:ext uri="{BB962C8B-B14F-4D97-AF65-F5344CB8AC3E}">
        <p14:creationId xmlns:p14="http://schemas.microsoft.com/office/powerpoint/2010/main" val="4259384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report that </a:t>
            </a:r>
            <a:r>
              <a:rPr lang="en-US" dirty="0" err="1" smtClean="0"/>
              <a:t>Ötzi</a:t>
            </a:r>
            <a:r>
              <a:rPr lang="en-US" dirty="0" smtClean="0"/>
              <a:t> the Iceman has </a:t>
            </a:r>
            <a:r>
              <a:rPr lang="en-US" dirty="0" smtClean="0">
                <a:hlinkClick r:id="rId3"/>
              </a:rPr>
              <a:t>19 genetic relatives</a:t>
            </a:r>
            <a:r>
              <a:rPr lang="en-US" dirty="0" smtClean="0"/>
              <a:t> living in Austria is the latest in a string of surprising discoveries surrounding the famed ice mummy. </a:t>
            </a:r>
            <a:r>
              <a:rPr lang="en-US" dirty="0" err="1" smtClean="0"/>
              <a:t>Ötzi's</a:t>
            </a:r>
            <a:r>
              <a:rPr lang="en-US" dirty="0" smtClean="0"/>
              <a:t> 5,300-year-old corpse turned up on the mountain border between </a:t>
            </a:r>
            <a:r>
              <a:rPr lang="en-US" dirty="0" smtClean="0">
                <a:hlinkClick r:id="rId4"/>
              </a:rPr>
              <a:t>Austria</a:t>
            </a:r>
            <a:r>
              <a:rPr lang="en-US" dirty="0" smtClean="0"/>
              <a:t> and </a:t>
            </a:r>
            <a:r>
              <a:rPr lang="en-US" dirty="0" smtClean="0">
                <a:hlinkClick r:id="rId5"/>
              </a:rPr>
              <a:t>Italy</a:t>
            </a:r>
            <a:r>
              <a:rPr lang="en-US" dirty="0" smtClean="0"/>
              <a:t> in 1991. Here is a rundown of the latest on the world's oldest Alpine celebrity, and some of the other remarkable things we've learned about </a:t>
            </a:r>
            <a:r>
              <a:rPr lang="en-US" dirty="0" err="1" smtClean="0"/>
              <a:t>Ötzi</a:t>
            </a:r>
            <a:r>
              <a:rPr lang="en-US" dirty="0" smtClean="0"/>
              <a:t>.</a:t>
            </a:r>
          </a:p>
          <a:p>
            <a:r>
              <a:rPr lang="en-US" dirty="0" smtClean="0"/>
              <a:t>(Read </a:t>
            </a:r>
            <a:r>
              <a:rPr lang="en-US" dirty="0" smtClean="0">
                <a:hlinkClick r:id="rId6"/>
              </a:rPr>
              <a:t>"Unfrozen"</a:t>
            </a:r>
            <a:r>
              <a:rPr lang="en-US" dirty="0" smtClean="0"/>
              <a:t> from the November 2011 issue of </a:t>
            </a:r>
            <a:r>
              <a:rPr lang="en-US" i="1" dirty="0" smtClean="0"/>
              <a:t>National Geographic</a:t>
            </a:r>
            <a:r>
              <a:rPr lang="en-US" dirty="0" smtClean="0"/>
              <a:t> magazine.)</a:t>
            </a:r>
          </a:p>
          <a:p>
            <a:r>
              <a:rPr lang="en-US" b="1" dirty="0" smtClean="0"/>
              <a:t>1. The Iceman has living relatives.</a:t>
            </a:r>
            <a:endParaRPr lang="en-US" dirty="0" smtClean="0"/>
          </a:p>
          <a:p>
            <a:r>
              <a:rPr lang="en-US" dirty="0" smtClean="0"/>
              <a:t>Living links to the Iceman have now been revealed by a new DNA study. Gene researchers looking at unusual markers on the Iceman's male sex chromosome report that they have uncovered at least 19 genetic relatives of </a:t>
            </a:r>
            <a:r>
              <a:rPr lang="en-US" dirty="0" err="1" smtClean="0"/>
              <a:t>Ötzi</a:t>
            </a:r>
            <a:r>
              <a:rPr lang="en-US" dirty="0" smtClean="0"/>
              <a:t> in Austria's Tyrol region.</a:t>
            </a:r>
          </a:p>
          <a:p>
            <a:r>
              <a:rPr lang="en-US" dirty="0" smtClean="0"/>
              <a:t>The match was made from samples of 3,700 anonymous blood donors in a study led by </a:t>
            </a:r>
            <a:r>
              <a:rPr lang="en-US" dirty="0" smtClean="0">
                <a:hlinkClick r:id="rId7"/>
              </a:rPr>
              <a:t>Walther Parson at Innsbruck Medical University</a:t>
            </a:r>
            <a:r>
              <a:rPr lang="en-US" dirty="0" smtClean="0"/>
              <a:t>. Sharing a rare mutation known as G-L91, "the Iceman and those 19 share a common ancestor, who may have lived 10,000 to 12,000 years ago," Parson said.</a:t>
            </a:r>
          </a:p>
          <a:p>
            <a:r>
              <a:rPr lang="en-US" dirty="0" smtClean="0"/>
              <a:t>The finding supports previous research suggesting that </a:t>
            </a:r>
            <a:r>
              <a:rPr lang="en-US" dirty="0" err="1" smtClean="0"/>
              <a:t>Ötzi</a:t>
            </a:r>
            <a:r>
              <a:rPr lang="en-US" dirty="0" smtClean="0"/>
              <a:t> and his ancestors were of farming stock. The study used Y-chromosome markers that are passed from father to son to trace the Neolithic migrations that brought farming to Europe via the Alps. </a:t>
            </a:r>
            <a:r>
              <a:rPr lang="en-US" dirty="0" err="1" smtClean="0"/>
              <a:t>Ötzi</a:t>
            </a:r>
            <a:r>
              <a:rPr lang="en-US" dirty="0" smtClean="0"/>
              <a:t> belonged to a Y-chromosome group called </a:t>
            </a:r>
            <a:r>
              <a:rPr lang="en-US" dirty="0" err="1" smtClean="0"/>
              <a:t>haplogroup</a:t>
            </a:r>
            <a:r>
              <a:rPr lang="en-US" dirty="0" smtClean="0"/>
              <a:t> G, which is rooted, like farming, in the Middle East.</a:t>
            </a:r>
          </a:p>
          <a:p>
            <a:r>
              <a:rPr lang="en-US" dirty="0" smtClean="0"/>
              <a:t>The study's overall results fit the idea that the changes of the </a:t>
            </a:r>
            <a:r>
              <a:rPr lang="en-US" dirty="0" smtClean="0">
                <a:hlinkClick r:id="rId8"/>
              </a:rPr>
              <a:t>Neolithic Revolution</a:t>
            </a:r>
            <a:r>
              <a:rPr lang="en-US" dirty="0" smtClean="0"/>
              <a:t> spurred people westward into the Tyrol region, Parson said.</a:t>
            </a:r>
          </a:p>
          <a:p>
            <a:r>
              <a:rPr lang="en-US" dirty="0" smtClean="0"/>
              <a:t>He is nevertheless wary of any suggestion that </a:t>
            </a:r>
            <a:r>
              <a:rPr lang="en-US" dirty="0" err="1" smtClean="0"/>
              <a:t>Ötzi's</a:t>
            </a:r>
            <a:r>
              <a:rPr lang="en-US" dirty="0" smtClean="0"/>
              <a:t> distant relatives might be a chip off the old block, either physically or in their liking for simple grain porridge.</a:t>
            </a:r>
          </a:p>
          <a:p>
            <a:r>
              <a:rPr lang="en-US" b="1" dirty="0" smtClean="0"/>
              <a:t>2. He had several health issues.</a:t>
            </a:r>
            <a:endParaRPr lang="en-US" dirty="0" smtClean="0"/>
          </a:p>
          <a:p>
            <a:r>
              <a:rPr lang="en-US" dirty="0" smtClean="0"/>
              <a:t>Since </a:t>
            </a:r>
            <a:r>
              <a:rPr lang="en-US" dirty="0" err="1" smtClean="0"/>
              <a:t>Ötzi's</a:t>
            </a:r>
            <a:r>
              <a:rPr lang="en-US" dirty="0" smtClean="0"/>
              <a:t> discovery in an alpine glacier more than two decades ago, scientists have subjected his mummy to a full-body health check. The findings don't make pretty reading. The 40-something's list of complaints include worn joints, hardened arteries, gallstones, and a nasty growth on his little toe (perhaps caused by frostbite).</a:t>
            </a:r>
          </a:p>
          <a:p>
            <a:r>
              <a:rPr lang="en-US" dirty="0" smtClean="0"/>
              <a:t>Furthermore, the Iceman's gut contained the eggs of parasitic worms, he likely had Lyme disease, and he had alarming levels of arsenic in his system (probably due to working with metal ores and copper extraction). </a:t>
            </a:r>
            <a:r>
              <a:rPr lang="en-US" dirty="0" err="1" smtClean="0"/>
              <a:t>Ötzi</a:t>
            </a:r>
            <a:r>
              <a:rPr lang="en-US" dirty="0" smtClean="0"/>
              <a:t> was also in need of a dentist—an in-depth dental examination found evidence of advanced gum disease and tooth decay. (See video: </a:t>
            </a:r>
            <a:r>
              <a:rPr lang="en-US" dirty="0" smtClean="0">
                <a:hlinkClick r:id="rId9"/>
              </a:rPr>
              <a:t>"Iceman Autopsy."</a:t>
            </a:r>
            <a:r>
              <a:rPr lang="en-US" dirty="0" smtClean="0"/>
              <a:t>)</a:t>
            </a:r>
          </a:p>
          <a:p>
            <a:r>
              <a:rPr lang="en-US" dirty="0" smtClean="0"/>
              <a:t>Despite all this, and a fresh arrow wound to his shoulder, it was a sudden blow to the head that proved fatal to </a:t>
            </a:r>
            <a:r>
              <a:rPr lang="en-US" dirty="0" err="1" smtClean="0"/>
              <a:t>Ötzi</a:t>
            </a:r>
            <a:r>
              <a:rPr lang="en-US" dirty="0" smtClean="0"/>
              <a:t>.</a:t>
            </a:r>
          </a:p>
          <a:p>
            <a:r>
              <a:rPr lang="en-US" b="1" dirty="0" smtClean="0"/>
              <a:t>3. He also had anatomical abnormalities.</a:t>
            </a:r>
            <a:endParaRPr lang="en-US" dirty="0" smtClean="0"/>
          </a:p>
          <a:p>
            <a:r>
              <a:rPr lang="en-US" dirty="0" smtClean="0"/>
              <a:t>Besides his physical ailments, the Iceman had several anatomical abnormalities. He lacked both wisdom teeth and a 12th pair of ribs. The mountain man also sported a caddish gap between his two front teeth, known as a diastema. Whether this impressed the ladies is a moot point—some researchers suspect </a:t>
            </a:r>
            <a:r>
              <a:rPr lang="en-US" dirty="0" err="1" smtClean="0"/>
              <a:t>Ötzi</a:t>
            </a:r>
            <a:r>
              <a:rPr lang="en-US" dirty="0" smtClean="0"/>
              <a:t> might have been infertile.</a:t>
            </a:r>
          </a:p>
          <a:p>
            <a:r>
              <a:rPr lang="en-US" b="1" dirty="0" smtClean="0"/>
              <a:t>4. The Iceman was inked.</a:t>
            </a:r>
            <a:endParaRPr lang="en-US" dirty="0" smtClean="0"/>
          </a:p>
          <a:p>
            <a:r>
              <a:rPr lang="en-US" dirty="0" err="1" smtClean="0"/>
              <a:t>Ötzi's</a:t>
            </a:r>
            <a:r>
              <a:rPr lang="en-US" dirty="0" smtClean="0"/>
              <a:t> frozen mummy preserves a fine collection of Copper Age tattoos. Numbering over 50 in total, they cover him from head to foot. These weren't produced using a needle, but by making fine cuts in the skin and then rubbing in charcoal. The result was a series of lines and crosses mostly located on parts of the body that are prone to injury or pain, such as the joints and along the back. This has led some researchers to believe that the tattoos marked acupuncture points.</a:t>
            </a:r>
          </a:p>
          <a:p>
            <a:r>
              <a:rPr lang="en-US" dirty="0" smtClean="0"/>
              <a:t>If so, </a:t>
            </a:r>
            <a:r>
              <a:rPr lang="en-US" dirty="0" err="1" smtClean="0"/>
              <a:t>Ötzi</a:t>
            </a:r>
            <a:r>
              <a:rPr lang="en-US" dirty="0" smtClean="0"/>
              <a:t> must have needed a lot of treatment, which, given his age and ailments, isn't so surprising. The oldest evidence for acupuncture, </a:t>
            </a:r>
            <a:r>
              <a:rPr lang="en-US" dirty="0" err="1" smtClean="0"/>
              <a:t>Ötzi's</a:t>
            </a:r>
            <a:r>
              <a:rPr lang="en-US" dirty="0" smtClean="0"/>
              <a:t> tattoos suggest that the practice was around at least 2,000 years earlier than previously thought.</a:t>
            </a:r>
          </a:p>
          <a:p>
            <a:r>
              <a:rPr lang="en-US" b="1" dirty="0" smtClean="0"/>
              <a:t>5. He consumed pollen and goats.</a:t>
            </a:r>
            <a:endParaRPr lang="en-US" dirty="0" smtClean="0"/>
          </a:p>
          <a:p>
            <a:r>
              <a:rPr lang="en-US" dirty="0" smtClean="0"/>
              <a:t>The Iceman's final meals have served up a feast of information to scholars. His stomach contained 30 different types of pollen. Analysis of that pollen shows that </a:t>
            </a:r>
            <a:r>
              <a:rPr lang="en-US" dirty="0" err="1" smtClean="0"/>
              <a:t>Ötzi</a:t>
            </a:r>
            <a:r>
              <a:rPr lang="en-US" dirty="0" smtClean="0"/>
              <a:t> died in spring or early summer, and it has even enabled researchers to trace his movements through different mountain elevations just before he died. His partially digested last meal suggests he ate two hours before his grisly end. It included grains and meat from an ibex, a species of nimble-footed wild goat.</a:t>
            </a:r>
          </a:p>
          <a:p>
            <a:endParaRPr lang="en-US" dirty="0" smtClean="0"/>
          </a:p>
          <a:p>
            <a:r>
              <a:rPr lang="en-US" dirty="0" smtClean="0"/>
              <a:t>A traveler out of the past, the Iceman, whose mummified body was discovered in the Tyrolean Alps in Northern Italy in 1991, has given archeologists and other scientists a lifelike picture of what people wore and ate and carried with them on treks into the Alps 5,300 years ago, at the end of the Stone Age and beginning of the Copper Age in Europe. An anthropologist reported last week that the Iceman was also providing a rare glimpse of prehistoric medicine, including his apparent use of a natural laxative and antibiotic. </a:t>
            </a:r>
          </a:p>
          <a:p>
            <a:r>
              <a:rPr lang="en-US" dirty="0" smtClean="0"/>
              <a:t>Among the Iceman's possessions were two walnut-size lumps with a consistency somewhere between cork and leather. Each lump was pierced and tied to a leather thong, perhaps so it could be fastened to some part of his clothing or belt. At first, the material was mistakenly described as tinder for starting fires. </a:t>
            </a:r>
          </a:p>
          <a:p>
            <a:r>
              <a:rPr lang="en-US" dirty="0" smtClean="0"/>
              <a:t>But Austrian microbiologists have identified the lumps as the fruit of the birch fungus, </a:t>
            </a:r>
            <a:r>
              <a:rPr lang="en-US" dirty="0" err="1" smtClean="0"/>
              <a:t>Piptoporus</a:t>
            </a:r>
            <a:r>
              <a:rPr lang="en-US" dirty="0" smtClean="0"/>
              <a:t> </a:t>
            </a:r>
            <a:r>
              <a:rPr lang="en-US" dirty="0" err="1" smtClean="0"/>
              <a:t>betulinus</a:t>
            </a:r>
            <a:r>
              <a:rPr lang="en-US" dirty="0" smtClean="0"/>
              <a:t>, which is common in alpine and other cold environments. If the fungus is ingested, it can bring on short bouts of diarrhea. It also contains oils that are toxic to certain parasitic bacteria, thus acting as a form of nature's own antibiotics. </a:t>
            </a:r>
          </a:p>
          <a:p>
            <a:r>
              <a:rPr lang="en-US" dirty="0" smtClean="0"/>
              <a:t>Scientists have not yet been able to determine the cause of the Iceman's death, but studies of his body have yielded a picture of a man stiff with arthritis who had not eaten in his last eight hours and may have died of exhaustion in a sudden snowstorm. </a:t>
            </a:r>
          </a:p>
          <a:p>
            <a:r>
              <a:rPr lang="en-US" dirty="0" smtClean="0"/>
              <a:t>An autopsy of the well-preserved body has at least revealed the apparent reason the fungus was among the Iceman's remedies of the road. British scientists found in the man's colon the eggs of a parasitic whipworm, </a:t>
            </a:r>
            <a:r>
              <a:rPr lang="en-US" dirty="0" err="1" smtClean="0"/>
              <a:t>Trichuris</a:t>
            </a:r>
            <a:r>
              <a:rPr lang="en-US" dirty="0" smtClean="0"/>
              <a:t> </a:t>
            </a:r>
            <a:r>
              <a:rPr lang="en-US" dirty="0" err="1" smtClean="0"/>
              <a:t>trichiura</a:t>
            </a:r>
            <a:r>
              <a:rPr lang="en-US" dirty="0" smtClean="0"/>
              <a:t>. This infestation causes diarrhea and acute stomach pains. It can also bring on anemia, which might explain the evidence of low iron content in some of the mummy's muscles. </a:t>
            </a:r>
          </a:p>
          <a:p>
            <a:r>
              <a:rPr lang="en-US" dirty="0" smtClean="0"/>
              <a:t>In the current issue of the British medical journal Lancet, Dr. Luigi </a:t>
            </a:r>
            <a:r>
              <a:rPr lang="en-US" dirty="0" err="1" smtClean="0"/>
              <a:t>Capasso</a:t>
            </a:r>
            <a:r>
              <a:rPr lang="en-US" dirty="0" smtClean="0"/>
              <a:t>, an anthropologist at the National Archeological Museum in Chieti, Italy, reviewed the evidence and concluded, ''The discovery of the fungus suggests that the Iceman was aware of his intestinal parasites and fought them with measured doses of </a:t>
            </a:r>
            <a:r>
              <a:rPr lang="en-US" dirty="0" err="1" smtClean="0"/>
              <a:t>Piptoporus</a:t>
            </a:r>
            <a:r>
              <a:rPr lang="en-US" dirty="0" smtClean="0"/>
              <a:t> </a:t>
            </a:r>
            <a:r>
              <a:rPr lang="en-US" dirty="0" err="1" smtClean="0"/>
              <a:t>betulinus</a:t>
            </a:r>
            <a:r>
              <a:rPr lang="en-US" dirty="0" smtClean="0"/>
              <a:t>.'' </a:t>
            </a:r>
          </a:p>
          <a:p>
            <a:r>
              <a:rPr lang="en-US" dirty="0" smtClean="0"/>
              <a:t>As Dr. </a:t>
            </a:r>
            <a:r>
              <a:rPr lang="en-US" dirty="0" err="1" smtClean="0"/>
              <a:t>Capasso</a:t>
            </a:r>
            <a:r>
              <a:rPr lang="en-US" dirty="0" smtClean="0"/>
              <a:t> pointed out, the birch fungus contains toxic resins that attack parasites like whipworm and another compound, agaric acid, which is a powerful laxative. The combined properties of the fungus could have brought at least temporary relief by purging the Iceman's intestines of nearly all of the worms and their eggs. </a:t>
            </a:r>
          </a:p>
          <a:p>
            <a:r>
              <a:rPr lang="en-US" dirty="0" smtClean="0"/>
              <a:t>The birch fungus, Dr. </a:t>
            </a:r>
            <a:r>
              <a:rPr lang="en-US" dirty="0" err="1" smtClean="0"/>
              <a:t>Capasso</a:t>
            </a:r>
            <a:r>
              <a:rPr lang="en-US" dirty="0" smtClean="0"/>
              <a:t> wrote, was probably the only such remedy available in Europe before introduction of the far more toxic chenopod oil from the Americas. The chenopod is a low shrub found in arid environments of South America. The efficacy of chenopod oil as a medicine was increased by adding a strong laxative that expelled the worms and their eggs. </a:t>
            </a:r>
          </a:p>
          <a:p>
            <a:r>
              <a:rPr lang="en-US" dirty="0" smtClean="0"/>
              <a:t>In ''The Man in the Ice,'' published in 1994 (Harmony Books, $25), Dr. Konrad Spindler, an archeologist at the University of Innsbruck in Austria who led the early investigation of the mummy, noted the first evidence suggesting that the Iceman might have been carrying some natural medicines. </a:t>
            </a:r>
          </a:p>
          <a:p>
            <a:r>
              <a:rPr lang="en-US" dirty="0" smtClean="0"/>
              <a:t>''All folk medicine has its origins in prehistory,'' Dr. Spindler wrote. ''Over hundreds and thousands of years remedies were passed on from generation to generation. The modern pharmaceutical industry has frequently analyzed the active constituents of traditional medicines and makes use of them to this day, where synthetic forms cannot be produced. Seen in this light, the Iceman with his modest but no doubt effective traveling medicine kit, is not all that remote from ourselves.'' </a:t>
            </a:r>
          </a:p>
          <a:p>
            <a:r>
              <a:rPr lang="en-US" dirty="0" smtClean="0"/>
              <a:t>Dr. John F. Leslie, a fungal geneticist at Kansas State University who is editor of the journal Applied and Environmental Microbiology, called the reported link between the fungus and the Iceman's intestinal parasites ''an interesting and exciting finding.'' He said the toxins effective as medicine were produced by the fungi to protect themselves and their food source in the tree. </a:t>
            </a:r>
          </a:p>
          <a:p>
            <a:r>
              <a:rPr lang="en-US" dirty="0" smtClean="0"/>
              <a:t>Dr. Michael G. Rinaldi, a clinical mycologist at the University of Texas Health Science Center in San Antonio, said he would like to see more evidence supporting the inference that the Iceman was consciously treating the parasites with the fungus. </a:t>
            </a:r>
          </a:p>
          <a:p>
            <a:r>
              <a:rPr lang="en-US" dirty="0" smtClean="0"/>
              <a:t>If that proves to be the case, he said, ''It just shows that from earliest time, people when they were sick would try whatever they could to make it go away, even if they never had a clue as to why it made them feel better.''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5EC851-1ABD-4C76-B9CF-ABC0E0B32F9E}" type="slidenum">
              <a:rPr lang="en-US" smtClean="0"/>
              <a:t>19</a:t>
            </a:fld>
            <a:endParaRPr lang="en-US"/>
          </a:p>
        </p:txBody>
      </p:sp>
    </p:spTree>
    <p:extLst>
      <p:ext uri="{BB962C8B-B14F-4D97-AF65-F5344CB8AC3E}">
        <p14:creationId xmlns:p14="http://schemas.microsoft.com/office/powerpoint/2010/main" val="550416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ED602-6F2C-4CEB-AFB0-24228045049F}"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304518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ED602-6F2C-4CEB-AFB0-24228045049F}"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457850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ED602-6F2C-4CEB-AFB0-24228045049F}"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262196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ED602-6F2C-4CEB-AFB0-24228045049F}"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462126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ED602-6F2C-4CEB-AFB0-24228045049F}" type="datetimeFigureOut">
              <a:rPr lang="en-US" smtClean="0"/>
              <a:t>2/26/2016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193552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ED602-6F2C-4CEB-AFB0-24228045049F}"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104261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ED602-6F2C-4CEB-AFB0-24228045049F}" type="datetimeFigureOut">
              <a:rPr lang="en-US" smtClean="0"/>
              <a:t>2/26/2016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157811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ED602-6F2C-4CEB-AFB0-24228045049F}" type="datetimeFigureOut">
              <a:rPr lang="en-US" smtClean="0"/>
              <a:t>2/26/2016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107651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ED602-6F2C-4CEB-AFB0-24228045049F}" type="datetimeFigureOut">
              <a:rPr lang="en-US" smtClean="0"/>
              <a:t>2/26/2016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3270246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ED602-6F2C-4CEB-AFB0-24228045049F}"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408812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ED602-6F2C-4CEB-AFB0-24228045049F}" type="datetimeFigureOut">
              <a:rPr lang="en-US" smtClean="0"/>
              <a:t>2/26/2016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9DE6A6-9902-4E94-81A7-644895AB96B0}" type="slidenum">
              <a:rPr lang="en-US" smtClean="0"/>
              <a:t>‹#›</a:t>
            </a:fld>
            <a:endParaRPr lang="en-US"/>
          </a:p>
        </p:txBody>
      </p:sp>
    </p:spTree>
    <p:extLst>
      <p:ext uri="{BB962C8B-B14F-4D97-AF65-F5344CB8AC3E}">
        <p14:creationId xmlns:p14="http://schemas.microsoft.com/office/powerpoint/2010/main" val="2175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ED602-6F2C-4CEB-AFB0-24228045049F}" type="datetimeFigureOut">
              <a:rPr lang="en-US" smtClean="0"/>
              <a:t>2/26/2016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DE6A6-9902-4E94-81A7-644895AB96B0}" type="slidenum">
              <a:rPr lang="en-US" smtClean="0"/>
              <a:t>‹#›</a:t>
            </a:fld>
            <a:endParaRPr lang="en-US"/>
          </a:p>
        </p:txBody>
      </p:sp>
    </p:spTree>
    <p:extLst>
      <p:ext uri="{BB962C8B-B14F-4D97-AF65-F5344CB8AC3E}">
        <p14:creationId xmlns:p14="http://schemas.microsoft.com/office/powerpoint/2010/main" val="1684916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myhealthapps.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bemyeyes.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itunes.apple.com/us/app/louise-h.-batz-patient-safety/id615185000?mt=8&amp;ign-mpt=uo%3D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itunes.apple.com/us/app/fooducate-weight-loss-personalized/id398436747?mt=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itunes.apple.com/us/app/louise-h.-batz-patient-safety/id615185000?mt=8&amp;ign-mpt=uo%3D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hyperlink" Target="https://www.medicare.gov/claims-and-appeals/file-an-appeal/appeals.html" TargetMode="External"/><Relationship Id="rId2" Type="http://schemas.openxmlformats.org/officeDocument/2006/relationships/hyperlink" Target="https://www.medicare.gov/claims-and-appeals/" TargetMode="External"/><Relationship Id="rId1" Type="http://schemas.openxmlformats.org/officeDocument/2006/relationships/slideLayout" Target="../slideLayouts/slideLayout2.xml"/><Relationship Id="rId4" Type="http://schemas.openxmlformats.org/officeDocument/2006/relationships/hyperlink" Target="http://oklaw.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okbar.org/public/Brochures/advancedDirectiveForHealthCare.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oumedicine.com/docs/ou-medicine/yourrighttodecide.pdf?sfvrsn=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uhsc.edu/ohai/Home.aspx" TargetMode="External"/><Relationship Id="rId2" Type="http://schemas.openxmlformats.org/officeDocument/2006/relationships/hyperlink" Target="http://www.okrehab.org/drupal/guide/ho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olbph.org/dir/OT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olbph.org/dir/apply" TargetMode="External"/><Relationship Id="rId4" Type="http://schemas.openxmlformats.org/officeDocument/2006/relationships/hyperlink" Target="http://olbph.org/dir/faq-page#n42"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integrisok.com/senior-community-services-third-age-life-oklahoma-services-and-program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 You Can Use</a:t>
            </a:r>
            <a:endParaRPr lang="en-US" dirty="0"/>
          </a:p>
        </p:txBody>
      </p:sp>
      <p:sp>
        <p:nvSpPr>
          <p:cNvPr id="3" name="Subtitle 2"/>
          <p:cNvSpPr>
            <a:spLocks noGrp="1"/>
          </p:cNvSpPr>
          <p:nvPr>
            <p:ph type="subTitle" idx="1"/>
          </p:nvPr>
        </p:nvSpPr>
        <p:spPr/>
        <p:txBody>
          <a:bodyPr/>
          <a:lstStyle/>
          <a:p>
            <a:r>
              <a:rPr lang="en-US" dirty="0" smtClean="0"/>
              <a:t>Sheryl Buckner PhD, RN, ANEF</a:t>
            </a:r>
          </a:p>
          <a:p>
            <a:endParaRPr lang="en-US" dirty="0"/>
          </a:p>
        </p:txBody>
      </p:sp>
      <p:pic>
        <p:nvPicPr>
          <p:cNvPr id="4" name="Picture 2" descr="Z:\My Pictures\nursing stethoscop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648200"/>
            <a:ext cx="4267200" cy="1058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241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smtClean="0"/>
              <a:t>MyHealthApps</a:t>
            </a:r>
            <a:endParaRPr lang="en-US" dirty="0" smtClean="0"/>
          </a:p>
          <a:p>
            <a:r>
              <a:rPr lang="en-US" dirty="0" smtClean="0"/>
              <a:t>Type:  Both</a:t>
            </a:r>
          </a:p>
          <a:p>
            <a:r>
              <a:rPr lang="en-US" dirty="0" smtClean="0"/>
              <a:t>Cost: Various</a:t>
            </a:r>
          </a:p>
          <a:p>
            <a:r>
              <a:rPr lang="en-GB" u="sng" dirty="0">
                <a:hlinkClick r:id="rId2"/>
              </a:rPr>
              <a:t>www.myhealthapps.net</a:t>
            </a:r>
            <a:endParaRPr lang="en-US" dirty="0"/>
          </a:p>
          <a:p>
            <a:endParaRPr lang="en-US" dirty="0"/>
          </a:p>
        </p:txBody>
      </p:sp>
      <p:sp>
        <p:nvSpPr>
          <p:cNvPr id="2" name="Title 1"/>
          <p:cNvSpPr>
            <a:spLocks noGrp="1"/>
          </p:cNvSpPr>
          <p:nvPr>
            <p:ph type="title"/>
          </p:nvPr>
        </p:nvSpPr>
        <p:spPr/>
        <p:txBody>
          <a:bodyPr/>
          <a:lstStyle/>
          <a:p>
            <a:r>
              <a:rPr lang="en-US" dirty="0" smtClean="0"/>
              <a:t>Apps for Patients</a:t>
            </a:r>
            <a:endParaRPr lang="en-US"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692" y="4038600"/>
            <a:ext cx="4312708"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285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Be My Eyes</a:t>
            </a:r>
          </a:p>
          <a:p>
            <a:r>
              <a:rPr lang="en-US" dirty="0" smtClean="0"/>
              <a:t>Type: Apple</a:t>
            </a:r>
          </a:p>
          <a:p>
            <a:r>
              <a:rPr lang="en-US" dirty="0" smtClean="0"/>
              <a:t>Cost: FREE!</a:t>
            </a:r>
          </a:p>
          <a:p>
            <a:r>
              <a:rPr lang="en-US" dirty="0">
                <a:hlinkClick r:id="rId3"/>
              </a:rPr>
              <a:t>http://www.bemyeyes.org</a:t>
            </a:r>
            <a:r>
              <a:rPr lang="en-US" dirty="0" smtClean="0">
                <a:hlinkClick r:id="rId3"/>
              </a:rPr>
              <a:t>/</a:t>
            </a:r>
            <a:endParaRPr lang="en-US" dirty="0" smtClean="0"/>
          </a:p>
          <a:p>
            <a:r>
              <a:rPr lang="en-US" dirty="0">
                <a:hlinkClick r:id="rId3"/>
              </a:rPr>
              <a:t>http://www.bemyeyes.org</a:t>
            </a:r>
            <a:r>
              <a:rPr lang="en-US" dirty="0" smtClean="0">
                <a:hlinkClick r:id="rId3"/>
              </a:rPr>
              <a:t>/#</a:t>
            </a:r>
            <a:endParaRPr lang="en-US" dirty="0" smtClean="0"/>
          </a:p>
          <a:p>
            <a:endParaRPr lang="en-US" dirty="0" smtClean="0"/>
          </a:p>
          <a:p>
            <a:pPr marL="64008" indent="0">
              <a:buNone/>
            </a:pPr>
            <a:endParaRPr lang="en-US" dirty="0"/>
          </a:p>
          <a:p>
            <a:endParaRPr lang="en-US" dirty="0"/>
          </a:p>
        </p:txBody>
      </p:sp>
      <p:sp>
        <p:nvSpPr>
          <p:cNvPr id="2" name="Title 1"/>
          <p:cNvSpPr>
            <a:spLocks noGrp="1"/>
          </p:cNvSpPr>
          <p:nvPr>
            <p:ph type="title"/>
          </p:nvPr>
        </p:nvSpPr>
        <p:spPr/>
        <p:txBody>
          <a:bodyPr/>
          <a:lstStyle/>
          <a:p>
            <a:r>
              <a:rPr lang="en-US" dirty="0" smtClean="0"/>
              <a:t>Apps for Patients</a:t>
            </a:r>
            <a:endParaRPr lang="en-US" dirty="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495800"/>
            <a:ext cx="7097486" cy="12420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0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a:bodyPr>
          <a:lstStyle/>
          <a:p>
            <a:r>
              <a:rPr lang="en-US" sz="2800" dirty="0" smtClean="0"/>
              <a:t>Louis </a:t>
            </a:r>
            <a:r>
              <a:rPr lang="en-US" sz="2800" dirty="0" err="1" smtClean="0"/>
              <a:t>Batz</a:t>
            </a:r>
            <a:r>
              <a:rPr lang="en-US" sz="2800" dirty="0" smtClean="0"/>
              <a:t> Foundation </a:t>
            </a:r>
            <a:r>
              <a:rPr lang="en-US" sz="2800" dirty="0"/>
              <a:t>for Bedside Advocacy </a:t>
            </a:r>
            <a:endParaRPr lang="en-US" sz="2800" dirty="0" smtClean="0"/>
          </a:p>
          <a:p>
            <a:r>
              <a:rPr lang="en-US" sz="2800" dirty="0" smtClean="0"/>
              <a:t>Type:  Apple</a:t>
            </a:r>
          </a:p>
          <a:p>
            <a:r>
              <a:rPr lang="en-US" sz="2800" dirty="0" smtClean="0"/>
              <a:t>Cost</a:t>
            </a:r>
            <a:r>
              <a:rPr lang="en-US" sz="2800" dirty="0"/>
              <a:t>:  </a:t>
            </a:r>
            <a:r>
              <a:rPr lang="en-US" sz="2800" dirty="0" smtClean="0"/>
              <a:t>FREE!</a:t>
            </a:r>
          </a:p>
          <a:p>
            <a:r>
              <a:rPr lang="en-US" sz="2800" dirty="0">
                <a:hlinkClick r:id="rId3"/>
              </a:rPr>
              <a:t>https://itunes.apple.com/us/app/louise-h.-</a:t>
            </a:r>
            <a:r>
              <a:rPr lang="en-US" sz="2800" dirty="0" smtClean="0">
                <a:hlinkClick r:id="rId3"/>
              </a:rPr>
              <a:t>batz-patient-safety/id615185000?mt=8&amp;ign-mpt=uo%3D4</a:t>
            </a:r>
            <a:endParaRPr lang="en-US" sz="2800" dirty="0" smtClean="0"/>
          </a:p>
          <a:p>
            <a:endParaRPr lang="en-US" sz="2800" dirty="0" smtClean="0"/>
          </a:p>
        </p:txBody>
      </p:sp>
      <p:sp>
        <p:nvSpPr>
          <p:cNvPr id="2" name="Title 1"/>
          <p:cNvSpPr>
            <a:spLocks noGrp="1"/>
          </p:cNvSpPr>
          <p:nvPr>
            <p:ph type="title"/>
          </p:nvPr>
        </p:nvSpPr>
        <p:spPr/>
        <p:txBody>
          <a:bodyPr/>
          <a:lstStyle/>
          <a:p>
            <a:r>
              <a:rPr lang="en-US" dirty="0" smtClean="0"/>
              <a:t>Apps for Patients</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648200"/>
            <a:ext cx="3429000" cy="1926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7414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72000"/>
          </a:xfrm>
        </p:spPr>
        <p:txBody>
          <a:bodyPr/>
          <a:lstStyle/>
          <a:p>
            <a:r>
              <a:rPr lang="en-US" dirty="0" err="1" smtClean="0"/>
              <a:t>Fooducate</a:t>
            </a:r>
            <a:endParaRPr lang="en-US" dirty="0" smtClean="0"/>
          </a:p>
          <a:p>
            <a:r>
              <a:rPr lang="en-US" dirty="0" smtClean="0"/>
              <a:t>Type: Apple and Android</a:t>
            </a:r>
          </a:p>
          <a:p>
            <a:r>
              <a:rPr lang="en-US" dirty="0" smtClean="0"/>
              <a:t>Cost: FREE!</a:t>
            </a:r>
          </a:p>
          <a:p>
            <a:r>
              <a:rPr lang="en-US" dirty="0">
                <a:hlinkClick r:id="rId3"/>
              </a:rPr>
              <a:t>https://</a:t>
            </a:r>
            <a:r>
              <a:rPr lang="en-US" dirty="0" smtClean="0">
                <a:hlinkClick r:id="rId3"/>
              </a:rPr>
              <a:t>itunes.apple.com/us/app/fooducate-weight-loss-personalized/id398436747?mt=8</a:t>
            </a:r>
            <a:endParaRPr lang="en-US" dirty="0" smtClean="0"/>
          </a:p>
          <a:p>
            <a:endParaRPr lang="en-US" dirty="0"/>
          </a:p>
        </p:txBody>
      </p:sp>
      <p:sp>
        <p:nvSpPr>
          <p:cNvPr id="2" name="Title 1"/>
          <p:cNvSpPr>
            <a:spLocks noGrp="1"/>
          </p:cNvSpPr>
          <p:nvPr>
            <p:ph type="title"/>
          </p:nvPr>
        </p:nvSpPr>
        <p:spPr/>
        <p:txBody>
          <a:bodyPr/>
          <a:lstStyle/>
          <a:p>
            <a:r>
              <a:rPr lang="en-US" dirty="0" smtClean="0"/>
              <a:t>Apps for Patients</a:t>
            </a:r>
            <a:endParaRPr lang="en-US" dirty="0"/>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037" y="4648200"/>
            <a:ext cx="1766888" cy="17668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247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029200"/>
          </a:xfrm>
        </p:spPr>
        <p:txBody>
          <a:bodyPr>
            <a:normAutofit/>
          </a:bodyPr>
          <a:lstStyle/>
          <a:p>
            <a:r>
              <a:rPr lang="en-US" sz="2800" dirty="0" smtClean="0"/>
              <a:t>Louis </a:t>
            </a:r>
            <a:r>
              <a:rPr lang="en-US" sz="2800" dirty="0" err="1" smtClean="0"/>
              <a:t>Batz</a:t>
            </a:r>
            <a:r>
              <a:rPr lang="en-US" sz="2800" dirty="0" smtClean="0"/>
              <a:t> Foundation </a:t>
            </a:r>
            <a:r>
              <a:rPr lang="en-US" sz="2800" dirty="0"/>
              <a:t>for Bedside Advocacy </a:t>
            </a:r>
            <a:endParaRPr lang="en-US" sz="2800" dirty="0" smtClean="0"/>
          </a:p>
          <a:p>
            <a:r>
              <a:rPr lang="en-US" sz="2800" dirty="0" smtClean="0"/>
              <a:t>Type:  Apple</a:t>
            </a:r>
          </a:p>
          <a:p>
            <a:r>
              <a:rPr lang="en-US" sz="2800" dirty="0" smtClean="0"/>
              <a:t>Cost</a:t>
            </a:r>
            <a:r>
              <a:rPr lang="en-US" sz="2800" dirty="0"/>
              <a:t>:  </a:t>
            </a:r>
            <a:r>
              <a:rPr lang="en-US" sz="2800" dirty="0" smtClean="0"/>
              <a:t>FREE!</a:t>
            </a:r>
          </a:p>
          <a:p>
            <a:r>
              <a:rPr lang="en-US" sz="2800" dirty="0">
                <a:hlinkClick r:id="rId3"/>
              </a:rPr>
              <a:t>https://itunes.apple.com/us/app/louise-h.-</a:t>
            </a:r>
            <a:r>
              <a:rPr lang="en-US" sz="2800" dirty="0" smtClean="0">
                <a:hlinkClick r:id="rId3"/>
              </a:rPr>
              <a:t>batz-patient-safety/id615185000?mt=8&amp;ign-mpt=uo%3D4</a:t>
            </a:r>
            <a:endParaRPr lang="en-US" sz="2800" dirty="0" smtClean="0"/>
          </a:p>
          <a:p>
            <a:endParaRPr lang="en-US" sz="2800" dirty="0" smtClean="0"/>
          </a:p>
        </p:txBody>
      </p:sp>
      <p:sp>
        <p:nvSpPr>
          <p:cNvPr id="2" name="Title 1"/>
          <p:cNvSpPr>
            <a:spLocks noGrp="1"/>
          </p:cNvSpPr>
          <p:nvPr>
            <p:ph type="title"/>
          </p:nvPr>
        </p:nvSpPr>
        <p:spPr/>
        <p:txBody>
          <a:bodyPr/>
          <a:lstStyle/>
          <a:p>
            <a:r>
              <a:rPr lang="en-US" dirty="0" smtClean="0"/>
              <a:t>Apps for Patients</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4648200"/>
            <a:ext cx="3429000" cy="19267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7414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Medicare</a:t>
            </a:r>
            <a:endParaRPr lang="en-US" dirty="0"/>
          </a:p>
        </p:txBody>
      </p:sp>
      <p:sp>
        <p:nvSpPr>
          <p:cNvPr id="3" name="Content Placeholder 2"/>
          <p:cNvSpPr>
            <a:spLocks noGrp="1"/>
          </p:cNvSpPr>
          <p:nvPr>
            <p:ph idx="1"/>
          </p:nvPr>
        </p:nvSpPr>
        <p:spPr>
          <a:xfrm>
            <a:off x="457200" y="1219200"/>
            <a:ext cx="8229600" cy="5257800"/>
          </a:xfrm>
        </p:spPr>
        <p:txBody>
          <a:bodyPr>
            <a:normAutofit lnSpcReduction="10000"/>
          </a:bodyPr>
          <a:lstStyle/>
          <a:p>
            <a:r>
              <a:rPr lang="en-US" dirty="0" smtClean="0"/>
              <a:t>Appeal, Claim</a:t>
            </a:r>
            <a:r>
              <a:rPr lang="en-US" dirty="0"/>
              <a:t>, Complaint  </a:t>
            </a:r>
            <a:r>
              <a:rPr lang="en-US" dirty="0">
                <a:hlinkClick r:id="rId2"/>
              </a:rPr>
              <a:t>https://www.medicare.gov/claims-and-appeals</a:t>
            </a:r>
            <a:r>
              <a:rPr lang="en-US" dirty="0" smtClean="0">
                <a:hlinkClick r:id="rId2"/>
              </a:rPr>
              <a:t>/</a:t>
            </a:r>
            <a:endParaRPr lang="en-US" dirty="0" smtClean="0"/>
          </a:p>
          <a:p>
            <a:r>
              <a:rPr lang="en-US" dirty="0"/>
              <a:t>Appeals:  </a:t>
            </a:r>
            <a:r>
              <a:rPr lang="en-US" dirty="0">
                <a:hlinkClick r:id="rId3"/>
              </a:rPr>
              <a:t>https://</a:t>
            </a:r>
            <a:r>
              <a:rPr lang="en-US" dirty="0" smtClean="0">
                <a:hlinkClick r:id="rId3"/>
              </a:rPr>
              <a:t>www.medicare.gov/claims-and-appeals/file-an-appeal/appeals.html</a:t>
            </a:r>
            <a:endParaRPr lang="en-US" dirty="0" smtClean="0"/>
          </a:p>
          <a:p>
            <a:pPr lvl="1"/>
            <a:r>
              <a:rPr lang="en-US" dirty="0" smtClean="0"/>
              <a:t>Keep good records (date, time, name, purpose of call, outcome of call) and keep in a folder in order of date</a:t>
            </a:r>
          </a:p>
          <a:p>
            <a:pPr lvl="1"/>
            <a:r>
              <a:rPr lang="en-US" dirty="0" smtClean="0"/>
              <a:t>Keep going to the next level—do not give up</a:t>
            </a:r>
          </a:p>
          <a:p>
            <a:pPr lvl="1"/>
            <a:r>
              <a:rPr lang="en-US" dirty="0" smtClean="0"/>
              <a:t>Consider getting advice </a:t>
            </a:r>
            <a:r>
              <a:rPr lang="en-US" dirty="0"/>
              <a:t>from Legal Aid:  </a:t>
            </a:r>
            <a:r>
              <a:rPr lang="en-US" dirty="0">
                <a:hlinkClick r:id="rId4"/>
              </a:rPr>
              <a:t>http://oklaw.org</a:t>
            </a:r>
            <a:r>
              <a:rPr lang="en-US" dirty="0" smtClean="0">
                <a:hlinkClick r:id="rId4"/>
              </a:rPr>
              <a:t>/</a:t>
            </a:r>
            <a:endParaRPr lang="en-US" dirty="0" smtClean="0"/>
          </a:p>
          <a:p>
            <a:pPr marL="457200" lvl="1" indent="0">
              <a:buNone/>
            </a:pPr>
            <a:endParaRPr lang="en-US" dirty="0"/>
          </a:p>
        </p:txBody>
      </p:sp>
    </p:spTree>
    <p:extLst>
      <p:ext uri="{BB962C8B-B14F-4D97-AF65-F5344CB8AC3E}">
        <p14:creationId xmlns:p14="http://schemas.microsoft.com/office/powerpoint/2010/main" val="97097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Oklahoma Advance Directive</a:t>
            </a:r>
            <a:endParaRPr lang="en-US" dirty="0"/>
          </a:p>
        </p:txBody>
      </p:sp>
      <p:sp>
        <p:nvSpPr>
          <p:cNvPr id="3" name="Content Placeholder 2"/>
          <p:cNvSpPr>
            <a:spLocks noGrp="1"/>
          </p:cNvSpPr>
          <p:nvPr>
            <p:ph idx="1"/>
          </p:nvPr>
        </p:nvSpPr>
        <p:spPr/>
        <p:txBody>
          <a:bodyPr/>
          <a:lstStyle/>
          <a:p>
            <a:pPr marL="0" indent="0">
              <a:buNone/>
            </a:pPr>
            <a:r>
              <a:rPr lang="en-US" dirty="0" smtClean="0">
                <a:hlinkClick r:id="rId3"/>
              </a:rPr>
              <a:t>http://www.okbar.org/public/Brochures/advancedDirectiveForHealthCare.aspx</a:t>
            </a:r>
            <a:endParaRPr lang="en-US" dirty="0" smtClean="0"/>
          </a:p>
          <a:p>
            <a:pPr marL="0" indent="0">
              <a:buNone/>
            </a:pPr>
            <a:r>
              <a:rPr lang="en-US" dirty="0" smtClean="0">
                <a:hlinkClick r:id="rId4"/>
              </a:rPr>
              <a:t>http://www.oumedicine.com/docs/ou-medicine/yourrighttodecide.pdf?sfvrsn=0</a:t>
            </a:r>
            <a:endParaRPr lang="en-US" dirty="0" smtClean="0"/>
          </a:p>
          <a:p>
            <a:pPr marL="0" indent="0">
              <a:buNone/>
            </a:pPr>
            <a:endParaRPr lang="en-US" dirty="0"/>
          </a:p>
        </p:txBody>
      </p:sp>
    </p:spTree>
    <p:extLst>
      <p:ext uri="{BB962C8B-B14F-4D97-AF65-F5344CB8AC3E}">
        <p14:creationId xmlns:p14="http://schemas.microsoft.com/office/powerpoint/2010/main" val="229204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our Future </a:t>
            </a:r>
            <a:br>
              <a:rPr lang="en-US" dirty="0" smtClean="0"/>
            </a:br>
            <a:r>
              <a:rPr lang="en-US" dirty="0" smtClean="0"/>
              <a:t>Healthcare System</a:t>
            </a:r>
            <a:endParaRPr lang="en-US" dirty="0"/>
          </a:p>
        </p:txBody>
      </p:sp>
      <p:sp>
        <p:nvSpPr>
          <p:cNvPr id="3" name="Content Placeholder 2"/>
          <p:cNvSpPr>
            <a:spLocks noGrp="1"/>
          </p:cNvSpPr>
          <p:nvPr>
            <p:ph idx="1"/>
          </p:nvPr>
        </p:nvSpPr>
        <p:spPr/>
        <p:txBody>
          <a:bodyPr/>
          <a:lstStyle/>
          <a:p>
            <a:endParaRPr lang="en-US" dirty="0" smtClean="0"/>
          </a:p>
          <a:p>
            <a:r>
              <a:rPr lang="en-US" dirty="0" smtClean="0"/>
              <a:t>Maintain costs while improving outcomes</a:t>
            </a:r>
          </a:p>
          <a:p>
            <a:r>
              <a:rPr lang="en-US" dirty="0" smtClean="0"/>
              <a:t>Avoid costly hospitalizations through coverage of prevention treatment</a:t>
            </a:r>
          </a:p>
          <a:p>
            <a:r>
              <a:rPr lang="en-US" dirty="0" smtClean="0"/>
              <a:t>Medical Home Model</a:t>
            </a:r>
          </a:p>
          <a:p>
            <a:r>
              <a:rPr lang="en-US" dirty="0" smtClean="0"/>
              <a:t>Electronic Health Records</a:t>
            </a:r>
            <a:endParaRPr lang="en-US" dirty="0"/>
          </a:p>
        </p:txBody>
      </p:sp>
    </p:spTree>
    <p:extLst>
      <p:ext uri="{BB962C8B-B14F-4D97-AF65-F5344CB8AC3E}">
        <p14:creationId xmlns:p14="http://schemas.microsoft.com/office/powerpoint/2010/main" val="2745777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55892" y="1524000"/>
            <a:ext cx="4638872" cy="26209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274638"/>
            <a:ext cx="8686800" cy="1143000"/>
          </a:xfrm>
        </p:spPr>
        <p:txBody>
          <a:bodyPr>
            <a:normAutofit fontScale="90000"/>
          </a:bodyPr>
          <a:lstStyle/>
          <a:p>
            <a:r>
              <a:rPr lang="en-US" dirty="0" smtClean="0"/>
              <a:t>What does the future hold?</a:t>
            </a:r>
            <a:br>
              <a:rPr lang="en-US" dirty="0" smtClean="0"/>
            </a:br>
            <a:r>
              <a:rPr lang="en-US" dirty="0" smtClean="0"/>
              <a:t>What is going on and where is it headed?</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1"/>
            <a:ext cx="4343400" cy="2890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3886200"/>
            <a:ext cx="4184528" cy="2847109"/>
          </a:xfrm>
          <a:prstGeom prst="rect">
            <a:avLst/>
          </a:prstGeom>
          <a:ln>
            <a:noFill/>
          </a:ln>
          <a:effectLst>
            <a:softEdge rad="112500"/>
          </a:effectLst>
        </p:spPr>
      </p:pic>
    </p:spTree>
    <p:extLst>
      <p:ext uri="{BB962C8B-B14F-4D97-AF65-F5344CB8AC3E}">
        <p14:creationId xmlns:p14="http://schemas.microsoft.com/office/powerpoint/2010/main" val="8682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Autofit/>
          </a:bodyPr>
          <a:lstStyle/>
          <a:p>
            <a:r>
              <a:rPr lang="en-US" sz="3600" dirty="0" smtClean="0"/>
              <a:t>"Those who cannot remember the </a:t>
            </a:r>
            <a:r>
              <a:rPr lang="en-US" sz="3600" b="1" dirty="0" smtClean="0"/>
              <a:t>past</a:t>
            </a:r>
            <a:r>
              <a:rPr lang="en-US" sz="3600" dirty="0" smtClean="0"/>
              <a:t> are condemned </a:t>
            </a:r>
            <a:r>
              <a:rPr lang="en-US" sz="3600" b="1" dirty="0" smtClean="0"/>
              <a:t>to repeat</a:t>
            </a:r>
            <a:r>
              <a:rPr lang="en-US" sz="3600" dirty="0" smtClean="0"/>
              <a:t> it“ George Santayana</a:t>
            </a:r>
            <a:endParaRPr lang="en-US" sz="3600"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09286" y="1600200"/>
            <a:ext cx="3325427" cy="45259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3276600" y="6324600"/>
            <a:ext cx="2743200" cy="369332"/>
          </a:xfrm>
          <a:prstGeom prst="rect">
            <a:avLst/>
          </a:prstGeom>
          <a:noFill/>
        </p:spPr>
        <p:txBody>
          <a:bodyPr wrap="square" rtlCol="0">
            <a:spAutoFit/>
          </a:bodyPr>
          <a:lstStyle/>
          <a:p>
            <a:pPr algn="ctr"/>
            <a:r>
              <a:rPr lang="en-US" dirty="0" err="1" smtClean="0"/>
              <a:t>Ötzi</a:t>
            </a:r>
            <a:r>
              <a:rPr lang="en-US" dirty="0" smtClean="0"/>
              <a:t> the Iceman </a:t>
            </a:r>
            <a:endParaRPr lang="en-US" dirty="0"/>
          </a:p>
        </p:txBody>
      </p:sp>
    </p:spTree>
    <p:extLst>
      <p:ext uri="{BB962C8B-B14F-4D97-AF65-F5344CB8AC3E}">
        <p14:creationId xmlns:p14="http://schemas.microsoft.com/office/powerpoint/2010/main" val="3477768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Guides</a:t>
            </a:r>
            <a:endParaRPr lang="en-US" dirty="0"/>
          </a:p>
        </p:txBody>
      </p:sp>
      <p:sp>
        <p:nvSpPr>
          <p:cNvPr id="3" name="Content Placeholder 2"/>
          <p:cNvSpPr>
            <a:spLocks noGrp="1"/>
          </p:cNvSpPr>
          <p:nvPr>
            <p:ph idx="1"/>
          </p:nvPr>
        </p:nvSpPr>
        <p:spPr/>
        <p:txBody>
          <a:bodyPr/>
          <a:lstStyle/>
          <a:p>
            <a:r>
              <a:rPr lang="en-US" dirty="0" smtClean="0"/>
              <a:t>Online </a:t>
            </a:r>
            <a:r>
              <a:rPr lang="en-US" dirty="0"/>
              <a:t>Disability Guide:  </a:t>
            </a:r>
            <a:r>
              <a:rPr lang="en-US" dirty="0">
                <a:hlinkClick r:id="rId2"/>
              </a:rPr>
              <a:t>http://</a:t>
            </a:r>
            <a:r>
              <a:rPr lang="en-US" dirty="0" smtClean="0">
                <a:hlinkClick r:id="rId2"/>
              </a:rPr>
              <a:t>www.okrehab.org/drupal/guide/home</a:t>
            </a:r>
            <a:endParaRPr lang="en-US" dirty="0" smtClean="0"/>
          </a:p>
          <a:p>
            <a:endParaRPr lang="en-US" dirty="0" smtClean="0"/>
          </a:p>
          <a:p>
            <a:r>
              <a:rPr lang="en-US" dirty="0" smtClean="0"/>
              <a:t>Oklahoma </a:t>
            </a:r>
            <a:r>
              <a:rPr lang="en-US" dirty="0" smtClean="0"/>
              <a:t>Healthy Aging Initiative:</a:t>
            </a:r>
          </a:p>
          <a:p>
            <a:pPr marL="400050" lvl="1" indent="0">
              <a:buNone/>
            </a:pPr>
            <a:r>
              <a:rPr lang="en-US" dirty="0">
                <a:hlinkClick r:id="rId3"/>
              </a:rPr>
              <a:t>http://</a:t>
            </a:r>
            <a:r>
              <a:rPr lang="en-US" dirty="0" smtClean="0">
                <a:hlinkClick r:id="rId3"/>
              </a:rPr>
              <a:t>www.ouhsc.edu/ohai/Home.aspx</a:t>
            </a:r>
            <a:endParaRPr lang="en-US" dirty="0" smtClean="0"/>
          </a:p>
          <a:p>
            <a:endParaRPr lang="en-US" dirty="0"/>
          </a:p>
        </p:txBody>
      </p:sp>
    </p:spTree>
    <p:extLst>
      <p:ext uri="{BB962C8B-B14F-4D97-AF65-F5344CB8AC3E}">
        <p14:creationId xmlns:p14="http://schemas.microsoft.com/office/powerpoint/2010/main" val="231107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Do Not Call Consumer Registry—Telemarketing Restriction Act:  1-800-390-5708</a:t>
            </a:r>
          </a:p>
          <a:p>
            <a:r>
              <a:rPr lang="en-US" dirty="0" smtClean="0"/>
              <a:t>Meals (Delivery or go to Senior Center):</a:t>
            </a:r>
          </a:p>
          <a:p>
            <a:pPr lvl="1"/>
            <a:r>
              <a:rPr lang="en-US" dirty="0" smtClean="0"/>
              <a:t>Oklahoma County:  949-2709</a:t>
            </a:r>
          </a:p>
          <a:p>
            <a:pPr lvl="1"/>
            <a:r>
              <a:rPr lang="en-US" dirty="0" smtClean="0"/>
              <a:t>Cleveland County:   321-3200</a:t>
            </a:r>
            <a:endParaRPr lang="en-US" dirty="0"/>
          </a:p>
          <a:p>
            <a:r>
              <a:rPr lang="en-US" dirty="0" smtClean="0"/>
              <a:t>Transportation:</a:t>
            </a:r>
          </a:p>
          <a:p>
            <a:pPr lvl="1"/>
            <a:r>
              <a:rPr lang="en-US" dirty="0"/>
              <a:t>Oklahoma County:  </a:t>
            </a:r>
            <a:r>
              <a:rPr lang="en-US" dirty="0" smtClean="0"/>
              <a:t>Embark  297-2583</a:t>
            </a:r>
            <a:endParaRPr lang="en-US" dirty="0"/>
          </a:p>
          <a:p>
            <a:pPr lvl="1"/>
            <a:r>
              <a:rPr lang="en-US" dirty="0"/>
              <a:t>Cleveland County:   </a:t>
            </a:r>
            <a:r>
              <a:rPr lang="en-US" dirty="0" smtClean="0"/>
              <a:t>Kiwanis </a:t>
            </a:r>
            <a:r>
              <a:rPr lang="en-US" dirty="0" err="1" smtClean="0"/>
              <a:t>Kruiser</a:t>
            </a:r>
            <a:r>
              <a:rPr lang="en-US" dirty="0" smtClean="0"/>
              <a:t> 321-3200</a:t>
            </a:r>
            <a:endParaRPr lang="en-US" dirty="0"/>
          </a:p>
          <a:p>
            <a:endParaRPr lang="en-US" dirty="0" smtClean="0"/>
          </a:p>
        </p:txBody>
      </p:sp>
    </p:spTree>
    <p:extLst>
      <p:ext uri="{BB962C8B-B14F-4D97-AF65-F5344CB8AC3E}">
        <p14:creationId xmlns:p14="http://schemas.microsoft.com/office/powerpoint/2010/main" val="2917299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a:t>
            </a:r>
            <a:endParaRPr lang="en-US" dirty="0"/>
          </a:p>
        </p:txBody>
      </p:sp>
      <p:sp>
        <p:nvSpPr>
          <p:cNvPr id="3" name="Content Placeholder 2"/>
          <p:cNvSpPr>
            <a:spLocks noGrp="1"/>
          </p:cNvSpPr>
          <p:nvPr>
            <p:ph idx="1"/>
          </p:nvPr>
        </p:nvSpPr>
        <p:spPr/>
        <p:txBody>
          <a:bodyPr/>
          <a:lstStyle/>
          <a:p>
            <a:r>
              <a:rPr lang="en-US" dirty="0" smtClean="0"/>
              <a:t>Oklahoma </a:t>
            </a:r>
            <a:r>
              <a:rPr lang="en-US" dirty="0"/>
              <a:t>Telephone Reader:  </a:t>
            </a:r>
            <a:r>
              <a:rPr lang="en-US" dirty="0">
                <a:hlinkClick r:id="rId3"/>
              </a:rPr>
              <a:t>http://</a:t>
            </a:r>
            <a:r>
              <a:rPr lang="en-US" dirty="0" smtClean="0">
                <a:hlinkClick r:id="rId3"/>
              </a:rPr>
              <a:t>olbph.org/dir/OTR</a:t>
            </a:r>
            <a:r>
              <a:rPr lang="en-US" dirty="0" smtClean="0"/>
              <a:t>  </a:t>
            </a:r>
            <a:r>
              <a:rPr lang="en-US" sz="2000" dirty="0" smtClean="0"/>
              <a:t>(need to be a patron of the Oklahoma Library for the Blind and Physically Handicapped--call </a:t>
            </a:r>
            <a:r>
              <a:rPr lang="en-US" sz="2000" dirty="0"/>
              <a:t>Becky Bates(405) </a:t>
            </a:r>
            <a:r>
              <a:rPr lang="en-US" sz="2000" dirty="0" smtClean="0"/>
              <a:t>522-0978 or Steve </a:t>
            </a:r>
            <a:r>
              <a:rPr lang="en-US" sz="2000" dirty="0"/>
              <a:t>Dowdy(405) 522-0518</a:t>
            </a:r>
            <a:endParaRPr lang="en-US" sz="2000" dirty="0" smtClean="0"/>
          </a:p>
          <a:p>
            <a:r>
              <a:rPr lang="en-US" dirty="0" smtClean="0"/>
              <a:t>Talking </a:t>
            </a:r>
            <a:r>
              <a:rPr lang="en-US" dirty="0"/>
              <a:t>Book Program:  </a:t>
            </a:r>
            <a:r>
              <a:rPr lang="en-US" dirty="0">
                <a:hlinkClick r:id="rId4"/>
              </a:rPr>
              <a:t>http://</a:t>
            </a:r>
            <a:r>
              <a:rPr lang="en-US" dirty="0" smtClean="0">
                <a:hlinkClick r:id="rId4"/>
              </a:rPr>
              <a:t>olbph.org/dir/faq-page#n42</a:t>
            </a:r>
            <a:endParaRPr lang="en-US" dirty="0" smtClean="0"/>
          </a:p>
          <a:p>
            <a:pPr lvl="1"/>
            <a:r>
              <a:rPr lang="en-US" dirty="0"/>
              <a:t> Application:  </a:t>
            </a:r>
            <a:r>
              <a:rPr lang="en-US" dirty="0">
                <a:hlinkClick r:id="rId5"/>
              </a:rPr>
              <a:t>http://</a:t>
            </a:r>
            <a:r>
              <a:rPr lang="en-US" dirty="0" smtClean="0">
                <a:hlinkClick r:id="rId5"/>
              </a:rPr>
              <a:t>olbph.org/dir/apply</a:t>
            </a:r>
            <a:endParaRPr lang="en-US" dirty="0" smtClean="0"/>
          </a:p>
          <a:p>
            <a:pPr marL="457200" lvl="1" indent="0">
              <a:buNone/>
            </a:pPr>
            <a:endParaRPr lang="en-US" dirty="0"/>
          </a:p>
        </p:txBody>
      </p:sp>
    </p:spTree>
    <p:extLst>
      <p:ext uri="{BB962C8B-B14F-4D97-AF65-F5344CB8AC3E}">
        <p14:creationId xmlns:p14="http://schemas.microsoft.com/office/powerpoint/2010/main" val="3205557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a:t>
            </a:r>
            <a:endParaRPr lang="en-US" dirty="0"/>
          </a:p>
        </p:txBody>
      </p:sp>
      <p:sp>
        <p:nvSpPr>
          <p:cNvPr id="3" name="Content Placeholder 2"/>
          <p:cNvSpPr>
            <a:spLocks noGrp="1"/>
          </p:cNvSpPr>
          <p:nvPr>
            <p:ph idx="1"/>
          </p:nvPr>
        </p:nvSpPr>
        <p:spPr/>
        <p:txBody>
          <a:bodyPr/>
          <a:lstStyle/>
          <a:p>
            <a:r>
              <a:rPr lang="en-US" dirty="0" smtClean="0"/>
              <a:t>Hearing Helpers Room:</a:t>
            </a:r>
          </a:p>
          <a:p>
            <a:pPr marL="400050" lvl="1" indent="0">
              <a:buNone/>
            </a:pPr>
            <a:r>
              <a:rPr lang="en-US" dirty="0">
                <a:hlinkClick r:id="rId2"/>
              </a:rPr>
              <a:t>http://</a:t>
            </a:r>
            <a:r>
              <a:rPr lang="en-US" dirty="0" smtClean="0">
                <a:hlinkClick r:id="rId2"/>
              </a:rPr>
              <a:t>integrisok.com/senior-community-services-third-age-life-oklahoma-services-and-programs</a:t>
            </a:r>
            <a:endParaRPr lang="en-US" dirty="0" smtClean="0"/>
          </a:p>
          <a:p>
            <a:pPr marL="400050" lvl="1" indent="0">
              <a:buNone/>
            </a:pPr>
            <a:endParaRPr lang="en-US" dirty="0"/>
          </a:p>
        </p:txBody>
      </p:sp>
    </p:spTree>
    <p:extLst>
      <p:ext uri="{BB962C8B-B14F-4D97-AF65-F5344CB8AC3E}">
        <p14:creationId xmlns:p14="http://schemas.microsoft.com/office/powerpoint/2010/main" val="2362383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Resources</a:t>
            </a:r>
            <a:endParaRPr lang="en-US" dirty="0"/>
          </a:p>
        </p:txBody>
      </p:sp>
      <p:sp>
        <p:nvSpPr>
          <p:cNvPr id="3" name="Content Placeholder 2"/>
          <p:cNvSpPr>
            <a:spLocks noGrp="1"/>
          </p:cNvSpPr>
          <p:nvPr>
            <p:ph idx="1"/>
          </p:nvPr>
        </p:nvSpPr>
        <p:spPr/>
        <p:txBody>
          <a:bodyPr/>
          <a:lstStyle/>
          <a:p>
            <a:r>
              <a:rPr lang="en-US" dirty="0" smtClean="0"/>
              <a:t>Rebuilding Together:</a:t>
            </a:r>
          </a:p>
          <a:p>
            <a:pPr marL="857250" lvl="1" indent="-457200"/>
            <a:r>
              <a:rPr lang="en-US" dirty="0" smtClean="0"/>
              <a:t>Oklahoma County:  607-0464</a:t>
            </a:r>
          </a:p>
          <a:p>
            <a:pPr marL="857250" lvl="1" indent="-457200"/>
            <a:r>
              <a:rPr lang="en-US" dirty="0" smtClean="0"/>
              <a:t>Cleveland County:   420-2027</a:t>
            </a:r>
            <a:endParaRPr lang="en-US" dirty="0"/>
          </a:p>
        </p:txBody>
      </p:sp>
    </p:spTree>
    <p:extLst>
      <p:ext uri="{BB962C8B-B14F-4D97-AF65-F5344CB8AC3E}">
        <p14:creationId xmlns:p14="http://schemas.microsoft.com/office/powerpoint/2010/main" val="28895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5007008"/>
          </a:xfrm>
        </p:spPr>
        <p:txBody>
          <a:bodyPr>
            <a:normAutofit fontScale="77500" lnSpcReduction="20000"/>
          </a:bodyPr>
          <a:lstStyle/>
          <a:p>
            <a:r>
              <a:rPr lang="en-US" dirty="0" smtClean="0"/>
              <a:t>Began with Personal Digital Assistants (PDAs), Nokia </a:t>
            </a:r>
            <a:r>
              <a:rPr lang="en-US" dirty="0"/>
              <a:t>6110 </a:t>
            </a:r>
            <a:r>
              <a:rPr lang="en-US" dirty="0" smtClean="0"/>
              <a:t>phone (a common </a:t>
            </a:r>
            <a:r>
              <a:rPr lang="en-US" dirty="0" err="1" smtClean="0"/>
              <a:t>T-mobile</a:t>
            </a:r>
            <a:r>
              <a:rPr lang="en-US" dirty="0" smtClean="0"/>
              <a:t> phone) had the game “Snake”</a:t>
            </a:r>
          </a:p>
          <a:p>
            <a:endParaRPr lang="en-US" dirty="0" smtClean="0"/>
          </a:p>
          <a:p>
            <a:r>
              <a:rPr lang="en-US" dirty="0" err="1" smtClean="0"/>
              <a:t>Iphone</a:t>
            </a:r>
            <a:r>
              <a:rPr lang="en-US" dirty="0" smtClean="0"/>
              <a:t> </a:t>
            </a:r>
            <a:r>
              <a:rPr lang="en-US" dirty="0" smtClean="0"/>
              <a:t>released in 2007; Apple opened its App store in July 2008 with the </a:t>
            </a:r>
            <a:r>
              <a:rPr lang="en-US" dirty="0"/>
              <a:t>first 500 </a:t>
            </a:r>
            <a:r>
              <a:rPr lang="en-US" dirty="0" smtClean="0"/>
              <a:t>apps (later followed by Google, Blackberry, Windows, Amazon)</a:t>
            </a:r>
          </a:p>
          <a:p>
            <a:endParaRPr lang="en-US" dirty="0"/>
          </a:p>
          <a:p>
            <a:r>
              <a:rPr lang="en-US" dirty="0" smtClean="0"/>
              <a:t>Within one week, 10 million apps had been downloaded</a:t>
            </a:r>
          </a:p>
          <a:p>
            <a:endParaRPr lang="en-US" dirty="0" smtClean="0"/>
          </a:p>
          <a:p>
            <a:r>
              <a:rPr lang="en-US" dirty="0" smtClean="0"/>
              <a:t>60 days later, 100 million apps were downloaded and 3000 were available</a:t>
            </a:r>
          </a:p>
          <a:p>
            <a:endParaRPr lang="en-US" dirty="0" smtClean="0"/>
          </a:p>
          <a:p>
            <a:r>
              <a:rPr lang="en-US" dirty="0" smtClean="0"/>
              <a:t>Sept. 2008, first wearable app</a:t>
            </a:r>
            <a:endParaRPr lang="en-US" dirty="0"/>
          </a:p>
          <a:p>
            <a:pPr marL="64008" indent="0" algn="r">
              <a:buNone/>
            </a:pPr>
            <a:r>
              <a:rPr lang="en-US" sz="1700" dirty="0" smtClean="0"/>
              <a:t>Reference:  The Guardian</a:t>
            </a:r>
            <a:endParaRPr lang="en-US" sz="1700" dirty="0"/>
          </a:p>
          <a:p>
            <a:endParaRPr lang="en-US" dirty="0"/>
          </a:p>
        </p:txBody>
      </p:sp>
      <p:sp>
        <p:nvSpPr>
          <p:cNvPr id="2" name="Title 1"/>
          <p:cNvSpPr>
            <a:spLocks noGrp="1"/>
          </p:cNvSpPr>
          <p:nvPr>
            <p:ph type="title"/>
          </p:nvPr>
        </p:nvSpPr>
        <p:spPr/>
        <p:txBody>
          <a:bodyPr/>
          <a:lstStyle/>
          <a:p>
            <a:r>
              <a:rPr lang="en-US" dirty="0" smtClean="0"/>
              <a:t>History of Apps</a:t>
            </a:r>
            <a:endParaRPr lang="en-US" dirty="0"/>
          </a:p>
        </p:txBody>
      </p:sp>
    </p:spTree>
    <p:extLst>
      <p:ext uri="{BB962C8B-B14F-4D97-AF65-F5344CB8AC3E}">
        <p14:creationId xmlns:p14="http://schemas.microsoft.com/office/powerpoint/2010/main" val="198672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105400"/>
          </a:xfrm>
        </p:spPr>
        <p:txBody>
          <a:bodyPr>
            <a:normAutofit fontScale="92500" lnSpcReduction="20000"/>
          </a:bodyPr>
          <a:lstStyle/>
          <a:p>
            <a:r>
              <a:rPr lang="en-US" dirty="0" smtClean="0"/>
              <a:t>Stands for applications (word of the year in 2010 by the American Dialect Organization)</a:t>
            </a:r>
          </a:p>
          <a:p>
            <a:pPr marL="64008" indent="0">
              <a:buNone/>
            </a:pPr>
            <a:endParaRPr lang="en-US" dirty="0" smtClean="0"/>
          </a:p>
          <a:p>
            <a:r>
              <a:rPr lang="en-US" dirty="0" smtClean="0"/>
              <a:t>Can be applied to smartphones, tablets, laptops/desktops</a:t>
            </a:r>
          </a:p>
          <a:p>
            <a:pPr marL="64008" indent="0">
              <a:buNone/>
            </a:pPr>
            <a:endParaRPr lang="en-US" dirty="0" smtClean="0"/>
          </a:p>
          <a:p>
            <a:r>
              <a:rPr lang="en-US" dirty="0" smtClean="0"/>
              <a:t>Apple (aka iOS) versus Android</a:t>
            </a:r>
          </a:p>
          <a:p>
            <a:endParaRPr lang="en-US" dirty="0" smtClean="0"/>
          </a:p>
          <a:p>
            <a:r>
              <a:rPr lang="en-US" dirty="0" smtClean="0"/>
              <a:t>Cost varies</a:t>
            </a:r>
          </a:p>
          <a:p>
            <a:endParaRPr lang="en-US" dirty="0" smtClean="0"/>
          </a:p>
          <a:p>
            <a:r>
              <a:rPr lang="en-US" dirty="0" smtClean="0"/>
              <a:t>Read reviews</a:t>
            </a:r>
          </a:p>
          <a:p>
            <a:endParaRPr lang="en-US" dirty="0" smtClean="0"/>
          </a:p>
          <a:p>
            <a:endParaRPr lang="en-US" dirty="0" smtClean="0"/>
          </a:p>
          <a:p>
            <a:endParaRPr lang="en-US" dirty="0" smtClean="0"/>
          </a:p>
          <a:p>
            <a:endParaRPr lang="en-US" dirty="0"/>
          </a:p>
          <a:p>
            <a:endParaRPr lang="en-US" dirty="0"/>
          </a:p>
        </p:txBody>
      </p:sp>
      <p:sp>
        <p:nvSpPr>
          <p:cNvPr id="2" name="Title 1"/>
          <p:cNvSpPr>
            <a:spLocks noGrp="1"/>
          </p:cNvSpPr>
          <p:nvPr>
            <p:ph type="title"/>
          </p:nvPr>
        </p:nvSpPr>
        <p:spPr>
          <a:xfrm>
            <a:off x="457200" y="76200"/>
            <a:ext cx="8229600" cy="1143000"/>
          </a:xfrm>
        </p:spPr>
        <p:txBody>
          <a:bodyPr/>
          <a:lstStyle/>
          <a:p>
            <a:r>
              <a:rPr lang="en-US" dirty="0" smtClean="0"/>
              <a:t>Apps Info</a:t>
            </a:r>
            <a:endParaRPr lang="en-US" dirty="0"/>
          </a:p>
        </p:txBody>
      </p:sp>
    </p:spTree>
    <p:extLst>
      <p:ext uri="{BB962C8B-B14F-4D97-AF65-F5344CB8AC3E}">
        <p14:creationId xmlns:p14="http://schemas.microsoft.com/office/powerpoint/2010/main" val="87188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1392"/>
            <a:ext cx="8229600" cy="5159408"/>
          </a:xfrm>
        </p:spPr>
        <p:txBody>
          <a:bodyPr>
            <a:normAutofit fontScale="85000" lnSpcReduction="10000"/>
          </a:bodyPr>
          <a:lstStyle/>
          <a:p>
            <a:r>
              <a:rPr lang="en-US" dirty="0" smtClean="0"/>
              <a:t>For fun—games (Angry Birds), social media (Instagram)</a:t>
            </a:r>
          </a:p>
          <a:p>
            <a:endParaRPr lang="en-US" dirty="0"/>
          </a:p>
          <a:p>
            <a:r>
              <a:rPr lang="en-US" dirty="0" smtClean="0"/>
              <a:t>For public </a:t>
            </a:r>
            <a:r>
              <a:rPr lang="en-US" dirty="0"/>
              <a:t>s</a:t>
            </a:r>
            <a:r>
              <a:rPr lang="en-US" dirty="0" smtClean="0"/>
              <a:t>ervice—Oct. 2014 BBC used WhatsApp (text alert app) to give information about Ebola</a:t>
            </a:r>
          </a:p>
          <a:p>
            <a:endParaRPr lang="en-US" dirty="0" smtClean="0"/>
          </a:p>
          <a:p>
            <a:r>
              <a:rPr lang="en-US" dirty="0" smtClean="0"/>
              <a:t>For education purposes</a:t>
            </a:r>
          </a:p>
          <a:p>
            <a:endParaRPr lang="en-US" dirty="0" smtClean="0"/>
          </a:p>
          <a:p>
            <a:r>
              <a:rPr lang="en-US" dirty="0" smtClean="0"/>
              <a:t>For health improvement or surveillance purposes</a:t>
            </a:r>
          </a:p>
          <a:p>
            <a:endParaRPr lang="en-US" dirty="0" smtClean="0"/>
          </a:p>
          <a:p>
            <a:r>
              <a:rPr lang="en-US" dirty="0" smtClean="0"/>
              <a:t>In some cases, for disease identification</a:t>
            </a:r>
            <a:endParaRPr lang="en-US" dirty="0"/>
          </a:p>
        </p:txBody>
      </p:sp>
      <p:sp>
        <p:nvSpPr>
          <p:cNvPr id="2" name="Title 1"/>
          <p:cNvSpPr>
            <a:spLocks noGrp="1"/>
          </p:cNvSpPr>
          <p:nvPr>
            <p:ph type="title"/>
          </p:nvPr>
        </p:nvSpPr>
        <p:spPr/>
        <p:txBody>
          <a:bodyPr/>
          <a:lstStyle/>
          <a:p>
            <a:r>
              <a:rPr lang="en-US" dirty="0" smtClean="0"/>
              <a:t>App Uses</a:t>
            </a:r>
            <a:endParaRPr lang="en-US" dirty="0"/>
          </a:p>
        </p:txBody>
      </p:sp>
    </p:spTree>
    <p:extLst>
      <p:ext uri="{BB962C8B-B14F-4D97-AF65-F5344CB8AC3E}">
        <p14:creationId xmlns:p14="http://schemas.microsoft.com/office/powerpoint/2010/main" val="46747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4734</Words>
  <Application>Microsoft Office PowerPoint</Application>
  <PresentationFormat>On-screen Show (4:3)</PresentationFormat>
  <Paragraphs>203</Paragraphs>
  <Slides>19</Slides>
  <Notes>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Resources You Can Use</vt:lpstr>
      <vt:lpstr>Resource Guides</vt:lpstr>
      <vt:lpstr>Helpful Resources</vt:lpstr>
      <vt:lpstr>Helpful Resources</vt:lpstr>
      <vt:lpstr>Helpful Resources</vt:lpstr>
      <vt:lpstr>Helpful Resources</vt:lpstr>
      <vt:lpstr>History of Apps</vt:lpstr>
      <vt:lpstr>Apps Info</vt:lpstr>
      <vt:lpstr>App Uses</vt:lpstr>
      <vt:lpstr>Apps for Patients</vt:lpstr>
      <vt:lpstr>Apps for Patients</vt:lpstr>
      <vt:lpstr>Apps for Patients</vt:lpstr>
      <vt:lpstr>Apps for Patients</vt:lpstr>
      <vt:lpstr>Apps for Patients</vt:lpstr>
      <vt:lpstr>Medicare</vt:lpstr>
      <vt:lpstr>Oklahoma Advance Directive</vt:lpstr>
      <vt:lpstr>Goals for our Future  Healthcare System</vt:lpstr>
      <vt:lpstr>What does the future hold? What is going on and where is it headed?</vt:lpstr>
      <vt:lpstr>"Those who cannot remember the past are condemned to repeat it“ George Santayana</vt:lpstr>
    </vt:vector>
  </TitlesOfParts>
  <Company>OUHSC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Sheryl Buckner</dc:creator>
  <cp:lastModifiedBy>Sheryl Buckner</cp:lastModifiedBy>
  <cp:revision>10</cp:revision>
  <dcterms:created xsi:type="dcterms:W3CDTF">2016-02-25T22:31:20Z</dcterms:created>
  <dcterms:modified xsi:type="dcterms:W3CDTF">2016-02-26T14:44:25Z</dcterms:modified>
</cp:coreProperties>
</file>