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3" r:id="rId5"/>
    <p:sldId id="269" r:id="rId6"/>
    <p:sldId id="270" r:id="rId7"/>
    <p:sldId id="271" r:id="rId8"/>
    <p:sldId id="264" r:id="rId9"/>
    <p:sldId id="272" r:id="rId10"/>
    <p:sldId id="265" r:id="rId11"/>
    <p:sldId id="266" r:id="rId12"/>
    <p:sldId id="267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valerie.eschiti@ouhsc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5364" y="1023867"/>
            <a:ext cx="4606636" cy="33496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Art Interventions for Palliative Care Symptom Management in Comanche Cancer Survivors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Partners in Quality Conference</a:t>
            </a:r>
          </a:p>
          <a:p>
            <a:r>
              <a:rPr lang="en-US" dirty="0" smtClean="0"/>
              <a:t>April 17,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4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Mixed methods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 focus groups (n = 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): tested six art-making interventions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 focus group (n = 13): reviewed survey tools</a:t>
            </a:r>
          </a:p>
          <a:p>
            <a:r>
              <a:rPr lang="en-US" dirty="0">
                <a:solidFill>
                  <a:schemeClr val="tx1"/>
                </a:solidFill>
              </a:rPr>
              <a:t>At each of the groups, feasibility of collecting salivary </a:t>
            </a:r>
            <a:r>
              <a:rPr lang="en-US" dirty="0" smtClean="0">
                <a:solidFill>
                  <a:schemeClr val="tx1"/>
                </a:solidFill>
              </a:rPr>
              <a:t>fluid assessed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2" y="4283858"/>
            <a:ext cx="3016826" cy="22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4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 = 19 for all 3 group meetings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Quilting and painting preferred arts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Painting elicited flow state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refusals for salivary fluid collection; feasible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Preferred brief surveys; no changes needed for readability or cultural appropriateness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9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future study, we will use salivary samples and brief assessment tools to study the impact of a painting </a:t>
            </a:r>
            <a:r>
              <a:rPr lang="en-US" dirty="0" smtClean="0">
                <a:solidFill>
                  <a:schemeClr val="tx1"/>
                </a:solidFill>
              </a:rPr>
              <a:t>arts-making </a:t>
            </a:r>
            <a:r>
              <a:rPr lang="en-US" dirty="0">
                <a:solidFill>
                  <a:schemeClr val="tx1"/>
                </a:solidFill>
              </a:rPr>
              <a:t>intervention in Comanche cancer </a:t>
            </a:r>
            <a:r>
              <a:rPr lang="en-US" dirty="0" smtClean="0">
                <a:solidFill>
                  <a:schemeClr val="tx1"/>
                </a:solidFill>
              </a:rPr>
              <a:t>survivors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Grant application submitted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91" y="3871654"/>
            <a:ext cx="3370118" cy="25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5694"/>
          <a:stretch>
            <a:fillRect/>
          </a:stretch>
        </p:blipFill>
        <p:spPr>
          <a:xfrm>
            <a:off x="1101437" y="800100"/>
            <a:ext cx="6172200" cy="5224085"/>
          </a:xfrm>
        </p:spPr>
      </p:pic>
    </p:spTree>
    <p:extLst>
      <p:ext uri="{BB962C8B-B14F-4D97-AF65-F5344CB8AC3E}">
        <p14:creationId xmlns:p14="http://schemas.microsoft.com/office/powerpoint/2010/main" val="14621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valerie.eschiti@ouhsc.edu</a:t>
            </a:r>
            <a:endParaRPr lang="en-US" dirty="0" smtClean="0"/>
          </a:p>
          <a:p>
            <a:r>
              <a:rPr lang="en-US" dirty="0" smtClean="0"/>
              <a:t>580-512-7280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37" y="2741287"/>
            <a:ext cx="4201651" cy="7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9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Valerie </a:t>
            </a:r>
            <a:r>
              <a:rPr lang="en-US" dirty="0">
                <a:solidFill>
                  <a:schemeClr val="tx1"/>
                </a:solidFill>
              </a:rPr>
              <a:t>Eschiti, PhD, RN, AHN-BC, CHTP, </a:t>
            </a:r>
            <a:r>
              <a:rPr lang="en-US" dirty="0" smtClean="0">
                <a:solidFill>
                  <a:schemeClr val="tx1"/>
                </a:solidFill>
              </a:rPr>
              <a:t>CTN-A</a:t>
            </a:r>
            <a:r>
              <a:rPr lang="en-US" baseline="30000" dirty="0" smtClean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Names of Other Presenters: </a:t>
            </a:r>
            <a:r>
              <a:rPr lang="en-US" dirty="0">
                <a:solidFill>
                  <a:schemeClr val="tx1"/>
                </a:solidFill>
              </a:rPr>
              <a:t>Doris Benbrook,</a:t>
            </a:r>
            <a:r>
              <a:rPr lang="en-US" baseline="30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Stacey Sanford,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Dorothy Rhoades,</a:t>
            </a:r>
            <a:r>
              <a:rPr lang="en-US" baseline="30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Mark Doescher,</a:t>
            </a:r>
            <a:r>
              <a:rPr lang="en-US" baseline="30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Elizabeth Warson,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Jana Lauderdale,</a:t>
            </a:r>
            <a:r>
              <a:rPr lang="en-US" baseline="30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Marianne Matzo,</a:t>
            </a:r>
            <a:r>
              <a:rPr lang="en-US" baseline="30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Agency Affiliation: </a:t>
            </a:r>
            <a:r>
              <a:rPr lang="en-US" dirty="0">
                <a:solidFill>
                  <a:schemeClr val="tx1"/>
                </a:solidFill>
              </a:rPr>
              <a:t>1. University of Oklahoma Health Sciences Center, 2. Stephenson Cancer Center, 3. Comanche Nation, 4. Vanderbilt University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2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6918" y="1143000"/>
            <a:ext cx="686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Project funded by Stephenson Cancer Center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Partnership with Comanche Nation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Community-engaged approach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68" y="2438290"/>
            <a:ext cx="1422689" cy="1422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11" y="4143887"/>
            <a:ext cx="3653270" cy="116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0" y="2438290"/>
            <a:ext cx="1602654" cy="1940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27" y="4608083"/>
            <a:ext cx="38100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2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American Indian (AI) cancer mortality rates in Southern Plains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Leading cause of death in women; 2</a:t>
            </a:r>
            <a:r>
              <a:rPr lang="en-US" sz="2000" baseline="30000" dirty="0" smtClean="0">
                <a:solidFill>
                  <a:schemeClr val="tx1"/>
                </a:solidFill>
              </a:rPr>
              <a:t>nd</a:t>
            </a:r>
            <a:r>
              <a:rPr lang="en-US" sz="2000" dirty="0" smtClean="0">
                <a:solidFill>
                  <a:schemeClr val="tx1"/>
                </a:solidFill>
              </a:rPr>
              <a:t> for men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 2007-09 (most recent data available) in the 8-county jurisdiction of Comanche Nation, the age-adjusted cancer incidence rates (per 100,000) were Whites 474.2 vs AIs 483.7 (no tribe-specific data available) and </a:t>
            </a:r>
            <a:r>
              <a:rPr lang="en-US" sz="2000" b="1" dirty="0">
                <a:solidFill>
                  <a:schemeClr val="tx1"/>
                </a:solidFill>
              </a:rPr>
              <a:t>a large racial disparity in mortality rates (Whites 196.9 vs AIs 262.6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ata </a:t>
            </a:r>
            <a:r>
              <a:rPr lang="en-US" sz="2000" dirty="0">
                <a:solidFill>
                  <a:schemeClr val="tx1"/>
                </a:solidFill>
              </a:rPr>
              <a:t>indicate a need for culturally appropriate interventions to improve AI cancer </a:t>
            </a:r>
            <a:r>
              <a:rPr lang="en-US" sz="2000" dirty="0" smtClean="0">
                <a:solidFill>
                  <a:schemeClr val="tx1"/>
                </a:solidFill>
              </a:rPr>
              <a:t>survivorship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Need for palliative care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6" descr="top of Mt.Sco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36" y="259006"/>
            <a:ext cx="3577936" cy="16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1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263" y="644236"/>
            <a:ext cx="693073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Palliative Care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/>
              <a:t>The World Health Organization (2003) defines palliative care </a:t>
            </a:r>
            <a:r>
              <a:rPr lang="en-US" altLang="en-US" sz="2000" dirty="0" smtClean="0"/>
              <a:t>as “…an </a:t>
            </a:r>
            <a:r>
              <a:rPr lang="en-US" altLang="en-US" sz="2000" dirty="0"/>
              <a:t>approach which improves the quality of life of patients and their families facing life-threatening illness, through the prevention, assessment, and treatment of pain and other physical, psychosocial, and spiritual </a:t>
            </a:r>
            <a:r>
              <a:rPr lang="en-US" altLang="en-US" sz="2000" dirty="0" smtClean="0"/>
              <a:t>problems.”  </a:t>
            </a:r>
          </a:p>
          <a:p>
            <a:endParaRPr lang="en-US" alt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/>
              <a:t>Interdisciplinary care that aims to relieve suffering and improve quality of life for patients with advanced illness and their families.</a:t>
            </a:r>
          </a:p>
          <a:p>
            <a:endParaRPr lang="en-US" altLang="en-US" sz="2000" dirty="0"/>
          </a:p>
          <a:p>
            <a:endParaRPr lang="en-US" dirty="0"/>
          </a:p>
        </p:txBody>
      </p:sp>
      <p:pic>
        <p:nvPicPr>
          <p:cNvPr id="4" name="Content Placeholder 7" descr="IMG_26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41128" y="3946092"/>
            <a:ext cx="1650616" cy="24754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4669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036" y="1996440"/>
            <a:ext cx="6629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 as Therapy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</a:t>
            </a:r>
            <a:r>
              <a:rPr lang="en-US" sz="2000" dirty="0" smtClean="0"/>
              <a:t>ultural </a:t>
            </a:r>
            <a:r>
              <a:rPr lang="en-US" sz="2000" dirty="0"/>
              <a:t>and expressive framework for health promotion and prevention centered in the </a:t>
            </a:r>
            <a:r>
              <a:rPr lang="en-US" sz="2000" dirty="0" smtClean="0"/>
              <a:t>arts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Art can be used as a medium to promote experiences of “</a:t>
            </a:r>
            <a:r>
              <a:rPr lang="en-US" sz="2000" dirty="0" smtClean="0"/>
              <a:t>flow”: focused </a:t>
            </a:r>
            <a:r>
              <a:rPr lang="en-US" sz="2000" dirty="0"/>
              <a:t>application of one’s strengths into mastering </a:t>
            </a:r>
            <a:r>
              <a:rPr lang="en-US" sz="2000" dirty="0" smtClean="0"/>
              <a:t>challenges; provides </a:t>
            </a:r>
            <a:r>
              <a:rPr lang="en-US" sz="2000" dirty="0"/>
              <a:t>a sense of freedom that comes when one is lost in an activity regardless of time, duty, or </a:t>
            </a:r>
            <a:r>
              <a:rPr lang="en-US" sz="2000" dirty="0" smtClean="0"/>
              <a:t>worry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</a:t>
            </a:r>
            <a:r>
              <a:rPr lang="en-US" sz="2000" dirty="0" smtClean="0"/>
              <a:t>llows </a:t>
            </a:r>
            <a:r>
              <a:rPr lang="en-US" sz="2000" dirty="0"/>
              <a:t>participants to experience a self-induced state of </a:t>
            </a:r>
            <a:r>
              <a:rPr lang="en-US" sz="2000" dirty="0" smtClean="0"/>
              <a:t>relaxation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</a:t>
            </a:r>
            <a:r>
              <a:rPr lang="en-US" sz="2000" dirty="0" smtClean="0"/>
              <a:t>ulturally </a:t>
            </a:r>
            <a:r>
              <a:rPr lang="en-US" sz="2000" dirty="0"/>
              <a:t>relevant healing </a:t>
            </a:r>
            <a:r>
              <a:rPr lang="en-US" sz="2000" dirty="0" smtClean="0"/>
              <a:t>practice</a:t>
            </a:r>
          </a:p>
          <a:p>
            <a:endParaRPr lang="en-US" sz="2400" b="1" dirty="0"/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5" name="Picture 4" descr="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1944" y="557645"/>
            <a:ext cx="2438400" cy="1844040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3600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6853" y="904009"/>
            <a:ext cx="64111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Cultural Considerations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Discussions with Comanche cultural consultant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Feedback from Comanche community </a:t>
            </a:r>
            <a:r>
              <a:rPr lang="en-US" sz="2000" dirty="0"/>
              <a:t>o</a:t>
            </a:r>
            <a:r>
              <a:rPr lang="en-US" sz="2000" dirty="0" smtClean="0"/>
              <a:t>utreach worker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Comanche Nation approval process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Ongoing maintenance of positive academic-tribal partnership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Sensitivity to collection of </a:t>
            </a:r>
            <a:r>
              <a:rPr lang="en-US" sz="2000" dirty="0" err="1" smtClean="0"/>
              <a:t>biospecimens</a:t>
            </a:r>
            <a:endParaRPr lang="en-US" sz="2000" dirty="0"/>
          </a:p>
        </p:txBody>
      </p:sp>
      <p:pic>
        <p:nvPicPr>
          <p:cNvPr id="3" name="Picture 5" descr="comanche teepe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91" y="4190365"/>
            <a:ext cx="3228109" cy="23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73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Determine culturally appropriate art interventions that incorporate Comanche peoples’ </a:t>
            </a:r>
            <a:r>
              <a:rPr lang="en-US" dirty="0" smtClean="0">
                <a:solidFill>
                  <a:schemeClr val="tx1"/>
                </a:solidFill>
              </a:rPr>
              <a:t>strengths</a:t>
            </a:r>
          </a:p>
          <a:p>
            <a:r>
              <a:rPr lang="en-US" dirty="0">
                <a:solidFill>
                  <a:schemeClr val="tx1"/>
                </a:solidFill>
              </a:rPr>
              <a:t>Pilot test pre- and post-test assessment tools measuring anxiety, depression, fatigue, and quality of life for cultural applicability and </a:t>
            </a:r>
            <a:r>
              <a:rPr lang="en-US" dirty="0" smtClean="0">
                <a:solidFill>
                  <a:schemeClr val="tx1"/>
                </a:solidFill>
              </a:rPr>
              <a:t>usefulness</a:t>
            </a:r>
          </a:p>
          <a:p>
            <a:r>
              <a:rPr lang="en-US" dirty="0">
                <a:solidFill>
                  <a:schemeClr val="tx1"/>
                </a:solidFill>
              </a:rPr>
              <a:t>Evaluate the feasibility of collecting and analyzing salivary fluid for measuring effects of an art activity on levels of cortisol and immune </a:t>
            </a:r>
            <a:r>
              <a:rPr lang="en-US" dirty="0" smtClean="0">
                <a:solidFill>
                  <a:schemeClr val="tx1"/>
                </a:solidFill>
              </a:rPr>
              <a:t>cytokines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PIPESM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4935684"/>
            <a:ext cx="2355273" cy="17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7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964" y="1049482"/>
            <a:ext cx="7595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Salivary Fluid Collection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Cortisol: inflammatory biomarker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Immune cytokines: identified </a:t>
            </a:r>
            <a:r>
              <a:rPr lang="en-US" sz="2000" dirty="0"/>
              <a:t>associations with sickness behavior and anxiety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Collected before and after intervention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3584864"/>
            <a:ext cx="3453889" cy="259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61108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TF00001244</Template>
  <TotalTime>108</TotalTime>
  <Words>547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Schoolbook</vt:lpstr>
      <vt:lpstr>Corbel</vt:lpstr>
      <vt:lpstr>Wingdings</vt:lpstr>
      <vt:lpstr>Feathered</vt:lpstr>
      <vt:lpstr>Art Interventions for Palliative Care Symptom Management in Comanche Cancer Survivors </vt:lpstr>
      <vt:lpstr>Interdisciplinary Research</vt:lpstr>
      <vt:lpstr>PowerPoint Presentation</vt:lpstr>
      <vt:lpstr>Background</vt:lpstr>
      <vt:lpstr>PowerPoint Presentation</vt:lpstr>
      <vt:lpstr>PowerPoint Presentation</vt:lpstr>
      <vt:lpstr>PowerPoint Presentation</vt:lpstr>
      <vt:lpstr>Aims</vt:lpstr>
      <vt:lpstr>PowerPoint Presentation</vt:lpstr>
      <vt:lpstr>Methodology</vt:lpstr>
      <vt:lpstr>Preliminary Findings</vt:lpstr>
      <vt:lpstr>Implications</vt:lpstr>
      <vt:lpstr>Questions?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Sorrells</dc:creator>
  <cp:lastModifiedBy>Valerie Eschiti</cp:lastModifiedBy>
  <cp:revision>40</cp:revision>
  <dcterms:created xsi:type="dcterms:W3CDTF">2015-02-11T21:49:57Z</dcterms:created>
  <dcterms:modified xsi:type="dcterms:W3CDTF">2015-03-25T21:26:19Z</dcterms:modified>
</cp:coreProperties>
</file>