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2" r:id="rId6"/>
    <p:sldId id="265" r:id="rId7"/>
    <p:sldId id="263" r:id="rId8"/>
    <p:sldId id="259" r:id="rId9"/>
    <p:sldId id="266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86ECA-1B00-40E9-9EBB-1F2458F10C1D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CD461-0463-41A1-8114-DA75EB716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95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ENR article Dec. 2011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ENR stands for Emergency Nurse Resource, they are developed by ENA members to provide their colleagues with evidence-based information. Each ENR focuses on a clinical practice issue and is the result of the review and analysis of the supporting science and clinical knowledge.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CD461-0463-41A1-8114-DA75EB716D3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0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Right and left extremities- In children</a:t>
            </a:r>
            <a:r>
              <a:rPr lang="en-US" baseline="0" dirty="0" smtClean="0"/>
              <a:t> just </a:t>
            </a:r>
            <a:r>
              <a:rPr lang="en-US" baseline="0" smtClean="0"/>
              <a:t>the tibias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CD461-0463-41A1-8114-DA75EB716D3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Information is with the EZ IO Intra osseous infusion drill by </a:t>
            </a:r>
            <a:r>
              <a:rPr lang="en-US" dirty="0" err="1" smtClean="0"/>
              <a:t>Vidacare</a:t>
            </a:r>
            <a:r>
              <a:rPr lang="en-US" dirty="0" smtClean="0"/>
              <a:t>. Visit Vidacare.com for more info and to watch videos on infusions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CD461-0463-41A1-8114-DA75EB716D3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0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Emergency Nurse Resource evidence based magazine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5CD461-0463-41A1-8114-DA75EB716D3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2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33E5593-8964-451C-8DFC-098B61F44AD5}" type="datetimeFigureOut">
              <a:rPr lang="en-US" smtClean="0"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2BE47C5-E379-44CC-AE1D-B99B9BE483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XVDx26N9Zk" TargetMode="External"/><Relationship Id="rId2" Type="http://schemas.openxmlformats.org/officeDocument/2006/relationships/hyperlink" Target="https://www.youtube.com/watch?v=eEe6wmGeY1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Code Blue: When </a:t>
            </a:r>
            <a:r>
              <a:rPr lang="en-US" b="1" i="1" dirty="0" smtClean="0"/>
              <a:t>Time </a:t>
            </a:r>
            <a:r>
              <a:rPr lang="en-US" b="1" i="1" dirty="0" smtClean="0"/>
              <a:t>is Tissue, Faster is Better and Safer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9872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MaShelia</a:t>
            </a:r>
            <a:r>
              <a:rPr lang="en-US" dirty="0" smtClean="0"/>
              <a:t> T. Broadway, </a:t>
            </a:r>
            <a:r>
              <a:rPr lang="en-US" dirty="0" err="1" smtClean="0"/>
              <a:t>MNSc</a:t>
            </a:r>
            <a:r>
              <a:rPr lang="en-US" dirty="0" smtClean="0"/>
              <a:t>, APRN, A/G ACNP</a:t>
            </a:r>
          </a:p>
          <a:p>
            <a:r>
              <a:rPr lang="en-US" dirty="0" smtClean="0"/>
              <a:t>Rapid Response Team </a:t>
            </a:r>
            <a:r>
              <a:rPr lang="en-US" dirty="0" smtClean="0"/>
              <a:t>Leader</a:t>
            </a:r>
          </a:p>
          <a:p>
            <a:r>
              <a:rPr lang="en-US" dirty="0" smtClean="0"/>
              <a:t>Central Arkansas Veterans Healthcare System (CAVHS)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1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American Heart Association. (2005). American heart association guidelines for cardiopulmonary resuscitation and emergency cardiovascular care. </a:t>
            </a:r>
            <a:r>
              <a:rPr lang="en-US" i="1" dirty="0"/>
              <a:t>Circulation, 112</a:t>
            </a:r>
            <a:r>
              <a:rPr lang="en-US" dirty="0"/>
              <a:t>(24), 307-313. </a:t>
            </a:r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Davidoff</a:t>
            </a:r>
            <a:r>
              <a:rPr lang="en-US" dirty="0"/>
              <a:t>, J. (2005). Clinical evaluation of a novel </a:t>
            </a:r>
            <a:r>
              <a:rPr lang="en-US" dirty="0" err="1"/>
              <a:t>intraosseous</a:t>
            </a:r>
            <a:r>
              <a:rPr lang="en-US" dirty="0"/>
              <a:t> device for adults: </a:t>
            </a:r>
            <a:r>
              <a:rPr lang="en-US" dirty="0" smtClean="0"/>
              <a:t>Prospective</a:t>
            </a:r>
            <a:r>
              <a:rPr lang="en-US" dirty="0"/>
              <a:t>. </a:t>
            </a:r>
            <a:r>
              <a:rPr lang="en-US" i="1" dirty="0"/>
              <a:t>JEMS, </a:t>
            </a:r>
            <a:r>
              <a:rPr lang="en-US" i="1" dirty="0" smtClean="0"/>
              <a:t>10</a:t>
            </a:r>
            <a:r>
              <a:rPr lang="en-US" dirty="0" smtClean="0"/>
              <a:t>(20), 2320-23</a:t>
            </a:r>
            <a:r>
              <a:rPr lang="en-US" dirty="0"/>
              <a:t>. 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Infusion Nurses Society. (2009). The role of the registered nurse in the insertion of </a:t>
            </a:r>
            <a:r>
              <a:rPr lang="en-US" dirty="0" err="1"/>
              <a:t>intraosseous</a:t>
            </a:r>
            <a:r>
              <a:rPr lang="en-US" dirty="0"/>
              <a:t> access devices. </a:t>
            </a:r>
            <a:r>
              <a:rPr lang="en-US" i="1" dirty="0"/>
              <a:t>Journal of Infusion Nursing, 32</a:t>
            </a:r>
            <a:r>
              <a:rPr lang="en-US" dirty="0"/>
              <a:t>(4), 187-188. 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err="1"/>
              <a:t>Intraosseous</a:t>
            </a:r>
            <a:r>
              <a:rPr lang="en-US" dirty="0"/>
              <a:t> devices for intravascular access in adult trauma patients. (2011). </a:t>
            </a:r>
            <a:r>
              <a:rPr lang="en-US" i="1" dirty="0"/>
              <a:t>Critical Care Nurse, 31</a:t>
            </a:r>
            <a:r>
              <a:rPr lang="en-US" dirty="0"/>
              <a:t>(2), 76-89.	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/>
              <a:t>Lynn, P. (2010). Recommendations for the use of </a:t>
            </a:r>
            <a:r>
              <a:rPr lang="en-US" dirty="0" err="1"/>
              <a:t>intraosseous</a:t>
            </a:r>
            <a:r>
              <a:rPr lang="en-US" dirty="0"/>
              <a:t> vascular access for emergent and </a:t>
            </a:r>
            <a:r>
              <a:rPr lang="en-US" dirty="0" err="1"/>
              <a:t>nonemergent</a:t>
            </a:r>
            <a:r>
              <a:rPr lang="en-US" dirty="0"/>
              <a:t> situations in various health care settings. </a:t>
            </a:r>
            <a:r>
              <a:rPr lang="en-US" i="1" dirty="0"/>
              <a:t>Journal of Infusion Nursing, 33</a:t>
            </a:r>
            <a:r>
              <a:rPr lang="en-US" dirty="0"/>
              <a:t>(3), 346-351. 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7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Intra-Osseous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An IO (</a:t>
            </a:r>
            <a:r>
              <a:rPr lang="en-US" dirty="0" err="1"/>
              <a:t>intraosseous</a:t>
            </a:r>
            <a:r>
              <a:rPr lang="en-US" dirty="0"/>
              <a:t>) infusion is the process of injecting directly into the marrow of a bone to provide an entry point into the systemic venous system. IO access devices are used for vascular access in emergent situations when </a:t>
            </a:r>
            <a:r>
              <a:rPr lang="en-US" dirty="0" smtClean="0"/>
              <a:t>PIV (peripheral)access </a:t>
            </a:r>
            <a:r>
              <a:rPr lang="en-US" dirty="0"/>
              <a:t>cannot be obtained and when the patient might be at risk of increased morbidity or  </a:t>
            </a:r>
            <a:r>
              <a:rPr lang="en-US" dirty="0" smtClean="0"/>
              <a:t>mortality.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14600"/>
            <a:ext cx="2514600" cy="2590800"/>
          </a:xfrm>
        </p:spPr>
      </p:pic>
    </p:spTree>
    <p:extLst>
      <p:ext uri="{BB962C8B-B14F-4D97-AF65-F5344CB8AC3E}">
        <p14:creationId xmlns:p14="http://schemas.microsoft.com/office/powerpoint/2010/main" val="28487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According to the American Heart Association and the Advanced Cardiac Life Support (ACLS) protocol having intravenous access is a standard of care for resuscitation efforts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514600"/>
            <a:ext cx="3276600" cy="2666999"/>
          </a:xfrm>
        </p:spPr>
      </p:pic>
    </p:spTree>
    <p:extLst>
      <p:ext uri="{BB962C8B-B14F-4D97-AF65-F5344CB8AC3E}">
        <p14:creationId xmlns:p14="http://schemas.microsoft.com/office/powerpoint/2010/main" val="24779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It </a:t>
            </a:r>
            <a:r>
              <a:rPr lang="en-US" dirty="0"/>
              <a:t>acknowledges that success rate and time to vascular cannulation are crucial to the optimal </a:t>
            </a:r>
            <a:r>
              <a:rPr lang="en-US" dirty="0" smtClean="0"/>
              <a:t>resuscitation of </a:t>
            </a:r>
            <a:r>
              <a:rPr lang="en-US" dirty="0"/>
              <a:t>the critically ill patient. 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Failure </a:t>
            </a:r>
            <a:r>
              <a:rPr lang="en-US" dirty="0"/>
              <a:t>rates of emergent IV access in the literature range from 10-40%.  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average time for cannulation ranges from 2.5 to 13 minutes with difficult IV requiring as much as 30 </a:t>
            </a:r>
            <a:r>
              <a:rPr lang="en-US" dirty="0" smtClean="0"/>
              <a:t>minutes.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Given </a:t>
            </a:r>
            <a:r>
              <a:rPr lang="en-US" dirty="0"/>
              <a:t>the time to establish a </a:t>
            </a:r>
            <a:r>
              <a:rPr lang="en-US" dirty="0" smtClean="0"/>
              <a:t>central venous catheter</a:t>
            </a:r>
            <a:r>
              <a:rPr lang="en-US" dirty="0" smtClean="0"/>
              <a:t>, </a:t>
            </a:r>
            <a:r>
              <a:rPr lang="en-US" dirty="0"/>
              <a:t>the increased risk to the patient and the skill required of the provider, other alternatives are often </a:t>
            </a:r>
            <a:r>
              <a:rPr lang="en-US" dirty="0" smtClean="0"/>
              <a:t>desirable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Multiple </a:t>
            </a:r>
            <a:r>
              <a:rPr lang="en-US" dirty="0"/>
              <a:t>attempts at attaining access result in frustration and a loss in productivity by the treating team.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Approved Routes for </a:t>
            </a:r>
            <a:r>
              <a:rPr lang="en-US" dirty="0" smtClean="0"/>
              <a:t>IO Access </a:t>
            </a:r>
            <a:r>
              <a:rPr lang="en-US" dirty="0" smtClean="0"/>
              <a:t>in Adults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Sternum- not approved for use at CAVHS</a:t>
            </a:r>
          </a:p>
          <a:p>
            <a:r>
              <a:rPr lang="en-US" dirty="0" smtClean="0"/>
              <a:t>Proximal </a:t>
            </a:r>
            <a:r>
              <a:rPr lang="en-US" dirty="0" smtClean="0"/>
              <a:t>h</a:t>
            </a:r>
            <a:r>
              <a:rPr lang="en-US" dirty="0" smtClean="0"/>
              <a:t>umerus</a:t>
            </a:r>
            <a:r>
              <a:rPr lang="en-US" dirty="0"/>
              <a:t> </a:t>
            </a:r>
            <a:r>
              <a:rPr lang="en-US" dirty="0" smtClean="0"/>
              <a:t>is the </a:t>
            </a:r>
            <a:r>
              <a:rPr lang="en-US" dirty="0" smtClean="0"/>
              <a:t>preferred </a:t>
            </a:r>
            <a:r>
              <a:rPr lang="en-US" dirty="0"/>
              <a:t>s</a:t>
            </a:r>
            <a:r>
              <a:rPr lang="en-US" dirty="0" smtClean="0"/>
              <a:t>ite </a:t>
            </a:r>
            <a:r>
              <a:rPr lang="en-US" dirty="0" smtClean="0"/>
              <a:t>during a </a:t>
            </a:r>
            <a:r>
              <a:rPr lang="en-US" dirty="0" smtClean="0"/>
              <a:t>Code </a:t>
            </a:r>
            <a:r>
              <a:rPr lang="en-US" dirty="0" smtClean="0"/>
              <a:t>Blue</a:t>
            </a:r>
          </a:p>
          <a:p>
            <a:r>
              <a:rPr lang="en-US" dirty="0" smtClean="0"/>
              <a:t>Proximal </a:t>
            </a:r>
            <a:r>
              <a:rPr lang="en-US" dirty="0" smtClean="0"/>
              <a:t>tibia allows easy </a:t>
            </a:r>
            <a:r>
              <a:rPr lang="en-US" dirty="0"/>
              <a:t>a</a:t>
            </a:r>
            <a:r>
              <a:rPr lang="en-US" dirty="0" smtClean="0"/>
              <a:t>ccess during a </a:t>
            </a:r>
            <a:r>
              <a:rPr lang="en-US" dirty="0" smtClean="0"/>
              <a:t>Code Blue</a:t>
            </a:r>
          </a:p>
          <a:p>
            <a:r>
              <a:rPr lang="en-US" dirty="0" smtClean="0"/>
              <a:t>Distal </a:t>
            </a:r>
            <a:r>
              <a:rPr lang="en-US" dirty="0" smtClean="0"/>
              <a:t>tibia </a:t>
            </a:r>
            <a:r>
              <a:rPr lang="en-US" dirty="0" smtClean="0"/>
              <a:t>allows </a:t>
            </a:r>
            <a:r>
              <a:rPr lang="en-US" dirty="0"/>
              <a:t>easy access during a Code Blue</a:t>
            </a:r>
          </a:p>
        </p:txBody>
      </p:sp>
    </p:spTree>
    <p:extLst>
      <p:ext uri="{BB962C8B-B14F-4D97-AF65-F5344CB8AC3E}">
        <p14:creationId xmlns:p14="http://schemas.microsoft.com/office/powerpoint/2010/main" val="290639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10 seconds to vascular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Proximal </a:t>
            </a:r>
            <a:r>
              <a:rPr lang="en-US" dirty="0" smtClean="0"/>
              <a:t>humerus-It </a:t>
            </a:r>
            <a:r>
              <a:rPr lang="en-US" dirty="0" smtClean="0"/>
              <a:t>has been shown under fluoroscopy that effective drug delivery form the proximal humerus takes 2.25 </a:t>
            </a:r>
            <a:r>
              <a:rPr lang="en-US" dirty="0" err="1" smtClean="0"/>
              <a:t>secs</a:t>
            </a:r>
            <a:r>
              <a:rPr lang="en-US" dirty="0" smtClean="0"/>
              <a:t> with the EZ </a:t>
            </a:r>
            <a:r>
              <a:rPr lang="en-US" dirty="0" smtClean="0"/>
              <a:t>IO access</a:t>
            </a:r>
            <a:endParaRPr lang="en-US" dirty="0" smtClean="0"/>
          </a:p>
          <a:p>
            <a:r>
              <a:rPr lang="en-US" dirty="0" smtClean="0"/>
              <a:t>Proximal </a:t>
            </a:r>
            <a:r>
              <a:rPr lang="en-US" dirty="0" smtClean="0"/>
              <a:t>tibia-takes </a:t>
            </a:r>
            <a:r>
              <a:rPr lang="en-US" dirty="0" smtClean="0"/>
              <a:t>approximately 5.1 seconds</a:t>
            </a:r>
          </a:p>
          <a:p>
            <a:r>
              <a:rPr lang="en-US" dirty="0" smtClean="0"/>
              <a:t>Distal </a:t>
            </a:r>
            <a:r>
              <a:rPr lang="en-US" dirty="0" smtClean="0"/>
              <a:t>tibia-takes </a:t>
            </a:r>
            <a:r>
              <a:rPr lang="en-US" dirty="0" smtClean="0"/>
              <a:t>approximately 7.0 seconds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76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Intraosseous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venous access is significantly more expeditious than standard IV access and should be considered early when known or suspected difficult IV access exists.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alert patients, pain with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intraosseous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access insertions is rated as minor.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Lidocaine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prior to medication infusion reduces the pain felt by alert patients.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light of the evidence presented here, IO access provides vascular access in a timely manner when faced with difficult IV access. This conclusion is supported by the consistent first attempt success rate and rapid time to insertion.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4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www.youtube.com/watch?v=eEe6wmGeY1g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www.youtube.com/watch?v=UXVDx26N9Zk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9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 Questions ??</a:t>
            </a:r>
            <a:endParaRPr lang="en-US" dirty="0"/>
          </a:p>
        </p:txBody>
      </p:sp>
      <p:pic>
        <p:nvPicPr>
          <p:cNvPr id="1026" name="Picture 2" descr="C:\Users\VHALITBROADM\AppData\Local\Microsoft\Windows\Temporary Internet Files\Content.IE5\G8YWV9GL\manandbook[1]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743200"/>
            <a:ext cx="2286000" cy="2362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662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602</TotalTime>
  <Words>503</Words>
  <Application>Microsoft Office PowerPoint</Application>
  <PresentationFormat>On-screen Show (4:3)</PresentationFormat>
  <Paragraphs>57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Code Blue: When Time is Tissue, Faster is Better and Safer</vt:lpstr>
      <vt:lpstr>Intra-Osseous Access</vt:lpstr>
      <vt:lpstr>Standard of Care</vt:lpstr>
      <vt:lpstr>Key Points</vt:lpstr>
      <vt:lpstr>Approved Routes for IO Access in Adults</vt:lpstr>
      <vt:lpstr>10 seconds to vascular access</vt:lpstr>
      <vt:lpstr>In Conclusion</vt:lpstr>
      <vt:lpstr>Insertion technique</vt:lpstr>
      <vt:lpstr>Any Questions ??</vt:lpstr>
      <vt:lpstr>References</vt:lpstr>
    </vt:vector>
  </TitlesOfParts>
  <Company>Veteran Affairs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Blue: When time is Tissue, Faster is Better and Safer</dc:title>
  <dc:creator>Department of Veterans Affairs</dc:creator>
  <cp:lastModifiedBy>Brown, Lana M.</cp:lastModifiedBy>
  <cp:revision>33</cp:revision>
  <dcterms:created xsi:type="dcterms:W3CDTF">2015-03-30T17:06:11Z</dcterms:created>
  <dcterms:modified xsi:type="dcterms:W3CDTF">2015-03-31T18:32:14Z</dcterms:modified>
</cp:coreProperties>
</file>