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74" r:id="rId3"/>
    <p:sldId id="280" r:id="rId4"/>
    <p:sldId id="281" r:id="rId5"/>
    <p:sldId id="282" r:id="rId6"/>
    <p:sldId id="275" r:id="rId7"/>
    <p:sldId id="279" r:id="rId8"/>
    <p:sldId id="276" r:id="rId9"/>
    <p:sldId id="277" r:id="rId10"/>
    <p:sldId id="285" r:id="rId11"/>
    <p:sldId id="288" r:id="rId12"/>
    <p:sldId id="287" r:id="rId13"/>
    <p:sldId id="289" r:id="rId14"/>
    <p:sldId id="290" r:id="rId15"/>
    <p:sldId id="291" r:id="rId16"/>
    <p:sldId id="292" r:id="rId17"/>
    <p:sldId id="297" r:id="rId18"/>
    <p:sldId id="293" r:id="rId19"/>
    <p:sldId id="299" r:id="rId20"/>
    <p:sldId id="296" r:id="rId21"/>
    <p:sldId id="294" r:id="rId22"/>
    <p:sldId id="295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6633"/>
    <a:srgbClr val="FFFF99"/>
    <a:srgbClr val="FFFFCC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A16AA-D5AB-4E7E-9329-80BC4BD464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2E96E-625A-4197-BEB2-936EF6AB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8 possible Time Wasters;</a:t>
            </a:r>
            <a:r>
              <a:rPr lang="en-US" baseline="0" dirty="0" smtClean="0"/>
              <a:t> we identified 6 in our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2E96E-625A-4197-BEB2-936EF6ABEA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5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2E96E-625A-4197-BEB2-936EF6ABEA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5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you can see, there are a number of clinical requirements and many of them have several variables. For example the TB; if the student has a positive skin test then they must see a provider for a chest x-ray plus have a Release for Public Contact AND a TB screening – and that is just for one year of the program. We tried to make it clear by putting in colors, but it still was causing confusion.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2E96E-625A-4197-BEB2-936EF6ABEA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5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of these</a:t>
            </a:r>
            <a:r>
              <a:rPr lang="en-US" baseline="0" dirty="0" smtClean="0"/>
              <a:t> strategies will be dependent upon a variety of factors – but we are in the process of exploring all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2E96E-625A-4197-BEB2-936EF6ABEA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3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And, as in our nursing practice, evaluation is an ongoing process – we will evaluate, make adjustments, re-implement, and re-evaluate.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2E96E-625A-4197-BEB2-936EF6ABEA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3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1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5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0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1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1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1861B-B495-4E86-9A78-33CCE2EA28E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03940-B7BE-4404-A381-D14F4C65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IMG_0366.JPG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\\DeptShare\KNS$\Clinical%20site%20paperwork,%20Gateway\FAQ%20sheets\Clinical%20Requirements%20at%20KSN,%20for%20web.docx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pixshark.com/vintage-book-page-printable.htm&amp;ei=XF4oVci3J8fToAT9mICQCw&amp;psig=AFQjCNEmtZOZV0OM6Rd8rgvR8ExswnYjYw&amp;ust=14287953163373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53976" y="87311"/>
            <a:ext cx="9090024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French Script MT" panose="03020402040607040605" pitchFamily="66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458200" cy="2384425"/>
          </a:xfrm>
        </p:spPr>
        <p:txBody>
          <a:bodyPr>
            <a:normAutofit/>
          </a:bodyPr>
          <a:lstStyle/>
          <a:p>
            <a:r>
              <a:rPr lang="en-US" dirty="0" smtClean="0"/>
              <a:t>Use of Lean Methodology to Improve Services </a:t>
            </a:r>
            <a:br>
              <a:rPr lang="en-US" dirty="0" smtClean="0"/>
            </a:br>
            <a:r>
              <a:rPr lang="en-US" dirty="0" smtClean="0"/>
              <a:t>in a School of Nursing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288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Sara Manning, MSN, RN, CNE, FCN</a:t>
            </a:r>
          </a:p>
          <a:p>
            <a:r>
              <a:rPr lang="en-US" dirty="0" smtClean="0"/>
              <a:t>Carol Mannahan, </a:t>
            </a:r>
            <a:r>
              <a:rPr lang="en-US" dirty="0" err="1" smtClean="0"/>
              <a:t>EdD</a:t>
            </a:r>
            <a:r>
              <a:rPr lang="en-US" dirty="0" smtClean="0"/>
              <a:t>, RN, </a:t>
            </a:r>
            <a:r>
              <a:rPr lang="en-US" dirty="0" err="1" smtClean="0"/>
              <a:t>CNE</a:t>
            </a:r>
            <a:r>
              <a:rPr lang="en-US" dirty="0" smtClean="0"/>
              <a:t>, NEA-BC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660647"/>
            <a:ext cx="1295400" cy="13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2278" y="890172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Adapting to KSN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47800" y="2278063"/>
            <a:ext cx="6705599" cy="38481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Identify a key process that supports a core product; define value  </a:t>
            </a:r>
            <a:r>
              <a:rPr lang="en-US" sz="2400" dirty="0" smtClean="0">
                <a:solidFill>
                  <a:srgbClr val="0070C0"/>
                </a:solidFill>
              </a:rPr>
              <a:t>(unanimous!) 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Involve participants </a:t>
            </a:r>
            <a:r>
              <a:rPr lang="en-US" sz="2400" dirty="0" smtClean="0">
                <a:solidFill>
                  <a:srgbClr val="0070C0"/>
                </a:solidFill>
              </a:rPr>
              <a:t>(Lean Team = 7 + coach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&amp; students)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Map current process </a:t>
            </a:r>
            <a:r>
              <a:rPr lang="en-US" sz="2400" dirty="0" smtClean="0">
                <a:solidFill>
                  <a:srgbClr val="0070C0"/>
                </a:solidFill>
              </a:rPr>
              <a:t>(UGH!) 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Identify areas for impact </a:t>
            </a:r>
            <a:r>
              <a:rPr lang="en-US" sz="2400" dirty="0" smtClean="0">
                <a:solidFill>
                  <a:srgbClr val="0070C0"/>
                </a:solidFill>
              </a:rPr>
              <a:t>(2)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Be creative; figure it out! </a:t>
            </a:r>
            <a:r>
              <a:rPr lang="en-US" sz="2400" dirty="0" smtClean="0">
                <a:solidFill>
                  <a:srgbClr val="0070C0"/>
                </a:solidFill>
              </a:rPr>
              <a:t>(gets interesting) </a:t>
            </a:r>
            <a:r>
              <a:rPr lang="en-US" sz="2400" dirty="0" smtClean="0"/>
              <a:t> 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Implement; map future state </a:t>
            </a:r>
            <a:r>
              <a:rPr lang="en-US" sz="2400" dirty="0" smtClean="0">
                <a:solidFill>
                  <a:srgbClr val="0070C0"/>
                </a:solidFill>
              </a:rPr>
              <a:t>(within 12 weeks)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Keep working  to improve the process </a:t>
            </a:r>
            <a:r>
              <a:rPr lang="en-US" sz="2400" dirty="0" smtClean="0">
                <a:solidFill>
                  <a:srgbClr val="0070C0"/>
                </a:solidFill>
              </a:rPr>
              <a:t>(continuous)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75" y="890171"/>
            <a:ext cx="2232025" cy="16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7848600" cy="608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8263" y="884238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7"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8262" y="819872"/>
            <a:ext cx="7086601" cy="59776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Starting the Process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8262" y="1600200"/>
            <a:ext cx="3307538" cy="461803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committee met to identify the MANY steps of the current process for collecting the required documents. Three giant Post-It note pages later, the complicated process was in front of everyone.</a:t>
            </a:r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74237" cy="4525963"/>
          </a:xfrm>
        </p:spPr>
        <p:txBody>
          <a:bodyPr>
            <a:normAutofit/>
          </a:bodyPr>
          <a:lstStyle/>
          <a:p>
            <a:pPr lvl="0" algn="ctr"/>
            <a:endParaRPr lang="en-US" dirty="0" smtClean="0">
              <a:solidFill>
                <a:prstClr val="black"/>
              </a:solidFill>
              <a:hlinkClick r:id="rId5" action="ppaction://hlinkfile"/>
            </a:endParaRPr>
          </a:p>
          <a:p>
            <a:pPr lvl="0" algn="ctr"/>
            <a:endParaRPr lang="en-US" dirty="0">
              <a:solidFill>
                <a:prstClr val="black"/>
              </a:solidFill>
              <a:hlinkClick r:id="rId5" action="ppaction://hlinkfile"/>
            </a:endParaRPr>
          </a:p>
          <a:p>
            <a:pPr lvl="0" algn="ctr"/>
            <a:endParaRPr lang="en-US" dirty="0" smtClean="0">
              <a:solidFill>
                <a:prstClr val="black"/>
              </a:solidFill>
              <a:hlinkClick r:id="rId5" action="ppaction://hlinkfile"/>
            </a:endParaRPr>
          </a:p>
        </p:txBody>
      </p:sp>
      <p:pic>
        <p:nvPicPr>
          <p:cNvPr id="1026" name="Picture 2" descr="C:\Users\camannahan\AppData\Local\Microsoft\Windows\Temporary Internet Files\Content.Outlook\3ZOZ6CLL\IMG_03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435532"/>
            <a:ext cx="3200400" cy="45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8263" y="901828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Horizontal Scroll 6"/>
          <p:cNvSpPr/>
          <p:nvPr/>
        </p:nvSpPr>
        <p:spPr>
          <a:xfrm>
            <a:off x="-3912412" y="451219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  <a:p>
            <a:pPr algn="r"/>
            <a:endParaRPr lang="en-US" dirty="0">
              <a:solidFill>
                <a:srgbClr val="0070C0"/>
              </a:solidFill>
            </a:endParaRPr>
          </a:p>
          <a:p>
            <a:pPr algn="r"/>
            <a:r>
              <a:rPr lang="en-US" dirty="0" smtClean="0"/>
              <a:t>:</a:t>
            </a:r>
            <a:endParaRPr lang="en-US" dirty="0"/>
          </a:p>
          <a:p>
            <a:pPr algn="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188262" y="907472"/>
            <a:ext cx="7086601" cy="69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Identified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005140"/>
            <a:ext cx="3626663" cy="39786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57800" y="1828800"/>
            <a:ext cx="281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 </a:t>
            </a:r>
            <a:r>
              <a:rPr lang="en-US" sz="2400" dirty="0" smtClean="0"/>
              <a:t>Waster: </a:t>
            </a:r>
          </a:p>
          <a:p>
            <a:pPr algn="ctr"/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Flurries </a:t>
            </a:r>
            <a:r>
              <a:rPr lang="en-US" sz="2400" dirty="0">
                <a:solidFill>
                  <a:srgbClr val="0070C0"/>
                </a:solidFill>
              </a:rPr>
              <a:t>of repeated emails to and from students felt similar to being tossed around in the wind – like one of Winnie the </a:t>
            </a:r>
            <a:r>
              <a:rPr lang="en-US" sz="2400" dirty="0" err="1">
                <a:solidFill>
                  <a:srgbClr val="0070C0"/>
                </a:solidFill>
              </a:rPr>
              <a:t>Pooh’s</a:t>
            </a:r>
            <a:r>
              <a:rPr lang="en-US" sz="2400" dirty="0">
                <a:solidFill>
                  <a:srgbClr val="0070C0"/>
                </a:solidFill>
              </a:rPr>
              <a:t> blustery </a:t>
            </a:r>
            <a:r>
              <a:rPr lang="en-US" sz="2400" dirty="0" smtClean="0">
                <a:solidFill>
                  <a:srgbClr val="0070C0"/>
                </a:solidFill>
              </a:rPr>
              <a:t>days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2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2278" y="838200"/>
            <a:ext cx="7086600" cy="53859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 smtClean="0">
              <a:solidFill>
                <a:prstClr val="black"/>
              </a:solidFill>
            </a:endParaRP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3773529" y="436674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2278" y="838199"/>
            <a:ext cx="7086600" cy="83314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Visual Representation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95400" y="1573004"/>
            <a:ext cx="7086600" cy="3916363"/>
          </a:xfrm>
        </p:spPr>
        <p:txBody>
          <a:bodyPr>
            <a:norm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Next in the Lean process is development </a:t>
            </a:r>
            <a:r>
              <a:rPr lang="en-US" sz="2400" dirty="0">
                <a:solidFill>
                  <a:prstClr val="black"/>
                </a:solidFill>
              </a:rPr>
              <a:t>of a concept map to depict what </a:t>
            </a:r>
            <a:r>
              <a:rPr lang="en-US" sz="2400" dirty="0" smtClean="0">
                <a:solidFill>
                  <a:prstClr val="black"/>
                </a:solidFill>
              </a:rPr>
              <a:t>has </a:t>
            </a:r>
            <a:r>
              <a:rPr lang="en-US" sz="2400" dirty="0">
                <a:solidFill>
                  <a:prstClr val="black"/>
                </a:solidFill>
              </a:rPr>
              <a:t>been </a:t>
            </a:r>
            <a:r>
              <a:rPr lang="en-US" sz="2400" dirty="0" smtClean="0">
                <a:solidFill>
                  <a:prstClr val="black"/>
                </a:solidFill>
              </a:rPr>
              <a:t>discovered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8030" r="3039" b="11432"/>
          <a:stretch/>
        </p:blipFill>
        <p:spPr>
          <a:xfrm>
            <a:off x="2051824" y="2349190"/>
            <a:ext cx="5913510" cy="38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8331" y="816830"/>
            <a:ext cx="7086600" cy="54621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</a:rPr>
              <a:t>The concept map helped us identify that there are 3 major groups involved in the process:</a:t>
            </a: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KSN policies, procedures, &amp; personnel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Clinical facilities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Students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40663" y="803886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3733800" y="524597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01" y="2102217"/>
            <a:ext cx="3802062" cy="40005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57" y="3480641"/>
            <a:ext cx="2120417" cy="2120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8850" y="803886"/>
            <a:ext cx="3426249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2278" y="890172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95400" y="685800"/>
            <a:ext cx="78486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438400" y="2278063"/>
            <a:ext cx="6705600" cy="38481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061" y="883245"/>
            <a:ext cx="3023878" cy="5242917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5097947" y="574430"/>
            <a:ext cx="2979253" cy="1165181"/>
          </a:xfrm>
          <a:prstGeom prst="cloud">
            <a:avLst/>
          </a:prstGeom>
          <a:solidFill>
            <a:srgbClr val="D94535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 not understand need/importance  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869949" y="779859"/>
            <a:ext cx="3000375" cy="12182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“Just Procrastinated”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6324600" y="2122531"/>
            <a:ext cx="1882546" cy="1077869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Unclear about deadlines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94" y="4529562"/>
            <a:ext cx="2316681" cy="1365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862" y="2327067"/>
            <a:ext cx="2475191" cy="1365622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20468" y="4228989"/>
            <a:ext cx="2439158" cy="133427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Did not know who to give documents to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2278" y="838200"/>
            <a:ext cx="7086600" cy="53859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 smtClean="0">
              <a:solidFill>
                <a:prstClr val="black"/>
              </a:solidFill>
            </a:endParaRP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3773529" y="436674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2278" y="838199"/>
            <a:ext cx="7086600" cy="83314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Requirement Confusion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00200" y="1600200"/>
            <a:ext cx="64769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4" y="753231"/>
            <a:ext cx="8132503" cy="15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2278" y="890172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2278" y="883244"/>
            <a:ext cx="7086599" cy="53439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To Address the Confusion . . 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52278" y="1914525"/>
            <a:ext cx="7086599" cy="4211639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Developed a checklist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valuated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updated website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Identified </a:t>
            </a:r>
            <a:r>
              <a:rPr lang="en-US" dirty="0" smtClean="0">
                <a:solidFill>
                  <a:prstClr val="black"/>
                </a:solidFill>
              </a:rPr>
              <a:t>an improved plan </a:t>
            </a:r>
            <a:r>
              <a:rPr lang="en-US" dirty="0" smtClean="0">
                <a:solidFill>
                  <a:prstClr val="black"/>
                </a:solidFill>
              </a:rPr>
              <a:t>to inform students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Established firm </a:t>
            </a:r>
            <a:r>
              <a:rPr lang="en-US" dirty="0" smtClean="0">
                <a:solidFill>
                  <a:prstClr val="black"/>
                </a:solidFill>
              </a:rPr>
              <a:t>deadlines with consequences 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  <a:hlinkClick r:id="rId5" action="ppaction://hlinkfi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5222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4" y="753231"/>
            <a:ext cx="8132503" cy="15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2278" y="890172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57400" y="882650"/>
            <a:ext cx="7086600" cy="53498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7703" r="5160" b="10235"/>
          <a:stretch/>
        </p:blipFill>
        <p:spPr>
          <a:xfrm>
            <a:off x="1252278" y="890172"/>
            <a:ext cx="7129722" cy="54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8263" y="798786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Once upon a time…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47801" y="1828800"/>
            <a:ext cx="66294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Eli Whitney - cotton gin</a:t>
            </a:r>
          </a:p>
          <a:p>
            <a:r>
              <a:rPr lang="en-US" dirty="0" smtClean="0"/>
              <a:t>Henry Ford - assembly line &amp; mass production</a:t>
            </a:r>
          </a:p>
          <a:p>
            <a:r>
              <a:rPr lang="en-US" dirty="0" smtClean="0"/>
              <a:t>Japan – rebuilding manufacturing </a:t>
            </a:r>
          </a:p>
          <a:p>
            <a:r>
              <a:rPr lang="en-US" dirty="0" smtClean="0"/>
              <a:t>Supermarkets - “just in time”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Cost of living in U.S.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75" y="4892565"/>
            <a:ext cx="1524000" cy="11430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25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4" y="753231"/>
            <a:ext cx="8132503" cy="15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2278" y="890172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2278" y="883244"/>
            <a:ext cx="7086599" cy="53439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Other Strategies . . 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52278" y="1914525"/>
            <a:ext cx="7086599" cy="4211639"/>
          </a:xfrm>
        </p:spPr>
        <p:txBody>
          <a:bodyPr/>
          <a:lstStyle/>
          <a:p>
            <a:pPr lvl="0"/>
            <a:r>
              <a:rPr lang="en-US" dirty="0" smtClean="0"/>
              <a:t>Work with the Campus Health Center to establish an “Immunization Blitz”</a:t>
            </a:r>
          </a:p>
          <a:p>
            <a:pPr lvl="0"/>
            <a:r>
              <a:rPr lang="en-US" dirty="0" smtClean="0"/>
              <a:t>Arrange for all students to do CPR training within the first week of the semester (fall or spring)</a:t>
            </a:r>
          </a:p>
          <a:p>
            <a:pPr lvl="0"/>
            <a:r>
              <a:rPr lang="en-US" dirty="0" smtClean="0"/>
              <a:t>Consider altering fee structure to include cost of immunizations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2278" y="890172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2278" y="890172"/>
            <a:ext cx="7086600" cy="1014828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        </a:t>
            </a:r>
            <a:br>
              <a:rPr lang="en-US" dirty="0" smtClean="0"/>
            </a:br>
            <a:r>
              <a:rPr lang="en-US" sz="6000" b="1" dirty="0" smtClean="0">
                <a:solidFill>
                  <a:prstClr val="black"/>
                </a:solidFill>
                <a:latin typeface="French Script MT" pitchFamily="66" charset="0"/>
              </a:rPr>
              <a:t>The </a:t>
            </a:r>
            <a:r>
              <a:rPr lang="en-US" sz="6000" b="1" dirty="0">
                <a:solidFill>
                  <a:prstClr val="black"/>
                </a:solidFill>
                <a:latin typeface="French Script MT" pitchFamily="66" charset="0"/>
              </a:rPr>
              <a:t>End </a:t>
            </a:r>
            <a:r>
              <a:rPr lang="en-US" sz="4000" dirty="0">
                <a:solidFill>
                  <a:prstClr val="black"/>
                </a:solidFill>
                <a:latin typeface="Book Antiqua" pitchFamily="18" charset="0"/>
              </a:rPr>
              <a:t>. . . </a:t>
            </a:r>
            <a:br>
              <a:rPr lang="en-US" sz="4000" dirty="0">
                <a:solidFill>
                  <a:prstClr val="black"/>
                </a:solidFill>
                <a:latin typeface="Book Antiqua" pitchFamily="18" charset="0"/>
              </a:rPr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2278" y="2622551"/>
            <a:ext cx="7086600" cy="3503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. . . </a:t>
            </a:r>
            <a:r>
              <a:rPr lang="en-US" sz="2800" i="1" dirty="0"/>
              <a:t>is yet to be written. The </a:t>
            </a:r>
            <a:r>
              <a:rPr lang="en-US" sz="2800" i="1" dirty="0" smtClean="0"/>
              <a:t>remaining changes </a:t>
            </a:r>
            <a:r>
              <a:rPr lang="en-US" sz="2800" i="1" dirty="0"/>
              <a:t>will be fully implemented in Fall 2015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279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8263" y="830264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7" b="13177"/>
          <a:stretch>
            <a:fillRect/>
          </a:stretch>
        </p:blipFill>
        <p:spPr>
          <a:xfrm>
            <a:off x="1855806" y="882381"/>
            <a:ext cx="5751513" cy="443284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        </a:t>
            </a:r>
            <a:br>
              <a:rPr lang="en-US" dirty="0" smtClean="0"/>
            </a:br>
            <a:r>
              <a:rPr lang="en-US" sz="4000" dirty="0">
                <a:solidFill>
                  <a:prstClr val="black"/>
                </a:solidFill>
                <a:latin typeface="Book Antiqua" pitchFamily="18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Book Antiqua" pitchFamily="18" charset="0"/>
              </a:rPr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252278" y="5367338"/>
            <a:ext cx="70866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/>
              <a:t>But the sense of whirlwind has settled into a hopeful confidence of a process that will work smoothly.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53976" y="87311"/>
            <a:ext cx="9090024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French Script MT" panose="03020402040607040605" pitchFamily="66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8153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ench Script MT" panose="03020402040607040605" pitchFamily="66" charset="0"/>
              </a:rPr>
              <a:t>Many Thanks 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Staci Swim – slide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u="sng" dirty="0" smtClean="0"/>
              <a:t>Team Members: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Staci Swim</a:t>
            </a:r>
            <a:br>
              <a:rPr lang="en-US" sz="2200" dirty="0" smtClean="0"/>
            </a:br>
            <a:r>
              <a:rPr lang="en-US" sz="2200" dirty="0" smtClean="0"/>
              <a:t>Breanna Perry</a:t>
            </a:r>
            <a:br>
              <a:rPr lang="en-US" sz="2200" dirty="0" smtClean="0"/>
            </a:br>
            <a:r>
              <a:rPr lang="en-US" sz="2200" dirty="0" smtClean="0"/>
              <a:t>Lauren Riney</a:t>
            </a:r>
            <a:br>
              <a:rPr lang="en-US" sz="2200" dirty="0" smtClean="0"/>
            </a:br>
            <a:r>
              <a:rPr lang="en-US" sz="2200" smtClean="0"/>
              <a:t>Gina Crawford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Dianna Blackmon</a:t>
            </a:r>
            <a:br>
              <a:rPr lang="en-US" sz="2200" dirty="0" smtClean="0"/>
            </a:br>
            <a:r>
              <a:rPr lang="en-US" sz="2200" dirty="0" smtClean="0"/>
              <a:t>Lisa </a:t>
            </a:r>
            <a:r>
              <a:rPr lang="en-US" sz="2200" dirty="0" err="1" smtClean="0"/>
              <a:t>Rother</a:t>
            </a:r>
            <a:r>
              <a:rPr lang="en-US" sz="2200" dirty="0" smtClean="0"/>
              <a:t>, advisor</a:t>
            </a:r>
            <a:br>
              <a:rPr lang="en-US" sz="2200" dirty="0" smtClean="0"/>
            </a:br>
            <a:r>
              <a:rPr lang="en-US" sz="2200" dirty="0" smtClean="0"/>
              <a:t>KSN Students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200144"/>
            <a:ext cx="1295400" cy="13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8263" y="798786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064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make things worse…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2278063"/>
            <a:ext cx="6781800" cy="38480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Health care costs were soaring</a:t>
            </a:r>
          </a:p>
          <a:p>
            <a:r>
              <a:rPr lang="en-US" dirty="0" smtClean="0"/>
              <a:t>Government was imposing controls on payment for health care services </a:t>
            </a:r>
          </a:p>
          <a:p>
            <a:r>
              <a:rPr lang="en-US" dirty="0" smtClean="0"/>
              <a:t>Consumers were complaining </a:t>
            </a:r>
          </a:p>
          <a:p>
            <a:r>
              <a:rPr lang="en-US" dirty="0" smtClean="0"/>
              <a:t>Universal health care legislation failed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People  feared: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What will happen to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health care??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73" y="4495800"/>
            <a:ext cx="2086727" cy="149115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25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7556" y="786245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98785"/>
            <a:ext cx="8229600" cy="1479277"/>
          </a:xfrm>
        </p:spPr>
        <p:txBody>
          <a:bodyPr/>
          <a:lstStyle/>
          <a:p>
            <a:r>
              <a:rPr lang="en-US" dirty="0" smtClean="0"/>
              <a:t>Then, an amazing thing happened…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687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Health care leaders began</a:t>
            </a:r>
          </a:p>
          <a:p>
            <a:pPr lvl="1"/>
            <a:r>
              <a:rPr lang="en-US" dirty="0" smtClean="0"/>
              <a:t>looking around for ideas</a:t>
            </a:r>
          </a:p>
          <a:p>
            <a:pPr lvl="1"/>
            <a:r>
              <a:rPr lang="en-US" dirty="0" smtClean="0"/>
              <a:t>reading journals &amp; books about business &amp; manufacturing </a:t>
            </a:r>
          </a:p>
          <a:p>
            <a:pPr lvl="1"/>
            <a:r>
              <a:rPr lang="en-US" dirty="0" smtClean="0"/>
              <a:t>Studying the success of other industries – automotive, airlines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52600"/>
            <a:ext cx="1752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18" y="4114800"/>
            <a:ext cx="1223769" cy="10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8263" y="817179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Is it possible?  Can it be?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2514599"/>
            <a:ext cx="6400800" cy="3611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0070C0"/>
                </a:solidFill>
              </a:rPr>
              <a:t>Lean</a:t>
            </a:r>
            <a:r>
              <a:rPr lang="en-US" dirty="0" smtClean="0"/>
              <a:t>” coined to describe Toyota’s business  (late </a:t>
            </a:r>
            <a:r>
              <a:rPr lang="en-US" dirty="0" err="1" smtClean="0"/>
              <a:t>1980s</a:t>
            </a:r>
            <a:r>
              <a:rPr lang="en-US" dirty="0" smtClean="0"/>
              <a:t>); entire company transformation!   </a:t>
            </a:r>
          </a:p>
          <a:p>
            <a:r>
              <a:rPr lang="en-US" dirty="0" smtClean="0"/>
              <a:t>Purpose - solve customer problems  </a:t>
            </a:r>
          </a:p>
          <a:p>
            <a:r>
              <a:rPr lang="en-US" dirty="0" smtClean="0"/>
              <a:t>Process - look at value, waste, &amp; flow</a:t>
            </a:r>
          </a:p>
          <a:p>
            <a:r>
              <a:rPr lang="en-US" dirty="0" smtClean="0"/>
              <a:t>People – engagement &amp; responsibility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Lean: A </a:t>
            </a:r>
            <a:r>
              <a:rPr lang="en-US" dirty="0" smtClean="0">
                <a:solidFill>
                  <a:srgbClr val="0070C0"/>
                </a:solidFill>
              </a:rPr>
              <a:t>thought</a:t>
            </a:r>
            <a:r>
              <a:rPr lang="en-US" dirty="0" smtClean="0"/>
              <a:t> process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947">
            <a:off x="6040315" y="1831254"/>
            <a:ext cx="1625600" cy="5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470868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Lean means…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47800" y="2125663"/>
            <a:ext cx="6400800" cy="4000500"/>
          </a:xfrm>
        </p:spPr>
        <p:txBody>
          <a:bodyPr/>
          <a:lstStyle/>
          <a:p>
            <a:r>
              <a:rPr lang="en-US" dirty="0" smtClean="0"/>
              <a:t>Customer-centric </a:t>
            </a:r>
          </a:p>
          <a:p>
            <a:r>
              <a:rPr lang="en-US" dirty="0" smtClean="0"/>
              <a:t>Continuous process improvement</a:t>
            </a:r>
          </a:p>
          <a:p>
            <a:r>
              <a:rPr lang="en-US" dirty="0" smtClean="0"/>
              <a:t>Waste elimination</a:t>
            </a:r>
          </a:p>
          <a:p>
            <a:r>
              <a:rPr lang="en-US" dirty="0" smtClean="0"/>
              <a:t>Shifting focus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18" y="3393890"/>
            <a:ext cx="2514600" cy="22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8263" y="762000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1"/>
            <a:ext cx="8229600" cy="1363662"/>
          </a:xfrm>
        </p:spPr>
        <p:txBody>
          <a:bodyPr>
            <a:normAutofit/>
          </a:bodyPr>
          <a:lstStyle/>
          <a:p>
            <a:r>
              <a:rPr lang="en-US" dirty="0" smtClean="0"/>
              <a:t>Definition of Lean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88263" y="1981200"/>
            <a:ext cx="6736538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	“The endless transformation of 	waste into value from the 	customer’s perspective.” 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dirty="0" err="1" smtClean="0"/>
              <a:t>Womak</a:t>
            </a:r>
            <a:r>
              <a:rPr lang="en-US" sz="2400" dirty="0" smtClean="0"/>
              <a:t>, J. &amp; Jones, D. 1996.  </a:t>
            </a:r>
            <a:r>
              <a:rPr lang="en-US" sz="2400" i="1" dirty="0" smtClean="0"/>
              <a:t>Lean Thinking. 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dirty="0" smtClean="0"/>
              <a:t>Simon &amp; Schuster.)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5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2278" y="890172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90172"/>
            <a:ext cx="8229600" cy="1091028"/>
          </a:xfrm>
        </p:spPr>
        <p:txBody>
          <a:bodyPr>
            <a:normAutofit/>
          </a:bodyPr>
          <a:lstStyle/>
          <a:p>
            <a:r>
              <a:rPr lang="en-US" dirty="0" smtClean="0"/>
              <a:t>Eliminating waste means…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33599" y="2278063"/>
            <a:ext cx="5638801" cy="3848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LESS</a:t>
            </a:r>
          </a:p>
          <a:p>
            <a:r>
              <a:rPr lang="en-US" dirty="0" smtClean="0"/>
              <a:t>Human effort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Capital</a:t>
            </a:r>
          </a:p>
          <a:p>
            <a:r>
              <a:rPr lang="en-US" dirty="0" smtClean="0"/>
              <a:t>Time </a:t>
            </a:r>
          </a:p>
          <a:p>
            <a:r>
              <a:rPr lang="en-US" dirty="0" smtClean="0"/>
              <a:t>Cost </a:t>
            </a:r>
          </a:p>
          <a:p>
            <a:r>
              <a:rPr lang="en-US" dirty="0" smtClean="0"/>
              <a:t>Defects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53245"/>
            <a:ext cx="2457450" cy="2024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563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piration for nurs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0"/>
            <a:ext cx="4731563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QUEhIWFhQXGBYXFRgXGBcWFhYVFBYXGBYXFxwYHiggGBwlHBgcIjEhJSkrLi4uFx8zODMsNygtLisBCgoKDg0OGhAQGiwkHCQsLCwsLCwsLCwsLCwsLCwsLCwsLCwsLCwsLCwsLCwsLCwsLCwsLCwsLCwsLCwsLCwsLP/AABEIALwBDAMBIgACEQEDEQH/xAAbAAACAwEBAQAAAAAAAAAAAAADBQECBAAGB//EAEEQAAIBAwMEAQIFAgMFBgYDAAECEQMSIQAEMQUTIkFRMmEGI0JxgVKRFBUzYnKhscFDgpLR0vBjk6Ky4fEkRFP/xAAYAQEBAQEBAAAAAAAAAAAAAAAAAQIDBP/EACARAQEBAAEEAwEBAAAAAAAAAAABESECEjFRE0FhgXH/2gAMAwEAAhEDEQA/APrAGrDVY0m/E+4enTQ064om/wB2Q4tY2EsrQPcgT48jnXgk16T0Nq12vllP8SboFZ3LNgllC0C3uQStPtxgkMH/AOAk6aHW92xFleo5kkKq0WBAKqULKoAIuk5IgAz6PT46va+lXagtr52fxDXKylVjd/pj8vMTIBKycKTIkGZHjBOja9Yr1HVRUzMMFgiJEsxJIECT4lcA496nx0x7rualKmvAf5xVZglOrUY4EjkkBixRZ8uOMY5Ag6DtOu7hldjUMhbhbm2I+oWiVPIacTBEkafHTtfSLtQW1862/WatQMX3y0vE2BDecgAl1ZCQyxwJEuZmBLjZdbNaq5DOwC22LNotmagEK7EkxHEAcHS9FTHrZ1OvIdQ6qaeP8QzNPmAAnbVj9RBOI+cgcnEayf564A86hPndlg0qYIUQTC3AExyVkAmNTsMe4bVY188q9a3LARUZTBgBlN8K5geQzIGSVHAMZIrW6xWuPbrkict3glMFwxFrNJADKoF4FxaICyDfiMfRhqdeX6HXZq4DbiqTBIpkEqyOt1zNlQymFADE4YyQQF9RGsdXTgkDXHUxqDrArbqwGu0trvDVOeU/6asgaDUaVHciCZIGf4hgf/t1V9zj6m/UcE/LkD+ZXWu1DeNdGkpDi4dxuSJk+mA/66vWDgYZpBHs/Dn/AJLq9ppxGu0iUsqgXMZOM/yBz8MNZ626dQPJplZyfjP7jV7DXpNQdeZq70ibqjCGEeRBMkGAPetRNXDC8jHsgcEH3p2Gneo0kIqgth4iR5T6HwTrI+9dQJapxkCSYzwDxj3p2GvSkaqRpHVatTUF25BXxctkBmzcBmB6nj9tRV3Tx9bfSx59gc/31OxTsjVY0PprkpJJOTyZ4A1oI1iwTbrH1PpqVwquWhWV/GBJX0ZBwftB++tk655jETm2eJjGtQfJDcm1pVVJJalUNUSVDC4qcqQVaCQGzE4416z8IuKm43qC0UlcWIAoa0eK1GgSVcAGT7Bj3pr0f8MUqVFaVVaVcqLb3pJJWbrTddi6TH/XJeU0Am1QJiYAEwIExzgAfxrp1da268MnTqdLfNTrT23WxbiIZXUBSTzEzTz7wIxotLp9Zd1VFDbRQqOiu7flgJFMVWQGCSSHggESZ4I16vqnS6W5Sysly59kETgwVgiR986vue7xTsiBlpJ5zgR64zk/Gp36mvObX8HQxL1iQFdaQUWlC93nM/ULpj5A+ANUTom3pCp390WqVAULC0EBmBYAeWWKctP0mPet9fp26qEX1VAxgSqyJ5GZ5kzMkDiMip9AcSPCIjDvJX0rEqbh+/wP5svumsmzG028sXr1FAVFFZg1NY4FMGEBMft44gTqenAVN3VfsFRSWylaphJH1Eo1rE5kQcAQeRrb1HoLVaNJQ1NHp3ggAlCrwGI9hoA+YyPgjR0XoXZSsjOGSoAoEEEKqdvJnMj4Aj76WweHDKlCrcn58AAkwTc9MOG9dxXXBOQahOSDq3V2AgCurKNuhbJK1Ca/aMKx/LfCswAwQ4PJ066X06urHcbimC9RINOJDG1UZqgEjKCT8ksTbEFh0bpRAwgpMRDMquresRIAyTxj/lrWxdeXrdHqlygpBnqlHpsCFUJDSBJ8cOshs/lyAcaMvSWY1S4RalgpIiuoEr2g1QlTaphOJJl/tOvS7xESpa5hnJKGbkbEsXBhlIifFsQCI1pp0mvpllpliHtfkMWWVDEKJOJuxIn3qdyd1Lvw3sKlKrTars7HNM0mqLUFSBSRAHfzhQ9viqAkG6Tkz6sjSPYdQ3Br9uogVcz4mYAm8G4i0mADnT6dc+rzyKnXRqddrAjQ2oKZkTMT940QjQ1rAkqCJWCR7AMxP9j/AG1RQ7On/SM/vqx2qf0jUrWB4IPPv4JB/wCII/g6puN0tMXO6qsxLEKJPAk6vKJ/w6/0iP8AzIP/AEH9tR2F9D/n8Ef8if76stUEwGBIAJgzAJIB/upH8HWXe7ioRG3ClySpZiClO0i64AyWg4X++OaCVrFiQJjA9wsf2AgZOBpZumDwBTuBNoCXEYyQ7KDb+/j8SZnVqNCjP5m4FVi0eTqPJXVCoCnMOVWDMFgPcaapuEBsuUEA+IIkBQpOPQAdf/ENXwFtJajKGRCJMlbezA9jJBOc5BGh1t06t5UGiIRywBJPIiXgf7xGPWmr7oAhQJJBYAFZIESRJyPIf3Ghvu4IUobmmATTlgvMAtmJH99NGaj1BGW5WLpkXgcQBjCiP5j9zxpfvtyK1tNCD3RADjCgn8wgqGB8LsHkjleR2+6aqAuoakBEj8t0knBgkkeRHB/tzqNhW7TVGrMGW1XVithESII+54I5j5AJ1k8xWDqcjdUgGinTVmqLTpOxWGlgwW4wy1OVCxzJ4AKP4ipGoytSHbDsgZWcsBNskfqzMgGREQcSJertFXcEMxep2VUGBHaRAUt/SXqhiw8iAObV0L8ZEU90nbgP2gxS0MkqWIxiSbVETEDjI1qT6V77b01UePBzzMz70XST8J7i/bhfdNmp/wDdXKf/AEFdOdcrOUVnSX8YbQ1aFilgbmMqpY2rRqllgA/UJT/vxydOhrmWQRnOMEg5+CONSXAiHVq9tIqqkt3g6ilUJBosqmAG8Y8ueSAoyRqqb+tUQ3oeFm2lXQhjSNQiCxyrKoyOXjkaJ1hf8OKTU5AF1OYuK3Otaq5ZgTLJSqSTMsynJ1ZusQrdulDNPLD/AFSqgmIOAXpyT88ej0/yIMaz1KQZr1daqGFp1EPb/wAQsSjST4CT/Prk3TK9Vy6uCoVKcEo6m5gboNQm6Mft7+SI9at8ShZyVEKQBJpI8AmJwT/1gHFd51u3ssoaGVajL45FSnUKIOSWlD9PwBm4amX0MvT6u4S1VQsrGleaiVVKgUaIckxBLHGALSGJkTbt3lar3DCYVoSKbt4mixZiRhvLATBlAP1DRdn1cVHC2x5Ok3DBVbhjnyEkf7p0uX8QFEF90oPzGJQYVL2qQFiLAzQI+ngerl9DXtd5uWqIGpgIfrJRlghEJAMkGSWM8C0CSTA5O4+6U1EYLTG4sgEJJaiqEnMsUuIMj6iIlSdTT6i5ps9rAq1kFgAXuCHyNMCA8ieMT9hlPVXujyi63BQni7i0GYgRMyY++plHbzc7ghiEMKbqY7LliQ5wYbEJ4/7V5IkDM7nc7h2tNEWCpSYG1wbVqKxPv6SoHHkGJAAUyfZ16lVA61IBmLsNAODFo5/9zquwoA1GeoxqMZhzAsCCCuAJEnAj0cnQE3u+UWOyAjEHItv4uGCJgDK8+tLqmzZqb0VYhKjTSlz4MTcVuj6SQWUMCQR7BGtXTt0GDqVmpTCS4EXEI0EEesEeh5H5zi67WamgZQq2PKAFIYhXAYBczbacAGCcQM2eg36VVLtTZpuNEhgebkdQ3r5PP7fOmw0m6fXV6ysvDLVYH7VOw+fuDI/g6cgax1eRY6g6kjVdYHaS09lW/wAQ9QnwZlIAJW1aaOkNB/MDTdmIMc86daqQYxz6/f1rUo87X6XWgimSouJEVXSQ1as7TB9q6f2+w1oqbCqVS43uHqtM8BqNVBGfbMMcCTEADS7Y0txRMrScXJSBBCsRbffLXfUahY+8VSx41rp1d6VBhA0JKFcS14aHnIWF9ezniOnIJS2NUMDn6qcnuH6Eq1nIPtltcAL/ANBBHUSou6HmQlR/FL8taq3PaD9MLnnkcSZJvN7uFFCB5OGDALJkQRhoMhQxjEkRjV9vuNw1NzVQrUDpACki01FJtt+oRP8AbIjlyK1NhUuUhOKjkmVkqd3RrL7/AKFbH/nrtxsKgrF0DQXBJDj6SKCMIZsYR+I9aEa9Y06LVabNVHdmymwglCokSYEke8gaBTfcp3CgbJd5amSz1C7KEtCjwCBYMg5UyQCAmi222W6vps9+LCwvQzNQd1ZmQtsNAIkoBwSCettqqtXqM0RT3ARi5CrJVkwpkAKozEiwmc6Lv9zXSqbFuphqYjtOTDAlyGXBAj4wWyeAY6budwXArKLSqwQjKe40kj2AFhlMtPipiDJchRVpbipTksxpsajKDVgsvm1LyBEwRdIMEMkfTpR1REuNKggU1UBtfK2qr0h5EwPC8zOAIgzGvb9TQuUUfIJ+bSbSf7Gf415bZ0Y7sMwIYWN9TIaeTBf/AGhHsYHJB1rpqwXo/QRXShVDVKS01QIoIy9OQzmDOTIHHHwY0q/GFS7fgLaIpxJAguA7AEnk/RGCBj2NOehdSqijUfcPeSQ1MQitULUgSgAwZtJ/udYt3SSsydwg1CWiDEsXioADxaSxJ9QnuNJu8tQ+/CxkViBgPTWc+TJQpBmIPGcfeJ090o/DAHZvH63ZpiLiIp3Aeg1kj7Eabzrl1eWUDS/r++NCi1RSAQyc5EF1v/my6PvrfrP1BqYQtVEqoJOLuQVMD2SGI/k6kC9OspUaO2bBSqVKgdVkYUqs3W5RmxnBGRkGf8dQJtSjc6kAC1BDXwuTx5nkcE/OgbupRVaT06dNe4/YDFFk02DKbBwRcBjII9Z1bpSbZu2iU0YBC97UrCKlJkAkEC0+YMYIEa3kRo2++oMjMtFoXtyvbAb820J4nk2hTHMBfsNCPUdu0SimmLaaA0xKub7gJwFtAwIiCOcC2z3+3NOO2Pppl1RJW5aV6j72inAHPgPQnRH6htpymfNv9In6LmczEDJbPs3ffTAHZ7uhS8oaXM3lUBJaVKi2B4rRzaMhB9RObLXmktQUkBNRxBRZFNbiRF0XlEiboz8Y0VqlClg0lpEBXJCLCg1CFJMYN2eJz86xtuaNgWnTAWSwUUVYXsbCQqrEy4E/7U5EkUaK/UKJuD03Mgs4IXA4NwnPEe/p+2gbhqQqVFeh9LMEsVWuVaNOoQbjyS7RwDEc8hqMSvcYU4vKyKKE2di9W4P6QAT6UcY0LqIWoQahANzkv2FqYpqtwBn2jDPsREwdMBafbKVGZSpWq9NiqxcFdipQTLC3JIxJeODrL3CEsomqCAHYOY8jay5Vz9QBwMYMkHDNNx01KY/NdCvJBpqlMkXN+YQCIDMzQYyxPJzkq1tsaQbtsCSyFVNtpAMliPpBjk+4BjOmqWUSgHipKkklaigkh6T1FIgmGaVMk4v9SdRu1praodbHBeoIJKsO2YcGQhsLAAASbQZgDTzfU6KEW0aTRTvDlEJsUH6SYA8CwHxd7BIKHpe0msWYALBdYKohdSSqk04zPwDx99alU8/DhVnBpqQkOxnNpcrCyT9yB6AUD1r04GvPfhLfJV7vmrVgxvHiWUHhZXBjA5J4J+oa9EBrl1+WUaromoI1gVOvNPuqlKq/bpuwd6l5alWZRZTlChAAIunHucGY16crqhA98e/21qUeaBqtQqowcHuqqlBVpuVfceVrHIW04YRap/2ZNK2/3TR4WlQXW2lVhj2zarg8qS6yoIIIYegSPp3Viq06anuXUkYvUqMYdmRSGaSYFxEgYt5Jui+361UTbUm8WaFW5ixuhKZNxmb/ACJM8hS3GumA+03lapWUmkhW5lDGk9N0WymxEuZF13xH5RB5kd/jKjVGJLW3dsKEqKtvfpqWnm4I5k4GDAIE6HtuoNU3FMvdTJZVsNTEdvdfUgYgG4BSCJlFmMAc/X6wn8qmRDlW7ni1lSogHEgntkkgEC4Sflgrtt/WSiCAzE1KQa9KtQhW29JnMAyIYt9h5cats9zUavTLdxZcBhFUIPHfYIJK/opTmJsiJGuX8QVCUBpIFYxJqRiEM4yoN0gn5H76D07rtW2mgphop0odn/1CQFIE+ReQQTB8lIPI0y+gUdW3Rs/LRbpmaVU2+MhW8hm+5Cf/AIRMeQAPS6lXagztTCMHpBRa5lWZJMKwMZu/bBGCSPZ9WeoxY/lkUKjWXhpgoVqYNsQSMewwJxABT63URSgUMUVgWZjLWwB9RMEyz+TZRCZjy0z8BX6jXNOmxpqCf8QrQtQEdstZEMGFwT75II+NIqm+qWC9LFNNi0I5PtpvViok4/g4GBr01Xdl6bDhj3ARMwQpJWRzBIE+4xpPT3Vp29MG52aiLfYRWRajECYUfJxJA96sE7jp4ahTrBBdTwMZ7ZSwr9obMf7I0v8Axlugq7opcrBIGCJhclB9yw4P/YkmQBp7W3ITbdtACxVvdopio7AFiskNMhQJJYYGkW928IEiFWm5Mn6alVgFnm5nclpJMdtfklkaj3VKmFUKoCgAAACAAOAPgavOrnVY1yqO1g60zdrwW4yPG0PcMysNgT8n3A963HWbeuLGUqxBU8ff7jg/fVnkYXWilitTRFBtp2kgTUIclRT4l05OZBj3OfcstIg0qQvAhwHfxLEVGUN+qYGYEBR+2sHSqZdLUqsisQy2wZVLBgsDEGY5GATMQSburSpWClaCpCFVYNcY8WbOTJMk5Jb3GOmDXUKKFU0foCEjuOtpZQTgnlVQG6TJUHBMgVR0L01VBaTdNO6boh2QhxC/7Q4uB9nUbLcKSzEA1KjMW8FeFkAIYJIHiPngT61AQLUZlVwYA5cJFtoUyQWkwxzz7GdDHoW2FJirNTEqAokfpEwpHBAJOMwdKqdZO/WBogdoAip3H8rURwHMQPoUGScIMEDQLoyFVJJLyxkmfm6P7jWStWioKqyFAq90Ak3M18M04JAIIE/MxaAZIYbdI2iVNupcyCWLgQovzTb6fpFviB8ffOhdSWilZKUIDV7n6qinuMoVYK4FwFvAwoAnA0Kg4tdaNEoA361uKsVUtIk/Yjynj9jk3dB6lem0EWWCFkJEZDDlhCgTGLl+MPswzsqFPIkNiStzQWIJtkcNjkmMfGlHW2Ip/kMwZmZWQi9mASq5IliSTEfszfOhdOpVIcCqCtxaWg222pYbz9PiSCPQPGJcbDp4QSxcQBASIE4EKxJuJHweNXweEdL6ZF6tSlYtIqD6oEfFrDmP3+OS1aa7ip26YimINVlMAkSAFAwCf6uY/YS3q0LwASQv6gIlh8E+h8xou226otqLA5/k+z86x3faJpbdFIKoqkSBAAwbZGPm1f8Awj40bUBNWA1hHAalhqRqNEVY6GToluhnRpwbUk6y7ncFcItzQWiTgD5gEycx8wdL6267qx4qInyMKSCfpcjEgcxgXYPrUgYHfJazB8Lzz74H7n0PeNC/zEXhWuWeC2BnAmcr5eIkZ9aBQpF7TbYQD5BAnJuWEJabcHJIBJxP03GwaP8AUAPjPh4G0krgEGPtPz84vAP/AI5Dwx98BuByeOBg/sQeDrIeoMe6ysLEDEyrEyk3KRjMg/2iMHVV2lYMXAoh7SPERLEyZMA8knJIk6Fu+nVmN1wm0mEYq14C+IYBTBIIBxA/kG5BO23dUh2NRCikExExCz8BBBDZLHyIxA1FQVXCtIUkkEMSOCOLZByeZ/8Awi6hXqJcKilBliLTaoRViWXIWQPJSYtI5OWn4f6lS3XiaQuC3NISGBZkDBRiYBkHKzbJ1qzORm3PcXKIKpYybW/UyAWg5BOSef8AzPbPoVcMzjt0i5DMwl6kKtto9AR8Qf8AgdPq1BVYVChMScWm1oi6JHAwCJPkZ+dLd1UqPQWq1VlU0w7qloXgMfMxhQcjEhTMTqdyse+29JGU3CbmqHOTapCKBMkBJMe4B9Rom16Gaite5tqgNVUrDLIgLTPoQIJI5BIgEAF6EbzUYBQUewyCXi1WEiSVyx4P75B09yPvn18alucC1CiEUKswAAJJYwPksST/ADq+p1GsCp1V3ABPwCf7a7Qd/UC03JMeJifkgwNB5HoNT/DwpJJFGmoEgT21kqDIWBjP+3x8a9xuVKEMSXBvQMZttYPg5mFXkxOeOAu6eVqCqm4ObqSXQRTRmLMFwRdMoCTEyeNd1jeWuihEYUkwZABBIEyTiCo5IOSSYMa75yGWxEhBclzAyDhiQTLZgzAP9v51FembgJxPI7WfTwCD7Zf1TnVNrtO4tN6aMotJWBaLahptGV8jbeA0EAlTiMMKXTKnZMVC1Uk+QKWiA9pWREElTBk/21mmu2fTyQQSDJ9C0YzEg+o+efjkaatJAbWYIzAkTaWIWJPMwJH7T99ZVpbhMu1lNRLE1FCQIIknjAicAXTmMzW2tdhSqAkRQS+XtIeAzXCJJxkz+4Op/UBFBDf4XGAIZEOZAHj6knJPxwMzWmgDKrqAt1rRKUrn+i0hZYkmJP7/AL7ul067U5un8l1Ul5DVLzZUwoMEZu+LY51Wlsd0St73IHosQXH/AGboWINmR4kweSw4gDV0G2/SmBFlQKgnxtaYzwZWP7EZ41uo7UGSKzmCQ0FfqGCDC86Wvs93dUtqhQWaySXEFTbj9IBMEGfUcZvQ2NdXBLSC1It5lQAiFanioN0kgwTkgSYxrN/0O1QAz7/9/wBtEB0gfptZnIaoO0ahLLczFqRJ8IIhR6IzIPOM0Xpu5sqDvksQtnmwgh5MnP6QeBm/PAjOT2H7VhIWckEgfZYBP/1D++iLpJ07p9VawqVXDwrKombA4pk5jyyhEn4B5J05nUvCLE6nVQNTOoJY6X9S3JQYEsQ0ASSAqkkwAZzA/dgJE62nSKpUas5K2lKToAQtz3XLerAkEAczjic4OtdM0D3XcBBPk0xTIKXEEk3wFloBCkCBBJ4MroqMadN69ZElVLvHKqgDH1mLZmZxj0NU2pRT3iTTFSfFyxdm8mcWkmI4gAHw+IGt2/2/dp1aV1rOjLP1WhltJiR86tqg0+oBu1DJ+bPbBmWhSxj5wDkY+5nWuH+E/uR/+9JqfS12ztuHqiCQzxTPNtUH6STE1cYMBQM86yJ+GkrK7JVW2o7vilEMWIYQW+S0+yVp/wBEG5A/ff0xVFKZchTAjCt3IY5mJpkfuRq9bdorqhPk4YqPZCFQcc/rH8T8aV1ekhopiogKLTuWyQADV7ZUXC0SWjJPgMyJ1en0cBKdNXB7czIuktUSrJE4MqD/ADgDGpkDLd7VaqFHEqeRJE/2OlnRek0KdtSiGU2Mpk5aWElxwWBWJ+McRANh+GhSdGDL42mFphAzKGFx8jDQYkerwZuOsu7/AAwPImpTAd5M0ZBap4AHz8iWaZackfebM8aPU6zb3aCojKThgw5kZBGR/M6V9Z6ItZmllU1BAuS84WIBuGB4mPg1B+vE9P6AKTs4YZUqFVAqiQoJAkjMEkcHxx45mT2qnQunmk9UMQPpIVfp8mdwQxMmSxEQPpPM6ZHcqz9tWW4KHjB8boBgGedJKX4VgAGouFKiKZBhndzkuSY7ht/pZVbMRpj0npZoE+akHELTsOFpqpPkcwmTGZHEZXPYaUgQACZMAE8SY51x1w1B1kUXVN3SlTC3H1MRP88aIurg6DxXWKLKArhReQWAAyAGYkwSElgPWdKKfT27FBRIqMwRgT+gm5Q3PiAwx68T8a9/1ChRNndAMP4zJAZkdZP2gn7cfE6WUNiAnjRVoqM5v8mVmJkAqAYU+K4wFT+kHXWdXC6jpBkQqJg4iWZki4TMRMyPj+NX6q9VdwrU0YqtMU5sd1uquGclFgtatMQQYF5B51jqK6thK0E03RVLi/8AML1BCmFxAz6iZ0z2fUqzVURqIta0lwRADrcAMw0HGOQpP21L7ZdsqtYrWNlrmoPqp1LQtiLIBM1Bjlf3jEETb/dx/pgG1DHZqN5GpDrIeDC/+qYgEbdYqoattItDgw3cICxTVgDEArkkCQScfqIZL1Sqad3ZIY1CgXk2gEgmOCSLcxkgmBqZ+AFGtXatT7tMBRUeCi1D49uoBcThYNv2a9Yi0jQW3e7OAiqTbBNJ3UE1VVptfNqk+xNl2AYFF6lWq0q8qFtoFhaKqv3SaoVVETjtg4yb1x8133Va7JVQUmQslQIyrUJP5LNcsHx8ikTB8iIJUkXBr35rJVZqSAgoLiVci5Q9toXnmT9lA5I0Gvvd1BspjnE03ki6CCA/wP5ukYXOjf7mqlUFFZ1ZVEBWtmXJOOCfFc8XgnCnUbqpWSqwpi4MUgMrlQopVGa0qQJLIFyeWH8wXepXamsLDNUKsQsFaVzAMATggRnI9wRqnSqu6Lg1wiqQAURHMVDeT5n9ICAcRLfUcDQT1SsaK1Fp3MW3CkClV/7Oo1OmYm5SYkg85yMSIdUrJ36r0yClOEAp1QKjByEKhj5MxIAQQfkwQQwemA1OknR61ZqimqTFjqIBtcKadtQmIBYEsIiQeMQHk6xZg4DXa4nXaiKnSTb0lqGrUVoYhjCkkFXH5ZbnIIqeIkS7mJxp2w0qpK7KwWR+awck2kLJJsgGfSxj3n2ddKla7es607BlBbZVUlPFfJSEYWyrEC4mZF1xwF2zWqlZ2aVUVF7zJ42LcGkXEDtcglgSFBj517Dp8dtIAAKg44zk+zz+51omPvHr9v31rvC/c1V3G3qig9OpejopVwUuKkQWWY5++sWz2NUbgnurYHq1HpiozGKzOaZKmAo5xxKyM3E5un9N3SGmA1ijs9weLhrKNNHAEiPJCJ9gzGADO72W7L1mpllLABDehwrOQCDECWkfYwZk6T1oml06veStVSQaQc96oTejVWaRHisVFIpTaLyMACc1fYbimqnumVBgf4iqzu0o0AMsVXKowgjJYkAei/4TeB3IaFZgxhkknt00aJGBK4BOFn3GjVNhuGprcSai1GYG9ZClLRGADyYDfYkg8a0Z6O0qVEoCnVAZBU7wFaoCHckXMFy8OjGHggqykzMSel11sLVQW7lOFfcVbSEYPAkeTePBGc8AZ07XZ11FWZDsotIK/V39xUIwfiqo9e8jnWejtd0TSNUsYZS4uSLrssIHAHr5Ij4E0EpbB3o0rXRnQ1QW7zvg1GvQVQL7oHbLCCpkj6QNC6ltKpdAu4UMqJd+bUVmFPNRxTQGOcxkyolf1Vfb7lLmvKotSq5C2nwL1qkmTkyQbYzIBONYtslZlR1c06zeRNQqcl3U3CSLIMgg5AWMQNIr0HRA4p+cxLkS5c+VWqRlgGIssifRGBGtxcTyJPH3/bSTZ94K91W4ME7ZuT+kB7TJtMhgCSc/toO2DitT7r3ERxUEFite+1ZE/pERggwAANZsHpAddOojVo1kQq6s5gEn0Cf7atqKq3KRMSCJ+J96gwGuzKWQQzFlTiQEnyzjJE/2+I1TZdNYEl2jjxAU4EjkjAP2AOPes/Uuo9mkCfrS5j9UYDS305WJBH35xdpd0PrXaWnRrPUqOU7lxNzAMxUBpMmSpbHyeI10y5wPV0aNoi6ef+JJ0s3+9Ybvb01LWkPfA8PNGNMsfmaRA/3tBffU7u5TqkE8owCKT/VFQAz8lZJ1p228vYTTycki27x+lrZujmOSP51MRkH4kUkCw3EotpdPqqFbRPH6vcGcRzGpOplaQeosk1atOFIMBHqQOBm1IA9mB7nU7NqAUIXQmnA81CkEZBhgM8ZGjHerJCqx8jJAEXAweTyCP+Glz0Fm76i6beg7VwpqFSXISyKhWFyPQJ/hTM86F1L8Qduk0kK/bqNczoLCv0lgVhZj2ILeP3DJepqQAqMATaohQJgY5gc6n/GwzAo8g5wsZ+8+8H5yPfF/hjHW/EIuhVXLimCzcMxtWVAzBgESIaVkROtf+bK23atClbio8xay32A3AexmACcxzrFvOouwmkbGXgPkPA8g4AlY9EE62UOotH5gUGYFjFgT/KrGmfgxbTrLIBSWmrsrFPFggwTwIP7D+o06vBXLHp+4Xd0FZ0Fr+RRiGiGlbv8Awgx/Gqt1dYkhogngTGPv99W/zhRItbAB9eyB8/fS/kDMLq2gbbcBxI+Yz9tGGuYg6knXEagjQTdpFutrFVE7jjutUOGYLgOwULJkm4zJAIXiQIeAazbuiGVgZ4MRgzBGM86suDL0+qpZgGMYskzcPKWUz7M8DED9hvg/OlA3QtVVBDKUZuQqs3IMm6IJEegSORGmG33t31KVBBZSYHjIEHOD5DVsGD8Ro1ShVoqpZqiqmJ+mqSrmQPGFDG70Y+2l21r1qlSgaiOEFQsAaJBWVqIATaLFCsM/JYExGn26KkOwLSAVNrMMrwIGDBb/AI68Zs624NTwq1WiPF6tQhuGGchZtMsYiDAHOt9PhTGp1HdgN4uYSVPYfLFTAICmc/Efxwd2x7tNdwCC1vcanFIqCTUq3eMS7FhdgwQyQOSV2wLvVAFao4NSuSO6/iitFJeSDNrfbkSMED3leqH3EmqGSncFWs1o8U8vqkgE+s59Rq4YNtmrmkKT04o9m0DsuWaykoNN0K+IdSxEcMtvwGIdzXkqFewZ/wBF+b6pwbf9lPnmcEjVunFxTHcetm4li1YgQTjx4ECBOeT8DQutblBTilu27gKyFrMWyRNwDG0QffGNPsxXY9Q3DVVRyZFFmgoad1SFi8EYElgCCB4+yRauqbqqKLq9N2QDcVDftmtu7lR6bEMsAEkEzxE+IBnFRqViO49VwwpqyuC5NVSAyhi0Ei64RxJPqCXVVbUCVajEgBKiGo7BySFN10GJng+iODq5i4p1TpRDstMlaVSmFIiLWpVgXcyBdcCoiRcBgj2v6fsahalUFWyGpioCvbNRjTBqWmQYL2G0YgqBAEHRX3bApUJqOFaQAzmSyMi4Zj+p1hjPz9yLp3URUrqpBBQgtBmWNQG6WyVEySQJAEac4PeA6toQOrXa4ouDqS2qKNB3tftoXtZojxWLjcwAi4ge/nUE7zbCrTamxNrCDGDH21206aiJYEW33IBLH2Wxk6vSqgqrLkMAQfkESDooYnjV0Z36XSP/AGYH+7Kf/bGlVf8ADdMtNOoykcjBGfsIIP3ngsPc6dtJkZH9xz8HSjb9FRaxZ2qPVZSSSSqkAqDIX6iMfUTE41Zb7GM9KrgQIZVBCjHtpkC5j/IIP/HWfZdWajFIqlUgkLaxBI/UApBZoP8AsjGm/Wuk1KlI06bwpKnMlgAZIBJ8gfhuPmIA0nYvVKXmxUM2r+rxYevp5mQfXrWu6fZpHuuoIymm9LcUwTMlAvsxbeJI9Ex8Y+EvUN6bPMK9BbmV+CtqtBcmAGX6pM8Gfevf1tvTRGcpcFUsZ8zCicXHnVd3tqYuqmirMqnNq3lVBNoJ/wCUxnSdUNeNr19065Aok2hR27y90gmTgYFwnmPUEjXs+qgkFqTotxhnIP6RMhQSTMmBP1D4Megq7Wl4AIQKkqLSQBKM8kTgwpzBIJ+51n/yllQIDK2oIMAMR9WOPv8A8NXugEyKRKWvCwQGAKiQSSGyvA/vpTX6sLmDUnR8LaSgAJKlbmJAAb1zyJjMD3fT6kI9K6muJVfHDuRyJstDDKH0dX2FejTl0WltqoBLB/GhWDcknlWM8yTJjzjF8GGv4f6pSZnBup1C0W1C4BYAC1VY2hsZAAJmc869EDryvSeqsQjCkjXnttH5eKcZUCVqCSAMAZicGPUg659XkWJ1U646jWB2onXMuk1XrVjVQ4wuKZUO17TUENANuUiTyZ1qTQx3VEOpwCYMSSATGJj1gf2Hxpe20dQLvNFBMT5gEksl7ElgBaBgTaDIjOihv5apIhURWMBi2TUuFsTgIDgZn3oG465RsdkqSQsqACCSUvUC5YyIzwLhMSNamok0BUYlaIABZZuAVrWtk2NkDtqRIMfbVv8AKEtkqt4M4LBfqwDGT44z7zoK9SRQ3crNTKlhbauEQtDD8vi0ZiQDjXVepKjG+rUVLKbKxVfI1O4YsFO5SLByBlgOY1eQVxcwrG1Ta4DMoamoVvTeLeWGH2U/bXn+o0alWozlxSqdtfy4NxUVJVMgA3MoMHOT6GHOyei7hEquXBJUFLQpIvhb6doMEnGYPxrPW3lOoe2dxUW8pYQGW8ObSD+WLQW8c48lPsas4oYdOIQKDUUoEUDFsR7k/UWGTn0I5zk/FDK23qQVmBBkTz6k/wAc8T7jWfpKg0QalWqoFiiDcT3aVOqIASTHcj9kJwMC+0pUqjqKbMVi5XBVSCJH0mmCCChHogjUznVea600UaQpDxWjRDEfqtZgO2AYEtP3k5zr0KDahmpkXQFxUCsHuIIKmDwSCY4uJjSHe0rSqWE0xVUMSpPgrNMjFxIWRwG5mNW3H5TAAQyNcYXtqhZhlrjbxaTH9PIIxuzVMOtJt2B7alnlGVVNgm8XNaCCfqMyIOc4Ol/4ZpUlLiqC1TuGXkjhAVUEEGAS/ozLfGvQIorr4paIILi20EchBkN/ePnSijs3o1VOKtKTcQLGVmbEyDB8jLSGaZkxiS8YPZ6gjRbdQdckWGs+/wBv3KbJxdHzxIJ4zwNG1WrVCiWIUYEkwMmBz8kgfzqQeS6t0k0RIZQKtQowAsX82uzoGLNwVso4zhLeAmmA6DayBawU+HgQSp7bh2KLcPhR7C5xnG/reyesiimUEOKktkEoC1MDB/XabvVsiTrNtun1rpNYFbWUfm1HKNYVJEgXG6OSCIMHMa6S8eQFfwwbVU1VELbKU4MTVZYuZshzRaTkmhk+WD1umCstIU6qEUkZD4lwe4iNGGEC20x/S0TB1Rek1yZeuwUkEqtWrgXC4BjEyo5gR/JOs7bCpSNIK1ovorCNVCsFVEa4LCrgE55wMkDV39Ru6X0U0WRjULWiCLYBJRQYyTF/ceCTmpzjWRPw/eQxqq6G0MCjSe3VUnyDiCwVg2Ms7Hjx1p3mzqtUuFchSxle46AqwhVFo8STiQZEAjJOrU9g4p1aa1YZnNRTe5KK9S6JwV4PGOfvM39E7vpw3D9xXWIsE02P0FsklhcAxJERmDLADQl/D0H/AFf1SAEgASSFEscDgfAep/X4j3O2YU6NOk9pBZPy77Qe4pZpSFBUBpVsGSOcHXsNs6uzd0OPEEXMbStiuuS39J+DJyZJOm32A7rp4r9qKqSqxDU5LC1lawFgUBuIMTwuRboPS+mW1AxI/LIEdsF2KioLiVdrRNRonMciROm1baSWZGtmLhgr4kmQCCFbPMHj+dLt/Xr0lkmEAgwFt+oAQFAYSDzcIJGDBGpLbwFPUekUwSDUNzA3AKUXLAgBbpy0E5MsVbBEHMu2O1M9pWUeSh0sAKmLlDBhJEDENM8zln1rq424DsAd06+CYPbDCLmEjJIj7ZHAMx0PprsWq7jNVzNrM3gDJVTIIuA4jgHj43vHKtfQqj1WWsy2gkgYiSAZYCTAImDJ+thkAE+jI153pO5c7h0Wm3bUfms8oq1YkCmDN7GZJBiCDJMz6AHXPq8iV1E6mNRGsCrk6W1ej0yWYqxJMxe4BIZngCYEs7H/AL2mROsGx6vTq1KlNSbqWKkiADLgCTgnwLQPRUmJGtTfoYdlX27K5Y2B1CMKlSGIhgRBaQQ3cWeZR/idd/hNqDVRzbayhhUqnM00tIBb6SCFzyQdV3HS6QdVNWsXc1WBWw23f6jN4WgHxTP9IjNxJd/sqTVGZy89yniEKq1VVpArKnB9zmRPoa2gu22W2qyUZahgyRULkCoWnIOJIP8AbVK529Wo/dgFQVuapZdYKgqWgMCLQzSSByDkAHWil0lFLHm+28MqG6xVVZNs/pBiYniNYK/T6PeAD1FckMqi2Fh2KEAr9IqEsJkSwGVAAC253VGk1Wsoao6dq8o7P9YtXxkgEAAnHBB++qPt9qBcpvamSwC1mZ71YM/68sCwmf6s8600ehKqsiVaiqbAAO2bFplmhZSclyTMn4jQem9DALO8gktaso4RSqqBNgkiHzzFQyT6bPYs4o0SaIVpXsuJdv6Wpi0sZJFOgZUcgmeWOs1N6O3FJlUqGS+XqvYis6jyLEj6q3/vGt276ahdQCyEiQEChYp3j2pA/wBdv3/jU7nowdES+pCoUBFlxBKEEysSCgiI96bAl6pRWofCqlN6QcgBgXIuKvnkG4ETBz8HS3bdPo7kgViRVpsFJthiOLpnGRkweP7PKW0CItaneqlVIFlMwGJtJAIMgPBPMD3meqKVHfQBbsvwhChZhrQSeMmZAONa1rWrY9NO3BIcsoF0vaYUDgQswBwJ0xpLcoN8hgCCI4IkRgY15beby6ooZpRYBWQFLEJEMXZrfL45AzEjTHplE95WptNIq+Ja1QCFgAeIa4QRkYJ5Os2e0PuNcTqQNVI1zR06B1BS1MgKWMrgRJh1J+ogcffRwdXA0Un6PQ3KNbVYGmqFUELkpUKoxKgETTVWIiJcjFuVy0d6Fa28Hn/+vLOSLz8AehxgGRJB04/EG1V6a3KWirQMAMeaqK5hfVjNPqCSdYeg1615pFLaSX2M1OopIJBpjyP6Q0H+qcRaRre7NF3Td9pfNu5ebigojwkAxfIjkj3EAyeRKa1SjVBuaotZIt7MgI1J5Qnxxn6pMiDoNHe1q4pXowQqXJWjVAYMpQKbgcE1PsfGcDOtnStzWKEGnBSkYHaqUw1UM4H1kAggKYGckkjGrlkQEbTcsR3TcAVchCqLKV6bWrm4+KsRJA8gDkZ3bjbVe/fTwpFEOZEEI9S9YbgWt+mPIrmJ1iHVdwVkU5EuJFCtMC8KbbpksApXlbCT9YjR1evUFQWoSE8l/KqPL2VJFyngg244Jz6DTlQ6m23IdjTMJcxC+GTczSST78RHwTMEeQ6hq0qVMOwWo9cKfNT3C6km2QLhMm0AEBTGBOrVNxXeVembTaRFN5lSxOcxDBQDHlbcMMI6hXrLTLWW1GrZU02glqIJCiZi8QXmPqY+9VEMu4UEVGm5XX6l+pylnoQQA8mIyPvodatUuIcMwFR6iglWW2m9yjGeIjn6Sfcamp33UswIZUSF7Tm6pcQYgxE/vgzq+3pVDUNN6c0SawclXDFSviEKgzIJkzkgxyJoS/4J9zVqVDUtglkqN4qoJhbQrEMQIAY/aOANb9tuKilCZZZL+KtBCeJMBfEQQR9IIyBzpxQ6AiyC7uubVdpCXAhiIAkweWk6N0/pXbcu1V6rFbVLimCqzJUGmiyCY5ngal64tG2ry7/sv+6eRcvs8R/AHqTr1npbQI0obV4KxiPVufEfbjniTrRrnUSNQdWGoI1BXSDqHQS4J7gwzVIFMsSe47gDzEta1ucY44j0MajVlsV5nb9OFamoFRVNNq169slZeo5tZb+JkMstIkT+rV9r0dRTektWm1/bYXUrrlpuGPdhgKsghfUCNWTo9bxBK2ggGKlQB0/LDF0ttYsqvIMiX59g236ZWAZSVUdp6aFXeULU6Crb4i0Bkc4OJEDOOm/qBL+G4pCn3AxFXuFqiF7vEpDC8SYMXSOBjUbr8Pl0KdxIIIzTkTC2tF0SCs/uRxGTbPZ1Vcs9UWkMLO65AMDEsP5mAVgRydY9v0vcAD/+THi+e7UqeTKwpv5DIAgFeM3CCAS2+xbe9FNetVMhR+X5WSZsAYA3ZwBkjFzDM4LuOhzTQM6AJ3yfCKf5xLE2lsQCRknDN86hul1hRqpTdVquyMrdxwSy0aSm5wkkyhMwZBzBOsdDZ7msGqKzJe24PlUrUmKVKdtGVKSlhIxi1lYqSDpv6NdD8PFe35IWQ0yWsIYmn248ixPCsBMwHIz7o34aJqF7qf11XH5ZmaoAIJv4NouAAuBYHkksem7eoj1C73BmJANVntW+swgMojxZFgY8T8eRdx1EI4Tt1Tibkps6j7SoOf8AzH3ibVKz0BraA7qTSprTJFMqGtVlwA4tBkG0zFuIk62f5cTSFNmJj7C1oyJVpETH8jR/8yX+it/8mr/6dR/mK/0Vv/k1v/TqbQh3O5dahRaVxBUFwTiWW515yOIOTPI4OipUqVKloptcCvmVwoJUkkyAYH6SWJxiMmeobuub1pUAaZGLqTzceZDQCbs8H7xrL0zcbmhSj/CFjLMVAN74BBZ5IvgBcj9IEgRrX0PVHXE6mNdGuY6z41IGqo2iDU0SNSU1QHVwdNFaNEIoVRCqAFA4AAgAfxqalIMCrCQQQQfYIgjVp1M6uopTphQAoAAEADgAa63UhtTOpoiNUqUVaLlBtNyyJhoIkfBgn++iTrtFcBro1JOu0R0a6NRq2misa6NXGp0NU1AOr6qRoa6dQRrgddOio12u1bQBO1SZsWcmbRMtEn+YH9hqewszaJ+YE4xoupGrqArt1GQiyDIwOTyf31B2yTNizmTaJM86PrjoM3+ET/8AzX4+kcGZHHGT/c6ulEDgAfsANFI12gpGujVjqY1AMDXRq+qsdFQdCL66dQd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57912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888"/>
            <a:ext cx="78486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8263" y="798786"/>
            <a:ext cx="7086600" cy="533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-3733800" y="496888"/>
            <a:ext cx="3352800" cy="6409603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16062"/>
          </a:xfrm>
        </p:spPr>
        <p:txBody>
          <a:bodyPr/>
          <a:lstStyle/>
          <a:p>
            <a:r>
              <a:rPr lang="en-US" dirty="0" smtClean="0"/>
              <a:t>Basic Lean Principles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50" y="1905000"/>
            <a:ext cx="5010626" cy="4000500"/>
          </a:xfrm>
        </p:spPr>
      </p:pic>
    </p:spTree>
    <p:extLst>
      <p:ext uri="{BB962C8B-B14F-4D97-AF65-F5344CB8AC3E}">
        <p14:creationId xmlns:p14="http://schemas.microsoft.com/office/powerpoint/2010/main" val="2725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699</Words>
  <Application>Microsoft Office PowerPoint</Application>
  <PresentationFormat>On-screen Show (4:3)</PresentationFormat>
  <Paragraphs>112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Use of Lean Methodology to Improve Services  in a School of Nursing</vt:lpstr>
      <vt:lpstr>Once upon a time…  </vt:lpstr>
      <vt:lpstr> To make things worse… </vt:lpstr>
      <vt:lpstr>Then, an amazing thing happened…</vt:lpstr>
      <vt:lpstr>Is it possible?  Can it be? </vt:lpstr>
      <vt:lpstr>Lean means…</vt:lpstr>
      <vt:lpstr>Definition of Lean</vt:lpstr>
      <vt:lpstr>Eliminating waste means…</vt:lpstr>
      <vt:lpstr>Basic Lean Principles </vt:lpstr>
      <vt:lpstr>        Adapting to KSN</vt:lpstr>
      <vt:lpstr>        Starting the Process</vt:lpstr>
      <vt:lpstr>Problems Identified</vt:lpstr>
      <vt:lpstr>        Visual Representation</vt:lpstr>
      <vt:lpstr>PowerPoint Presentation</vt:lpstr>
      <vt:lpstr>        </vt:lpstr>
      <vt:lpstr>        </vt:lpstr>
      <vt:lpstr>        Requirement Confusion</vt:lpstr>
      <vt:lpstr>        To Address the Confusion . . .</vt:lpstr>
      <vt:lpstr>        </vt:lpstr>
      <vt:lpstr>        Other Strategies . . .</vt:lpstr>
      <vt:lpstr>         The End . . .  </vt:lpstr>
      <vt:lpstr>          </vt:lpstr>
      <vt:lpstr>Many Thanks To Staci Swim – slide design Team Members: Staci Swim Breanna Perry Lauren Riney Gina Crawford Dianna Blackmon Lisa Rother, advisor KSN Students</vt:lpstr>
    </vt:vector>
  </TitlesOfParts>
  <Company>Oklahoma City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smswim</dc:creator>
  <cp:lastModifiedBy>Mannahan, Carol</cp:lastModifiedBy>
  <cp:revision>74</cp:revision>
  <dcterms:created xsi:type="dcterms:W3CDTF">2015-04-10T23:17:07Z</dcterms:created>
  <dcterms:modified xsi:type="dcterms:W3CDTF">2015-04-15T19:56:24Z</dcterms:modified>
</cp:coreProperties>
</file>