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19"/>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k Fisher" initials="MF" lastIdx="22" clrIdx="0">
    <p:extLst/>
  </p:cmAuthor>
  <p:cmAuthor id="2" name="Elizabeth Tran"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83E63278-0BF2-443E-B287-5000673E5AF4}">
  <a:tblStyle styleId="{83E63278-0BF2-443E-B287-5000673E5AF4}"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 styleId="{A6140BB5-35CE-4FE9-974F-FE562A421179}" styleName="Table_1">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440" autoAdjust="0"/>
  </p:normalViewPr>
  <p:slideViewPr>
    <p:cSldViewPr snapToGrid="0" snapToObjects="1">
      <p:cViewPr>
        <p:scale>
          <a:sx n="68" d="100"/>
          <a:sy n="68" d="100"/>
        </p:scale>
        <p:origin x="-1112"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commentAuthors" Target="commentAuthors.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2D0CF5-8888-504D-8C91-3FAA60463E1A}" type="doc">
      <dgm:prSet loTypeId="urn:microsoft.com/office/officeart/2005/8/layout/chevron2" loCatId="" qsTypeId="urn:microsoft.com/office/officeart/2005/8/quickstyle/simple4" qsCatId="simple" csTypeId="urn:microsoft.com/office/officeart/2005/8/colors/colorful3" csCatId="colorful" phldr="1"/>
      <dgm:spPr/>
      <dgm:t>
        <a:bodyPr/>
        <a:lstStyle/>
        <a:p>
          <a:endParaRPr lang="en-US"/>
        </a:p>
      </dgm:t>
    </dgm:pt>
    <dgm:pt modelId="{DD21A2FE-CBE7-184D-B66C-3D2A21FD4E2A}">
      <dgm:prSet phldrT="[Text]"/>
      <dgm:spPr/>
      <dgm:t>
        <a:bodyPr/>
        <a:lstStyle/>
        <a:p>
          <a:r>
            <a:rPr lang="en-US" b="1" dirty="0"/>
            <a:t>P</a:t>
          </a:r>
        </a:p>
      </dgm:t>
    </dgm:pt>
    <dgm:pt modelId="{AE1882B8-3FC6-4045-A4D3-2AA9FD2ED7D5}" type="parTrans" cxnId="{CEF2F6A3-2CDE-DE42-9F8F-E63572EBCCCA}">
      <dgm:prSet/>
      <dgm:spPr/>
      <dgm:t>
        <a:bodyPr/>
        <a:lstStyle/>
        <a:p>
          <a:endParaRPr lang="en-US"/>
        </a:p>
      </dgm:t>
    </dgm:pt>
    <dgm:pt modelId="{6D2FDA44-9379-E749-9BE3-544A93369CC9}" type="sibTrans" cxnId="{CEF2F6A3-2CDE-DE42-9F8F-E63572EBCCCA}">
      <dgm:prSet/>
      <dgm:spPr/>
      <dgm:t>
        <a:bodyPr/>
        <a:lstStyle/>
        <a:p>
          <a:endParaRPr lang="en-US"/>
        </a:p>
      </dgm:t>
    </dgm:pt>
    <dgm:pt modelId="{102CE834-A72A-674F-8A93-3AE0A70C2419}">
      <dgm:prSet phldrT="[Text]"/>
      <dgm:spPr/>
      <dgm:t>
        <a:bodyPr/>
        <a:lstStyle/>
        <a:p>
          <a:pPr rtl="0"/>
          <a:r>
            <a:rPr lang="en-US" b="1" dirty="0"/>
            <a:t>I</a:t>
          </a:r>
        </a:p>
      </dgm:t>
    </dgm:pt>
    <dgm:pt modelId="{B4F7D9A9-B418-5C4E-B322-6C78E99ABFA3}" type="parTrans" cxnId="{285F36A0-5CCB-6643-A800-D2392620FF50}">
      <dgm:prSet/>
      <dgm:spPr/>
      <dgm:t>
        <a:bodyPr/>
        <a:lstStyle/>
        <a:p>
          <a:endParaRPr lang="en-US"/>
        </a:p>
      </dgm:t>
    </dgm:pt>
    <dgm:pt modelId="{37888146-B2F3-2544-87A4-EA490B478940}" type="sibTrans" cxnId="{285F36A0-5CCB-6643-A800-D2392620FF50}">
      <dgm:prSet/>
      <dgm:spPr/>
      <dgm:t>
        <a:bodyPr/>
        <a:lstStyle/>
        <a:p>
          <a:endParaRPr lang="en-US"/>
        </a:p>
      </dgm:t>
    </dgm:pt>
    <dgm:pt modelId="{335198F1-4798-7644-BB01-65078029796C}">
      <dgm:prSet phldrT="[Text]"/>
      <dgm:spPr/>
      <dgm:t>
        <a:bodyPr/>
        <a:lstStyle/>
        <a:p>
          <a:r>
            <a:rPr lang="en-US" b="1" dirty="0"/>
            <a:t>O</a:t>
          </a:r>
        </a:p>
      </dgm:t>
    </dgm:pt>
    <dgm:pt modelId="{6722408F-6006-B045-8525-69B9DA0C29A4}" type="parTrans" cxnId="{566C961C-1147-9B49-957B-14C0D513A6BF}">
      <dgm:prSet/>
      <dgm:spPr/>
      <dgm:t>
        <a:bodyPr/>
        <a:lstStyle/>
        <a:p>
          <a:endParaRPr lang="en-US"/>
        </a:p>
      </dgm:t>
    </dgm:pt>
    <dgm:pt modelId="{01EB4937-789C-E148-B3CF-7A43B5CDF50F}" type="sibTrans" cxnId="{566C961C-1147-9B49-957B-14C0D513A6BF}">
      <dgm:prSet/>
      <dgm:spPr/>
      <dgm:t>
        <a:bodyPr/>
        <a:lstStyle/>
        <a:p>
          <a:endParaRPr lang="en-US"/>
        </a:p>
      </dgm:t>
    </dgm:pt>
    <dgm:pt modelId="{96CF6DB4-28F1-1048-A5ED-EC1D92977A84}">
      <dgm:prSet phldrT="[Text]"/>
      <dgm:spPr/>
      <dgm:t>
        <a:bodyPr/>
        <a:lstStyle/>
        <a:p>
          <a:r>
            <a:rPr lang="en-US" b="1" dirty="0" smtClean="0"/>
            <a:t>Reduction in UTI rates</a:t>
          </a:r>
          <a:endParaRPr lang="en-US" b="1" dirty="0"/>
        </a:p>
      </dgm:t>
    </dgm:pt>
    <dgm:pt modelId="{B7C5339E-6815-3046-B53C-91D1216E247A}" type="parTrans" cxnId="{04A313F3-A4C4-5340-81BB-0A37C12700E3}">
      <dgm:prSet/>
      <dgm:spPr/>
      <dgm:t>
        <a:bodyPr/>
        <a:lstStyle/>
        <a:p>
          <a:endParaRPr lang="en-US"/>
        </a:p>
      </dgm:t>
    </dgm:pt>
    <dgm:pt modelId="{1AA15E91-5F23-784E-8009-A0DEE3AB3426}" type="sibTrans" cxnId="{04A313F3-A4C4-5340-81BB-0A37C12700E3}">
      <dgm:prSet/>
      <dgm:spPr/>
      <dgm:t>
        <a:bodyPr/>
        <a:lstStyle/>
        <a:p>
          <a:endParaRPr lang="en-US"/>
        </a:p>
      </dgm:t>
    </dgm:pt>
    <dgm:pt modelId="{D27CA11F-470D-7C4D-8A4A-19B28BC87892}">
      <dgm:prSet/>
      <dgm:spPr/>
      <dgm:t>
        <a:bodyPr/>
        <a:lstStyle/>
        <a:p>
          <a:r>
            <a:rPr lang="en-US" b="1" dirty="0"/>
            <a:t>C</a:t>
          </a:r>
        </a:p>
      </dgm:t>
    </dgm:pt>
    <dgm:pt modelId="{C1551F23-C579-7A44-A1D9-1E8C11FFC701}" type="parTrans" cxnId="{E5A5388B-109D-3447-8260-8DED14F73C63}">
      <dgm:prSet/>
      <dgm:spPr/>
      <dgm:t>
        <a:bodyPr/>
        <a:lstStyle/>
        <a:p>
          <a:endParaRPr lang="en-US"/>
        </a:p>
      </dgm:t>
    </dgm:pt>
    <dgm:pt modelId="{E3B8558B-BFB0-EE4F-96FE-19FC6208863C}" type="sibTrans" cxnId="{E5A5388B-109D-3447-8260-8DED14F73C63}">
      <dgm:prSet/>
      <dgm:spPr/>
      <dgm:t>
        <a:bodyPr/>
        <a:lstStyle/>
        <a:p>
          <a:endParaRPr lang="en-US"/>
        </a:p>
      </dgm:t>
    </dgm:pt>
    <dgm:pt modelId="{5C60FD43-C1DE-EC43-AD92-660B3E1028DE}">
      <dgm:prSet/>
      <dgm:spPr/>
      <dgm:t>
        <a:bodyPr/>
        <a:lstStyle/>
        <a:p>
          <a:pPr rtl="0"/>
          <a:r>
            <a:rPr lang="en" b="1" dirty="0"/>
            <a:t>Alcohol based and water-based cleaning methods</a:t>
          </a:r>
          <a:endParaRPr lang="en-US" b="1" dirty="0"/>
        </a:p>
      </dgm:t>
    </dgm:pt>
    <dgm:pt modelId="{549FEF28-3319-054E-A601-00BBB79E60C2}" type="parTrans" cxnId="{7F70E81A-C6AC-FF4D-A54D-0F9551F20F3F}">
      <dgm:prSet/>
      <dgm:spPr/>
      <dgm:t>
        <a:bodyPr/>
        <a:lstStyle/>
        <a:p>
          <a:endParaRPr lang="en-US"/>
        </a:p>
      </dgm:t>
    </dgm:pt>
    <dgm:pt modelId="{B897FFC6-746F-2046-9737-E57AC6D155C3}" type="sibTrans" cxnId="{7F70E81A-C6AC-FF4D-A54D-0F9551F20F3F}">
      <dgm:prSet/>
      <dgm:spPr/>
      <dgm:t>
        <a:bodyPr/>
        <a:lstStyle/>
        <a:p>
          <a:endParaRPr lang="en-US"/>
        </a:p>
      </dgm:t>
    </dgm:pt>
    <dgm:pt modelId="{52B15EFB-D84F-DD46-8F04-C42E63DC38C2}">
      <dgm:prSet phldrT="[Text]"/>
      <dgm:spPr/>
      <dgm:t>
        <a:bodyPr/>
        <a:lstStyle/>
        <a:p>
          <a:pPr rtl="0"/>
          <a:r>
            <a:rPr lang="en" b="1" dirty="0"/>
            <a:t>Adults with spinal cord injuries who reuse intermittent catheterization</a:t>
          </a:r>
          <a:endParaRPr lang="en-US" b="1" dirty="0"/>
        </a:p>
      </dgm:t>
    </dgm:pt>
    <dgm:pt modelId="{5FC8E214-3723-BD41-A48F-81A4069042BA}" type="sibTrans" cxnId="{57CB3BB8-C8DD-574B-B184-2FFFD27B6F61}">
      <dgm:prSet/>
      <dgm:spPr/>
      <dgm:t>
        <a:bodyPr/>
        <a:lstStyle/>
        <a:p>
          <a:endParaRPr lang="en-US"/>
        </a:p>
      </dgm:t>
    </dgm:pt>
    <dgm:pt modelId="{0D82D05C-E0FE-5346-AA54-656FDD6436D2}" type="parTrans" cxnId="{57CB3BB8-C8DD-574B-B184-2FFFD27B6F61}">
      <dgm:prSet/>
      <dgm:spPr/>
      <dgm:t>
        <a:bodyPr/>
        <a:lstStyle/>
        <a:p>
          <a:endParaRPr lang="en-US"/>
        </a:p>
      </dgm:t>
    </dgm:pt>
    <dgm:pt modelId="{44C4E9BA-1F84-F34E-8BE1-EAC0B4A69A6D}">
      <dgm:prSet phldrT="[Text]"/>
      <dgm:spPr/>
      <dgm:t>
        <a:bodyPr/>
        <a:lstStyle/>
        <a:p>
          <a:pPr rtl="0"/>
          <a:r>
            <a:rPr lang="en" b="1" dirty="0"/>
            <a:t>Microwave sterilization </a:t>
          </a:r>
          <a:endParaRPr lang="en-US" b="1" dirty="0"/>
        </a:p>
      </dgm:t>
    </dgm:pt>
    <dgm:pt modelId="{C20D9017-7F83-5B46-9842-0B0D98491517}" type="parTrans" cxnId="{63617159-671F-764C-994D-E9F650BA8DE3}">
      <dgm:prSet/>
      <dgm:spPr/>
      <dgm:t>
        <a:bodyPr/>
        <a:lstStyle/>
        <a:p>
          <a:endParaRPr lang="en-US"/>
        </a:p>
      </dgm:t>
    </dgm:pt>
    <dgm:pt modelId="{BD12D549-581C-234F-990E-5EFC93C86839}" type="sibTrans" cxnId="{63617159-671F-764C-994D-E9F650BA8DE3}">
      <dgm:prSet/>
      <dgm:spPr/>
      <dgm:t>
        <a:bodyPr/>
        <a:lstStyle/>
        <a:p>
          <a:endParaRPr lang="en-US"/>
        </a:p>
      </dgm:t>
    </dgm:pt>
    <dgm:pt modelId="{9A577465-6119-6845-AD26-27658C1D4B6D}" type="pres">
      <dgm:prSet presAssocID="{9B2D0CF5-8888-504D-8C91-3FAA60463E1A}" presName="linearFlow" presStyleCnt="0">
        <dgm:presLayoutVars>
          <dgm:dir/>
          <dgm:animLvl val="lvl"/>
          <dgm:resizeHandles val="exact"/>
        </dgm:presLayoutVars>
      </dgm:prSet>
      <dgm:spPr/>
      <dgm:t>
        <a:bodyPr/>
        <a:lstStyle/>
        <a:p>
          <a:endParaRPr lang="en-US"/>
        </a:p>
      </dgm:t>
    </dgm:pt>
    <dgm:pt modelId="{49DC0368-0F29-234D-A699-552063FA500E}" type="pres">
      <dgm:prSet presAssocID="{DD21A2FE-CBE7-184D-B66C-3D2A21FD4E2A}" presName="composite" presStyleCnt="0"/>
      <dgm:spPr/>
      <dgm:t>
        <a:bodyPr/>
        <a:lstStyle/>
        <a:p>
          <a:endParaRPr lang="en-US"/>
        </a:p>
      </dgm:t>
    </dgm:pt>
    <dgm:pt modelId="{0C6AAC18-018A-D347-AF8B-266EFEA82F7F}" type="pres">
      <dgm:prSet presAssocID="{DD21A2FE-CBE7-184D-B66C-3D2A21FD4E2A}" presName="parentText" presStyleLbl="alignNode1" presStyleIdx="0" presStyleCnt="4">
        <dgm:presLayoutVars>
          <dgm:chMax val="1"/>
          <dgm:bulletEnabled val="1"/>
        </dgm:presLayoutVars>
      </dgm:prSet>
      <dgm:spPr/>
      <dgm:t>
        <a:bodyPr/>
        <a:lstStyle/>
        <a:p>
          <a:endParaRPr lang="en-US"/>
        </a:p>
      </dgm:t>
    </dgm:pt>
    <dgm:pt modelId="{AD4CCFA5-9BFA-F34D-9109-2D0E7D957531}" type="pres">
      <dgm:prSet presAssocID="{DD21A2FE-CBE7-184D-B66C-3D2A21FD4E2A}" presName="descendantText" presStyleLbl="alignAcc1" presStyleIdx="0" presStyleCnt="4">
        <dgm:presLayoutVars>
          <dgm:bulletEnabled val="1"/>
        </dgm:presLayoutVars>
      </dgm:prSet>
      <dgm:spPr/>
      <dgm:t>
        <a:bodyPr/>
        <a:lstStyle/>
        <a:p>
          <a:endParaRPr lang="en-US"/>
        </a:p>
      </dgm:t>
    </dgm:pt>
    <dgm:pt modelId="{982E6586-79EC-614E-A63C-7548A5E08803}" type="pres">
      <dgm:prSet presAssocID="{6D2FDA44-9379-E749-9BE3-544A93369CC9}" presName="sp" presStyleCnt="0"/>
      <dgm:spPr/>
      <dgm:t>
        <a:bodyPr/>
        <a:lstStyle/>
        <a:p>
          <a:endParaRPr lang="en-US"/>
        </a:p>
      </dgm:t>
    </dgm:pt>
    <dgm:pt modelId="{49FD396C-13C5-964A-810E-DB4D260BD808}" type="pres">
      <dgm:prSet presAssocID="{102CE834-A72A-674F-8A93-3AE0A70C2419}" presName="composite" presStyleCnt="0"/>
      <dgm:spPr/>
      <dgm:t>
        <a:bodyPr/>
        <a:lstStyle/>
        <a:p>
          <a:endParaRPr lang="en-US"/>
        </a:p>
      </dgm:t>
    </dgm:pt>
    <dgm:pt modelId="{CD7DE2EF-AC33-0F4D-A282-301D92608F4C}" type="pres">
      <dgm:prSet presAssocID="{102CE834-A72A-674F-8A93-3AE0A70C2419}" presName="parentText" presStyleLbl="alignNode1" presStyleIdx="1" presStyleCnt="4">
        <dgm:presLayoutVars>
          <dgm:chMax val="1"/>
          <dgm:bulletEnabled val="1"/>
        </dgm:presLayoutVars>
      </dgm:prSet>
      <dgm:spPr/>
      <dgm:t>
        <a:bodyPr/>
        <a:lstStyle/>
        <a:p>
          <a:endParaRPr lang="en-US"/>
        </a:p>
      </dgm:t>
    </dgm:pt>
    <dgm:pt modelId="{E9891900-3551-DE49-9E3C-06EAE44208F7}" type="pres">
      <dgm:prSet presAssocID="{102CE834-A72A-674F-8A93-3AE0A70C2419}" presName="descendantText" presStyleLbl="alignAcc1" presStyleIdx="1" presStyleCnt="4">
        <dgm:presLayoutVars>
          <dgm:bulletEnabled val="1"/>
        </dgm:presLayoutVars>
      </dgm:prSet>
      <dgm:spPr/>
      <dgm:t>
        <a:bodyPr/>
        <a:lstStyle/>
        <a:p>
          <a:endParaRPr lang="en-US"/>
        </a:p>
      </dgm:t>
    </dgm:pt>
    <dgm:pt modelId="{790E034B-DE95-6D40-9DA0-841348CAC468}" type="pres">
      <dgm:prSet presAssocID="{37888146-B2F3-2544-87A4-EA490B478940}" presName="sp" presStyleCnt="0"/>
      <dgm:spPr/>
      <dgm:t>
        <a:bodyPr/>
        <a:lstStyle/>
        <a:p>
          <a:endParaRPr lang="en-US"/>
        </a:p>
      </dgm:t>
    </dgm:pt>
    <dgm:pt modelId="{3C1EDBE2-6CD2-9F4B-AADF-857C3CB9164C}" type="pres">
      <dgm:prSet presAssocID="{D27CA11F-470D-7C4D-8A4A-19B28BC87892}" presName="composite" presStyleCnt="0"/>
      <dgm:spPr/>
      <dgm:t>
        <a:bodyPr/>
        <a:lstStyle/>
        <a:p>
          <a:endParaRPr lang="en-US"/>
        </a:p>
      </dgm:t>
    </dgm:pt>
    <dgm:pt modelId="{0F7D0689-211B-894A-9F35-77C22514B889}" type="pres">
      <dgm:prSet presAssocID="{D27CA11F-470D-7C4D-8A4A-19B28BC87892}" presName="parentText" presStyleLbl="alignNode1" presStyleIdx="2" presStyleCnt="4">
        <dgm:presLayoutVars>
          <dgm:chMax val="1"/>
          <dgm:bulletEnabled val="1"/>
        </dgm:presLayoutVars>
      </dgm:prSet>
      <dgm:spPr/>
      <dgm:t>
        <a:bodyPr/>
        <a:lstStyle/>
        <a:p>
          <a:endParaRPr lang="en-US"/>
        </a:p>
      </dgm:t>
    </dgm:pt>
    <dgm:pt modelId="{D912A3DF-E84A-5F48-9BD5-F729D9F3D251}" type="pres">
      <dgm:prSet presAssocID="{D27CA11F-470D-7C4D-8A4A-19B28BC87892}" presName="descendantText" presStyleLbl="alignAcc1" presStyleIdx="2" presStyleCnt="4">
        <dgm:presLayoutVars>
          <dgm:bulletEnabled val="1"/>
        </dgm:presLayoutVars>
      </dgm:prSet>
      <dgm:spPr/>
      <dgm:t>
        <a:bodyPr/>
        <a:lstStyle/>
        <a:p>
          <a:endParaRPr lang="en-US"/>
        </a:p>
      </dgm:t>
    </dgm:pt>
    <dgm:pt modelId="{D8AF19AE-F97C-E240-AB95-0B1A9B897CB4}" type="pres">
      <dgm:prSet presAssocID="{E3B8558B-BFB0-EE4F-96FE-19FC6208863C}" presName="sp" presStyleCnt="0"/>
      <dgm:spPr/>
      <dgm:t>
        <a:bodyPr/>
        <a:lstStyle/>
        <a:p>
          <a:endParaRPr lang="en-US"/>
        </a:p>
      </dgm:t>
    </dgm:pt>
    <dgm:pt modelId="{78CFF43F-5209-7E47-9E84-35B33AF8FE5C}" type="pres">
      <dgm:prSet presAssocID="{335198F1-4798-7644-BB01-65078029796C}" presName="composite" presStyleCnt="0"/>
      <dgm:spPr/>
      <dgm:t>
        <a:bodyPr/>
        <a:lstStyle/>
        <a:p>
          <a:endParaRPr lang="en-US"/>
        </a:p>
      </dgm:t>
    </dgm:pt>
    <dgm:pt modelId="{C92B19F7-4C36-BE42-81B1-D8F7C67EF13E}" type="pres">
      <dgm:prSet presAssocID="{335198F1-4798-7644-BB01-65078029796C}" presName="parentText" presStyleLbl="alignNode1" presStyleIdx="3" presStyleCnt="4">
        <dgm:presLayoutVars>
          <dgm:chMax val="1"/>
          <dgm:bulletEnabled val="1"/>
        </dgm:presLayoutVars>
      </dgm:prSet>
      <dgm:spPr/>
      <dgm:t>
        <a:bodyPr/>
        <a:lstStyle/>
        <a:p>
          <a:endParaRPr lang="en-US"/>
        </a:p>
      </dgm:t>
    </dgm:pt>
    <dgm:pt modelId="{6AB40183-7D0A-4B4E-BCC7-7C315250A77A}" type="pres">
      <dgm:prSet presAssocID="{335198F1-4798-7644-BB01-65078029796C}" presName="descendantText" presStyleLbl="alignAcc1" presStyleIdx="3" presStyleCnt="4">
        <dgm:presLayoutVars>
          <dgm:bulletEnabled val="1"/>
        </dgm:presLayoutVars>
      </dgm:prSet>
      <dgm:spPr/>
      <dgm:t>
        <a:bodyPr/>
        <a:lstStyle/>
        <a:p>
          <a:endParaRPr lang="en-US"/>
        </a:p>
      </dgm:t>
    </dgm:pt>
  </dgm:ptLst>
  <dgm:cxnLst>
    <dgm:cxn modelId="{04A313F3-A4C4-5340-81BB-0A37C12700E3}" srcId="{335198F1-4798-7644-BB01-65078029796C}" destId="{96CF6DB4-28F1-1048-A5ED-EC1D92977A84}" srcOrd="0" destOrd="0" parTransId="{B7C5339E-6815-3046-B53C-91D1216E247A}" sibTransId="{1AA15E91-5F23-784E-8009-A0DEE3AB3426}"/>
    <dgm:cxn modelId="{8260DFA4-5072-6944-9323-E7C4EE6E4282}" type="presOf" srcId="{102CE834-A72A-674F-8A93-3AE0A70C2419}" destId="{CD7DE2EF-AC33-0F4D-A282-301D92608F4C}" srcOrd="0" destOrd="0" presId="urn:microsoft.com/office/officeart/2005/8/layout/chevron2"/>
    <dgm:cxn modelId="{57CB3BB8-C8DD-574B-B184-2FFFD27B6F61}" srcId="{DD21A2FE-CBE7-184D-B66C-3D2A21FD4E2A}" destId="{52B15EFB-D84F-DD46-8F04-C42E63DC38C2}" srcOrd="0" destOrd="0" parTransId="{0D82D05C-E0FE-5346-AA54-656FDD6436D2}" sibTransId="{5FC8E214-3723-BD41-A48F-81A4069042BA}"/>
    <dgm:cxn modelId="{C4BEC637-F13A-FA4A-97B1-1F04DC6E6E03}" type="presOf" srcId="{DD21A2FE-CBE7-184D-B66C-3D2A21FD4E2A}" destId="{0C6AAC18-018A-D347-AF8B-266EFEA82F7F}" srcOrd="0" destOrd="0" presId="urn:microsoft.com/office/officeart/2005/8/layout/chevron2"/>
    <dgm:cxn modelId="{E5A5388B-109D-3447-8260-8DED14F73C63}" srcId="{9B2D0CF5-8888-504D-8C91-3FAA60463E1A}" destId="{D27CA11F-470D-7C4D-8A4A-19B28BC87892}" srcOrd="2" destOrd="0" parTransId="{C1551F23-C579-7A44-A1D9-1E8C11FFC701}" sibTransId="{E3B8558B-BFB0-EE4F-96FE-19FC6208863C}"/>
    <dgm:cxn modelId="{DD17AA0C-F3EE-804C-BC56-F724970EDD9F}" type="presOf" srcId="{44C4E9BA-1F84-F34E-8BE1-EAC0B4A69A6D}" destId="{E9891900-3551-DE49-9E3C-06EAE44208F7}" srcOrd="0" destOrd="0" presId="urn:microsoft.com/office/officeart/2005/8/layout/chevron2"/>
    <dgm:cxn modelId="{63617159-671F-764C-994D-E9F650BA8DE3}" srcId="{102CE834-A72A-674F-8A93-3AE0A70C2419}" destId="{44C4E9BA-1F84-F34E-8BE1-EAC0B4A69A6D}" srcOrd="0" destOrd="0" parTransId="{C20D9017-7F83-5B46-9842-0B0D98491517}" sibTransId="{BD12D549-581C-234F-990E-5EFC93C86839}"/>
    <dgm:cxn modelId="{A5906B23-230F-A349-B464-9D2034034E00}" type="presOf" srcId="{5C60FD43-C1DE-EC43-AD92-660B3E1028DE}" destId="{D912A3DF-E84A-5F48-9BD5-F729D9F3D251}" srcOrd="0" destOrd="0" presId="urn:microsoft.com/office/officeart/2005/8/layout/chevron2"/>
    <dgm:cxn modelId="{CEF2F6A3-2CDE-DE42-9F8F-E63572EBCCCA}" srcId="{9B2D0CF5-8888-504D-8C91-3FAA60463E1A}" destId="{DD21A2FE-CBE7-184D-B66C-3D2A21FD4E2A}" srcOrd="0" destOrd="0" parTransId="{AE1882B8-3FC6-4045-A4D3-2AA9FD2ED7D5}" sibTransId="{6D2FDA44-9379-E749-9BE3-544A93369CC9}"/>
    <dgm:cxn modelId="{2C1598A7-2A6C-E94F-8D1C-C5A265853DD5}" type="presOf" srcId="{335198F1-4798-7644-BB01-65078029796C}" destId="{C92B19F7-4C36-BE42-81B1-D8F7C67EF13E}" srcOrd="0" destOrd="0" presId="urn:microsoft.com/office/officeart/2005/8/layout/chevron2"/>
    <dgm:cxn modelId="{7F70E81A-C6AC-FF4D-A54D-0F9551F20F3F}" srcId="{D27CA11F-470D-7C4D-8A4A-19B28BC87892}" destId="{5C60FD43-C1DE-EC43-AD92-660B3E1028DE}" srcOrd="0" destOrd="0" parTransId="{549FEF28-3319-054E-A601-00BBB79E60C2}" sibTransId="{B897FFC6-746F-2046-9737-E57AC6D155C3}"/>
    <dgm:cxn modelId="{285F36A0-5CCB-6643-A800-D2392620FF50}" srcId="{9B2D0CF5-8888-504D-8C91-3FAA60463E1A}" destId="{102CE834-A72A-674F-8A93-3AE0A70C2419}" srcOrd="1" destOrd="0" parTransId="{B4F7D9A9-B418-5C4E-B322-6C78E99ABFA3}" sibTransId="{37888146-B2F3-2544-87A4-EA490B478940}"/>
    <dgm:cxn modelId="{5D0D9069-5154-7441-A92C-E53A5AF63B9F}" type="presOf" srcId="{9B2D0CF5-8888-504D-8C91-3FAA60463E1A}" destId="{9A577465-6119-6845-AD26-27658C1D4B6D}" srcOrd="0" destOrd="0" presId="urn:microsoft.com/office/officeart/2005/8/layout/chevron2"/>
    <dgm:cxn modelId="{FFC04DD0-10E0-B948-A465-9DD2DF8313D7}" type="presOf" srcId="{D27CA11F-470D-7C4D-8A4A-19B28BC87892}" destId="{0F7D0689-211B-894A-9F35-77C22514B889}" srcOrd="0" destOrd="0" presId="urn:microsoft.com/office/officeart/2005/8/layout/chevron2"/>
    <dgm:cxn modelId="{566C961C-1147-9B49-957B-14C0D513A6BF}" srcId="{9B2D0CF5-8888-504D-8C91-3FAA60463E1A}" destId="{335198F1-4798-7644-BB01-65078029796C}" srcOrd="3" destOrd="0" parTransId="{6722408F-6006-B045-8525-69B9DA0C29A4}" sibTransId="{01EB4937-789C-E148-B3CF-7A43B5CDF50F}"/>
    <dgm:cxn modelId="{77590DB6-173D-FB4C-80BF-8A5CA6483A72}" type="presOf" srcId="{96CF6DB4-28F1-1048-A5ED-EC1D92977A84}" destId="{6AB40183-7D0A-4B4E-BCC7-7C315250A77A}" srcOrd="0" destOrd="0" presId="urn:microsoft.com/office/officeart/2005/8/layout/chevron2"/>
    <dgm:cxn modelId="{7BB4E1EF-7DFD-0C42-8D78-96EFFAC7AAC6}" type="presOf" srcId="{52B15EFB-D84F-DD46-8F04-C42E63DC38C2}" destId="{AD4CCFA5-9BFA-F34D-9109-2D0E7D957531}" srcOrd="0" destOrd="0" presId="urn:microsoft.com/office/officeart/2005/8/layout/chevron2"/>
    <dgm:cxn modelId="{DAD6B7D4-EF6E-DE49-BDF5-B966F418DF9B}" type="presParOf" srcId="{9A577465-6119-6845-AD26-27658C1D4B6D}" destId="{49DC0368-0F29-234D-A699-552063FA500E}" srcOrd="0" destOrd="0" presId="urn:microsoft.com/office/officeart/2005/8/layout/chevron2"/>
    <dgm:cxn modelId="{93ED4CCB-DF0E-F146-9A53-F4FAB66A2A27}" type="presParOf" srcId="{49DC0368-0F29-234D-A699-552063FA500E}" destId="{0C6AAC18-018A-D347-AF8B-266EFEA82F7F}" srcOrd="0" destOrd="0" presId="urn:microsoft.com/office/officeart/2005/8/layout/chevron2"/>
    <dgm:cxn modelId="{7C5C40D5-93F5-8E4D-AB7B-6C6D98EEA320}" type="presParOf" srcId="{49DC0368-0F29-234D-A699-552063FA500E}" destId="{AD4CCFA5-9BFA-F34D-9109-2D0E7D957531}" srcOrd="1" destOrd="0" presId="urn:microsoft.com/office/officeart/2005/8/layout/chevron2"/>
    <dgm:cxn modelId="{1B7B964B-9ACB-7B4C-A839-7FA4493FEAE0}" type="presParOf" srcId="{9A577465-6119-6845-AD26-27658C1D4B6D}" destId="{982E6586-79EC-614E-A63C-7548A5E08803}" srcOrd="1" destOrd="0" presId="urn:microsoft.com/office/officeart/2005/8/layout/chevron2"/>
    <dgm:cxn modelId="{5FA8D4C3-5264-C847-9B74-7F7B0ACC13AC}" type="presParOf" srcId="{9A577465-6119-6845-AD26-27658C1D4B6D}" destId="{49FD396C-13C5-964A-810E-DB4D260BD808}" srcOrd="2" destOrd="0" presId="urn:microsoft.com/office/officeart/2005/8/layout/chevron2"/>
    <dgm:cxn modelId="{EF623943-92C4-9D4C-B17E-BB92DA1E5B72}" type="presParOf" srcId="{49FD396C-13C5-964A-810E-DB4D260BD808}" destId="{CD7DE2EF-AC33-0F4D-A282-301D92608F4C}" srcOrd="0" destOrd="0" presId="urn:microsoft.com/office/officeart/2005/8/layout/chevron2"/>
    <dgm:cxn modelId="{FDB4C808-C726-D64E-BB51-F6239C6528CE}" type="presParOf" srcId="{49FD396C-13C5-964A-810E-DB4D260BD808}" destId="{E9891900-3551-DE49-9E3C-06EAE44208F7}" srcOrd="1" destOrd="0" presId="urn:microsoft.com/office/officeart/2005/8/layout/chevron2"/>
    <dgm:cxn modelId="{3D59802A-6305-6E47-84A0-DB4CAB2D0201}" type="presParOf" srcId="{9A577465-6119-6845-AD26-27658C1D4B6D}" destId="{790E034B-DE95-6D40-9DA0-841348CAC468}" srcOrd="3" destOrd="0" presId="urn:microsoft.com/office/officeart/2005/8/layout/chevron2"/>
    <dgm:cxn modelId="{760D591B-4D31-3C47-BD42-C47EF63F5076}" type="presParOf" srcId="{9A577465-6119-6845-AD26-27658C1D4B6D}" destId="{3C1EDBE2-6CD2-9F4B-AADF-857C3CB9164C}" srcOrd="4" destOrd="0" presId="urn:microsoft.com/office/officeart/2005/8/layout/chevron2"/>
    <dgm:cxn modelId="{CABE713C-2A3A-B942-AC3B-7FEEE7AA99E1}" type="presParOf" srcId="{3C1EDBE2-6CD2-9F4B-AADF-857C3CB9164C}" destId="{0F7D0689-211B-894A-9F35-77C22514B889}" srcOrd="0" destOrd="0" presId="urn:microsoft.com/office/officeart/2005/8/layout/chevron2"/>
    <dgm:cxn modelId="{35E05000-9857-C44D-ABBD-1EECF8221B8D}" type="presParOf" srcId="{3C1EDBE2-6CD2-9F4B-AADF-857C3CB9164C}" destId="{D912A3DF-E84A-5F48-9BD5-F729D9F3D251}" srcOrd="1" destOrd="0" presId="urn:microsoft.com/office/officeart/2005/8/layout/chevron2"/>
    <dgm:cxn modelId="{2F6AB254-4475-C246-AE9B-F4D0E9F619B0}" type="presParOf" srcId="{9A577465-6119-6845-AD26-27658C1D4B6D}" destId="{D8AF19AE-F97C-E240-AB95-0B1A9B897CB4}" srcOrd="5" destOrd="0" presId="urn:microsoft.com/office/officeart/2005/8/layout/chevron2"/>
    <dgm:cxn modelId="{A211378E-513F-A749-B06F-3E5A5B0642F5}" type="presParOf" srcId="{9A577465-6119-6845-AD26-27658C1D4B6D}" destId="{78CFF43F-5209-7E47-9E84-35B33AF8FE5C}" srcOrd="6" destOrd="0" presId="urn:microsoft.com/office/officeart/2005/8/layout/chevron2"/>
    <dgm:cxn modelId="{5E0C410B-F26F-EF47-ADB3-8F8B884FC5E6}" type="presParOf" srcId="{78CFF43F-5209-7E47-9E84-35B33AF8FE5C}" destId="{C92B19F7-4C36-BE42-81B1-D8F7C67EF13E}" srcOrd="0" destOrd="0" presId="urn:microsoft.com/office/officeart/2005/8/layout/chevron2"/>
    <dgm:cxn modelId="{E82A57BA-3532-5242-9AC5-0D0B50CE52AB}" type="presParOf" srcId="{78CFF43F-5209-7E47-9E84-35B33AF8FE5C}" destId="{6AB40183-7D0A-4B4E-BCC7-7C315250A77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870BF4-CE47-9F46-AF8E-BAB28D73E6D5}" type="doc">
      <dgm:prSet loTypeId="urn:microsoft.com/office/officeart/2005/8/layout/matrix1" loCatId="" qsTypeId="urn:microsoft.com/office/officeart/2005/8/quickstyle/simple4" qsCatId="simple" csTypeId="urn:microsoft.com/office/officeart/2005/8/colors/colorful3" csCatId="colorful" phldr="1"/>
      <dgm:spPr/>
      <dgm:t>
        <a:bodyPr/>
        <a:lstStyle/>
        <a:p>
          <a:endParaRPr lang="en-US"/>
        </a:p>
      </dgm:t>
    </dgm:pt>
    <dgm:pt modelId="{F1AF7AD6-7AB0-464A-90E7-83B3417FC011}">
      <dgm:prSet phldrT="[Text]"/>
      <dgm:spPr/>
      <dgm:t>
        <a:bodyPr/>
        <a:lstStyle/>
        <a:p>
          <a:r>
            <a:rPr lang="en" b="1" dirty="0" smtClean="0"/>
            <a:t>Summary of Cleaning Methods</a:t>
          </a:r>
          <a:endParaRPr lang="en-US" b="1" dirty="0"/>
        </a:p>
      </dgm:t>
    </dgm:pt>
    <dgm:pt modelId="{E2F9A43E-4751-394A-97DD-D90F3146D099}" type="parTrans" cxnId="{125CB935-2444-7F40-AFA5-0C225FF1C35C}">
      <dgm:prSet/>
      <dgm:spPr/>
      <dgm:t>
        <a:bodyPr/>
        <a:lstStyle/>
        <a:p>
          <a:endParaRPr lang="en-US"/>
        </a:p>
      </dgm:t>
    </dgm:pt>
    <dgm:pt modelId="{C597022C-13A7-2142-8763-EA49312127AE}" type="sibTrans" cxnId="{125CB935-2444-7F40-AFA5-0C225FF1C35C}">
      <dgm:prSet/>
      <dgm:spPr/>
      <dgm:t>
        <a:bodyPr/>
        <a:lstStyle/>
        <a:p>
          <a:endParaRPr lang="en-US"/>
        </a:p>
      </dgm:t>
    </dgm:pt>
    <dgm:pt modelId="{76000DDE-B3BB-AA46-BE72-94C14FFE6CD3}">
      <dgm:prSet phldrT="[Text]"/>
      <dgm:spPr/>
      <dgm:t>
        <a:bodyPr/>
        <a:lstStyle/>
        <a:p>
          <a:pPr rtl="0"/>
          <a:r>
            <a:rPr lang="en" b="1" smtClean="0">
              <a:solidFill>
                <a:schemeClr val="tx1"/>
              </a:solidFill>
            </a:rPr>
            <a:t>More studies have evaluated microwave sterilization.</a:t>
          </a:r>
          <a:endParaRPr lang="en-US" b="1" dirty="0">
            <a:solidFill>
              <a:schemeClr val="tx1"/>
            </a:solidFill>
          </a:endParaRPr>
        </a:p>
      </dgm:t>
    </dgm:pt>
    <dgm:pt modelId="{1B37D12C-5D2D-8943-98DE-82ADB3ABDBE1}" type="parTrans" cxnId="{3DC21E92-B44A-B14E-8924-FD1C3C73C90B}">
      <dgm:prSet/>
      <dgm:spPr/>
      <dgm:t>
        <a:bodyPr/>
        <a:lstStyle/>
        <a:p>
          <a:endParaRPr lang="en-US"/>
        </a:p>
      </dgm:t>
    </dgm:pt>
    <dgm:pt modelId="{CFEBAA1B-550D-3842-86C6-0096D8A6A414}" type="sibTrans" cxnId="{3DC21E92-B44A-B14E-8924-FD1C3C73C90B}">
      <dgm:prSet/>
      <dgm:spPr/>
      <dgm:t>
        <a:bodyPr/>
        <a:lstStyle/>
        <a:p>
          <a:endParaRPr lang="en-US"/>
        </a:p>
      </dgm:t>
    </dgm:pt>
    <dgm:pt modelId="{326766C3-0366-CF40-9B08-53A8C2DD3ABB}">
      <dgm:prSet phldrT="[Text]"/>
      <dgm:spPr/>
      <dgm:t>
        <a:bodyPr/>
        <a:lstStyle/>
        <a:p>
          <a:pPr rtl="0"/>
          <a:r>
            <a:rPr lang="en" b="1" smtClean="0">
              <a:solidFill>
                <a:srgbClr val="000000"/>
              </a:solidFill>
            </a:rPr>
            <a:t>Alcohol cleaning is popular in non-research resources available to the community.</a:t>
          </a:r>
          <a:endParaRPr lang="en-US" b="1" dirty="0">
            <a:solidFill>
              <a:srgbClr val="000000"/>
            </a:solidFill>
          </a:endParaRPr>
        </a:p>
      </dgm:t>
    </dgm:pt>
    <dgm:pt modelId="{B4F92ACE-94F2-7640-82CD-D8ACBC806611}" type="parTrans" cxnId="{587A10EC-C26A-CE46-87C8-13CA04376BFB}">
      <dgm:prSet/>
      <dgm:spPr/>
      <dgm:t>
        <a:bodyPr/>
        <a:lstStyle/>
        <a:p>
          <a:endParaRPr lang="en-US"/>
        </a:p>
      </dgm:t>
    </dgm:pt>
    <dgm:pt modelId="{A3DB0E3B-5721-234A-9FAF-4FCBAF676EB4}" type="sibTrans" cxnId="{587A10EC-C26A-CE46-87C8-13CA04376BFB}">
      <dgm:prSet/>
      <dgm:spPr/>
      <dgm:t>
        <a:bodyPr/>
        <a:lstStyle/>
        <a:p>
          <a:endParaRPr lang="en-US"/>
        </a:p>
      </dgm:t>
    </dgm:pt>
    <dgm:pt modelId="{3176FB77-A751-354B-8362-7D178A1D2E97}">
      <dgm:prSet phldrT="[Text]"/>
      <dgm:spPr/>
      <dgm:t>
        <a:bodyPr/>
        <a:lstStyle/>
        <a:p>
          <a:pPr algn="ctr" rtl="0"/>
          <a:r>
            <a:rPr lang="en" b="1" smtClean="0">
              <a:solidFill>
                <a:srgbClr val="000000"/>
              </a:solidFill>
            </a:rPr>
            <a:t>Water based methods are easy, convenient and cost effective. </a:t>
          </a:r>
          <a:endParaRPr lang="en-US" b="1" dirty="0">
            <a:solidFill>
              <a:srgbClr val="000000"/>
            </a:solidFill>
          </a:endParaRPr>
        </a:p>
      </dgm:t>
    </dgm:pt>
    <dgm:pt modelId="{F16EBBF5-8791-F643-8386-F121EF3588F5}" type="parTrans" cxnId="{506D8BA4-82EC-3B47-B2CC-A9EDB1A32944}">
      <dgm:prSet/>
      <dgm:spPr/>
      <dgm:t>
        <a:bodyPr/>
        <a:lstStyle/>
        <a:p>
          <a:endParaRPr lang="en-US"/>
        </a:p>
      </dgm:t>
    </dgm:pt>
    <dgm:pt modelId="{82C3B74B-EA91-884B-B73D-7C3D55E9006F}" type="sibTrans" cxnId="{506D8BA4-82EC-3B47-B2CC-A9EDB1A32944}">
      <dgm:prSet/>
      <dgm:spPr/>
      <dgm:t>
        <a:bodyPr/>
        <a:lstStyle/>
        <a:p>
          <a:endParaRPr lang="en-US"/>
        </a:p>
      </dgm:t>
    </dgm:pt>
    <dgm:pt modelId="{21D4C7DE-3F92-134F-9401-5E0FBED38A7F}">
      <dgm:prSet phldrT="[Text]"/>
      <dgm:spPr/>
      <dgm:t>
        <a:bodyPr/>
        <a:lstStyle/>
        <a:p>
          <a:pPr rtl="0"/>
          <a:r>
            <a:rPr lang="en" b="1" smtClean="0">
              <a:solidFill>
                <a:srgbClr val="000000"/>
              </a:solidFill>
            </a:rPr>
            <a:t>All methods have shown some level of effectiveness.</a:t>
          </a:r>
          <a:endParaRPr lang="en-US" b="1" dirty="0">
            <a:solidFill>
              <a:srgbClr val="000000"/>
            </a:solidFill>
          </a:endParaRPr>
        </a:p>
      </dgm:t>
    </dgm:pt>
    <dgm:pt modelId="{2AE746EC-8F7A-FA41-BC14-8DAD4BBBF8DF}" type="parTrans" cxnId="{C49E6839-3ED2-8540-A288-D2B9ED04C2B5}">
      <dgm:prSet/>
      <dgm:spPr/>
      <dgm:t>
        <a:bodyPr/>
        <a:lstStyle/>
        <a:p>
          <a:endParaRPr lang="en-US"/>
        </a:p>
      </dgm:t>
    </dgm:pt>
    <dgm:pt modelId="{4362EBEF-037A-2648-A4C8-FDA0BF9B2480}" type="sibTrans" cxnId="{C49E6839-3ED2-8540-A288-D2B9ED04C2B5}">
      <dgm:prSet/>
      <dgm:spPr/>
      <dgm:t>
        <a:bodyPr/>
        <a:lstStyle/>
        <a:p>
          <a:endParaRPr lang="en-US"/>
        </a:p>
      </dgm:t>
    </dgm:pt>
    <dgm:pt modelId="{DFA11D23-7CA3-C94A-8B0B-86A4AE17EF18}" type="pres">
      <dgm:prSet presAssocID="{6C870BF4-CE47-9F46-AF8E-BAB28D73E6D5}" presName="diagram" presStyleCnt="0">
        <dgm:presLayoutVars>
          <dgm:chMax val="1"/>
          <dgm:dir/>
          <dgm:animLvl val="ctr"/>
          <dgm:resizeHandles val="exact"/>
        </dgm:presLayoutVars>
      </dgm:prSet>
      <dgm:spPr/>
      <dgm:t>
        <a:bodyPr/>
        <a:lstStyle/>
        <a:p>
          <a:endParaRPr lang="en-US"/>
        </a:p>
      </dgm:t>
    </dgm:pt>
    <dgm:pt modelId="{FB3EBAC2-6359-744C-9E7E-BFDCAE1AE982}" type="pres">
      <dgm:prSet presAssocID="{6C870BF4-CE47-9F46-AF8E-BAB28D73E6D5}" presName="matrix" presStyleCnt="0"/>
      <dgm:spPr/>
      <dgm:t>
        <a:bodyPr/>
        <a:lstStyle/>
        <a:p>
          <a:endParaRPr lang="en-US"/>
        </a:p>
      </dgm:t>
    </dgm:pt>
    <dgm:pt modelId="{F62438B8-BBC0-164D-B1C6-83B4575EEB76}" type="pres">
      <dgm:prSet presAssocID="{6C870BF4-CE47-9F46-AF8E-BAB28D73E6D5}" presName="tile1" presStyleLbl="node1" presStyleIdx="0" presStyleCnt="4"/>
      <dgm:spPr/>
      <dgm:t>
        <a:bodyPr/>
        <a:lstStyle/>
        <a:p>
          <a:endParaRPr lang="en-US"/>
        </a:p>
      </dgm:t>
    </dgm:pt>
    <dgm:pt modelId="{60B7419F-531B-834E-8092-E6D85B66AD99}" type="pres">
      <dgm:prSet presAssocID="{6C870BF4-CE47-9F46-AF8E-BAB28D73E6D5}" presName="tile1text" presStyleLbl="node1" presStyleIdx="0" presStyleCnt="4">
        <dgm:presLayoutVars>
          <dgm:chMax val="0"/>
          <dgm:chPref val="0"/>
          <dgm:bulletEnabled val="1"/>
        </dgm:presLayoutVars>
      </dgm:prSet>
      <dgm:spPr/>
      <dgm:t>
        <a:bodyPr/>
        <a:lstStyle/>
        <a:p>
          <a:endParaRPr lang="en-US"/>
        </a:p>
      </dgm:t>
    </dgm:pt>
    <dgm:pt modelId="{CEF9F062-BDF3-7346-9109-F3E0E513E37D}" type="pres">
      <dgm:prSet presAssocID="{6C870BF4-CE47-9F46-AF8E-BAB28D73E6D5}" presName="tile2" presStyleLbl="node1" presStyleIdx="1" presStyleCnt="4"/>
      <dgm:spPr/>
      <dgm:t>
        <a:bodyPr/>
        <a:lstStyle/>
        <a:p>
          <a:endParaRPr lang="en-US"/>
        </a:p>
      </dgm:t>
    </dgm:pt>
    <dgm:pt modelId="{DDA82A97-77CE-2A4E-87BB-33B36AC713F3}" type="pres">
      <dgm:prSet presAssocID="{6C870BF4-CE47-9F46-AF8E-BAB28D73E6D5}" presName="tile2text" presStyleLbl="node1" presStyleIdx="1" presStyleCnt="4">
        <dgm:presLayoutVars>
          <dgm:chMax val="0"/>
          <dgm:chPref val="0"/>
          <dgm:bulletEnabled val="1"/>
        </dgm:presLayoutVars>
      </dgm:prSet>
      <dgm:spPr/>
      <dgm:t>
        <a:bodyPr/>
        <a:lstStyle/>
        <a:p>
          <a:endParaRPr lang="en-US"/>
        </a:p>
      </dgm:t>
    </dgm:pt>
    <dgm:pt modelId="{8151CFBD-23F8-9048-B682-556E087056CF}" type="pres">
      <dgm:prSet presAssocID="{6C870BF4-CE47-9F46-AF8E-BAB28D73E6D5}" presName="tile3" presStyleLbl="node1" presStyleIdx="2" presStyleCnt="4"/>
      <dgm:spPr/>
      <dgm:t>
        <a:bodyPr/>
        <a:lstStyle/>
        <a:p>
          <a:endParaRPr lang="en-US"/>
        </a:p>
      </dgm:t>
    </dgm:pt>
    <dgm:pt modelId="{95E754A2-AC05-BB47-852E-1661EFA21E00}" type="pres">
      <dgm:prSet presAssocID="{6C870BF4-CE47-9F46-AF8E-BAB28D73E6D5}" presName="tile3text" presStyleLbl="node1" presStyleIdx="2" presStyleCnt="4">
        <dgm:presLayoutVars>
          <dgm:chMax val="0"/>
          <dgm:chPref val="0"/>
          <dgm:bulletEnabled val="1"/>
        </dgm:presLayoutVars>
      </dgm:prSet>
      <dgm:spPr/>
      <dgm:t>
        <a:bodyPr/>
        <a:lstStyle/>
        <a:p>
          <a:endParaRPr lang="en-US"/>
        </a:p>
      </dgm:t>
    </dgm:pt>
    <dgm:pt modelId="{CC3C67E6-7AFB-8F49-960F-7E7052CD60C7}" type="pres">
      <dgm:prSet presAssocID="{6C870BF4-CE47-9F46-AF8E-BAB28D73E6D5}" presName="tile4" presStyleLbl="node1" presStyleIdx="3" presStyleCnt="4"/>
      <dgm:spPr/>
      <dgm:t>
        <a:bodyPr/>
        <a:lstStyle/>
        <a:p>
          <a:endParaRPr lang="en-US"/>
        </a:p>
      </dgm:t>
    </dgm:pt>
    <dgm:pt modelId="{11BBD04B-9703-9043-B7CE-CB86950D8FB4}" type="pres">
      <dgm:prSet presAssocID="{6C870BF4-CE47-9F46-AF8E-BAB28D73E6D5}" presName="tile4text" presStyleLbl="node1" presStyleIdx="3" presStyleCnt="4">
        <dgm:presLayoutVars>
          <dgm:chMax val="0"/>
          <dgm:chPref val="0"/>
          <dgm:bulletEnabled val="1"/>
        </dgm:presLayoutVars>
      </dgm:prSet>
      <dgm:spPr/>
      <dgm:t>
        <a:bodyPr/>
        <a:lstStyle/>
        <a:p>
          <a:endParaRPr lang="en-US"/>
        </a:p>
      </dgm:t>
    </dgm:pt>
    <dgm:pt modelId="{D604229B-A898-A64B-BA10-2B0A9F34E0BA}" type="pres">
      <dgm:prSet presAssocID="{6C870BF4-CE47-9F46-AF8E-BAB28D73E6D5}" presName="centerTile" presStyleLbl="fgShp" presStyleIdx="0" presStyleCnt="1">
        <dgm:presLayoutVars>
          <dgm:chMax val="0"/>
          <dgm:chPref val="0"/>
        </dgm:presLayoutVars>
      </dgm:prSet>
      <dgm:spPr/>
      <dgm:t>
        <a:bodyPr/>
        <a:lstStyle/>
        <a:p>
          <a:endParaRPr lang="en-US"/>
        </a:p>
      </dgm:t>
    </dgm:pt>
  </dgm:ptLst>
  <dgm:cxnLst>
    <dgm:cxn modelId="{EFE7585C-F747-FC4D-A682-CF5BB5F8F60A}" type="presOf" srcId="{326766C3-0366-CF40-9B08-53A8C2DD3ABB}" destId="{DDA82A97-77CE-2A4E-87BB-33B36AC713F3}" srcOrd="1" destOrd="0" presId="urn:microsoft.com/office/officeart/2005/8/layout/matrix1"/>
    <dgm:cxn modelId="{B5A4A5E2-7CE9-8C4B-8B2E-631599C5530A}" type="presOf" srcId="{3176FB77-A751-354B-8362-7D178A1D2E97}" destId="{95E754A2-AC05-BB47-852E-1661EFA21E00}" srcOrd="1" destOrd="0" presId="urn:microsoft.com/office/officeart/2005/8/layout/matrix1"/>
    <dgm:cxn modelId="{5BC2932E-F4A1-4B41-B1F6-9C6138A1AFAF}" type="presOf" srcId="{21D4C7DE-3F92-134F-9401-5E0FBED38A7F}" destId="{11BBD04B-9703-9043-B7CE-CB86950D8FB4}" srcOrd="1" destOrd="0" presId="urn:microsoft.com/office/officeart/2005/8/layout/matrix1"/>
    <dgm:cxn modelId="{914AC571-4A8E-8745-8FC5-E5FFB353EC9C}" type="presOf" srcId="{6C870BF4-CE47-9F46-AF8E-BAB28D73E6D5}" destId="{DFA11D23-7CA3-C94A-8B0B-86A4AE17EF18}" srcOrd="0" destOrd="0" presId="urn:microsoft.com/office/officeart/2005/8/layout/matrix1"/>
    <dgm:cxn modelId="{CD04532C-CB3E-624B-BDB0-0DEE09563DAE}" type="presOf" srcId="{76000DDE-B3BB-AA46-BE72-94C14FFE6CD3}" destId="{60B7419F-531B-834E-8092-E6D85B66AD99}" srcOrd="1" destOrd="0" presId="urn:microsoft.com/office/officeart/2005/8/layout/matrix1"/>
    <dgm:cxn modelId="{062865ED-1423-3B4D-B59C-104A773B5A2A}" type="presOf" srcId="{21D4C7DE-3F92-134F-9401-5E0FBED38A7F}" destId="{CC3C67E6-7AFB-8F49-960F-7E7052CD60C7}" srcOrd="0" destOrd="0" presId="urn:microsoft.com/office/officeart/2005/8/layout/matrix1"/>
    <dgm:cxn modelId="{FBBBEA71-5584-FC40-B506-D636755B0D85}" type="presOf" srcId="{76000DDE-B3BB-AA46-BE72-94C14FFE6CD3}" destId="{F62438B8-BBC0-164D-B1C6-83B4575EEB76}" srcOrd="0" destOrd="0" presId="urn:microsoft.com/office/officeart/2005/8/layout/matrix1"/>
    <dgm:cxn modelId="{4F49E2D4-D739-B546-8813-DEBE4C1B8634}" type="presOf" srcId="{3176FB77-A751-354B-8362-7D178A1D2E97}" destId="{8151CFBD-23F8-9048-B682-556E087056CF}" srcOrd="0" destOrd="0" presId="urn:microsoft.com/office/officeart/2005/8/layout/matrix1"/>
    <dgm:cxn modelId="{1FB921C9-A7E3-094A-8D0A-88BFB26B4C9A}" type="presOf" srcId="{326766C3-0366-CF40-9B08-53A8C2DD3ABB}" destId="{CEF9F062-BDF3-7346-9109-F3E0E513E37D}" srcOrd="0" destOrd="0" presId="urn:microsoft.com/office/officeart/2005/8/layout/matrix1"/>
    <dgm:cxn modelId="{506D8BA4-82EC-3B47-B2CC-A9EDB1A32944}" srcId="{F1AF7AD6-7AB0-464A-90E7-83B3417FC011}" destId="{3176FB77-A751-354B-8362-7D178A1D2E97}" srcOrd="2" destOrd="0" parTransId="{F16EBBF5-8791-F643-8386-F121EF3588F5}" sibTransId="{82C3B74B-EA91-884B-B73D-7C3D55E9006F}"/>
    <dgm:cxn modelId="{3DC21E92-B44A-B14E-8924-FD1C3C73C90B}" srcId="{F1AF7AD6-7AB0-464A-90E7-83B3417FC011}" destId="{76000DDE-B3BB-AA46-BE72-94C14FFE6CD3}" srcOrd="0" destOrd="0" parTransId="{1B37D12C-5D2D-8943-98DE-82ADB3ABDBE1}" sibTransId="{CFEBAA1B-550D-3842-86C6-0096D8A6A414}"/>
    <dgm:cxn modelId="{172E69C5-4C6A-8D40-8702-61A6367E0F51}" type="presOf" srcId="{F1AF7AD6-7AB0-464A-90E7-83B3417FC011}" destId="{D604229B-A898-A64B-BA10-2B0A9F34E0BA}" srcOrd="0" destOrd="0" presId="urn:microsoft.com/office/officeart/2005/8/layout/matrix1"/>
    <dgm:cxn modelId="{587A10EC-C26A-CE46-87C8-13CA04376BFB}" srcId="{F1AF7AD6-7AB0-464A-90E7-83B3417FC011}" destId="{326766C3-0366-CF40-9B08-53A8C2DD3ABB}" srcOrd="1" destOrd="0" parTransId="{B4F92ACE-94F2-7640-82CD-D8ACBC806611}" sibTransId="{A3DB0E3B-5721-234A-9FAF-4FCBAF676EB4}"/>
    <dgm:cxn modelId="{C49E6839-3ED2-8540-A288-D2B9ED04C2B5}" srcId="{F1AF7AD6-7AB0-464A-90E7-83B3417FC011}" destId="{21D4C7DE-3F92-134F-9401-5E0FBED38A7F}" srcOrd="3" destOrd="0" parTransId="{2AE746EC-8F7A-FA41-BC14-8DAD4BBBF8DF}" sibTransId="{4362EBEF-037A-2648-A4C8-FDA0BF9B2480}"/>
    <dgm:cxn modelId="{125CB935-2444-7F40-AFA5-0C225FF1C35C}" srcId="{6C870BF4-CE47-9F46-AF8E-BAB28D73E6D5}" destId="{F1AF7AD6-7AB0-464A-90E7-83B3417FC011}" srcOrd="0" destOrd="0" parTransId="{E2F9A43E-4751-394A-97DD-D90F3146D099}" sibTransId="{C597022C-13A7-2142-8763-EA49312127AE}"/>
    <dgm:cxn modelId="{E2324C63-9824-6C4E-8AD4-3A07E7AAEA04}" type="presParOf" srcId="{DFA11D23-7CA3-C94A-8B0B-86A4AE17EF18}" destId="{FB3EBAC2-6359-744C-9E7E-BFDCAE1AE982}" srcOrd="0" destOrd="0" presId="urn:microsoft.com/office/officeart/2005/8/layout/matrix1"/>
    <dgm:cxn modelId="{DD2311D7-8E5B-354A-A05D-286CE344913D}" type="presParOf" srcId="{FB3EBAC2-6359-744C-9E7E-BFDCAE1AE982}" destId="{F62438B8-BBC0-164D-B1C6-83B4575EEB76}" srcOrd="0" destOrd="0" presId="urn:microsoft.com/office/officeart/2005/8/layout/matrix1"/>
    <dgm:cxn modelId="{0B25C377-BC09-864A-9134-9BE209297FD7}" type="presParOf" srcId="{FB3EBAC2-6359-744C-9E7E-BFDCAE1AE982}" destId="{60B7419F-531B-834E-8092-E6D85B66AD99}" srcOrd="1" destOrd="0" presId="urn:microsoft.com/office/officeart/2005/8/layout/matrix1"/>
    <dgm:cxn modelId="{43BC2BD7-325B-3F42-9EDE-774BA3C87786}" type="presParOf" srcId="{FB3EBAC2-6359-744C-9E7E-BFDCAE1AE982}" destId="{CEF9F062-BDF3-7346-9109-F3E0E513E37D}" srcOrd="2" destOrd="0" presId="urn:microsoft.com/office/officeart/2005/8/layout/matrix1"/>
    <dgm:cxn modelId="{E839892D-2511-E946-8E1E-B184B9999B40}" type="presParOf" srcId="{FB3EBAC2-6359-744C-9E7E-BFDCAE1AE982}" destId="{DDA82A97-77CE-2A4E-87BB-33B36AC713F3}" srcOrd="3" destOrd="0" presId="urn:microsoft.com/office/officeart/2005/8/layout/matrix1"/>
    <dgm:cxn modelId="{CE902B40-DCBE-EF46-ABDB-39043AEA62EA}" type="presParOf" srcId="{FB3EBAC2-6359-744C-9E7E-BFDCAE1AE982}" destId="{8151CFBD-23F8-9048-B682-556E087056CF}" srcOrd="4" destOrd="0" presId="urn:microsoft.com/office/officeart/2005/8/layout/matrix1"/>
    <dgm:cxn modelId="{10FE7F5C-D9C2-0345-880E-D632415265E7}" type="presParOf" srcId="{FB3EBAC2-6359-744C-9E7E-BFDCAE1AE982}" destId="{95E754A2-AC05-BB47-852E-1661EFA21E00}" srcOrd="5" destOrd="0" presId="urn:microsoft.com/office/officeart/2005/8/layout/matrix1"/>
    <dgm:cxn modelId="{03EB2103-9470-574C-8D59-BE78E08AE5DA}" type="presParOf" srcId="{FB3EBAC2-6359-744C-9E7E-BFDCAE1AE982}" destId="{CC3C67E6-7AFB-8F49-960F-7E7052CD60C7}" srcOrd="6" destOrd="0" presId="urn:microsoft.com/office/officeart/2005/8/layout/matrix1"/>
    <dgm:cxn modelId="{F782204C-1F13-3E42-A42F-133108E89A03}" type="presParOf" srcId="{FB3EBAC2-6359-744C-9E7E-BFDCAE1AE982}" destId="{11BBD04B-9703-9043-B7CE-CB86950D8FB4}" srcOrd="7" destOrd="0" presId="urn:microsoft.com/office/officeart/2005/8/layout/matrix1"/>
    <dgm:cxn modelId="{969AC99E-9C54-1E44-B0B2-644E3EEAC822}" type="presParOf" srcId="{DFA11D23-7CA3-C94A-8B0B-86A4AE17EF18}" destId="{D604229B-A898-A64B-BA10-2B0A9F34E0BA}"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277B49-21DC-C747-BB4C-ABE0150905E4}" type="doc">
      <dgm:prSet loTypeId="urn:microsoft.com/office/officeart/2005/8/layout/hList1" loCatId="" qsTypeId="urn:microsoft.com/office/officeart/2005/8/quickstyle/simple4" qsCatId="simple" csTypeId="urn:microsoft.com/office/officeart/2005/8/colors/colorful3" csCatId="colorful" phldr="1"/>
      <dgm:spPr/>
      <dgm:t>
        <a:bodyPr/>
        <a:lstStyle/>
        <a:p>
          <a:endParaRPr lang="en-US"/>
        </a:p>
      </dgm:t>
    </dgm:pt>
    <dgm:pt modelId="{7366D6B1-FF7A-8345-85C8-178FF06F98C2}">
      <dgm:prSet phldrT="[Text]"/>
      <dgm:spPr/>
      <dgm:t>
        <a:bodyPr/>
        <a:lstStyle/>
        <a:p>
          <a:pPr rtl="0"/>
          <a:r>
            <a:rPr lang="en" b="1" dirty="0"/>
            <a:t>Facilitators: </a:t>
          </a:r>
          <a:endParaRPr lang="en-US" dirty="0"/>
        </a:p>
      </dgm:t>
    </dgm:pt>
    <dgm:pt modelId="{FC34DE0F-77CC-CE49-895F-6B78F62930DC}" type="parTrans" cxnId="{02E47D04-7D52-3C41-9D34-75FC2BFD5D39}">
      <dgm:prSet/>
      <dgm:spPr/>
      <dgm:t>
        <a:bodyPr/>
        <a:lstStyle/>
        <a:p>
          <a:endParaRPr lang="en-US"/>
        </a:p>
      </dgm:t>
    </dgm:pt>
    <dgm:pt modelId="{DF314921-5B6D-454F-90C5-3EE61325FFBF}" type="sibTrans" cxnId="{02E47D04-7D52-3C41-9D34-75FC2BFD5D39}">
      <dgm:prSet/>
      <dgm:spPr/>
      <dgm:t>
        <a:bodyPr/>
        <a:lstStyle/>
        <a:p>
          <a:endParaRPr lang="en-US"/>
        </a:p>
      </dgm:t>
    </dgm:pt>
    <dgm:pt modelId="{0F4B713E-7F28-EF47-A31F-55A7818C82D4}">
      <dgm:prSet phldrT="[Text]"/>
      <dgm:spPr/>
      <dgm:t>
        <a:bodyPr/>
        <a:lstStyle/>
        <a:p>
          <a:pPr rtl="0"/>
          <a:r>
            <a:rPr lang="en" dirty="0"/>
            <a:t>Patient</a:t>
          </a:r>
          <a:endParaRPr lang="en-US" dirty="0"/>
        </a:p>
      </dgm:t>
    </dgm:pt>
    <dgm:pt modelId="{830205C6-39C4-C146-82BE-54840D94D9EB}" type="parTrans" cxnId="{9AD7BF33-CA46-6440-BFC3-D372D2614389}">
      <dgm:prSet/>
      <dgm:spPr/>
      <dgm:t>
        <a:bodyPr/>
        <a:lstStyle/>
        <a:p>
          <a:endParaRPr lang="en-US"/>
        </a:p>
      </dgm:t>
    </dgm:pt>
    <dgm:pt modelId="{410ED2EF-35A3-7A4E-AA34-FA8AA47F4D84}" type="sibTrans" cxnId="{9AD7BF33-CA46-6440-BFC3-D372D2614389}">
      <dgm:prSet/>
      <dgm:spPr/>
      <dgm:t>
        <a:bodyPr/>
        <a:lstStyle/>
        <a:p>
          <a:endParaRPr lang="en-US"/>
        </a:p>
      </dgm:t>
    </dgm:pt>
    <dgm:pt modelId="{F65F0266-2AE4-434D-8756-6414BD6D2CE7}">
      <dgm:prSet phldrT="[Text]"/>
      <dgm:spPr/>
      <dgm:t>
        <a:bodyPr/>
        <a:lstStyle/>
        <a:p>
          <a:pPr rtl="0"/>
          <a:r>
            <a:rPr lang="en" b="1" smtClean="0"/>
            <a:t>Barriers: </a:t>
          </a:r>
          <a:endParaRPr lang="en-US" dirty="0"/>
        </a:p>
      </dgm:t>
    </dgm:pt>
    <dgm:pt modelId="{9FD5488D-E86D-9842-B6FF-55784B6D8D36}" type="parTrans" cxnId="{4AEA0CD7-0081-0C44-8DBC-F7D35E1F3B72}">
      <dgm:prSet/>
      <dgm:spPr/>
      <dgm:t>
        <a:bodyPr/>
        <a:lstStyle/>
        <a:p>
          <a:endParaRPr lang="en-US"/>
        </a:p>
      </dgm:t>
    </dgm:pt>
    <dgm:pt modelId="{858F20B8-6E27-0E4D-ABEB-DA597FA3A5E3}" type="sibTrans" cxnId="{4AEA0CD7-0081-0C44-8DBC-F7D35E1F3B72}">
      <dgm:prSet/>
      <dgm:spPr/>
      <dgm:t>
        <a:bodyPr/>
        <a:lstStyle/>
        <a:p>
          <a:endParaRPr lang="en-US"/>
        </a:p>
      </dgm:t>
    </dgm:pt>
    <dgm:pt modelId="{2133F712-A566-2C49-8D9B-6A9D15A87748}">
      <dgm:prSet phldrT="[Text]"/>
      <dgm:spPr/>
      <dgm:t>
        <a:bodyPr/>
        <a:lstStyle/>
        <a:p>
          <a:pPr rtl="0"/>
          <a:r>
            <a:rPr lang="en" u="none" smtClean="0"/>
            <a:t>Patient Resources</a:t>
          </a:r>
          <a:endParaRPr lang="en-US" u="none" dirty="0"/>
        </a:p>
      </dgm:t>
    </dgm:pt>
    <dgm:pt modelId="{FCE61A73-D04D-CC4E-8414-D50805FDFFBD}" type="parTrans" cxnId="{190C4EC1-7B83-0745-83F5-35FF76D4CE5D}">
      <dgm:prSet/>
      <dgm:spPr/>
      <dgm:t>
        <a:bodyPr/>
        <a:lstStyle/>
        <a:p>
          <a:endParaRPr lang="en-US"/>
        </a:p>
      </dgm:t>
    </dgm:pt>
    <dgm:pt modelId="{258F161A-8138-5246-952D-9BE730AF2AC7}" type="sibTrans" cxnId="{190C4EC1-7B83-0745-83F5-35FF76D4CE5D}">
      <dgm:prSet/>
      <dgm:spPr/>
      <dgm:t>
        <a:bodyPr/>
        <a:lstStyle/>
        <a:p>
          <a:endParaRPr lang="en-US"/>
        </a:p>
      </dgm:t>
    </dgm:pt>
    <dgm:pt modelId="{C6F6A0DE-79FA-5949-9843-F999F9876190}">
      <dgm:prSet/>
      <dgm:spPr/>
      <dgm:t>
        <a:bodyPr/>
        <a:lstStyle/>
        <a:p>
          <a:pPr rtl="0"/>
          <a:r>
            <a:rPr lang="en" dirty="0"/>
            <a:t>Desire, knowledge</a:t>
          </a:r>
        </a:p>
      </dgm:t>
    </dgm:pt>
    <dgm:pt modelId="{D0A8E3AA-09D0-4840-8A8E-C553785E0977}" type="parTrans" cxnId="{7B3ED88B-1584-BD4F-B27F-BF70404E955B}">
      <dgm:prSet/>
      <dgm:spPr/>
      <dgm:t>
        <a:bodyPr/>
        <a:lstStyle/>
        <a:p>
          <a:endParaRPr lang="en-US"/>
        </a:p>
      </dgm:t>
    </dgm:pt>
    <dgm:pt modelId="{475DD0A5-7972-E242-BE49-B4FDD92EDE35}" type="sibTrans" cxnId="{7B3ED88B-1584-BD4F-B27F-BF70404E955B}">
      <dgm:prSet/>
      <dgm:spPr/>
      <dgm:t>
        <a:bodyPr/>
        <a:lstStyle/>
        <a:p>
          <a:endParaRPr lang="en-US"/>
        </a:p>
      </dgm:t>
    </dgm:pt>
    <dgm:pt modelId="{2FB8D0E3-C913-8B43-9143-6ACBBEDDF5AA}">
      <dgm:prSet/>
      <dgm:spPr/>
      <dgm:t>
        <a:bodyPr/>
        <a:lstStyle/>
        <a:p>
          <a:pPr rtl="0"/>
          <a:r>
            <a:rPr lang="en" dirty="0"/>
            <a:t>Nurse</a:t>
          </a:r>
        </a:p>
      </dgm:t>
    </dgm:pt>
    <dgm:pt modelId="{E6B5BCEA-521A-5648-83AC-32FE0B417BFB}" type="parTrans" cxnId="{9969E53B-916F-1F46-B433-3EEE5C63D82B}">
      <dgm:prSet/>
      <dgm:spPr/>
      <dgm:t>
        <a:bodyPr/>
        <a:lstStyle/>
        <a:p>
          <a:endParaRPr lang="en-US"/>
        </a:p>
      </dgm:t>
    </dgm:pt>
    <dgm:pt modelId="{11F0C1FD-E245-1743-BD6B-4E8550FBBDED}" type="sibTrans" cxnId="{9969E53B-916F-1F46-B433-3EEE5C63D82B}">
      <dgm:prSet/>
      <dgm:spPr/>
      <dgm:t>
        <a:bodyPr/>
        <a:lstStyle/>
        <a:p>
          <a:endParaRPr lang="en-US"/>
        </a:p>
      </dgm:t>
    </dgm:pt>
    <dgm:pt modelId="{27C2AFE4-3D4E-BF4E-8F6E-16768411D914}">
      <dgm:prSet/>
      <dgm:spPr/>
      <dgm:t>
        <a:bodyPr/>
        <a:lstStyle/>
        <a:p>
          <a:pPr rtl="0"/>
          <a:r>
            <a:rPr lang="en" dirty="0"/>
            <a:t>Education, availability </a:t>
          </a:r>
        </a:p>
      </dgm:t>
    </dgm:pt>
    <dgm:pt modelId="{D520536C-0315-704D-BD2A-D59C556D3C80}" type="parTrans" cxnId="{19EB633F-8CED-9E43-BF1C-C05F723F08F8}">
      <dgm:prSet/>
      <dgm:spPr/>
      <dgm:t>
        <a:bodyPr/>
        <a:lstStyle/>
        <a:p>
          <a:endParaRPr lang="en-US"/>
        </a:p>
      </dgm:t>
    </dgm:pt>
    <dgm:pt modelId="{923EABFB-4106-E44E-B673-415E8638A9BF}" type="sibTrans" cxnId="{19EB633F-8CED-9E43-BF1C-C05F723F08F8}">
      <dgm:prSet/>
      <dgm:spPr/>
      <dgm:t>
        <a:bodyPr/>
        <a:lstStyle/>
        <a:p>
          <a:endParaRPr lang="en-US"/>
        </a:p>
      </dgm:t>
    </dgm:pt>
    <dgm:pt modelId="{4E8F860D-9284-DA42-B2A9-5B02C3BC213C}">
      <dgm:prSet/>
      <dgm:spPr/>
      <dgm:t>
        <a:bodyPr/>
        <a:lstStyle/>
        <a:p>
          <a:pPr rtl="0"/>
          <a:r>
            <a:rPr lang="en" dirty="0"/>
            <a:t>Biomedical Supply Companies</a:t>
          </a:r>
        </a:p>
      </dgm:t>
    </dgm:pt>
    <dgm:pt modelId="{C57E52E3-0E29-6C43-A190-69FD26CF0100}" type="parTrans" cxnId="{B26671F6-0569-5642-A7C5-D8E2DB655316}">
      <dgm:prSet/>
      <dgm:spPr/>
      <dgm:t>
        <a:bodyPr/>
        <a:lstStyle/>
        <a:p>
          <a:endParaRPr lang="en-US"/>
        </a:p>
      </dgm:t>
    </dgm:pt>
    <dgm:pt modelId="{76DC1660-C1A8-6741-B83E-0D77F6EE9E9E}" type="sibTrans" cxnId="{B26671F6-0569-5642-A7C5-D8E2DB655316}">
      <dgm:prSet/>
      <dgm:spPr/>
      <dgm:t>
        <a:bodyPr/>
        <a:lstStyle/>
        <a:p>
          <a:endParaRPr lang="en-US"/>
        </a:p>
      </dgm:t>
    </dgm:pt>
    <dgm:pt modelId="{ADE60E27-B528-1F4B-B3B2-46F0BEE74212}">
      <dgm:prSet/>
      <dgm:spPr/>
      <dgm:t>
        <a:bodyPr/>
        <a:lstStyle/>
        <a:p>
          <a:pPr rtl="0"/>
          <a:r>
            <a:rPr lang="en" dirty="0"/>
            <a:t>Catheter design that best allows for reuse</a:t>
          </a:r>
        </a:p>
      </dgm:t>
    </dgm:pt>
    <dgm:pt modelId="{9D5E4A8F-C43C-7C40-A6D1-B16B4DF7FCFA}" type="parTrans" cxnId="{E33ADF73-40DF-FC44-B872-1A6E2714F5EB}">
      <dgm:prSet/>
      <dgm:spPr/>
      <dgm:t>
        <a:bodyPr/>
        <a:lstStyle/>
        <a:p>
          <a:endParaRPr lang="en-US"/>
        </a:p>
      </dgm:t>
    </dgm:pt>
    <dgm:pt modelId="{60D2051D-DA34-6D4B-95EA-884971C20848}" type="sibTrans" cxnId="{E33ADF73-40DF-FC44-B872-1A6E2714F5EB}">
      <dgm:prSet/>
      <dgm:spPr/>
      <dgm:t>
        <a:bodyPr/>
        <a:lstStyle/>
        <a:p>
          <a:endParaRPr lang="en-US"/>
        </a:p>
      </dgm:t>
    </dgm:pt>
    <dgm:pt modelId="{474C1BED-D7AE-3A41-A078-9DD8ABEF436D}">
      <dgm:prSet/>
      <dgm:spPr/>
      <dgm:t>
        <a:bodyPr/>
        <a:lstStyle/>
        <a:p>
          <a:pPr rtl="0"/>
          <a:r>
            <a:rPr lang="en" dirty="0"/>
            <a:t>Supplemental equipment that assists in cleaning</a:t>
          </a:r>
        </a:p>
      </dgm:t>
    </dgm:pt>
    <dgm:pt modelId="{05484BC1-1928-844E-A6B4-02D1B4D87EC5}" type="parTrans" cxnId="{351316E2-2B72-CA48-9876-D00BF1BBCDB1}">
      <dgm:prSet/>
      <dgm:spPr/>
      <dgm:t>
        <a:bodyPr/>
        <a:lstStyle/>
        <a:p>
          <a:endParaRPr lang="en-US"/>
        </a:p>
      </dgm:t>
    </dgm:pt>
    <dgm:pt modelId="{50A6A0B2-4B6E-2744-BB1B-146C3FCC0DE0}" type="sibTrans" cxnId="{351316E2-2B72-CA48-9876-D00BF1BBCDB1}">
      <dgm:prSet/>
      <dgm:spPr/>
      <dgm:t>
        <a:bodyPr/>
        <a:lstStyle/>
        <a:p>
          <a:endParaRPr lang="en-US"/>
        </a:p>
      </dgm:t>
    </dgm:pt>
    <dgm:pt modelId="{36A08384-D64F-A04F-B4DA-D8D64A242334}">
      <dgm:prSet/>
      <dgm:spPr/>
      <dgm:t>
        <a:bodyPr/>
        <a:lstStyle/>
        <a:p>
          <a:pPr rtl="0"/>
          <a:r>
            <a:rPr lang="en" dirty="0"/>
            <a:t>Possibly other disciplines such as Social Work, Medicine, etc.  </a:t>
          </a:r>
        </a:p>
      </dgm:t>
    </dgm:pt>
    <dgm:pt modelId="{E7AD1609-79FC-FE44-B7BD-B9500E8F6FE5}" type="parTrans" cxnId="{D2877AA7-A96C-1F43-9AFA-087C2883E977}">
      <dgm:prSet/>
      <dgm:spPr/>
      <dgm:t>
        <a:bodyPr/>
        <a:lstStyle/>
        <a:p>
          <a:endParaRPr lang="en-US"/>
        </a:p>
      </dgm:t>
    </dgm:pt>
    <dgm:pt modelId="{AD3CEDF9-3613-BB4C-92AA-39622E726AB9}" type="sibTrans" cxnId="{D2877AA7-A96C-1F43-9AFA-087C2883E977}">
      <dgm:prSet/>
      <dgm:spPr/>
      <dgm:t>
        <a:bodyPr/>
        <a:lstStyle/>
        <a:p>
          <a:endParaRPr lang="en-US"/>
        </a:p>
      </dgm:t>
    </dgm:pt>
    <dgm:pt modelId="{E680BB9F-483C-0748-8380-B284CDF5ABEA}">
      <dgm:prSet/>
      <dgm:spPr/>
      <dgm:t>
        <a:bodyPr/>
        <a:lstStyle/>
        <a:p>
          <a:pPr rtl="0"/>
          <a:r>
            <a:rPr lang="en" u="none" smtClean="0"/>
            <a:t>Finances, running water, microwave, clean environment</a:t>
          </a:r>
          <a:endParaRPr lang="en" u="none" dirty="0"/>
        </a:p>
      </dgm:t>
    </dgm:pt>
    <dgm:pt modelId="{C63E6617-A519-2348-9E5B-71C426211E82}" type="parTrans" cxnId="{F57F1521-F96C-0848-A6EB-96C50641A282}">
      <dgm:prSet/>
      <dgm:spPr/>
      <dgm:t>
        <a:bodyPr/>
        <a:lstStyle/>
        <a:p>
          <a:endParaRPr lang="en-US"/>
        </a:p>
      </dgm:t>
    </dgm:pt>
    <dgm:pt modelId="{C795288F-90FC-094B-9BD3-5F8E4802B39B}" type="sibTrans" cxnId="{F57F1521-F96C-0848-A6EB-96C50641A282}">
      <dgm:prSet/>
      <dgm:spPr/>
      <dgm:t>
        <a:bodyPr/>
        <a:lstStyle/>
        <a:p>
          <a:endParaRPr lang="en-US"/>
        </a:p>
      </dgm:t>
    </dgm:pt>
    <dgm:pt modelId="{CC518218-DDB7-1044-980D-11C458616906}">
      <dgm:prSet/>
      <dgm:spPr/>
      <dgm:t>
        <a:bodyPr/>
        <a:lstStyle/>
        <a:p>
          <a:pPr rtl="0"/>
          <a:r>
            <a:rPr lang="en" u="none" smtClean="0"/>
            <a:t>Patient Ability to Maintain</a:t>
          </a:r>
          <a:endParaRPr lang="en" u="none" dirty="0"/>
        </a:p>
      </dgm:t>
    </dgm:pt>
    <dgm:pt modelId="{19D304CA-821F-8043-8036-7A364FB7D73E}" type="parTrans" cxnId="{17DC6AEA-DD1A-2243-9398-8999BC7C77FB}">
      <dgm:prSet/>
      <dgm:spPr/>
      <dgm:t>
        <a:bodyPr/>
        <a:lstStyle/>
        <a:p>
          <a:endParaRPr lang="en-US"/>
        </a:p>
      </dgm:t>
    </dgm:pt>
    <dgm:pt modelId="{6E0DC2E5-798F-EB41-A9C0-687BE7CFB397}" type="sibTrans" cxnId="{17DC6AEA-DD1A-2243-9398-8999BC7C77FB}">
      <dgm:prSet/>
      <dgm:spPr/>
      <dgm:t>
        <a:bodyPr/>
        <a:lstStyle/>
        <a:p>
          <a:endParaRPr lang="en-US"/>
        </a:p>
      </dgm:t>
    </dgm:pt>
    <dgm:pt modelId="{78D25E3C-E32E-3E46-90A3-4E802E3D0A86}">
      <dgm:prSet/>
      <dgm:spPr/>
      <dgm:t>
        <a:bodyPr/>
        <a:lstStyle/>
        <a:p>
          <a:pPr rtl="0"/>
          <a:r>
            <a:rPr lang="en" u="none" dirty="0" smtClean="0"/>
            <a:t>satisfaction with method, cognitive ability, knowledge</a:t>
          </a:r>
          <a:endParaRPr lang="en" u="none" dirty="0"/>
        </a:p>
      </dgm:t>
    </dgm:pt>
    <dgm:pt modelId="{E4A0CD65-AFDB-DC44-B1B7-99C4AA5CB46F}" type="parTrans" cxnId="{452A1F5B-D921-0E48-BF21-5128602BC2A5}">
      <dgm:prSet/>
      <dgm:spPr/>
      <dgm:t>
        <a:bodyPr/>
        <a:lstStyle/>
        <a:p>
          <a:endParaRPr lang="en-US"/>
        </a:p>
      </dgm:t>
    </dgm:pt>
    <dgm:pt modelId="{708C8A20-75B0-F948-9FF5-7659E15F9013}" type="sibTrans" cxnId="{452A1F5B-D921-0E48-BF21-5128602BC2A5}">
      <dgm:prSet/>
      <dgm:spPr/>
      <dgm:t>
        <a:bodyPr/>
        <a:lstStyle/>
        <a:p>
          <a:endParaRPr lang="en-US"/>
        </a:p>
      </dgm:t>
    </dgm:pt>
    <dgm:pt modelId="{9972392E-624F-EE49-8FD7-54B49E3FA1F1}">
      <dgm:prSet/>
      <dgm:spPr/>
      <dgm:t>
        <a:bodyPr/>
        <a:lstStyle/>
        <a:p>
          <a:pPr rtl="0"/>
          <a:r>
            <a:rPr lang="en" u="none" dirty="0" smtClean="0"/>
            <a:t>Insurance Companies</a:t>
          </a:r>
          <a:endParaRPr lang="en" u="none" dirty="0"/>
        </a:p>
      </dgm:t>
    </dgm:pt>
    <dgm:pt modelId="{859D9746-E814-7148-A4CB-929A4B833B79}" type="parTrans" cxnId="{7FF42B9B-9226-F34B-AE6F-37764716502B}">
      <dgm:prSet/>
      <dgm:spPr/>
      <dgm:t>
        <a:bodyPr/>
        <a:lstStyle/>
        <a:p>
          <a:endParaRPr lang="en-US"/>
        </a:p>
      </dgm:t>
    </dgm:pt>
    <dgm:pt modelId="{AEED21B4-6628-4443-B911-87406F08DBB1}" type="sibTrans" cxnId="{7FF42B9B-9226-F34B-AE6F-37764716502B}">
      <dgm:prSet/>
      <dgm:spPr/>
      <dgm:t>
        <a:bodyPr/>
        <a:lstStyle/>
        <a:p>
          <a:endParaRPr lang="en-US"/>
        </a:p>
      </dgm:t>
    </dgm:pt>
    <dgm:pt modelId="{D87D830F-5FED-D84F-9D85-30400EE4D929}">
      <dgm:prSet/>
      <dgm:spPr/>
      <dgm:t>
        <a:bodyPr/>
        <a:lstStyle/>
        <a:p>
          <a:pPr rtl="0"/>
          <a:r>
            <a:rPr lang="en" u="none" dirty="0" smtClean="0"/>
            <a:t>paying for fewer catheters, remain in denial that reuse is occurring</a:t>
          </a:r>
          <a:endParaRPr lang="en" u="none" dirty="0"/>
        </a:p>
      </dgm:t>
    </dgm:pt>
    <dgm:pt modelId="{73CBB686-CA8D-3A41-948F-D9C550BD0402}" type="parTrans" cxnId="{090640E2-5939-484A-998E-3260247FFCD6}">
      <dgm:prSet/>
      <dgm:spPr/>
      <dgm:t>
        <a:bodyPr/>
        <a:lstStyle/>
        <a:p>
          <a:endParaRPr lang="en-US"/>
        </a:p>
      </dgm:t>
    </dgm:pt>
    <dgm:pt modelId="{95D7104C-E6DB-FB41-82D3-3386D0CFF870}" type="sibTrans" cxnId="{090640E2-5939-484A-998E-3260247FFCD6}">
      <dgm:prSet/>
      <dgm:spPr/>
      <dgm:t>
        <a:bodyPr/>
        <a:lstStyle/>
        <a:p>
          <a:endParaRPr lang="en-US"/>
        </a:p>
      </dgm:t>
    </dgm:pt>
    <dgm:pt modelId="{998EDA18-67C0-A34C-8425-BBA94D68DA15}">
      <dgm:prSet/>
      <dgm:spPr/>
      <dgm:t>
        <a:bodyPr/>
        <a:lstStyle/>
        <a:p>
          <a:pPr rtl="0"/>
          <a:r>
            <a:rPr lang="en-US" u="none" dirty="0" smtClean="0"/>
            <a:t>No federal insurance recommendations </a:t>
          </a:r>
          <a:endParaRPr lang="en" u="none" dirty="0"/>
        </a:p>
      </dgm:t>
    </dgm:pt>
    <dgm:pt modelId="{67D3DE00-0076-F342-AEBD-C372770E9CD2}" type="parTrans" cxnId="{B9720924-3D88-BB4B-8330-B734EB19088F}">
      <dgm:prSet/>
      <dgm:spPr/>
      <dgm:t>
        <a:bodyPr/>
        <a:lstStyle/>
        <a:p>
          <a:endParaRPr lang="en-US"/>
        </a:p>
      </dgm:t>
    </dgm:pt>
    <dgm:pt modelId="{63B738C2-3767-3343-8523-9C18DC7E94EE}" type="sibTrans" cxnId="{B9720924-3D88-BB4B-8330-B734EB19088F}">
      <dgm:prSet/>
      <dgm:spPr/>
      <dgm:t>
        <a:bodyPr/>
        <a:lstStyle/>
        <a:p>
          <a:endParaRPr lang="en-US"/>
        </a:p>
      </dgm:t>
    </dgm:pt>
    <dgm:pt modelId="{E8C10143-364C-E748-82A2-0E3669D449F5}" type="pres">
      <dgm:prSet presAssocID="{E3277B49-21DC-C747-BB4C-ABE0150905E4}" presName="Name0" presStyleCnt="0">
        <dgm:presLayoutVars>
          <dgm:dir/>
          <dgm:animLvl val="lvl"/>
          <dgm:resizeHandles val="exact"/>
        </dgm:presLayoutVars>
      </dgm:prSet>
      <dgm:spPr/>
      <dgm:t>
        <a:bodyPr/>
        <a:lstStyle/>
        <a:p>
          <a:endParaRPr lang="en-US"/>
        </a:p>
      </dgm:t>
    </dgm:pt>
    <dgm:pt modelId="{47DAEB9B-D434-B74D-BB88-DBF108315E9F}" type="pres">
      <dgm:prSet presAssocID="{7366D6B1-FF7A-8345-85C8-178FF06F98C2}" presName="composite" presStyleCnt="0"/>
      <dgm:spPr/>
      <dgm:t>
        <a:bodyPr/>
        <a:lstStyle/>
        <a:p>
          <a:endParaRPr lang="en-US"/>
        </a:p>
      </dgm:t>
    </dgm:pt>
    <dgm:pt modelId="{505C9F76-918C-024F-8A0C-9322DB97810A}" type="pres">
      <dgm:prSet presAssocID="{7366D6B1-FF7A-8345-85C8-178FF06F98C2}" presName="parTx" presStyleLbl="alignNode1" presStyleIdx="0" presStyleCnt="2">
        <dgm:presLayoutVars>
          <dgm:chMax val="0"/>
          <dgm:chPref val="0"/>
          <dgm:bulletEnabled val="1"/>
        </dgm:presLayoutVars>
      </dgm:prSet>
      <dgm:spPr/>
      <dgm:t>
        <a:bodyPr/>
        <a:lstStyle/>
        <a:p>
          <a:endParaRPr lang="en-US"/>
        </a:p>
      </dgm:t>
    </dgm:pt>
    <dgm:pt modelId="{64DE6104-77E1-8F44-9CD0-C3728B182B0B}" type="pres">
      <dgm:prSet presAssocID="{7366D6B1-FF7A-8345-85C8-178FF06F98C2}" presName="desTx" presStyleLbl="alignAccFollowNode1" presStyleIdx="0" presStyleCnt="2">
        <dgm:presLayoutVars>
          <dgm:bulletEnabled val="1"/>
        </dgm:presLayoutVars>
      </dgm:prSet>
      <dgm:spPr/>
      <dgm:t>
        <a:bodyPr/>
        <a:lstStyle/>
        <a:p>
          <a:endParaRPr lang="en-US"/>
        </a:p>
      </dgm:t>
    </dgm:pt>
    <dgm:pt modelId="{C70FDAF5-2523-7542-8546-00CF20E6B54A}" type="pres">
      <dgm:prSet presAssocID="{DF314921-5B6D-454F-90C5-3EE61325FFBF}" presName="space" presStyleCnt="0"/>
      <dgm:spPr/>
      <dgm:t>
        <a:bodyPr/>
        <a:lstStyle/>
        <a:p>
          <a:endParaRPr lang="en-US"/>
        </a:p>
      </dgm:t>
    </dgm:pt>
    <dgm:pt modelId="{9AB63EBD-0DA2-5243-9286-610B9E0F739A}" type="pres">
      <dgm:prSet presAssocID="{F65F0266-2AE4-434D-8756-6414BD6D2CE7}" presName="composite" presStyleCnt="0"/>
      <dgm:spPr/>
      <dgm:t>
        <a:bodyPr/>
        <a:lstStyle/>
        <a:p>
          <a:endParaRPr lang="en-US"/>
        </a:p>
      </dgm:t>
    </dgm:pt>
    <dgm:pt modelId="{2F2BBC38-C24B-764D-8811-D1F29B740D4A}" type="pres">
      <dgm:prSet presAssocID="{F65F0266-2AE4-434D-8756-6414BD6D2CE7}" presName="parTx" presStyleLbl="alignNode1" presStyleIdx="1" presStyleCnt="2">
        <dgm:presLayoutVars>
          <dgm:chMax val="0"/>
          <dgm:chPref val="0"/>
          <dgm:bulletEnabled val="1"/>
        </dgm:presLayoutVars>
      </dgm:prSet>
      <dgm:spPr/>
      <dgm:t>
        <a:bodyPr/>
        <a:lstStyle/>
        <a:p>
          <a:endParaRPr lang="en-US"/>
        </a:p>
      </dgm:t>
    </dgm:pt>
    <dgm:pt modelId="{D4DE2A13-A659-8E4C-89D2-C888C32A5348}" type="pres">
      <dgm:prSet presAssocID="{F65F0266-2AE4-434D-8756-6414BD6D2CE7}" presName="desTx" presStyleLbl="alignAccFollowNode1" presStyleIdx="1" presStyleCnt="2">
        <dgm:presLayoutVars>
          <dgm:bulletEnabled val="1"/>
        </dgm:presLayoutVars>
      </dgm:prSet>
      <dgm:spPr/>
      <dgm:t>
        <a:bodyPr/>
        <a:lstStyle/>
        <a:p>
          <a:endParaRPr lang="en-US"/>
        </a:p>
      </dgm:t>
    </dgm:pt>
  </dgm:ptLst>
  <dgm:cxnLst>
    <dgm:cxn modelId="{5E313109-76C4-EE46-B6F8-5C12235DA999}" type="presOf" srcId="{27C2AFE4-3D4E-BF4E-8F6E-16768411D914}" destId="{64DE6104-77E1-8F44-9CD0-C3728B182B0B}" srcOrd="0" destOrd="3" presId="urn:microsoft.com/office/officeart/2005/8/layout/hList1"/>
    <dgm:cxn modelId="{9969E53B-916F-1F46-B433-3EEE5C63D82B}" srcId="{7366D6B1-FF7A-8345-85C8-178FF06F98C2}" destId="{2FB8D0E3-C913-8B43-9143-6ACBBEDDF5AA}" srcOrd="1" destOrd="0" parTransId="{E6B5BCEA-521A-5648-83AC-32FE0B417BFB}" sibTransId="{11F0C1FD-E245-1743-BD6B-4E8550FBBDED}"/>
    <dgm:cxn modelId="{76FB9F2C-DB33-C744-9339-8381F8049B7D}" type="presOf" srcId="{F65F0266-2AE4-434D-8756-6414BD6D2CE7}" destId="{2F2BBC38-C24B-764D-8811-D1F29B740D4A}" srcOrd="0" destOrd="0" presId="urn:microsoft.com/office/officeart/2005/8/layout/hList1"/>
    <dgm:cxn modelId="{FD30D46B-CCAD-DB43-BA8F-B44F6CA84C65}" type="presOf" srcId="{36A08384-D64F-A04F-B4DA-D8D64A242334}" destId="{64DE6104-77E1-8F44-9CD0-C3728B182B0B}" srcOrd="0" destOrd="7" presId="urn:microsoft.com/office/officeart/2005/8/layout/hList1"/>
    <dgm:cxn modelId="{F57F1521-F96C-0848-A6EB-96C50641A282}" srcId="{2133F712-A566-2C49-8D9B-6A9D15A87748}" destId="{E680BB9F-483C-0748-8380-B284CDF5ABEA}" srcOrd="0" destOrd="0" parTransId="{C63E6617-A519-2348-9E5B-71C426211E82}" sibTransId="{C795288F-90FC-094B-9BD3-5F8E4802B39B}"/>
    <dgm:cxn modelId="{C9790717-541E-A04A-A828-F1C1AAC76CB5}" type="presOf" srcId="{D87D830F-5FED-D84F-9D85-30400EE4D929}" destId="{D4DE2A13-A659-8E4C-89D2-C888C32A5348}" srcOrd="0" destOrd="5" presId="urn:microsoft.com/office/officeart/2005/8/layout/hList1"/>
    <dgm:cxn modelId="{C2027410-0734-F34E-B347-0DE6C038EC9B}" type="presOf" srcId="{ADE60E27-B528-1F4B-B3B2-46F0BEE74212}" destId="{64DE6104-77E1-8F44-9CD0-C3728B182B0B}" srcOrd="0" destOrd="5" presId="urn:microsoft.com/office/officeart/2005/8/layout/hList1"/>
    <dgm:cxn modelId="{19EB633F-8CED-9E43-BF1C-C05F723F08F8}" srcId="{2FB8D0E3-C913-8B43-9143-6ACBBEDDF5AA}" destId="{27C2AFE4-3D4E-BF4E-8F6E-16768411D914}" srcOrd="0" destOrd="0" parTransId="{D520536C-0315-704D-BD2A-D59C556D3C80}" sibTransId="{923EABFB-4106-E44E-B673-415E8638A9BF}"/>
    <dgm:cxn modelId="{7B3ED88B-1584-BD4F-B27F-BF70404E955B}" srcId="{0F4B713E-7F28-EF47-A31F-55A7818C82D4}" destId="{C6F6A0DE-79FA-5949-9843-F999F9876190}" srcOrd="0" destOrd="0" parTransId="{D0A8E3AA-09D0-4840-8A8E-C553785E0977}" sibTransId="{475DD0A5-7972-E242-BE49-B4FDD92EDE35}"/>
    <dgm:cxn modelId="{02E47D04-7D52-3C41-9D34-75FC2BFD5D39}" srcId="{E3277B49-21DC-C747-BB4C-ABE0150905E4}" destId="{7366D6B1-FF7A-8345-85C8-178FF06F98C2}" srcOrd="0" destOrd="0" parTransId="{FC34DE0F-77CC-CE49-895F-6B78F62930DC}" sibTransId="{DF314921-5B6D-454F-90C5-3EE61325FFBF}"/>
    <dgm:cxn modelId="{351316E2-2B72-CA48-9876-D00BF1BBCDB1}" srcId="{4E8F860D-9284-DA42-B2A9-5B02C3BC213C}" destId="{474C1BED-D7AE-3A41-A078-9DD8ABEF436D}" srcOrd="1" destOrd="0" parTransId="{05484BC1-1928-844E-A6B4-02D1B4D87EC5}" sibTransId="{50A6A0B2-4B6E-2744-BB1B-146C3FCC0DE0}"/>
    <dgm:cxn modelId="{090640E2-5939-484A-998E-3260247FFCD6}" srcId="{9972392E-624F-EE49-8FD7-54B49E3FA1F1}" destId="{D87D830F-5FED-D84F-9D85-30400EE4D929}" srcOrd="0" destOrd="0" parTransId="{73CBB686-CA8D-3A41-948F-D9C550BD0402}" sibTransId="{95D7104C-E6DB-FB41-82D3-3386D0CFF870}"/>
    <dgm:cxn modelId="{409EFF0B-5731-114D-8948-99F1A8222F52}" type="presOf" srcId="{9972392E-624F-EE49-8FD7-54B49E3FA1F1}" destId="{D4DE2A13-A659-8E4C-89D2-C888C32A5348}" srcOrd="0" destOrd="4" presId="urn:microsoft.com/office/officeart/2005/8/layout/hList1"/>
    <dgm:cxn modelId="{DDF89635-8C54-2645-A418-A64773F06ABA}" type="presOf" srcId="{78D25E3C-E32E-3E46-90A3-4E802E3D0A86}" destId="{D4DE2A13-A659-8E4C-89D2-C888C32A5348}" srcOrd="0" destOrd="3" presId="urn:microsoft.com/office/officeart/2005/8/layout/hList1"/>
    <dgm:cxn modelId="{02FDFF53-81A2-0549-A8C7-AB6BE0FC8A7F}" type="presOf" srcId="{2FB8D0E3-C913-8B43-9143-6ACBBEDDF5AA}" destId="{64DE6104-77E1-8F44-9CD0-C3728B182B0B}" srcOrd="0" destOrd="2" presId="urn:microsoft.com/office/officeart/2005/8/layout/hList1"/>
    <dgm:cxn modelId="{274CE200-CDFF-A348-8CBA-9F23F62AA749}" type="presOf" srcId="{2133F712-A566-2C49-8D9B-6A9D15A87748}" destId="{D4DE2A13-A659-8E4C-89D2-C888C32A5348}" srcOrd="0" destOrd="0" presId="urn:microsoft.com/office/officeart/2005/8/layout/hList1"/>
    <dgm:cxn modelId="{190C4EC1-7B83-0745-83F5-35FF76D4CE5D}" srcId="{F65F0266-2AE4-434D-8756-6414BD6D2CE7}" destId="{2133F712-A566-2C49-8D9B-6A9D15A87748}" srcOrd="0" destOrd="0" parTransId="{FCE61A73-D04D-CC4E-8414-D50805FDFFBD}" sibTransId="{258F161A-8138-5246-952D-9BE730AF2AC7}"/>
    <dgm:cxn modelId="{A59B2997-EB5A-8A42-A6F8-AA957E3F3CD6}" type="presOf" srcId="{998EDA18-67C0-A34C-8425-BBA94D68DA15}" destId="{D4DE2A13-A659-8E4C-89D2-C888C32A5348}" srcOrd="0" destOrd="6" presId="urn:microsoft.com/office/officeart/2005/8/layout/hList1"/>
    <dgm:cxn modelId="{4AEA0CD7-0081-0C44-8DBC-F7D35E1F3B72}" srcId="{E3277B49-21DC-C747-BB4C-ABE0150905E4}" destId="{F65F0266-2AE4-434D-8756-6414BD6D2CE7}" srcOrd="1" destOrd="0" parTransId="{9FD5488D-E86D-9842-B6FF-55784B6D8D36}" sibTransId="{858F20B8-6E27-0E4D-ABEB-DA597FA3A5E3}"/>
    <dgm:cxn modelId="{E33ADF73-40DF-FC44-B872-1A6E2714F5EB}" srcId="{4E8F860D-9284-DA42-B2A9-5B02C3BC213C}" destId="{ADE60E27-B528-1F4B-B3B2-46F0BEE74212}" srcOrd="0" destOrd="0" parTransId="{9D5E4A8F-C43C-7C40-A6D1-B16B4DF7FCFA}" sibTransId="{60D2051D-DA34-6D4B-95EA-884971C20848}"/>
    <dgm:cxn modelId="{DA1AA130-9E27-2244-89DB-8BAFBB721866}" type="presOf" srcId="{E3277B49-21DC-C747-BB4C-ABE0150905E4}" destId="{E8C10143-364C-E748-82A2-0E3669D449F5}" srcOrd="0" destOrd="0" presId="urn:microsoft.com/office/officeart/2005/8/layout/hList1"/>
    <dgm:cxn modelId="{B9720924-3D88-BB4B-8330-B734EB19088F}" srcId="{9972392E-624F-EE49-8FD7-54B49E3FA1F1}" destId="{998EDA18-67C0-A34C-8425-BBA94D68DA15}" srcOrd="1" destOrd="0" parTransId="{67D3DE00-0076-F342-AEBD-C372770E9CD2}" sibTransId="{63B738C2-3767-3343-8523-9C18DC7E94EE}"/>
    <dgm:cxn modelId="{9AD7BF33-CA46-6440-BFC3-D372D2614389}" srcId="{7366D6B1-FF7A-8345-85C8-178FF06F98C2}" destId="{0F4B713E-7F28-EF47-A31F-55A7818C82D4}" srcOrd="0" destOrd="0" parTransId="{830205C6-39C4-C146-82BE-54840D94D9EB}" sibTransId="{410ED2EF-35A3-7A4E-AA34-FA8AA47F4D84}"/>
    <dgm:cxn modelId="{7FF42B9B-9226-F34B-AE6F-37764716502B}" srcId="{F65F0266-2AE4-434D-8756-6414BD6D2CE7}" destId="{9972392E-624F-EE49-8FD7-54B49E3FA1F1}" srcOrd="2" destOrd="0" parTransId="{859D9746-E814-7148-A4CB-929A4B833B79}" sibTransId="{AEED21B4-6628-4443-B911-87406F08DBB1}"/>
    <dgm:cxn modelId="{D2877AA7-A96C-1F43-9AFA-087C2883E977}" srcId="{7366D6B1-FF7A-8345-85C8-178FF06F98C2}" destId="{36A08384-D64F-A04F-B4DA-D8D64A242334}" srcOrd="3" destOrd="0" parTransId="{E7AD1609-79FC-FE44-B7BD-B9500E8F6FE5}" sibTransId="{AD3CEDF9-3613-BB4C-92AA-39622E726AB9}"/>
    <dgm:cxn modelId="{17DC6AEA-DD1A-2243-9398-8999BC7C77FB}" srcId="{F65F0266-2AE4-434D-8756-6414BD6D2CE7}" destId="{CC518218-DDB7-1044-980D-11C458616906}" srcOrd="1" destOrd="0" parTransId="{19D304CA-821F-8043-8036-7A364FB7D73E}" sibTransId="{6E0DC2E5-798F-EB41-A9C0-687BE7CFB397}"/>
    <dgm:cxn modelId="{452A1F5B-D921-0E48-BF21-5128602BC2A5}" srcId="{CC518218-DDB7-1044-980D-11C458616906}" destId="{78D25E3C-E32E-3E46-90A3-4E802E3D0A86}" srcOrd="0" destOrd="0" parTransId="{E4A0CD65-AFDB-DC44-B1B7-99C4AA5CB46F}" sibTransId="{708C8A20-75B0-F948-9FF5-7659E15F9013}"/>
    <dgm:cxn modelId="{01F48135-5CB9-064C-962B-2911696A59F7}" type="presOf" srcId="{C6F6A0DE-79FA-5949-9843-F999F9876190}" destId="{64DE6104-77E1-8F44-9CD0-C3728B182B0B}" srcOrd="0" destOrd="1" presId="urn:microsoft.com/office/officeart/2005/8/layout/hList1"/>
    <dgm:cxn modelId="{202E06F8-BAAB-1D4D-BFF3-9A921AAADD51}" type="presOf" srcId="{E680BB9F-483C-0748-8380-B284CDF5ABEA}" destId="{D4DE2A13-A659-8E4C-89D2-C888C32A5348}" srcOrd="0" destOrd="1" presId="urn:microsoft.com/office/officeart/2005/8/layout/hList1"/>
    <dgm:cxn modelId="{C38254A8-E9B5-F842-ACFA-E9B2B5A3DD1B}" type="presOf" srcId="{474C1BED-D7AE-3A41-A078-9DD8ABEF436D}" destId="{64DE6104-77E1-8F44-9CD0-C3728B182B0B}" srcOrd="0" destOrd="6" presId="urn:microsoft.com/office/officeart/2005/8/layout/hList1"/>
    <dgm:cxn modelId="{B26671F6-0569-5642-A7C5-D8E2DB655316}" srcId="{7366D6B1-FF7A-8345-85C8-178FF06F98C2}" destId="{4E8F860D-9284-DA42-B2A9-5B02C3BC213C}" srcOrd="2" destOrd="0" parTransId="{C57E52E3-0E29-6C43-A190-69FD26CF0100}" sibTransId="{76DC1660-C1A8-6741-B83E-0D77F6EE9E9E}"/>
    <dgm:cxn modelId="{9DE0F94E-02C5-9A49-BC39-4F379898FF97}" type="presOf" srcId="{7366D6B1-FF7A-8345-85C8-178FF06F98C2}" destId="{505C9F76-918C-024F-8A0C-9322DB97810A}" srcOrd="0" destOrd="0" presId="urn:microsoft.com/office/officeart/2005/8/layout/hList1"/>
    <dgm:cxn modelId="{61E4C57D-813D-2C42-9C1A-A5DEA7FC615D}" type="presOf" srcId="{0F4B713E-7F28-EF47-A31F-55A7818C82D4}" destId="{64DE6104-77E1-8F44-9CD0-C3728B182B0B}" srcOrd="0" destOrd="0" presId="urn:microsoft.com/office/officeart/2005/8/layout/hList1"/>
    <dgm:cxn modelId="{E2E22AD3-F02E-064E-A6D1-F0B761EB43FC}" type="presOf" srcId="{4E8F860D-9284-DA42-B2A9-5B02C3BC213C}" destId="{64DE6104-77E1-8F44-9CD0-C3728B182B0B}" srcOrd="0" destOrd="4" presId="urn:microsoft.com/office/officeart/2005/8/layout/hList1"/>
    <dgm:cxn modelId="{F9B641E8-6987-D146-A843-84291140CC7B}" type="presOf" srcId="{CC518218-DDB7-1044-980D-11C458616906}" destId="{D4DE2A13-A659-8E4C-89D2-C888C32A5348}" srcOrd="0" destOrd="2" presId="urn:microsoft.com/office/officeart/2005/8/layout/hList1"/>
    <dgm:cxn modelId="{0ED44CF6-90E7-FA47-A40A-4D910EFEA9B4}" type="presParOf" srcId="{E8C10143-364C-E748-82A2-0E3669D449F5}" destId="{47DAEB9B-D434-B74D-BB88-DBF108315E9F}" srcOrd="0" destOrd="0" presId="urn:microsoft.com/office/officeart/2005/8/layout/hList1"/>
    <dgm:cxn modelId="{64D322C8-2FA9-5C43-9CF8-6C8BD125C69D}" type="presParOf" srcId="{47DAEB9B-D434-B74D-BB88-DBF108315E9F}" destId="{505C9F76-918C-024F-8A0C-9322DB97810A}" srcOrd="0" destOrd="0" presId="urn:microsoft.com/office/officeart/2005/8/layout/hList1"/>
    <dgm:cxn modelId="{D9D0A699-B6F6-BA41-83D2-886AAD0FBBA0}" type="presParOf" srcId="{47DAEB9B-D434-B74D-BB88-DBF108315E9F}" destId="{64DE6104-77E1-8F44-9CD0-C3728B182B0B}" srcOrd="1" destOrd="0" presId="urn:microsoft.com/office/officeart/2005/8/layout/hList1"/>
    <dgm:cxn modelId="{F5A7F280-FD9C-DB40-BBAA-D725D43F3912}" type="presParOf" srcId="{E8C10143-364C-E748-82A2-0E3669D449F5}" destId="{C70FDAF5-2523-7542-8546-00CF20E6B54A}" srcOrd="1" destOrd="0" presId="urn:microsoft.com/office/officeart/2005/8/layout/hList1"/>
    <dgm:cxn modelId="{69C594C8-21C0-444A-A6A3-2A9E3A49B2DC}" type="presParOf" srcId="{E8C10143-364C-E748-82A2-0E3669D449F5}" destId="{9AB63EBD-0DA2-5243-9286-610B9E0F739A}" srcOrd="2" destOrd="0" presId="urn:microsoft.com/office/officeart/2005/8/layout/hList1"/>
    <dgm:cxn modelId="{FA4D84E0-8D1F-F04D-BC81-2EAA502B587B}" type="presParOf" srcId="{9AB63EBD-0DA2-5243-9286-610B9E0F739A}" destId="{2F2BBC38-C24B-764D-8811-D1F29B740D4A}" srcOrd="0" destOrd="0" presId="urn:microsoft.com/office/officeart/2005/8/layout/hList1"/>
    <dgm:cxn modelId="{42757371-4E4F-454D-A5ED-BFD971E2A813}" type="presParOf" srcId="{9AB63EBD-0DA2-5243-9286-610B9E0F739A}" destId="{D4DE2A13-A659-8E4C-89D2-C888C32A534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AAC18-018A-D347-AF8B-266EFEA82F7F}">
      <dsp:nvSpPr>
        <dsp:cNvPr id="0" name=""/>
        <dsp:cNvSpPr/>
      </dsp:nvSpPr>
      <dsp:spPr>
        <a:xfrm rot="5400000">
          <a:off x="-188509" y="189078"/>
          <a:ext cx="1256732" cy="879713"/>
        </a:xfrm>
        <a:prstGeom prst="chevron">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t>P</a:t>
          </a:r>
        </a:p>
      </dsp:txBody>
      <dsp:txXfrm rot="-5400000">
        <a:off x="1" y="440426"/>
        <a:ext cx="879713" cy="377019"/>
      </dsp:txXfrm>
    </dsp:sp>
    <dsp:sp modelId="{AD4CCFA5-9BFA-F34D-9109-2D0E7D957531}">
      <dsp:nvSpPr>
        <dsp:cNvPr id="0" name=""/>
        <dsp:cNvSpPr/>
      </dsp:nvSpPr>
      <dsp:spPr>
        <a:xfrm rot="5400000">
          <a:off x="4029671" y="-3149389"/>
          <a:ext cx="816876" cy="7116792"/>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rtl="0">
            <a:lnSpc>
              <a:spcPct val="90000"/>
            </a:lnSpc>
            <a:spcBef>
              <a:spcPct val="0"/>
            </a:spcBef>
            <a:spcAft>
              <a:spcPct val="15000"/>
            </a:spcAft>
            <a:buChar char="••"/>
          </a:pPr>
          <a:r>
            <a:rPr lang="en" sz="2500" b="1" kern="1200" dirty="0"/>
            <a:t>Adults with spinal cord injuries who reuse intermittent catheterization</a:t>
          </a:r>
          <a:endParaRPr lang="en-US" sz="2500" b="1" kern="1200" dirty="0"/>
        </a:p>
      </dsp:txBody>
      <dsp:txXfrm rot="-5400000">
        <a:off x="879714" y="40445"/>
        <a:ext cx="7076915" cy="737122"/>
      </dsp:txXfrm>
    </dsp:sp>
    <dsp:sp modelId="{CD7DE2EF-AC33-0F4D-A282-301D92608F4C}">
      <dsp:nvSpPr>
        <dsp:cNvPr id="0" name=""/>
        <dsp:cNvSpPr/>
      </dsp:nvSpPr>
      <dsp:spPr>
        <a:xfrm rot="5400000">
          <a:off x="-188509" y="1299074"/>
          <a:ext cx="1256732" cy="879713"/>
        </a:xfrm>
        <a:prstGeom prst="chevron">
          <a:avLst/>
        </a:prstGeom>
        <a:gradFill rotWithShape="0">
          <a:gsLst>
            <a:gs pos="0">
              <a:schemeClr val="accent3">
                <a:hueOff val="-759797"/>
                <a:satOff val="-8532"/>
                <a:lumOff val="1830"/>
                <a:alphaOff val="0"/>
                <a:tint val="100000"/>
                <a:shade val="100000"/>
                <a:satMod val="130000"/>
              </a:schemeClr>
            </a:gs>
            <a:gs pos="100000">
              <a:schemeClr val="accent3">
                <a:hueOff val="-759797"/>
                <a:satOff val="-8532"/>
                <a:lumOff val="1830"/>
                <a:alphaOff val="0"/>
                <a:tint val="50000"/>
                <a:shade val="100000"/>
                <a:satMod val="350000"/>
              </a:schemeClr>
            </a:gs>
          </a:gsLst>
          <a:lin ang="16200000" scaled="0"/>
        </a:gradFill>
        <a:ln w="9525" cap="flat" cmpd="sng" algn="ctr">
          <a:solidFill>
            <a:schemeClr val="accent3">
              <a:hueOff val="-759797"/>
              <a:satOff val="-8532"/>
              <a:lumOff val="183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sz="2400" b="1" kern="1200" dirty="0"/>
            <a:t>I</a:t>
          </a:r>
        </a:p>
      </dsp:txBody>
      <dsp:txXfrm rot="-5400000">
        <a:off x="1" y="1550422"/>
        <a:ext cx="879713" cy="377019"/>
      </dsp:txXfrm>
    </dsp:sp>
    <dsp:sp modelId="{E9891900-3551-DE49-9E3C-06EAE44208F7}">
      <dsp:nvSpPr>
        <dsp:cNvPr id="0" name=""/>
        <dsp:cNvSpPr/>
      </dsp:nvSpPr>
      <dsp:spPr>
        <a:xfrm rot="5400000">
          <a:off x="4029671" y="-2039393"/>
          <a:ext cx="816876" cy="7116792"/>
        </a:xfrm>
        <a:prstGeom prst="round2SameRect">
          <a:avLst/>
        </a:prstGeom>
        <a:solidFill>
          <a:schemeClr val="lt1">
            <a:alpha val="90000"/>
            <a:hueOff val="0"/>
            <a:satOff val="0"/>
            <a:lumOff val="0"/>
            <a:alphaOff val="0"/>
          </a:schemeClr>
        </a:solidFill>
        <a:ln w="9525" cap="flat" cmpd="sng" algn="ctr">
          <a:solidFill>
            <a:schemeClr val="accent3">
              <a:hueOff val="-759797"/>
              <a:satOff val="-8532"/>
              <a:lumOff val="183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rtl="0">
            <a:lnSpc>
              <a:spcPct val="90000"/>
            </a:lnSpc>
            <a:spcBef>
              <a:spcPct val="0"/>
            </a:spcBef>
            <a:spcAft>
              <a:spcPct val="15000"/>
            </a:spcAft>
            <a:buChar char="••"/>
          </a:pPr>
          <a:r>
            <a:rPr lang="en" sz="2500" b="1" kern="1200" dirty="0"/>
            <a:t>Microwave sterilization </a:t>
          </a:r>
          <a:endParaRPr lang="en-US" sz="2500" b="1" kern="1200" dirty="0"/>
        </a:p>
      </dsp:txBody>
      <dsp:txXfrm rot="-5400000">
        <a:off x="879714" y="1150441"/>
        <a:ext cx="7076915" cy="737122"/>
      </dsp:txXfrm>
    </dsp:sp>
    <dsp:sp modelId="{0F7D0689-211B-894A-9F35-77C22514B889}">
      <dsp:nvSpPr>
        <dsp:cNvPr id="0" name=""/>
        <dsp:cNvSpPr/>
      </dsp:nvSpPr>
      <dsp:spPr>
        <a:xfrm rot="5400000">
          <a:off x="-188509" y="2409071"/>
          <a:ext cx="1256732" cy="879713"/>
        </a:xfrm>
        <a:prstGeom prst="chevron">
          <a:avLst/>
        </a:prstGeom>
        <a:gradFill rotWithShape="0">
          <a:gsLst>
            <a:gs pos="0">
              <a:schemeClr val="accent3">
                <a:hueOff val="-1519595"/>
                <a:satOff val="-17063"/>
                <a:lumOff val="3660"/>
                <a:alphaOff val="0"/>
                <a:tint val="100000"/>
                <a:shade val="100000"/>
                <a:satMod val="130000"/>
              </a:schemeClr>
            </a:gs>
            <a:gs pos="100000">
              <a:schemeClr val="accent3">
                <a:hueOff val="-1519595"/>
                <a:satOff val="-17063"/>
                <a:lumOff val="3660"/>
                <a:alphaOff val="0"/>
                <a:tint val="50000"/>
                <a:shade val="100000"/>
                <a:satMod val="350000"/>
              </a:schemeClr>
            </a:gs>
          </a:gsLst>
          <a:lin ang="16200000" scaled="0"/>
        </a:gradFill>
        <a:ln w="9525" cap="flat" cmpd="sng" algn="ctr">
          <a:solidFill>
            <a:schemeClr val="accent3">
              <a:hueOff val="-1519595"/>
              <a:satOff val="-17063"/>
              <a:lumOff val="366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t>C</a:t>
          </a:r>
        </a:p>
      </dsp:txBody>
      <dsp:txXfrm rot="-5400000">
        <a:off x="1" y="2660419"/>
        <a:ext cx="879713" cy="377019"/>
      </dsp:txXfrm>
    </dsp:sp>
    <dsp:sp modelId="{D912A3DF-E84A-5F48-9BD5-F729D9F3D251}">
      <dsp:nvSpPr>
        <dsp:cNvPr id="0" name=""/>
        <dsp:cNvSpPr/>
      </dsp:nvSpPr>
      <dsp:spPr>
        <a:xfrm rot="5400000">
          <a:off x="4029671" y="-929397"/>
          <a:ext cx="816876" cy="7116792"/>
        </a:xfrm>
        <a:prstGeom prst="round2SameRect">
          <a:avLst/>
        </a:prstGeom>
        <a:solidFill>
          <a:schemeClr val="lt1">
            <a:alpha val="90000"/>
            <a:hueOff val="0"/>
            <a:satOff val="0"/>
            <a:lumOff val="0"/>
            <a:alphaOff val="0"/>
          </a:schemeClr>
        </a:solidFill>
        <a:ln w="9525" cap="flat" cmpd="sng" algn="ctr">
          <a:solidFill>
            <a:schemeClr val="accent3">
              <a:hueOff val="-1519595"/>
              <a:satOff val="-17063"/>
              <a:lumOff val="366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rtl="0">
            <a:lnSpc>
              <a:spcPct val="90000"/>
            </a:lnSpc>
            <a:spcBef>
              <a:spcPct val="0"/>
            </a:spcBef>
            <a:spcAft>
              <a:spcPct val="15000"/>
            </a:spcAft>
            <a:buChar char="••"/>
          </a:pPr>
          <a:r>
            <a:rPr lang="en" sz="2500" b="1" kern="1200" dirty="0"/>
            <a:t>Alcohol based and water-based cleaning methods</a:t>
          </a:r>
          <a:endParaRPr lang="en-US" sz="2500" b="1" kern="1200" dirty="0"/>
        </a:p>
      </dsp:txBody>
      <dsp:txXfrm rot="-5400000">
        <a:off x="879714" y="2260437"/>
        <a:ext cx="7076915" cy="737122"/>
      </dsp:txXfrm>
    </dsp:sp>
    <dsp:sp modelId="{C92B19F7-4C36-BE42-81B1-D8F7C67EF13E}">
      <dsp:nvSpPr>
        <dsp:cNvPr id="0" name=""/>
        <dsp:cNvSpPr/>
      </dsp:nvSpPr>
      <dsp:spPr>
        <a:xfrm rot="5400000">
          <a:off x="-188509" y="3519067"/>
          <a:ext cx="1256732" cy="879713"/>
        </a:xfrm>
        <a:prstGeom prst="chevron">
          <a:avLst/>
        </a:prstGeom>
        <a:gradFill rotWithShape="0">
          <a:gsLst>
            <a:gs pos="0">
              <a:schemeClr val="accent3">
                <a:hueOff val="-2279392"/>
                <a:satOff val="-25595"/>
                <a:lumOff val="5490"/>
                <a:alphaOff val="0"/>
                <a:tint val="100000"/>
                <a:shade val="100000"/>
                <a:satMod val="130000"/>
              </a:schemeClr>
            </a:gs>
            <a:gs pos="100000">
              <a:schemeClr val="accent3">
                <a:hueOff val="-2279392"/>
                <a:satOff val="-25595"/>
                <a:lumOff val="5490"/>
                <a:alphaOff val="0"/>
                <a:tint val="50000"/>
                <a:shade val="100000"/>
                <a:satMod val="350000"/>
              </a:schemeClr>
            </a:gs>
          </a:gsLst>
          <a:lin ang="16200000" scaled="0"/>
        </a:gradFill>
        <a:ln w="9525" cap="flat" cmpd="sng" algn="ctr">
          <a:solidFill>
            <a:schemeClr val="accent3">
              <a:hueOff val="-2279392"/>
              <a:satOff val="-25595"/>
              <a:lumOff val="549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a:t>O</a:t>
          </a:r>
        </a:p>
      </dsp:txBody>
      <dsp:txXfrm rot="-5400000">
        <a:off x="1" y="3770415"/>
        <a:ext cx="879713" cy="377019"/>
      </dsp:txXfrm>
    </dsp:sp>
    <dsp:sp modelId="{6AB40183-7D0A-4B4E-BCC7-7C315250A77A}">
      <dsp:nvSpPr>
        <dsp:cNvPr id="0" name=""/>
        <dsp:cNvSpPr/>
      </dsp:nvSpPr>
      <dsp:spPr>
        <a:xfrm rot="5400000">
          <a:off x="4029671" y="180599"/>
          <a:ext cx="816876" cy="7116792"/>
        </a:xfrm>
        <a:prstGeom prst="round2SameRect">
          <a:avLst/>
        </a:prstGeom>
        <a:solidFill>
          <a:schemeClr val="lt1">
            <a:alpha val="90000"/>
            <a:hueOff val="0"/>
            <a:satOff val="0"/>
            <a:lumOff val="0"/>
            <a:alphaOff val="0"/>
          </a:schemeClr>
        </a:solidFill>
        <a:ln w="9525" cap="flat" cmpd="sng" algn="ctr">
          <a:solidFill>
            <a:schemeClr val="accent3">
              <a:hueOff val="-2279392"/>
              <a:satOff val="-25595"/>
              <a:lumOff val="549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n-US" sz="2500" b="1" kern="1200" dirty="0" smtClean="0"/>
            <a:t>Reduction in UTI rates</a:t>
          </a:r>
          <a:endParaRPr lang="en-US" sz="2500" b="1" kern="1200" dirty="0"/>
        </a:p>
      </dsp:txBody>
      <dsp:txXfrm rot="-5400000">
        <a:off x="879714" y="3370434"/>
        <a:ext cx="7076915" cy="7371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2438B8-BBC0-164D-B1C6-83B4575EEB76}">
      <dsp:nvSpPr>
        <dsp:cNvPr id="0" name=""/>
        <dsp:cNvSpPr/>
      </dsp:nvSpPr>
      <dsp:spPr>
        <a:xfrm rot="16200000">
          <a:off x="577357" y="-577357"/>
          <a:ext cx="3254032" cy="4408746"/>
        </a:xfrm>
        <a:prstGeom prst="round1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 sz="2900" b="1" kern="1200" smtClean="0">
              <a:solidFill>
                <a:schemeClr val="tx1"/>
              </a:solidFill>
            </a:rPr>
            <a:t>More studies have evaluated microwave sterilization.</a:t>
          </a:r>
          <a:endParaRPr lang="en-US" sz="2900" b="1" kern="1200" dirty="0">
            <a:solidFill>
              <a:schemeClr val="tx1"/>
            </a:solidFill>
          </a:endParaRPr>
        </a:p>
      </dsp:txBody>
      <dsp:txXfrm rot="5400000">
        <a:off x="0" y="0"/>
        <a:ext cx="4408746" cy="2440524"/>
      </dsp:txXfrm>
    </dsp:sp>
    <dsp:sp modelId="{CEF9F062-BDF3-7346-9109-F3E0E513E37D}">
      <dsp:nvSpPr>
        <dsp:cNvPr id="0" name=""/>
        <dsp:cNvSpPr/>
      </dsp:nvSpPr>
      <dsp:spPr>
        <a:xfrm>
          <a:off x="4408746" y="0"/>
          <a:ext cx="4408746" cy="3254032"/>
        </a:xfrm>
        <a:prstGeom prst="round1Rect">
          <a:avLst/>
        </a:prstGeom>
        <a:gradFill rotWithShape="0">
          <a:gsLst>
            <a:gs pos="0">
              <a:schemeClr val="accent3">
                <a:hueOff val="-759797"/>
                <a:satOff val="-8532"/>
                <a:lumOff val="1830"/>
                <a:alphaOff val="0"/>
                <a:tint val="100000"/>
                <a:shade val="100000"/>
                <a:satMod val="130000"/>
              </a:schemeClr>
            </a:gs>
            <a:gs pos="100000">
              <a:schemeClr val="accent3">
                <a:hueOff val="-759797"/>
                <a:satOff val="-8532"/>
                <a:lumOff val="183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 sz="2900" b="1" kern="1200" smtClean="0">
              <a:solidFill>
                <a:srgbClr val="000000"/>
              </a:solidFill>
            </a:rPr>
            <a:t>Alcohol cleaning is popular in non-research resources available to the community.</a:t>
          </a:r>
          <a:endParaRPr lang="en-US" sz="2900" b="1" kern="1200" dirty="0">
            <a:solidFill>
              <a:srgbClr val="000000"/>
            </a:solidFill>
          </a:endParaRPr>
        </a:p>
      </dsp:txBody>
      <dsp:txXfrm>
        <a:off x="4408746" y="0"/>
        <a:ext cx="4408746" cy="2440524"/>
      </dsp:txXfrm>
    </dsp:sp>
    <dsp:sp modelId="{8151CFBD-23F8-9048-B682-556E087056CF}">
      <dsp:nvSpPr>
        <dsp:cNvPr id="0" name=""/>
        <dsp:cNvSpPr/>
      </dsp:nvSpPr>
      <dsp:spPr>
        <a:xfrm rot="10800000">
          <a:off x="0" y="3254032"/>
          <a:ext cx="4408746" cy="3254032"/>
        </a:xfrm>
        <a:prstGeom prst="round1Rect">
          <a:avLst/>
        </a:prstGeom>
        <a:gradFill rotWithShape="0">
          <a:gsLst>
            <a:gs pos="0">
              <a:schemeClr val="accent3">
                <a:hueOff val="-1519595"/>
                <a:satOff val="-17063"/>
                <a:lumOff val="3660"/>
                <a:alphaOff val="0"/>
                <a:tint val="100000"/>
                <a:shade val="100000"/>
                <a:satMod val="130000"/>
              </a:schemeClr>
            </a:gs>
            <a:gs pos="100000">
              <a:schemeClr val="accent3">
                <a:hueOff val="-1519595"/>
                <a:satOff val="-17063"/>
                <a:lumOff val="366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 sz="2900" b="1" kern="1200" smtClean="0">
              <a:solidFill>
                <a:srgbClr val="000000"/>
              </a:solidFill>
            </a:rPr>
            <a:t>Water based methods are easy, convenient and cost effective. </a:t>
          </a:r>
          <a:endParaRPr lang="en-US" sz="2900" b="1" kern="1200" dirty="0">
            <a:solidFill>
              <a:srgbClr val="000000"/>
            </a:solidFill>
          </a:endParaRPr>
        </a:p>
      </dsp:txBody>
      <dsp:txXfrm rot="10800000">
        <a:off x="0" y="4067540"/>
        <a:ext cx="4408746" cy="2440524"/>
      </dsp:txXfrm>
    </dsp:sp>
    <dsp:sp modelId="{CC3C67E6-7AFB-8F49-960F-7E7052CD60C7}">
      <dsp:nvSpPr>
        <dsp:cNvPr id="0" name=""/>
        <dsp:cNvSpPr/>
      </dsp:nvSpPr>
      <dsp:spPr>
        <a:xfrm rot="5400000">
          <a:off x="4986103" y="2676675"/>
          <a:ext cx="3254032" cy="4408746"/>
        </a:xfrm>
        <a:prstGeom prst="round1Rect">
          <a:avLst/>
        </a:prstGeom>
        <a:gradFill rotWithShape="0">
          <a:gsLst>
            <a:gs pos="0">
              <a:schemeClr val="accent3">
                <a:hueOff val="-2279392"/>
                <a:satOff val="-25595"/>
                <a:lumOff val="5490"/>
                <a:alphaOff val="0"/>
                <a:tint val="100000"/>
                <a:shade val="100000"/>
                <a:satMod val="130000"/>
              </a:schemeClr>
            </a:gs>
            <a:gs pos="100000">
              <a:schemeClr val="accent3">
                <a:hueOff val="-2279392"/>
                <a:satOff val="-25595"/>
                <a:lumOff val="549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 sz="2900" b="1" kern="1200" smtClean="0">
              <a:solidFill>
                <a:srgbClr val="000000"/>
              </a:solidFill>
            </a:rPr>
            <a:t>All methods have shown some level of effectiveness.</a:t>
          </a:r>
          <a:endParaRPr lang="en-US" sz="2900" b="1" kern="1200" dirty="0">
            <a:solidFill>
              <a:srgbClr val="000000"/>
            </a:solidFill>
          </a:endParaRPr>
        </a:p>
      </dsp:txBody>
      <dsp:txXfrm rot="-5400000">
        <a:off x="4408746" y="4067540"/>
        <a:ext cx="4408746" cy="2440524"/>
      </dsp:txXfrm>
    </dsp:sp>
    <dsp:sp modelId="{D604229B-A898-A64B-BA10-2B0A9F34E0BA}">
      <dsp:nvSpPr>
        <dsp:cNvPr id="0" name=""/>
        <dsp:cNvSpPr/>
      </dsp:nvSpPr>
      <dsp:spPr>
        <a:xfrm>
          <a:off x="3086122" y="2440524"/>
          <a:ext cx="2645247" cy="1627016"/>
        </a:xfrm>
        <a:prstGeom prst="roundRect">
          <a:avLst/>
        </a:prstGeom>
        <a:gradFill rotWithShape="0">
          <a:gsLst>
            <a:gs pos="0">
              <a:schemeClr val="accent3">
                <a:tint val="40000"/>
                <a:hueOff val="0"/>
                <a:satOff val="0"/>
                <a:lumOff val="0"/>
                <a:alphaOff val="0"/>
                <a:tint val="100000"/>
                <a:shade val="100000"/>
                <a:satMod val="130000"/>
              </a:schemeClr>
            </a:gs>
            <a:gs pos="100000">
              <a:schemeClr val="accent3">
                <a:tint val="4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 sz="2900" b="1" kern="1200" dirty="0" smtClean="0"/>
            <a:t>Summary of Cleaning Methods</a:t>
          </a:r>
          <a:endParaRPr lang="en-US" sz="2900" b="1" kern="1200" dirty="0"/>
        </a:p>
      </dsp:txBody>
      <dsp:txXfrm>
        <a:off x="3165546" y="2519948"/>
        <a:ext cx="2486399" cy="14681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C9F76-918C-024F-8A0C-9322DB97810A}">
      <dsp:nvSpPr>
        <dsp:cNvPr id="0" name=""/>
        <dsp:cNvSpPr/>
      </dsp:nvSpPr>
      <dsp:spPr>
        <a:xfrm>
          <a:off x="42" y="180520"/>
          <a:ext cx="4079822" cy="662400"/>
        </a:xfrm>
        <a:prstGeom prst="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rtl="0">
            <a:lnSpc>
              <a:spcPct val="90000"/>
            </a:lnSpc>
            <a:spcBef>
              <a:spcPct val="0"/>
            </a:spcBef>
            <a:spcAft>
              <a:spcPct val="35000"/>
            </a:spcAft>
          </a:pPr>
          <a:r>
            <a:rPr lang="en" sz="2300" b="1" kern="1200" dirty="0"/>
            <a:t>Facilitators: </a:t>
          </a:r>
          <a:endParaRPr lang="en-US" sz="2300" kern="1200" dirty="0"/>
        </a:p>
      </dsp:txBody>
      <dsp:txXfrm>
        <a:off x="42" y="180520"/>
        <a:ext cx="4079822" cy="662400"/>
      </dsp:txXfrm>
    </dsp:sp>
    <dsp:sp modelId="{64DE6104-77E1-8F44-9CD0-C3728B182B0B}">
      <dsp:nvSpPr>
        <dsp:cNvPr id="0" name=""/>
        <dsp:cNvSpPr/>
      </dsp:nvSpPr>
      <dsp:spPr>
        <a:xfrm>
          <a:off x="42" y="842920"/>
          <a:ext cx="4079822" cy="5398042"/>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rtl="0">
            <a:lnSpc>
              <a:spcPct val="90000"/>
            </a:lnSpc>
            <a:spcBef>
              <a:spcPct val="0"/>
            </a:spcBef>
            <a:spcAft>
              <a:spcPct val="15000"/>
            </a:spcAft>
            <a:buChar char="••"/>
          </a:pPr>
          <a:r>
            <a:rPr lang="en" sz="2300" kern="1200" dirty="0"/>
            <a:t>Patient</a:t>
          </a:r>
          <a:endParaRPr lang="en-US" sz="2300" kern="1200" dirty="0"/>
        </a:p>
        <a:p>
          <a:pPr marL="457200" lvl="2" indent="-228600" algn="l" defTabSz="1022350" rtl="0">
            <a:lnSpc>
              <a:spcPct val="90000"/>
            </a:lnSpc>
            <a:spcBef>
              <a:spcPct val="0"/>
            </a:spcBef>
            <a:spcAft>
              <a:spcPct val="15000"/>
            </a:spcAft>
            <a:buChar char="••"/>
          </a:pPr>
          <a:r>
            <a:rPr lang="en" sz="2300" kern="1200" dirty="0"/>
            <a:t>Desire, knowledge</a:t>
          </a:r>
        </a:p>
        <a:p>
          <a:pPr marL="228600" lvl="1" indent="-228600" algn="l" defTabSz="1022350" rtl="0">
            <a:lnSpc>
              <a:spcPct val="90000"/>
            </a:lnSpc>
            <a:spcBef>
              <a:spcPct val="0"/>
            </a:spcBef>
            <a:spcAft>
              <a:spcPct val="15000"/>
            </a:spcAft>
            <a:buChar char="••"/>
          </a:pPr>
          <a:r>
            <a:rPr lang="en" sz="2300" kern="1200" dirty="0"/>
            <a:t>Nurse</a:t>
          </a:r>
        </a:p>
        <a:p>
          <a:pPr marL="457200" lvl="2" indent="-228600" algn="l" defTabSz="1022350" rtl="0">
            <a:lnSpc>
              <a:spcPct val="90000"/>
            </a:lnSpc>
            <a:spcBef>
              <a:spcPct val="0"/>
            </a:spcBef>
            <a:spcAft>
              <a:spcPct val="15000"/>
            </a:spcAft>
            <a:buChar char="••"/>
          </a:pPr>
          <a:r>
            <a:rPr lang="en" sz="2300" kern="1200" dirty="0"/>
            <a:t>Education, availability </a:t>
          </a:r>
        </a:p>
        <a:p>
          <a:pPr marL="228600" lvl="1" indent="-228600" algn="l" defTabSz="1022350" rtl="0">
            <a:lnSpc>
              <a:spcPct val="90000"/>
            </a:lnSpc>
            <a:spcBef>
              <a:spcPct val="0"/>
            </a:spcBef>
            <a:spcAft>
              <a:spcPct val="15000"/>
            </a:spcAft>
            <a:buChar char="••"/>
          </a:pPr>
          <a:r>
            <a:rPr lang="en" sz="2300" kern="1200" dirty="0"/>
            <a:t>Biomedical Supply Companies</a:t>
          </a:r>
        </a:p>
        <a:p>
          <a:pPr marL="457200" lvl="2" indent="-228600" algn="l" defTabSz="1022350" rtl="0">
            <a:lnSpc>
              <a:spcPct val="90000"/>
            </a:lnSpc>
            <a:spcBef>
              <a:spcPct val="0"/>
            </a:spcBef>
            <a:spcAft>
              <a:spcPct val="15000"/>
            </a:spcAft>
            <a:buChar char="••"/>
          </a:pPr>
          <a:r>
            <a:rPr lang="en" sz="2300" kern="1200" dirty="0"/>
            <a:t>Catheter design that best allows for reuse</a:t>
          </a:r>
        </a:p>
        <a:p>
          <a:pPr marL="457200" lvl="2" indent="-228600" algn="l" defTabSz="1022350" rtl="0">
            <a:lnSpc>
              <a:spcPct val="90000"/>
            </a:lnSpc>
            <a:spcBef>
              <a:spcPct val="0"/>
            </a:spcBef>
            <a:spcAft>
              <a:spcPct val="15000"/>
            </a:spcAft>
            <a:buChar char="••"/>
          </a:pPr>
          <a:r>
            <a:rPr lang="en" sz="2300" kern="1200" dirty="0"/>
            <a:t>Supplemental equipment that assists in cleaning</a:t>
          </a:r>
        </a:p>
        <a:p>
          <a:pPr marL="228600" lvl="1" indent="-228600" algn="l" defTabSz="1022350" rtl="0">
            <a:lnSpc>
              <a:spcPct val="90000"/>
            </a:lnSpc>
            <a:spcBef>
              <a:spcPct val="0"/>
            </a:spcBef>
            <a:spcAft>
              <a:spcPct val="15000"/>
            </a:spcAft>
            <a:buChar char="••"/>
          </a:pPr>
          <a:r>
            <a:rPr lang="en" sz="2300" kern="1200" dirty="0"/>
            <a:t>Possibly other disciplines such as Social Work, Medicine, etc.  </a:t>
          </a:r>
        </a:p>
      </dsp:txBody>
      <dsp:txXfrm>
        <a:off x="42" y="842920"/>
        <a:ext cx="4079822" cy="5398042"/>
      </dsp:txXfrm>
    </dsp:sp>
    <dsp:sp modelId="{2F2BBC38-C24B-764D-8811-D1F29B740D4A}">
      <dsp:nvSpPr>
        <dsp:cNvPr id="0" name=""/>
        <dsp:cNvSpPr/>
      </dsp:nvSpPr>
      <dsp:spPr>
        <a:xfrm>
          <a:off x="4651040" y="180520"/>
          <a:ext cx="4079822" cy="662400"/>
        </a:xfrm>
        <a:prstGeom prst="rect">
          <a:avLst/>
        </a:prstGeom>
        <a:gradFill rotWithShape="0">
          <a:gsLst>
            <a:gs pos="0">
              <a:schemeClr val="accent3">
                <a:hueOff val="-2279392"/>
                <a:satOff val="-25595"/>
                <a:lumOff val="5490"/>
                <a:alphaOff val="0"/>
                <a:tint val="100000"/>
                <a:shade val="100000"/>
                <a:satMod val="130000"/>
              </a:schemeClr>
            </a:gs>
            <a:gs pos="100000">
              <a:schemeClr val="accent3">
                <a:hueOff val="-2279392"/>
                <a:satOff val="-25595"/>
                <a:lumOff val="5490"/>
                <a:alphaOff val="0"/>
                <a:tint val="50000"/>
                <a:shade val="100000"/>
                <a:satMod val="350000"/>
              </a:schemeClr>
            </a:gs>
          </a:gsLst>
          <a:lin ang="16200000" scaled="0"/>
        </a:gradFill>
        <a:ln w="9525" cap="flat" cmpd="sng" algn="ctr">
          <a:solidFill>
            <a:schemeClr val="accent3">
              <a:hueOff val="-2279392"/>
              <a:satOff val="-25595"/>
              <a:lumOff val="549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rtl="0">
            <a:lnSpc>
              <a:spcPct val="90000"/>
            </a:lnSpc>
            <a:spcBef>
              <a:spcPct val="0"/>
            </a:spcBef>
            <a:spcAft>
              <a:spcPct val="35000"/>
            </a:spcAft>
          </a:pPr>
          <a:r>
            <a:rPr lang="en" sz="2300" b="1" kern="1200" smtClean="0"/>
            <a:t>Barriers: </a:t>
          </a:r>
          <a:endParaRPr lang="en-US" sz="2300" kern="1200" dirty="0"/>
        </a:p>
      </dsp:txBody>
      <dsp:txXfrm>
        <a:off x="4651040" y="180520"/>
        <a:ext cx="4079822" cy="662400"/>
      </dsp:txXfrm>
    </dsp:sp>
    <dsp:sp modelId="{D4DE2A13-A659-8E4C-89D2-C888C32A5348}">
      <dsp:nvSpPr>
        <dsp:cNvPr id="0" name=""/>
        <dsp:cNvSpPr/>
      </dsp:nvSpPr>
      <dsp:spPr>
        <a:xfrm>
          <a:off x="4651040" y="842920"/>
          <a:ext cx="4079822" cy="5398042"/>
        </a:xfrm>
        <a:prstGeom prst="rect">
          <a:avLst/>
        </a:prstGeom>
        <a:solidFill>
          <a:schemeClr val="accent3">
            <a:tint val="40000"/>
            <a:alpha val="90000"/>
            <a:hueOff val="-3255295"/>
            <a:satOff val="-4896"/>
            <a:lumOff val="103"/>
            <a:alphaOff val="0"/>
          </a:schemeClr>
        </a:solidFill>
        <a:ln w="9525" cap="flat" cmpd="sng" algn="ctr">
          <a:solidFill>
            <a:schemeClr val="accent3">
              <a:tint val="40000"/>
              <a:alpha val="90000"/>
              <a:hueOff val="-3255295"/>
              <a:satOff val="-4896"/>
              <a:lumOff val="10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rtl="0">
            <a:lnSpc>
              <a:spcPct val="90000"/>
            </a:lnSpc>
            <a:spcBef>
              <a:spcPct val="0"/>
            </a:spcBef>
            <a:spcAft>
              <a:spcPct val="15000"/>
            </a:spcAft>
            <a:buChar char="••"/>
          </a:pPr>
          <a:r>
            <a:rPr lang="en" sz="2300" u="none" kern="1200" smtClean="0"/>
            <a:t>Patient Resources</a:t>
          </a:r>
          <a:endParaRPr lang="en-US" sz="2300" u="none" kern="1200" dirty="0"/>
        </a:p>
        <a:p>
          <a:pPr marL="457200" lvl="2" indent="-228600" algn="l" defTabSz="1022350" rtl="0">
            <a:lnSpc>
              <a:spcPct val="90000"/>
            </a:lnSpc>
            <a:spcBef>
              <a:spcPct val="0"/>
            </a:spcBef>
            <a:spcAft>
              <a:spcPct val="15000"/>
            </a:spcAft>
            <a:buChar char="••"/>
          </a:pPr>
          <a:r>
            <a:rPr lang="en" sz="2300" u="none" kern="1200" smtClean="0"/>
            <a:t>Finances, running water, microwave, clean environment</a:t>
          </a:r>
          <a:endParaRPr lang="en" sz="2300" u="none" kern="1200" dirty="0"/>
        </a:p>
        <a:p>
          <a:pPr marL="228600" lvl="1" indent="-228600" algn="l" defTabSz="1022350" rtl="0">
            <a:lnSpc>
              <a:spcPct val="90000"/>
            </a:lnSpc>
            <a:spcBef>
              <a:spcPct val="0"/>
            </a:spcBef>
            <a:spcAft>
              <a:spcPct val="15000"/>
            </a:spcAft>
            <a:buChar char="••"/>
          </a:pPr>
          <a:r>
            <a:rPr lang="en" sz="2300" u="none" kern="1200" smtClean="0"/>
            <a:t>Patient Ability to Maintain</a:t>
          </a:r>
          <a:endParaRPr lang="en" sz="2300" u="none" kern="1200" dirty="0"/>
        </a:p>
        <a:p>
          <a:pPr marL="457200" lvl="2" indent="-228600" algn="l" defTabSz="1022350" rtl="0">
            <a:lnSpc>
              <a:spcPct val="90000"/>
            </a:lnSpc>
            <a:spcBef>
              <a:spcPct val="0"/>
            </a:spcBef>
            <a:spcAft>
              <a:spcPct val="15000"/>
            </a:spcAft>
            <a:buChar char="••"/>
          </a:pPr>
          <a:r>
            <a:rPr lang="en" sz="2300" u="none" kern="1200" dirty="0" smtClean="0"/>
            <a:t>satisfaction with method, cognitive ability, knowledge</a:t>
          </a:r>
          <a:endParaRPr lang="en" sz="2300" u="none" kern="1200" dirty="0"/>
        </a:p>
        <a:p>
          <a:pPr marL="228600" lvl="1" indent="-228600" algn="l" defTabSz="1022350" rtl="0">
            <a:lnSpc>
              <a:spcPct val="90000"/>
            </a:lnSpc>
            <a:spcBef>
              <a:spcPct val="0"/>
            </a:spcBef>
            <a:spcAft>
              <a:spcPct val="15000"/>
            </a:spcAft>
            <a:buChar char="••"/>
          </a:pPr>
          <a:r>
            <a:rPr lang="en" sz="2300" u="none" kern="1200" dirty="0" smtClean="0"/>
            <a:t>Insurance Companies</a:t>
          </a:r>
          <a:endParaRPr lang="en" sz="2300" u="none" kern="1200" dirty="0"/>
        </a:p>
        <a:p>
          <a:pPr marL="457200" lvl="2" indent="-228600" algn="l" defTabSz="1022350" rtl="0">
            <a:lnSpc>
              <a:spcPct val="90000"/>
            </a:lnSpc>
            <a:spcBef>
              <a:spcPct val="0"/>
            </a:spcBef>
            <a:spcAft>
              <a:spcPct val="15000"/>
            </a:spcAft>
            <a:buChar char="••"/>
          </a:pPr>
          <a:r>
            <a:rPr lang="en" sz="2300" u="none" kern="1200" dirty="0" smtClean="0"/>
            <a:t>paying for fewer catheters, remain in denial that reuse is occurring</a:t>
          </a:r>
          <a:endParaRPr lang="en" sz="2300" u="none" kern="1200" dirty="0"/>
        </a:p>
        <a:p>
          <a:pPr marL="457200" lvl="2" indent="-228600" algn="l" defTabSz="1022350" rtl="0">
            <a:lnSpc>
              <a:spcPct val="90000"/>
            </a:lnSpc>
            <a:spcBef>
              <a:spcPct val="0"/>
            </a:spcBef>
            <a:spcAft>
              <a:spcPct val="15000"/>
            </a:spcAft>
            <a:buChar char="••"/>
          </a:pPr>
          <a:r>
            <a:rPr lang="en-US" sz="2300" u="none" kern="1200" dirty="0" smtClean="0"/>
            <a:t>No federal insurance recommendations </a:t>
          </a:r>
          <a:endParaRPr lang="en" sz="2300" u="none" kern="1200" dirty="0"/>
        </a:p>
      </dsp:txBody>
      <dsp:txXfrm>
        <a:off x="4651040" y="842920"/>
        <a:ext cx="4079822" cy="53980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00824123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athomemedical.com/Intermittent-Catheters-s/1823.htm"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4" name="Shape 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dirty="0"/>
          </a:p>
        </p:txBody>
      </p:sp>
    </p:spTree>
    <p:extLst>
      <p:ext uri="{BB962C8B-B14F-4D97-AF65-F5344CB8AC3E}">
        <p14:creationId xmlns:p14="http://schemas.microsoft.com/office/powerpoint/2010/main" val="425088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err="1" smtClean="0"/>
              <a:t>Elizabeths</a:t>
            </a:r>
            <a:endParaRPr lang="en-US" dirty="0" smtClean="0"/>
          </a:p>
          <a:p>
            <a:pPr>
              <a:spcBef>
                <a:spcPts val="0"/>
              </a:spcBef>
              <a:buNone/>
            </a:pPr>
            <a:r>
              <a:rPr lang="en-US" dirty="0" err="1" smtClean="0"/>
              <a:t>Afer</a:t>
            </a:r>
            <a:r>
              <a:rPr lang="en-US" baseline="0" dirty="0" smtClean="0"/>
              <a:t> looking at a </a:t>
            </a:r>
            <a:r>
              <a:rPr lang="en-US" baseline="0" dirty="0" err="1" smtClean="0"/>
              <a:t>cochrane</a:t>
            </a:r>
            <a:r>
              <a:rPr lang="en-US" baseline="0" dirty="0" smtClean="0"/>
              <a:t> </a:t>
            </a:r>
            <a:r>
              <a:rPr lang="en-US" baseline="0" dirty="0" err="1" smtClean="0"/>
              <a:t>reivew</a:t>
            </a:r>
            <a:r>
              <a:rPr lang="en-US" baseline="0" dirty="0" smtClean="0"/>
              <a:t> and </a:t>
            </a:r>
            <a:r>
              <a:rPr lang="en-US" baseline="0" dirty="0" err="1" smtClean="0"/>
              <a:t>joanna</a:t>
            </a:r>
            <a:r>
              <a:rPr lang="en-US" baseline="0" dirty="0" smtClean="0"/>
              <a:t> </a:t>
            </a:r>
            <a:r>
              <a:rPr lang="en-US" baseline="0" dirty="0" err="1" smtClean="0"/>
              <a:t>briggs</a:t>
            </a:r>
            <a:r>
              <a:rPr lang="en-US" baseline="0" dirty="0" smtClean="0"/>
              <a:t>, it is </a:t>
            </a:r>
            <a:r>
              <a:rPr lang="en-US" baseline="0" dirty="0" err="1" smtClean="0"/>
              <a:t>apparanty</a:t>
            </a:r>
            <a:r>
              <a:rPr lang="en-US" baseline="0" dirty="0" smtClean="0"/>
              <a:t> that there is insufficient evidences when looking at the methods of cleaning. So instead as a group, the </a:t>
            </a:r>
            <a:endParaRPr dirty="0"/>
          </a:p>
        </p:txBody>
      </p:sp>
    </p:spTree>
    <p:extLst>
      <p:ext uri="{BB962C8B-B14F-4D97-AF65-F5344CB8AC3E}">
        <p14:creationId xmlns:p14="http://schemas.microsoft.com/office/powerpoint/2010/main" val="2707595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7" name="Shape 1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dirty="0"/>
              <a:t>Supplemental equipment that assists in cleaning: microwaveable container for sterilizing medical </a:t>
            </a:r>
            <a:r>
              <a:rPr lang="en" dirty="0" smtClean="0"/>
              <a:t>objects</a:t>
            </a:r>
            <a:endParaRPr lang="en-US" dirty="0" smtClean="0"/>
          </a:p>
          <a:p>
            <a:pPr>
              <a:spcBef>
                <a:spcPts val="0"/>
              </a:spcBef>
              <a:buNone/>
            </a:pPr>
            <a:endParaRPr lang="en-US" dirty="0" smtClean="0"/>
          </a:p>
          <a:p>
            <a:pPr>
              <a:spcBef>
                <a:spcPts val="0"/>
              </a:spcBef>
              <a:buNone/>
            </a:pPr>
            <a:r>
              <a:rPr lang="en-US" dirty="0" smtClean="0"/>
              <a:t>Elizabeth</a:t>
            </a:r>
            <a:r>
              <a:rPr lang="en-US" baseline="0" dirty="0" smtClean="0"/>
              <a:t> </a:t>
            </a:r>
            <a:endParaRPr lang="en" dirty="0"/>
          </a:p>
        </p:txBody>
      </p:sp>
    </p:spTree>
    <p:extLst>
      <p:ext uri="{BB962C8B-B14F-4D97-AF65-F5344CB8AC3E}">
        <p14:creationId xmlns:p14="http://schemas.microsoft.com/office/powerpoint/2010/main" val="754918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Ashley </a:t>
            </a:r>
            <a:endParaRPr dirty="0"/>
          </a:p>
        </p:txBody>
      </p:sp>
    </p:spTree>
    <p:extLst>
      <p:ext uri="{BB962C8B-B14F-4D97-AF65-F5344CB8AC3E}">
        <p14:creationId xmlns:p14="http://schemas.microsoft.com/office/powerpoint/2010/main" val="25690952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dirty="0"/>
              <a:t>The Change Theory is at the patient level</a:t>
            </a:r>
            <a:r>
              <a:rPr lang="en" dirty="0" smtClean="0"/>
              <a:t>.</a:t>
            </a:r>
            <a:endParaRPr lang="en-US" dirty="0" smtClean="0"/>
          </a:p>
          <a:p>
            <a:pPr>
              <a:spcBef>
                <a:spcPts val="0"/>
              </a:spcBef>
              <a:buNone/>
            </a:pPr>
            <a:endParaRPr lang="en-US" dirty="0" smtClean="0"/>
          </a:p>
          <a:p>
            <a:pPr>
              <a:spcBef>
                <a:spcPts val="0"/>
              </a:spcBef>
              <a:buNone/>
            </a:pPr>
            <a:r>
              <a:rPr lang="en-US" dirty="0" smtClean="0"/>
              <a:t>Shane</a:t>
            </a:r>
            <a:r>
              <a:rPr lang="en-US" baseline="0" dirty="0" smtClean="0"/>
              <a:t> </a:t>
            </a:r>
            <a:endParaRPr lang="en" dirty="0"/>
          </a:p>
        </p:txBody>
      </p:sp>
    </p:spTree>
    <p:extLst>
      <p:ext uri="{BB962C8B-B14F-4D97-AF65-F5344CB8AC3E}">
        <p14:creationId xmlns:p14="http://schemas.microsoft.com/office/powerpoint/2010/main" val="18227910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6" name="Shape 12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Ashley </a:t>
            </a:r>
          </a:p>
          <a:p>
            <a:pPr>
              <a:spcBef>
                <a:spcPts val="0"/>
              </a:spcBef>
              <a:buNone/>
            </a:pPr>
            <a:r>
              <a:rPr lang="en-US" dirty="0" smtClean="0"/>
              <a:t>We</a:t>
            </a:r>
            <a:r>
              <a:rPr lang="en-US" baseline="0" dirty="0" smtClean="0"/>
              <a:t> found that majority of the studies have been done in the lab and if it was to be implemented in a primary care setting the change can be evaluated by the following: rates of symptomatic UTIs, patient satisfaction, and patients ability to safely reuse, clean, and maintain</a:t>
            </a:r>
            <a:endParaRPr lang="en-US" dirty="0" smtClean="0"/>
          </a:p>
          <a:p>
            <a:pPr>
              <a:spcBef>
                <a:spcPts val="0"/>
              </a:spcBef>
              <a:buNone/>
            </a:pPr>
            <a:endParaRPr lang="en-US" dirty="0" smtClean="0"/>
          </a:p>
          <a:p>
            <a:pPr>
              <a:spcBef>
                <a:spcPts val="0"/>
              </a:spcBef>
              <a:buNone/>
            </a:pPr>
            <a:r>
              <a:rPr lang="en-US" dirty="0" smtClean="0"/>
              <a:t>However,</a:t>
            </a:r>
            <a:r>
              <a:rPr lang="en-US" baseline="0" dirty="0" smtClean="0"/>
              <a:t> there is a setback with </a:t>
            </a:r>
            <a:r>
              <a:rPr lang="en-US" baseline="0" dirty="0" err="1" smtClean="0"/>
              <a:t>uti</a:t>
            </a:r>
            <a:r>
              <a:rPr lang="en-US" baseline="0" dirty="0" smtClean="0"/>
              <a:t> rates is if the patient is </a:t>
            </a:r>
            <a:r>
              <a:rPr lang="en-US" baseline="0" smtClean="0"/>
              <a:t>on prophylactic </a:t>
            </a:r>
            <a:r>
              <a:rPr lang="en-US" baseline="0" dirty="0" smtClean="0"/>
              <a:t>antibiotics</a:t>
            </a:r>
          </a:p>
          <a:p>
            <a:pPr>
              <a:spcBef>
                <a:spcPts val="0"/>
              </a:spcBef>
              <a:buNone/>
            </a:pPr>
            <a:endParaRPr lang="en-US" baseline="0" dirty="0" smtClean="0"/>
          </a:p>
          <a:p>
            <a:pPr>
              <a:spcBef>
                <a:spcPts val="0"/>
              </a:spcBef>
              <a:buNone/>
            </a:pPr>
            <a:r>
              <a:rPr lang="en-US" baseline="0" dirty="0" smtClean="0"/>
              <a:t>Our best</a:t>
            </a:r>
          </a:p>
          <a:p>
            <a:pPr>
              <a:spcBef>
                <a:spcPts val="0"/>
              </a:spcBef>
              <a:buNone/>
            </a:pPr>
            <a:r>
              <a:rPr lang="en-US" baseline="0" dirty="0" smtClean="0"/>
              <a:t>we want to know: Is our patient happy with their cleaning method and are they using regularly. </a:t>
            </a:r>
            <a:endParaRPr dirty="0"/>
          </a:p>
        </p:txBody>
      </p:sp>
    </p:spTree>
    <p:extLst>
      <p:ext uri="{BB962C8B-B14F-4D97-AF65-F5344CB8AC3E}">
        <p14:creationId xmlns:p14="http://schemas.microsoft.com/office/powerpoint/2010/main" val="4160315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2" name="Shape 1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Elizabeth </a:t>
            </a:r>
            <a:endParaRPr dirty="0"/>
          </a:p>
        </p:txBody>
      </p:sp>
    </p:spTree>
    <p:extLst>
      <p:ext uri="{BB962C8B-B14F-4D97-AF65-F5344CB8AC3E}">
        <p14:creationId xmlns:p14="http://schemas.microsoft.com/office/powerpoint/2010/main" val="593806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8" name="Shape 1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Shane </a:t>
            </a:r>
            <a:endParaRPr dirty="0"/>
          </a:p>
        </p:txBody>
      </p:sp>
    </p:spTree>
    <p:extLst>
      <p:ext uri="{BB962C8B-B14F-4D97-AF65-F5344CB8AC3E}">
        <p14:creationId xmlns:p14="http://schemas.microsoft.com/office/powerpoint/2010/main" val="171144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cite non-research X4 and cite joanna briggs and cochrane review</a:t>
            </a:r>
          </a:p>
          <a:p>
            <a:pPr rtl="0">
              <a:spcBef>
                <a:spcPts val="0"/>
              </a:spcBef>
              <a:buNone/>
            </a:pPr>
            <a:endParaRPr/>
          </a:p>
          <a:p>
            <a:pPr lvl="0" rtl="0">
              <a:lnSpc>
                <a:spcPct val="150000"/>
              </a:lnSpc>
              <a:spcBef>
                <a:spcPts val="0"/>
              </a:spcBef>
              <a:buClr>
                <a:schemeClr val="dk1"/>
              </a:buClr>
              <a:buSzPct val="100000"/>
              <a:buFont typeface="Arial"/>
              <a:buNone/>
            </a:pPr>
            <a:r>
              <a:rPr lang="en" b="1">
                <a:solidFill>
                  <a:schemeClr val="dk1"/>
                </a:solidFill>
                <a:latin typeface="Verdana"/>
                <a:ea typeface="Verdana"/>
                <a:cs typeface="Verdana"/>
                <a:sym typeface="Verdana"/>
              </a:rPr>
              <a:t>Author, A. A. (Year). </a:t>
            </a:r>
            <a:r>
              <a:rPr lang="en" b="1" i="1">
                <a:solidFill>
                  <a:schemeClr val="dk1"/>
                </a:solidFill>
                <a:latin typeface="Verdana"/>
                <a:ea typeface="Verdana"/>
                <a:cs typeface="Verdana"/>
                <a:sym typeface="Verdana"/>
              </a:rPr>
              <a:t>Title of article</a:t>
            </a:r>
            <a:r>
              <a:rPr lang="en" b="1">
                <a:solidFill>
                  <a:schemeClr val="dk1"/>
                </a:solidFill>
                <a:latin typeface="Verdana"/>
                <a:ea typeface="Verdana"/>
                <a:cs typeface="Verdana"/>
                <a:sym typeface="Verdana"/>
              </a:rPr>
              <a:t> [Evidence summary]. Retrieved from http://xxxxxxxxxxxxxxxxxxxx</a:t>
            </a:r>
          </a:p>
          <a:p>
            <a:pPr lvl="0" rtl="0">
              <a:lnSpc>
                <a:spcPct val="150000"/>
              </a:lnSpc>
              <a:spcBef>
                <a:spcPts val="0"/>
              </a:spcBef>
              <a:buClr>
                <a:schemeClr val="dk1"/>
              </a:buClr>
              <a:buSzPct val="100000"/>
              <a:buFont typeface="Arial"/>
              <a:buNone/>
            </a:pPr>
            <a:r>
              <a:rPr lang="en">
                <a:solidFill>
                  <a:schemeClr val="dk1"/>
                </a:solidFill>
                <a:latin typeface="Verdana"/>
                <a:ea typeface="Verdana"/>
                <a:cs typeface="Verdana"/>
                <a:sym typeface="Verdana"/>
              </a:rPr>
              <a:t>Read, S. (2013). </a:t>
            </a:r>
            <a:r>
              <a:rPr lang="en" i="1">
                <a:solidFill>
                  <a:schemeClr val="dk1"/>
                </a:solidFill>
                <a:latin typeface="Verdana"/>
                <a:ea typeface="Verdana"/>
                <a:cs typeface="Verdana"/>
                <a:sym typeface="Verdana"/>
              </a:rPr>
              <a:t>Home-based versus centre-based cardiac rehabilitation</a:t>
            </a:r>
            <a:r>
              <a:rPr lang="en">
                <a:solidFill>
                  <a:schemeClr val="dk1"/>
                </a:solidFill>
                <a:latin typeface="Verdana"/>
                <a:ea typeface="Verdana"/>
                <a:cs typeface="Verdana"/>
                <a:sym typeface="Verdana"/>
              </a:rPr>
              <a:t> [Evidence summary]. Retrieved from Joanna Briggs Institute EBP Resources website: http://joannabriggslibrary.org/</a:t>
            </a:r>
          </a:p>
          <a:p>
            <a:pPr>
              <a:spcBef>
                <a:spcPts val="0"/>
              </a:spcBef>
              <a:buNone/>
            </a:pPr>
            <a:endParaRPr b="1"/>
          </a:p>
        </p:txBody>
      </p:sp>
    </p:spTree>
    <p:extLst>
      <p:ext uri="{BB962C8B-B14F-4D97-AF65-F5344CB8AC3E}">
        <p14:creationId xmlns:p14="http://schemas.microsoft.com/office/powerpoint/2010/main" val="3729644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u="sng" dirty="0">
                <a:solidFill>
                  <a:schemeClr val="hlink"/>
                </a:solidFill>
                <a:hlinkClick r:id="rId3"/>
              </a:rPr>
              <a:t>http://www.athomemedical.com/Intermittent-Catheters-s/1823.htm</a:t>
            </a:r>
            <a:r>
              <a:rPr lang="en" dirty="0"/>
              <a:t> </a:t>
            </a:r>
            <a:endParaRPr lang="en-US" dirty="0" smtClean="0"/>
          </a:p>
          <a:p>
            <a:pPr>
              <a:spcBef>
                <a:spcPts val="0"/>
              </a:spcBef>
              <a:buNone/>
            </a:pPr>
            <a:endParaRPr lang="en-US" dirty="0" smtClean="0"/>
          </a:p>
          <a:p>
            <a:pPr>
              <a:spcBef>
                <a:spcPts val="0"/>
              </a:spcBef>
              <a:buNone/>
            </a:pPr>
            <a:r>
              <a:rPr lang="en-US" dirty="0" smtClean="0"/>
              <a:t>Find</a:t>
            </a:r>
            <a:r>
              <a:rPr lang="en-US" baseline="0" dirty="0" smtClean="0"/>
              <a:t> how many people self </a:t>
            </a:r>
            <a:r>
              <a:rPr lang="en-US" baseline="0" dirty="0" err="1" smtClean="0"/>
              <a:t>cath</a:t>
            </a:r>
            <a:r>
              <a:rPr lang="en-US" baseline="0" dirty="0" smtClean="0"/>
              <a:t>; </a:t>
            </a:r>
          </a:p>
          <a:p>
            <a:pPr>
              <a:spcBef>
                <a:spcPts val="0"/>
              </a:spcBef>
              <a:buNone/>
            </a:pPr>
            <a:endParaRPr lang="en-US" baseline="0" dirty="0" smtClean="0"/>
          </a:p>
          <a:p>
            <a:pPr>
              <a:spcBef>
                <a:spcPts val="0"/>
              </a:spcBef>
              <a:buNone/>
            </a:pPr>
            <a:r>
              <a:rPr lang="en-US" baseline="0" dirty="0" smtClean="0"/>
              <a:t>LIZ </a:t>
            </a:r>
          </a:p>
          <a:p>
            <a:pPr>
              <a:spcBef>
                <a:spcPts val="0"/>
              </a:spcBef>
              <a:buNone/>
            </a:pPr>
            <a:endParaRPr lang="en-US" baseline="0" dirty="0" smtClean="0"/>
          </a:p>
          <a:p>
            <a:pPr>
              <a:spcBef>
                <a:spcPts val="0"/>
              </a:spcBef>
              <a:buNone/>
            </a:pPr>
            <a:endParaRPr lang="en-US" baseline="0" dirty="0" smtClean="0"/>
          </a:p>
          <a:p>
            <a:pPr>
              <a:spcBef>
                <a:spcPts val="0"/>
              </a:spcBef>
              <a:buNone/>
            </a:pPr>
            <a:r>
              <a:rPr lang="en-US" baseline="0" dirty="0" smtClean="0"/>
              <a:t>How much medical cost for intermittent </a:t>
            </a:r>
            <a:r>
              <a:rPr lang="en-US" baseline="0" dirty="0" err="1" smtClean="0"/>
              <a:t>catherization</a:t>
            </a:r>
            <a:endParaRPr lang="en-US" baseline="0" dirty="0" smtClean="0"/>
          </a:p>
          <a:p>
            <a:pPr>
              <a:spcBef>
                <a:spcPts val="0"/>
              </a:spcBef>
              <a:buNone/>
            </a:pPr>
            <a:r>
              <a:rPr lang="en-US" baseline="0" dirty="0" smtClean="0"/>
              <a:t>We can not find the number of health </a:t>
            </a:r>
          </a:p>
          <a:p>
            <a:pPr>
              <a:spcBef>
                <a:spcPts val="0"/>
              </a:spcBef>
              <a:buNone/>
            </a:pPr>
            <a:endParaRPr lang="en" dirty="0"/>
          </a:p>
        </p:txBody>
      </p:sp>
    </p:spTree>
    <p:extLst>
      <p:ext uri="{BB962C8B-B14F-4D97-AF65-F5344CB8AC3E}">
        <p14:creationId xmlns:p14="http://schemas.microsoft.com/office/powerpoint/2010/main" val="3193035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2" name="Shape 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Medicare avoids this issue by issuing 200 intermittent catheters without medical documentation</a:t>
            </a:r>
          </a:p>
          <a:p>
            <a:pPr>
              <a:spcBef>
                <a:spcPts val="0"/>
              </a:spcBef>
              <a:buNone/>
            </a:pPr>
            <a:r>
              <a:rPr lang="en" dirty="0"/>
              <a:t>Mediaid avoids this issue by issuing 120 intermittent catheters without medical </a:t>
            </a:r>
            <a:r>
              <a:rPr lang="en" dirty="0" smtClean="0"/>
              <a:t>documentation</a:t>
            </a:r>
            <a:endParaRPr lang="en-US" dirty="0" smtClean="0"/>
          </a:p>
          <a:p>
            <a:pPr>
              <a:spcBef>
                <a:spcPts val="0"/>
              </a:spcBef>
              <a:buNone/>
            </a:pPr>
            <a:endParaRPr lang="en-US" dirty="0" smtClean="0"/>
          </a:p>
          <a:p>
            <a:pPr>
              <a:spcBef>
                <a:spcPts val="0"/>
              </a:spcBef>
              <a:buNone/>
            </a:pPr>
            <a:r>
              <a:rPr lang="en-US" dirty="0" err="1" smtClean="0"/>
              <a:t>shane</a:t>
            </a:r>
            <a:endParaRPr lang="en-US" dirty="0" smtClean="0"/>
          </a:p>
        </p:txBody>
      </p:sp>
    </p:spTree>
    <p:extLst>
      <p:ext uri="{BB962C8B-B14F-4D97-AF65-F5344CB8AC3E}">
        <p14:creationId xmlns:p14="http://schemas.microsoft.com/office/powerpoint/2010/main" val="784745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6" name="Shape 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err="1" smtClean="0"/>
              <a:t>Utlize</a:t>
            </a:r>
            <a:r>
              <a:rPr lang="en-US" baseline="0" dirty="0" smtClean="0"/>
              <a:t> summary of the PICO </a:t>
            </a:r>
          </a:p>
          <a:p>
            <a:pPr>
              <a:spcBef>
                <a:spcPts val="0"/>
              </a:spcBef>
              <a:buNone/>
            </a:pPr>
            <a:endParaRPr lang="en-US" baseline="0" dirty="0" smtClean="0"/>
          </a:p>
          <a:p>
            <a:pPr>
              <a:spcBef>
                <a:spcPts val="0"/>
              </a:spcBef>
              <a:buNone/>
            </a:pPr>
            <a:r>
              <a:rPr lang="en-US" baseline="0" dirty="0" smtClean="0"/>
              <a:t>Ashley</a:t>
            </a:r>
          </a:p>
          <a:p>
            <a:pPr>
              <a:spcBef>
                <a:spcPts val="0"/>
              </a:spcBef>
              <a:buNone/>
            </a:pPr>
            <a:endParaRPr lang="en-US" baseline="0" dirty="0" smtClean="0"/>
          </a:p>
          <a:p>
            <a:pPr>
              <a:spcBef>
                <a:spcPts val="0"/>
              </a:spcBef>
              <a:buNone/>
            </a:pPr>
            <a:r>
              <a:rPr lang="en-US" baseline="0" dirty="0" smtClean="0"/>
              <a:t>Here you see the PICO broken down, but ultimately in adults with spinal cord injuries who reuse intermittent </a:t>
            </a:r>
            <a:r>
              <a:rPr lang="en-US" baseline="0" dirty="0" err="1" smtClean="0"/>
              <a:t>cathereter</a:t>
            </a:r>
            <a:r>
              <a:rPr lang="en-US" baseline="0" dirty="0" smtClean="0"/>
              <a:t>, does cleaning with microwave </a:t>
            </a:r>
            <a:r>
              <a:rPr lang="en-US" baseline="0" dirty="0" err="1" smtClean="0"/>
              <a:t>sterizaltion</a:t>
            </a:r>
            <a:r>
              <a:rPr lang="en-US" baseline="0" dirty="0" smtClean="0"/>
              <a:t> decrease UTIs rates when compared to alcohol based or water based cleaning methods</a:t>
            </a:r>
            <a:endParaRPr dirty="0"/>
          </a:p>
        </p:txBody>
      </p:sp>
    </p:spTree>
    <p:extLst>
      <p:ext uri="{BB962C8B-B14F-4D97-AF65-F5344CB8AC3E}">
        <p14:creationId xmlns:p14="http://schemas.microsoft.com/office/powerpoint/2010/main" val="2830970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Elizabeth </a:t>
            </a:r>
          </a:p>
          <a:p>
            <a:pPr>
              <a:spcBef>
                <a:spcPts val="0"/>
              </a:spcBef>
              <a:buNone/>
            </a:pPr>
            <a:r>
              <a:rPr lang="en-US" dirty="0" smtClean="0"/>
              <a:t>When we look back at the </a:t>
            </a:r>
            <a:r>
              <a:rPr lang="en-US" dirty="0" err="1" smtClean="0"/>
              <a:t>literture</a:t>
            </a:r>
            <a:r>
              <a:rPr lang="en-US" dirty="0" smtClean="0"/>
              <a:t>, </a:t>
            </a:r>
            <a:endParaRPr dirty="0"/>
          </a:p>
        </p:txBody>
      </p:sp>
    </p:spTree>
    <p:extLst>
      <p:ext uri="{BB962C8B-B14F-4D97-AF65-F5344CB8AC3E}">
        <p14:creationId xmlns:p14="http://schemas.microsoft.com/office/powerpoint/2010/main" val="254515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Shane </a:t>
            </a:r>
            <a:endParaRPr dirty="0"/>
          </a:p>
        </p:txBody>
      </p:sp>
    </p:spTree>
    <p:extLst>
      <p:ext uri="{BB962C8B-B14F-4D97-AF65-F5344CB8AC3E}">
        <p14:creationId xmlns:p14="http://schemas.microsoft.com/office/powerpoint/2010/main" val="1540020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1" name="Shape 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CITE NON RESEARCH </a:t>
            </a:r>
            <a:r>
              <a:rPr lang="en" dirty="0" smtClean="0"/>
              <a:t>ARTICLES</a:t>
            </a:r>
            <a:endParaRPr lang="en-US" dirty="0" smtClean="0"/>
          </a:p>
          <a:p>
            <a:pPr lvl="0" rtl="0">
              <a:spcBef>
                <a:spcPts val="0"/>
              </a:spcBef>
              <a:buNone/>
            </a:pPr>
            <a:endParaRPr lang="en-US" dirty="0" smtClean="0"/>
          </a:p>
          <a:p>
            <a:pPr lvl="0" rtl="0">
              <a:spcBef>
                <a:spcPts val="0"/>
              </a:spcBef>
              <a:buNone/>
            </a:pPr>
            <a:r>
              <a:rPr lang="en-US" dirty="0" err="1" smtClean="0"/>
              <a:t>elizabeth</a:t>
            </a:r>
            <a:endParaRPr lang="en" dirty="0"/>
          </a:p>
        </p:txBody>
      </p:sp>
    </p:spTree>
    <p:extLst>
      <p:ext uri="{BB962C8B-B14F-4D97-AF65-F5344CB8AC3E}">
        <p14:creationId xmlns:p14="http://schemas.microsoft.com/office/powerpoint/2010/main" val="1069772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SURE AND INCLUDE OTHER STUDIES/CITE THEM </a:t>
            </a:r>
          </a:p>
          <a:p>
            <a:pPr rtl="0">
              <a:spcBef>
                <a:spcPts val="0"/>
              </a:spcBef>
              <a:buNone/>
            </a:pPr>
            <a:endParaRPr dirty="0"/>
          </a:p>
          <a:p>
            <a:pPr lvl="0" rtl="0">
              <a:spcBef>
                <a:spcPts val="0"/>
              </a:spcBef>
              <a:buNone/>
            </a:pPr>
            <a:r>
              <a:rPr lang="en" dirty="0"/>
              <a:t>Heat sink serves to absorb excess heat which otherwise would melt the catheters and plastic bag and possibly cause fire</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Ashley</a:t>
            </a:r>
          </a:p>
          <a:p>
            <a:pPr lvl="0" rtl="0">
              <a:spcBef>
                <a:spcPts val="0"/>
              </a:spcBef>
              <a:buNone/>
            </a:pPr>
            <a:endParaRPr lang="en-US" dirty="0" smtClean="0"/>
          </a:p>
          <a:p>
            <a:pPr lvl="0" rtl="0">
              <a:spcBef>
                <a:spcPts val="0"/>
              </a:spcBef>
              <a:buNone/>
            </a:pPr>
            <a:r>
              <a:rPr lang="en-US" dirty="0" smtClean="0"/>
              <a:t>Our biggest</a:t>
            </a:r>
            <a:r>
              <a:rPr lang="en-US" baseline="0" dirty="0" smtClean="0"/>
              <a:t> problem </a:t>
            </a:r>
            <a:endParaRPr lang="en" dirty="0"/>
          </a:p>
        </p:txBody>
      </p:sp>
    </p:spTree>
    <p:extLst>
      <p:ext uri="{BB962C8B-B14F-4D97-AF65-F5344CB8AC3E}">
        <p14:creationId xmlns:p14="http://schemas.microsoft.com/office/powerpoint/2010/main" val="2608433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Ashley </a:t>
            </a:r>
          </a:p>
          <a:p>
            <a:pPr>
              <a:spcBef>
                <a:spcPts val="0"/>
              </a:spcBef>
              <a:buNone/>
            </a:pPr>
            <a:endParaRPr lang="en-US" dirty="0" smtClean="0"/>
          </a:p>
          <a:p>
            <a:pPr>
              <a:spcBef>
                <a:spcPts val="0"/>
              </a:spcBef>
              <a:buNone/>
            </a:pPr>
            <a:r>
              <a:rPr lang="en-US" dirty="0" smtClean="0"/>
              <a:t>Lets look at see the pros and cons if</a:t>
            </a:r>
            <a:r>
              <a:rPr lang="en-US" baseline="0" dirty="0" smtClean="0"/>
              <a:t> these </a:t>
            </a:r>
          </a:p>
          <a:p>
            <a:pPr>
              <a:spcBef>
                <a:spcPts val="0"/>
              </a:spcBef>
              <a:buNone/>
            </a:pPr>
            <a:r>
              <a:rPr lang="en-US" baseline="0" dirty="0" smtClean="0"/>
              <a:t>We got more evidence looking at </a:t>
            </a:r>
            <a:r>
              <a:rPr lang="en-US" baseline="0" dirty="0" err="1" smtClean="0"/>
              <a:t>mircowave</a:t>
            </a:r>
            <a:r>
              <a:rPr lang="en-US" baseline="0" dirty="0" smtClean="0"/>
              <a:t> </a:t>
            </a:r>
            <a:r>
              <a:rPr lang="en-US" baseline="0" dirty="0" err="1" smtClean="0"/>
              <a:t>steriation</a:t>
            </a:r>
            <a:r>
              <a:rPr lang="en-US" baseline="0" dirty="0" smtClean="0"/>
              <a:t>. There is more </a:t>
            </a:r>
            <a:r>
              <a:rPr lang="en-US" baseline="0" dirty="0" err="1" smtClean="0"/>
              <a:t>formalc</a:t>
            </a:r>
            <a:endParaRPr lang="en-US" baseline="0" dirty="0" smtClean="0"/>
          </a:p>
          <a:p>
            <a:pPr>
              <a:spcBef>
                <a:spcPts val="0"/>
              </a:spcBef>
              <a:buNone/>
            </a:pPr>
            <a:r>
              <a:rPr lang="en-US" baseline="0" dirty="0" smtClean="0"/>
              <a:t>However we</a:t>
            </a:r>
          </a:p>
          <a:p>
            <a:pPr>
              <a:spcBef>
                <a:spcPts val="0"/>
              </a:spcBef>
              <a:buNone/>
            </a:pPr>
            <a:r>
              <a:rPr lang="en-US" baseline="0" dirty="0" smtClean="0"/>
              <a:t>We have old method</a:t>
            </a:r>
          </a:p>
          <a:p>
            <a:pPr>
              <a:spcBef>
                <a:spcPts val="0"/>
              </a:spcBef>
              <a:buNone/>
            </a:pPr>
            <a:r>
              <a:rPr lang="en-US" baseline="0" dirty="0" smtClean="0"/>
              <a:t>In the end all of our methods to shown effective in cleaning intermittent </a:t>
            </a:r>
            <a:r>
              <a:rPr lang="en-US" baseline="0" dirty="0" err="1" smtClean="0"/>
              <a:t>catheteres</a:t>
            </a:r>
            <a:endParaRPr dirty="0"/>
          </a:p>
        </p:txBody>
      </p:sp>
    </p:spTree>
    <p:extLst>
      <p:ext uri="{BB962C8B-B14F-4D97-AF65-F5344CB8AC3E}">
        <p14:creationId xmlns:p14="http://schemas.microsoft.com/office/powerpoint/2010/main" val="2443269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p:nvPr/>
        </p:nvSpPr>
        <p:spPr>
          <a:xfrm>
            <a:off x="0" y="1"/>
            <a:ext cx="9144000" cy="4691199"/>
          </a:xfrm>
          <a:prstGeom prst="rect">
            <a:avLst/>
          </a:prstGeom>
          <a:solidFill>
            <a:schemeClr val="dk2"/>
          </a:solidFill>
          <a:ln>
            <a:noFill/>
          </a:ln>
        </p:spPr>
        <p:txBody>
          <a:bodyPr lIns="91425" tIns="45700" rIns="91425" bIns="45700" anchor="ctr" anchorCtr="0">
            <a:noAutofit/>
          </a:bodyPr>
          <a:lstStyle/>
          <a:p>
            <a:pPr>
              <a:spcBef>
                <a:spcPts val="0"/>
              </a:spcBef>
              <a:buNone/>
            </a:pPr>
            <a:endParaRPr/>
          </a:p>
        </p:txBody>
      </p:sp>
      <p:cxnSp>
        <p:nvCxnSpPr>
          <p:cNvPr id="10" name="Shape 10"/>
          <p:cNvCxnSpPr/>
          <p:nvPr/>
        </p:nvCxnSpPr>
        <p:spPr>
          <a:xfrm>
            <a:off x="0" y="4662139"/>
            <a:ext cx="9144000" cy="0"/>
          </a:xfrm>
          <a:prstGeom prst="straightConnector1">
            <a:avLst/>
          </a:prstGeom>
          <a:noFill/>
          <a:ln w="57150" cap="flat">
            <a:solidFill>
              <a:srgbClr val="000000">
                <a:alpha val="14901"/>
              </a:srgbClr>
            </a:solidFill>
            <a:prstDash val="solid"/>
            <a:round/>
            <a:headEnd type="none" w="med" len="med"/>
            <a:tailEnd type="none" w="med" len="med"/>
          </a:ln>
        </p:spPr>
      </p:cxnSp>
      <p:sp>
        <p:nvSpPr>
          <p:cNvPr id="11" name="Shape 11"/>
          <p:cNvSpPr txBox="1">
            <a:spLocks noGrp="1"/>
          </p:cNvSpPr>
          <p:nvPr>
            <p:ph type="ctrTitle"/>
          </p:nvPr>
        </p:nvSpPr>
        <p:spPr>
          <a:xfrm>
            <a:off x="685800" y="2490375"/>
            <a:ext cx="7772400" cy="2198400"/>
          </a:xfrm>
          <a:prstGeom prst="rect">
            <a:avLst/>
          </a:prstGeom>
        </p:spPr>
        <p:txBody>
          <a:bodyPr lIns="91425" tIns="91425" rIns="91425" bIns="91425" anchor="b"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2" name="Shape 12"/>
          <p:cNvSpPr txBox="1">
            <a:spLocks noGrp="1"/>
          </p:cNvSpPr>
          <p:nvPr>
            <p:ph type="subTitle" idx="1"/>
          </p:nvPr>
        </p:nvSpPr>
        <p:spPr>
          <a:xfrm>
            <a:off x="685800" y="4836035"/>
            <a:ext cx="7772400" cy="1032400"/>
          </a:xfrm>
          <a:prstGeom prst="rect">
            <a:avLst/>
          </a:prstGeom>
        </p:spPr>
        <p:txBody>
          <a:bodyPr lIns="91425" tIns="91425" rIns="91425" bIns="91425" anchor="t" anchorCtr="0"/>
          <a:lstStyle>
            <a:lvl1pPr>
              <a:spcBef>
                <a:spcPts val="0"/>
              </a:spcBef>
              <a:buClr>
                <a:schemeClr val="dk2"/>
              </a:buClr>
              <a:buNone/>
              <a:defRPr>
                <a:solidFill>
                  <a:schemeClr val="dk2"/>
                </a:solidFill>
              </a:defRPr>
            </a:lvl1pPr>
            <a:lvl2pPr>
              <a:spcBef>
                <a:spcPts val="0"/>
              </a:spcBef>
              <a:buClr>
                <a:schemeClr val="dk2"/>
              </a:buClr>
              <a:buSzPct val="100000"/>
              <a:buNone/>
              <a:defRPr sz="3000">
                <a:solidFill>
                  <a:schemeClr val="dk2"/>
                </a:solidFill>
              </a:defRPr>
            </a:lvl2pPr>
            <a:lvl3pPr>
              <a:spcBef>
                <a:spcPts val="0"/>
              </a:spcBef>
              <a:buClr>
                <a:schemeClr val="dk2"/>
              </a:buClr>
              <a:buSzPct val="100000"/>
              <a:buNone/>
              <a:defRPr sz="3000">
                <a:solidFill>
                  <a:schemeClr val="dk2"/>
                </a:solidFill>
              </a:defRPr>
            </a:lvl3pPr>
            <a:lvl4pPr>
              <a:spcBef>
                <a:spcPts val="0"/>
              </a:spcBef>
              <a:buClr>
                <a:schemeClr val="dk2"/>
              </a:buClr>
              <a:buSzPct val="100000"/>
              <a:buNone/>
              <a:defRPr sz="3000">
                <a:solidFill>
                  <a:schemeClr val="dk2"/>
                </a:solidFill>
              </a:defRPr>
            </a:lvl4pPr>
            <a:lvl5pPr>
              <a:spcBef>
                <a:spcPts val="0"/>
              </a:spcBef>
              <a:buClr>
                <a:schemeClr val="dk2"/>
              </a:buClr>
              <a:buSzPct val="100000"/>
              <a:buNone/>
              <a:defRPr sz="3000">
                <a:solidFill>
                  <a:schemeClr val="dk2"/>
                </a:solidFill>
              </a:defRPr>
            </a:lvl5pPr>
            <a:lvl6pPr>
              <a:spcBef>
                <a:spcPts val="0"/>
              </a:spcBef>
              <a:buClr>
                <a:schemeClr val="dk2"/>
              </a:buClr>
              <a:buSzPct val="100000"/>
              <a:buNone/>
              <a:defRPr sz="3000">
                <a:solidFill>
                  <a:schemeClr val="dk2"/>
                </a:solidFill>
              </a:defRPr>
            </a:lvl6pPr>
            <a:lvl7pPr>
              <a:spcBef>
                <a:spcPts val="0"/>
              </a:spcBef>
              <a:buClr>
                <a:schemeClr val="dk2"/>
              </a:buClr>
              <a:buSzPct val="100000"/>
              <a:buNone/>
              <a:defRPr sz="3000">
                <a:solidFill>
                  <a:schemeClr val="dk2"/>
                </a:solidFill>
              </a:defRPr>
            </a:lvl7pPr>
            <a:lvl8pPr>
              <a:spcBef>
                <a:spcPts val="0"/>
              </a:spcBef>
              <a:buClr>
                <a:schemeClr val="dk2"/>
              </a:buClr>
              <a:buSzPct val="100000"/>
              <a:buNone/>
              <a:defRPr sz="3000">
                <a:solidFill>
                  <a:schemeClr val="dk2"/>
                </a:solidFill>
              </a:defRPr>
            </a:lvl8pPr>
            <a:lvl9pPr>
              <a:spcBef>
                <a:spcPts val="0"/>
              </a:spcBef>
              <a:buClr>
                <a:schemeClr val="dk2"/>
              </a:buClr>
              <a:buSzPct val="100000"/>
              <a:buNone/>
              <a:defRPr sz="3000">
                <a:solidFill>
                  <a:schemeClr val="dk2"/>
                </a:solidFill>
              </a:defRPr>
            </a:lvl9pPr>
          </a:lstStyle>
          <a:p>
            <a:endParaRPr/>
          </a:p>
        </p:txBody>
      </p:sp>
      <p:sp>
        <p:nvSpPr>
          <p:cNvPr id="13" name="Shape 13"/>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4"/>
        <p:cNvGrpSpPr/>
        <p:nvPr/>
      </p:nvGrpSpPr>
      <p:grpSpPr>
        <a:xfrm>
          <a:off x="0" y="0"/>
          <a:ext cx="0" cy="0"/>
          <a:chOff x="0" y="0"/>
          <a:chExt cx="0" cy="0"/>
        </a:xfrm>
      </p:grpSpPr>
      <p:sp>
        <p:nvSpPr>
          <p:cNvPr id="15" name="Shape 15"/>
          <p:cNvSpPr/>
          <p:nvPr/>
        </p:nvSpPr>
        <p:spPr>
          <a:xfrm>
            <a:off x="0" y="0"/>
            <a:ext cx="9144000" cy="1533200"/>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16" name="Shape 16"/>
          <p:cNvCxnSpPr/>
          <p:nvPr/>
        </p:nvCxnSpPr>
        <p:spPr>
          <a:xfrm>
            <a:off x="0" y="1503833"/>
            <a:ext cx="9144000" cy="0"/>
          </a:xfrm>
          <a:prstGeom prst="straightConnector1">
            <a:avLst/>
          </a:prstGeom>
          <a:noFill/>
          <a:ln w="57150" cap="flat">
            <a:solidFill>
              <a:srgbClr val="000000">
                <a:alpha val="14901"/>
              </a:srgbClr>
            </a:solidFill>
            <a:prstDash val="solid"/>
            <a:round/>
            <a:headEnd type="none" w="med" len="med"/>
            <a:tailEnd type="none" w="med" len="med"/>
          </a:ln>
        </p:spPr>
      </p:cxnSp>
      <p:sp>
        <p:nvSpPr>
          <p:cNvPr id="17" name="Shape 17"/>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p:nvPr/>
        </p:nvSpPr>
        <p:spPr>
          <a:xfrm>
            <a:off x="0" y="0"/>
            <a:ext cx="9144000" cy="1533200"/>
          </a:xfrm>
          <a:prstGeom prst="rect">
            <a:avLst/>
          </a:prstGeom>
          <a:solidFill>
            <a:schemeClr val="dk2"/>
          </a:solidFill>
          <a:ln>
            <a:noFill/>
          </a:ln>
        </p:spPr>
        <p:txBody>
          <a:bodyPr lIns="91425" tIns="45700" rIns="91425" bIns="45700" anchor="ctr" anchorCtr="0">
            <a:noAutofit/>
          </a:bodyPr>
          <a:lstStyle/>
          <a:p>
            <a:pPr>
              <a:spcBef>
                <a:spcPts val="0"/>
              </a:spcBef>
              <a:buNone/>
            </a:pPr>
            <a:endParaRPr/>
          </a:p>
        </p:txBody>
      </p:sp>
      <p:cxnSp>
        <p:nvCxnSpPr>
          <p:cNvPr id="22" name="Shape 22"/>
          <p:cNvCxnSpPr/>
          <p:nvPr/>
        </p:nvCxnSpPr>
        <p:spPr>
          <a:xfrm>
            <a:off x="0" y="1503833"/>
            <a:ext cx="9144000" cy="0"/>
          </a:xfrm>
          <a:prstGeom prst="straightConnector1">
            <a:avLst/>
          </a:prstGeom>
          <a:noFill/>
          <a:ln w="57150" cap="flat">
            <a:solidFill>
              <a:srgbClr val="000000">
                <a:alpha val="14901"/>
              </a:srgbClr>
            </a:solidFill>
            <a:prstDash val="solid"/>
            <a:round/>
            <a:headEnd type="none" w="med" len="med"/>
            <a:tailEnd type="none" w="med" len="med"/>
          </a:ln>
        </p:spPr>
      </p:cxnSp>
      <p:sp>
        <p:nvSpPr>
          <p:cNvPr id="23" name="Shape 23"/>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4" name="Shape 24"/>
          <p:cNvSpPr txBox="1">
            <a:spLocks noGrp="1"/>
          </p:cNvSpPr>
          <p:nvPr>
            <p:ph type="body" idx="1"/>
          </p:nvPr>
        </p:nvSpPr>
        <p:spPr>
          <a:xfrm>
            <a:off x="457200"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5" name="Shape 25"/>
          <p:cNvSpPr txBox="1">
            <a:spLocks noGrp="1"/>
          </p:cNvSpPr>
          <p:nvPr>
            <p:ph type="body" idx="2"/>
          </p:nvPr>
        </p:nvSpPr>
        <p:spPr>
          <a:xfrm>
            <a:off x="4692273"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6" name="Shape 26"/>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7"/>
        <p:cNvGrpSpPr/>
        <p:nvPr/>
      </p:nvGrpSpPr>
      <p:grpSpPr>
        <a:xfrm>
          <a:off x="0" y="0"/>
          <a:ext cx="0" cy="0"/>
          <a:chOff x="0" y="0"/>
          <a:chExt cx="0" cy="0"/>
        </a:xfrm>
      </p:grpSpPr>
      <p:sp>
        <p:nvSpPr>
          <p:cNvPr id="28" name="Shape 28"/>
          <p:cNvSpPr/>
          <p:nvPr/>
        </p:nvSpPr>
        <p:spPr>
          <a:xfrm>
            <a:off x="0" y="0"/>
            <a:ext cx="9144000" cy="1533200"/>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29" name="Shape 29"/>
          <p:cNvCxnSpPr/>
          <p:nvPr/>
        </p:nvCxnSpPr>
        <p:spPr>
          <a:xfrm>
            <a:off x="0" y="1503833"/>
            <a:ext cx="9144000" cy="0"/>
          </a:xfrm>
          <a:prstGeom prst="straightConnector1">
            <a:avLst/>
          </a:prstGeom>
          <a:noFill/>
          <a:ln w="57150" cap="flat">
            <a:solidFill>
              <a:srgbClr val="000000">
                <a:alpha val="14901"/>
              </a:srgbClr>
            </a:solidFill>
            <a:prstDash val="solid"/>
            <a:round/>
            <a:headEnd type="none" w="med" len="med"/>
            <a:tailEnd type="none" w="med" len="med"/>
          </a:ln>
        </p:spPr>
      </p:cxnSp>
      <p:sp>
        <p:nvSpPr>
          <p:cNvPr id="30" name="Shape 30"/>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1" name="Shape 31"/>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2"/>
        <p:cNvGrpSpPr/>
        <p:nvPr/>
      </p:nvGrpSpPr>
      <p:grpSpPr>
        <a:xfrm>
          <a:off x="0" y="0"/>
          <a:ext cx="0" cy="0"/>
          <a:chOff x="0" y="0"/>
          <a:chExt cx="0" cy="0"/>
        </a:xfrm>
      </p:grpSpPr>
      <p:sp>
        <p:nvSpPr>
          <p:cNvPr id="33" name="Shape 33"/>
          <p:cNvSpPr txBox="1">
            <a:spLocks noGrp="1"/>
          </p:cNvSpPr>
          <p:nvPr>
            <p:ph type="body" idx="1"/>
          </p:nvPr>
        </p:nvSpPr>
        <p:spPr>
          <a:xfrm>
            <a:off x="457200" y="5875079"/>
            <a:ext cx="8229600" cy="692799"/>
          </a:xfrm>
          <a:prstGeom prst="rect">
            <a:avLst/>
          </a:prstGeom>
        </p:spPr>
        <p:txBody>
          <a:bodyPr lIns="91425" tIns="91425" rIns="91425" bIns="91425" anchor="t" anchorCtr="0"/>
          <a:lstStyle>
            <a:lvl1pPr>
              <a:spcBef>
                <a:spcPts val="0"/>
              </a:spcBef>
              <a:buClr>
                <a:schemeClr val="dk2"/>
              </a:buClr>
              <a:buSzPct val="100000"/>
              <a:buNone/>
              <a:defRPr sz="1800">
                <a:solidFill>
                  <a:schemeClr val="dk2"/>
                </a:solidFill>
              </a:defRPr>
            </a:lvl1pPr>
          </a:lstStyle>
          <a:p>
            <a:endParaRPr/>
          </a:p>
        </p:txBody>
      </p:sp>
      <p:sp>
        <p:nvSpPr>
          <p:cNvPr id="34" name="Shape 34"/>
          <p:cNvSpPr/>
          <p:nvPr/>
        </p:nvSpPr>
        <p:spPr>
          <a:xfrm>
            <a:off x="4274" y="1"/>
            <a:ext cx="9144000" cy="5875199"/>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35" name="Shape 35"/>
          <p:cNvCxnSpPr/>
          <p:nvPr/>
        </p:nvCxnSpPr>
        <p:spPr>
          <a:xfrm>
            <a:off x="0" y="5845828"/>
            <a:ext cx="9144000" cy="0"/>
          </a:xfrm>
          <a:prstGeom prst="straightConnector1">
            <a:avLst/>
          </a:prstGeom>
          <a:noFill/>
          <a:ln w="57150" cap="flat">
            <a:solidFill>
              <a:srgbClr val="000000">
                <a:alpha val="14901"/>
              </a:srgbClr>
            </a:solidFill>
            <a:prstDash val="solid"/>
            <a:round/>
            <a:headEnd type="none" w="med" len="med"/>
            <a:tailEnd type="none" w="med" len="med"/>
          </a:ln>
        </p:spPr>
      </p:cxnSp>
      <p:sp>
        <p:nvSpPr>
          <p:cNvPr id="36" name="Shape 36"/>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bg>
      <p:bgPr>
        <a:solidFill>
          <a:schemeClr val="dk2"/>
        </a:solidFill>
        <a:effectLst/>
      </p:bgPr>
    </p:bg>
    <p:spTree>
      <p:nvGrpSpPr>
        <p:cNvPr id="1" name="Shape 37"/>
        <p:cNvGrpSpPr/>
        <p:nvPr/>
      </p:nvGrpSpPr>
      <p:grpSpPr>
        <a:xfrm>
          <a:off x="0" y="0"/>
          <a:ext cx="0" cy="0"/>
          <a:chOff x="0" y="0"/>
          <a:chExt cx="0" cy="0"/>
        </a:xfrm>
      </p:grpSpPr>
      <p:sp>
        <p:nvSpPr>
          <p:cNvPr id="38" name="Shape 38"/>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solidFill>
                  <a:schemeClr val="lt1"/>
                </a:solidFill>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lstStyle>
            <a:lvl1pPr>
              <a:spcBef>
                <a:spcPts val="0"/>
              </a:spcBef>
              <a:buClr>
                <a:schemeClr val="lt1"/>
              </a:buClr>
              <a:buSzPct val="100000"/>
              <a:buNone/>
              <a:defRPr sz="3600" b="1">
                <a:solidFill>
                  <a:schemeClr val="lt1"/>
                </a:solidFill>
              </a:defRPr>
            </a:lvl1pPr>
            <a:lvl2pPr>
              <a:spcBef>
                <a:spcPts val="0"/>
              </a:spcBef>
              <a:buClr>
                <a:schemeClr val="lt1"/>
              </a:buClr>
              <a:buSzPct val="100000"/>
              <a:buNone/>
              <a:defRPr sz="3600" b="1">
                <a:solidFill>
                  <a:schemeClr val="lt1"/>
                </a:solidFill>
              </a:defRPr>
            </a:lvl2pPr>
            <a:lvl3pPr>
              <a:spcBef>
                <a:spcPts val="0"/>
              </a:spcBef>
              <a:buClr>
                <a:schemeClr val="lt1"/>
              </a:buClr>
              <a:buSzPct val="100000"/>
              <a:buNone/>
              <a:defRPr sz="3600" b="1">
                <a:solidFill>
                  <a:schemeClr val="lt1"/>
                </a:solidFill>
              </a:defRPr>
            </a:lvl3pPr>
            <a:lvl4pPr>
              <a:spcBef>
                <a:spcPts val="0"/>
              </a:spcBef>
              <a:buClr>
                <a:schemeClr val="lt1"/>
              </a:buClr>
              <a:buSzPct val="100000"/>
              <a:buNone/>
              <a:defRPr sz="3600" b="1">
                <a:solidFill>
                  <a:schemeClr val="lt1"/>
                </a:solidFill>
              </a:defRPr>
            </a:lvl4pPr>
            <a:lvl5pPr>
              <a:spcBef>
                <a:spcPts val="0"/>
              </a:spcBef>
              <a:buClr>
                <a:schemeClr val="lt1"/>
              </a:buClr>
              <a:buSzPct val="100000"/>
              <a:buNone/>
              <a:defRPr sz="3600" b="1">
                <a:solidFill>
                  <a:schemeClr val="lt1"/>
                </a:solidFill>
              </a:defRPr>
            </a:lvl5pPr>
            <a:lvl6pPr>
              <a:spcBef>
                <a:spcPts val="0"/>
              </a:spcBef>
              <a:buClr>
                <a:schemeClr val="lt1"/>
              </a:buClr>
              <a:buSzPct val="100000"/>
              <a:buNone/>
              <a:defRPr sz="3600" b="1">
                <a:solidFill>
                  <a:schemeClr val="lt1"/>
                </a:solidFill>
              </a:defRPr>
            </a:lvl6pPr>
            <a:lvl7pPr>
              <a:spcBef>
                <a:spcPts val="0"/>
              </a:spcBef>
              <a:buClr>
                <a:schemeClr val="lt1"/>
              </a:buClr>
              <a:buSzPct val="100000"/>
              <a:buNone/>
              <a:defRPr sz="3600" b="1">
                <a:solidFill>
                  <a:schemeClr val="lt1"/>
                </a:solidFill>
              </a:defRPr>
            </a:lvl7pPr>
            <a:lvl8pPr>
              <a:spcBef>
                <a:spcPts val="0"/>
              </a:spcBef>
              <a:buClr>
                <a:schemeClr val="lt1"/>
              </a:buClr>
              <a:buSzPct val="100000"/>
              <a:buNone/>
              <a:defRPr sz="3600" b="1">
                <a:solidFill>
                  <a:schemeClr val="lt1"/>
                </a:solidFill>
              </a:defRPr>
            </a:lvl8pPr>
            <a:lvl9pPr>
              <a:spcBef>
                <a:spcPts val="0"/>
              </a:spcBef>
              <a:buClr>
                <a:schemeClr val="lt1"/>
              </a:buClr>
              <a:buSzPct val="100000"/>
              <a:buNone/>
              <a:defRPr sz="3600" b="1">
                <a:solidFill>
                  <a:schemeClr val="lt1"/>
                </a:solidFill>
              </a:defRPr>
            </a:lvl9pPr>
          </a:lstStyle>
          <a:p>
            <a:endParaRPr/>
          </a:p>
        </p:txBody>
      </p:sp>
      <p:sp>
        <p:nvSpPr>
          <p:cNvPr id="6" name="Shape 6"/>
          <p:cNvSpPr txBox="1">
            <a:spLocks noGrp="1"/>
          </p:cNvSpPr>
          <p:nvPr>
            <p:ph type="body" idx="1"/>
          </p:nvPr>
        </p:nvSpPr>
        <p:spPr>
          <a:xfrm>
            <a:off x="457200" y="1600201"/>
            <a:ext cx="8229600" cy="49675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
        <p:nvSpPr>
          <p:cNvPr id="7" name="Shape 7"/>
          <p:cNvSpPr txBox="1">
            <a:spLocks noGrp="1"/>
          </p:cNvSpPr>
          <p:nvPr>
            <p:ph type="sldNum" idx="12"/>
          </p:nvPr>
        </p:nvSpPr>
        <p:spPr>
          <a:xfrm>
            <a:off x="8556792" y="6333133"/>
            <a:ext cx="548699" cy="524800"/>
          </a:xfrm>
          <a:prstGeom prst="rect">
            <a:avLst/>
          </a:prstGeom>
          <a:noFill/>
          <a:ln>
            <a:noFill/>
          </a:ln>
        </p:spPr>
        <p:txBody>
          <a:bodyPr lIns="91425" tIns="91425" rIns="91425" bIns="91425" anchor="ctr" anchorCtr="0">
            <a:noAutofit/>
          </a:bodyPr>
          <a:lstStyle>
            <a:lvl1pPr algn="r">
              <a:spcBef>
                <a:spcPts val="0"/>
              </a:spcBef>
              <a:buNone/>
              <a:defRPr sz="1300">
                <a:solidFill>
                  <a:schemeClr val="dk2"/>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ctrTitle"/>
          </p:nvPr>
        </p:nvSpPr>
        <p:spPr>
          <a:xfrm>
            <a:off x="685800" y="2490375"/>
            <a:ext cx="7772400" cy="2198400"/>
          </a:xfrm>
          <a:prstGeom prst="rect">
            <a:avLst/>
          </a:prstGeom>
        </p:spPr>
        <p:txBody>
          <a:bodyPr lIns="91425" tIns="91425" rIns="91425" bIns="91425" anchor="b" anchorCtr="0">
            <a:noAutofit/>
          </a:bodyPr>
          <a:lstStyle/>
          <a:p>
            <a:pPr>
              <a:spcBef>
                <a:spcPts val="0"/>
              </a:spcBef>
              <a:buNone/>
            </a:pPr>
            <a:r>
              <a:rPr lang="en" sz="6000" dirty="0"/>
              <a:t>Cleaning and Re-use of Self-Catheters</a:t>
            </a:r>
            <a:r>
              <a:rPr lang="en" sz="6000" dirty="0" smtClean="0"/>
              <a:t>: Current </a:t>
            </a:r>
            <a:r>
              <a:rPr lang="en" sz="6000" dirty="0"/>
              <a:t>Practice and Best Evidence</a:t>
            </a:r>
          </a:p>
        </p:txBody>
      </p:sp>
      <p:sp>
        <p:nvSpPr>
          <p:cNvPr id="41" name="Shape 41"/>
          <p:cNvSpPr txBox="1">
            <a:spLocks noGrp="1"/>
          </p:cNvSpPr>
          <p:nvPr>
            <p:ph type="subTitle" idx="1"/>
          </p:nvPr>
        </p:nvSpPr>
        <p:spPr>
          <a:xfrm>
            <a:off x="685800" y="4836035"/>
            <a:ext cx="7772400" cy="1032400"/>
          </a:xfrm>
          <a:prstGeom prst="rect">
            <a:avLst/>
          </a:prstGeom>
        </p:spPr>
        <p:txBody>
          <a:bodyPr lIns="91425" tIns="91425" rIns="91425" bIns="91425" anchor="t" anchorCtr="0">
            <a:noAutofit/>
          </a:bodyPr>
          <a:lstStyle/>
          <a:p>
            <a:pPr>
              <a:spcBef>
                <a:spcPts val="0"/>
              </a:spcBef>
              <a:buNone/>
            </a:pPr>
            <a:r>
              <a:rPr lang="en"/>
              <a:t>By: Ashley Arenas, Shane Cooper, and Elizabeth Tran</a:t>
            </a:r>
          </a:p>
        </p:txBody>
      </p:sp>
    </p:spTree>
  </p:cSld>
  <p:clrMapOvr>
    <a:masterClrMapping/>
  </p:clrMapOvr>
  <p:transition xmlns:p14="http://schemas.microsoft.com/office/powerpoint/2010/mai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6600" dirty="0"/>
              <a:t>Recommendation</a:t>
            </a:r>
          </a:p>
        </p:txBody>
      </p:sp>
      <p:sp>
        <p:nvSpPr>
          <p:cNvPr id="97" name="Shape 97"/>
          <p:cNvSpPr txBox="1">
            <a:spLocks noGrp="1"/>
          </p:cNvSpPr>
          <p:nvPr>
            <p:ph type="body" idx="1"/>
          </p:nvPr>
        </p:nvSpPr>
        <p:spPr>
          <a:xfrm>
            <a:off x="550580" y="2093882"/>
            <a:ext cx="8229600" cy="4967599"/>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sz="2400" b="1" dirty="0"/>
              <a:t>There is insufficient evidence to recommend a certain method of cleaning out the three methods evaluated: </a:t>
            </a:r>
            <a:r>
              <a:rPr lang="en" sz="2400" dirty="0"/>
              <a:t>microwave sterilization, alcohol-based, and water-based cleaning (Prieto, Murphy, Moore, &amp; Fader, 2014; Baker, 2014; Hooten et al., 2010). </a:t>
            </a:r>
            <a:endParaRPr lang="en-US" sz="2400" dirty="0" smtClean="0"/>
          </a:p>
          <a:p>
            <a:pPr marL="76200" lvl="0" rtl="0">
              <a:spcBef>
                <a:spcPts val="0"/>
              </a:spcBef>
              <a:buClr>
                <a:schemeClr val="dk1"/>
              </a:buClr>
              <a:buSzPct val="100000"/>
            </a:pPr>
            <a:endParaRPr lang="en" sz="2400" dirty="0"/>
          </a:p>
          <a:p>
            <a:pPr marL="457200" lvl="0" indent="-381000" rtl="0">
              <a:spcBef>
                <a:spcPts val="0"/>
              </a:spcBef>
              <a:buClr>
                <a:schemeClr val="dk1"/>
              </a:buClr>
              <a:buSzPct val="100000"/>
              <a:buFont typeface="Arial"/>
              <a:buChar char="●"/>
            </a:pPr>
            <a:r>
              <a:rPr lang="en-US" sz="2400" dirty="0"/>
              <a:t>W</a:t>
            </a:r>
            <a:r>
              <a:rPr lang="en" sz="2400" dirty="0" smtClean="0"/>
              <a:t>e </a:t>
            </a:r>
            <a:r>
              <a:rPr lang="en" sz="2400" dirty="0"/>
              <a:t>believe the prudent </a:t>
            </a:r>
            <a:r>
              <a:rPr lang="en" sz="2400" b="1" dirty="0"/>
              <a:t>nurse should focus on the basic principles of </a:t>
            </a:r>
            <a:r>
              <a:rPr lang="en" sz="2400" b="1" dirty="0" smtClean="0"/>
              <a:t>clea</a:t>
            </a:r>
            <a:r>
              <a:rPr lang="en-US" sz="2400" b="1" dirty="0" err="1" smtClean="0"/>
              <a:t>nliness</a:t>
            </a:r>
            <a:r>
              <a:rPr lang="en-US" sz="2400" b="1" dirty="0" smtClean="0"/>
              <a:t> </a:t>
            </a:r>
            <a:r>
              <a:rPr lang="en-US" sz="2400" dirty="0" smtClean="0"/>
              <a:t>when educating patients on intermittent catheterization. </a:t>
            </a:r>
            <a:endParaRPr lang="en" sz="2400" dirty="0"/>
          </a:p>
        </p:txBody>
      </p:sp>
    </p:spTree>
  </p:cSld>
  <p:clrMapOvr>
    <a:masterClrMapping/>
  </p:clrMapOvr>
  <p:transition xmlns:p14="http://schemas.microsoft.com/office/powerpoint/2010/main" spd="slow">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chemeClr val="bg1"/>
          </a:fgClr>
          <a:bgClr>
            <a:prstClr val="white"/>
          </a:bgClr>
        </a:pattFill>
        <a:effectLst/>
      </p:bgPr>
    </p:bg>
    <p:spTree>
      <p:nvGrpSpPr>
        <p:cNvPr id="1" name="Shape 101"/>
        <p:cNvGrpSpPr/>
        <p:nvPr/>
      </p:nvGrpSpPr>
      <p:grpSpPr>
        <a:xfrm>
          <a:off x="0" y="0"/>
          <a:ext cx="0" cy="0"/>
          <a:chOff x="0" y="0"/>
          <a:chExt cx="0" cy="0"/>
        </a:xfrm>
      </p:grpSpPr>
      <p:sp>
        <p:nvSpPr>
          <p:cNvPr id="3" name="Rectangle 2"/>
          <p:cNvSpPr/>
          <p:nvPr/>
        </p:nvSpPr>
        <p:spPr>
          <a:xfrm>
            <a:off x="0" y="0"/>
            <a:ext cx="9143999"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7" name="Diagram 6"/>
          <p:cNvGraphicFramePr/>
          <p:nvPr>
            <p:extLst>
              <p:ext uri="{D42A27DB-BD31-4B8C-83A1-F6EECF244321}">
                <p14:modId xmlns:p14="http://schemas.microsoft.com/office/powerpoint/2010/main" val="3960211175"/>
              </p:ext>
            </p:extLst>
          </p:nvPr>
        </p:nvGraphicFramePr>
        <p:xfrm>
          <a:off x="216468" y="187593"/>
          <a:ext cx="8730906" cy="64214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xmlns:p14="http://schemas.microsoft.com/office/powerpoint/2010/mai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7200" dirty="0"/>
              <a:t>Intervention</a:t>
            </a:r>
          </a:p>
        </p:txBody>
      </p:sp>
      <p:sp>
        <p:nvSpPr>
          <p:cNvPr id="110" name="Shape 110"/>
          <p:cNvSpPr txBox="1">
            <a:spLocks noGrp="1"/>
          </p:cNvSpPr>
          <p:nvPr>
            <p:ph type="body" idx="1"/>
          </p:nvPr>
        </p:nvSpPr>
        <p:spPr>
          <a:xfrm>
            <a:off x="457200" y="2408300"/>
            <a:ext cx="8229600" cy="4967599"/>
          </a:xfrm>
          <a:prstGeom prst="rect">
            <a:avLst/>
          </a:prstGeom>
        </p:spPr>
        <p:txBody>
          <a:bodyPr lIns="91425" tIns="91425" rIns="91425" bIns="91425" anchor="t" anchorCtr="0">
            <a:noAutofit/>
          </a:bodyPr>
          <a:lstStyle/>
          <a:p>
            <a:pPr algn="ctr" rtl="0">
              <a:spcBef>
                <a:spcPts val="0"/>
              </a:spcBef>
              <a:buNone/>
            </a:pPr>
            <a:r>
              <a:rPr lang="en" b="1" dirty="0"/>
              <a:t>At this time, nurses who work with patients with spinal cord injuries should be educated not only on the different methods of cleaning, but how to utilize nursing judgement to help their patients identify which cleaning method will lead to highest satisfaction and maintenance. </a:t>
            </a:r>
            <a:r>
              <a:rPr lang="en" dirty="0"/>
              <a:t> </a:t>
            </a:r>
          </a:p>
          <a:p>
            <a:pPr>
              <a:spcBef>
                <a:spcPts val="0"/>
              </a:spcBef>
              <a:buNone/>
            </a:pPr>
            <a:endParaRPr dirty="0"/>
          </a:p>
        </p:txBody>
      </p:sp>
    </p:spTree>
  </p:cSld>
  <p:clrMapOvr>
    <a:masterClrMapping/>
  </p:clrMapOvr>
  <p:transition xmlns:p14="http://schemas.microsoft.com/office/powerpoint/2010/mai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5400" dirty="0"/>
              <a:t>Lippitt Change Theory</a:t>
            </a:r>
          </a:p>
        </p:txBody>
      </p:sp>
      <p:pic>
        <p:nvPicPr>
          <p:cNvPr id="116" name="Shape 116"/>
          <p:cNvPicPr preferRelativeResize="0"/>
          <p:nvPr/>
        </p:nvPicPr>
        <p:blipFill rotWithShape="1">
          <a:blip r:embed="rId3">
            <a:alphaModFix/>
          </a:blip>
          <a:srcRect l="-560" t="43724" r="559" b="43260"/>
          <a:stretch/>
        </p:blipFill>
        <p:spPr>
          <a:xfrm>
            <a:off x="1" y="4632133"/>
            <a:ext cx="9143999" cy="1893977"/>
          </a:xfrm>
          <a:prstGeom prst="rect">
            <a:avLst/>
          </a:prstGeom>
          <a:noFill/>
          <a:ln>
            <a:noFill/>
          </a:ln>
        </p:spPr>
      </p:pic>
      <p:sp>
        <p:nvSpPr>
          <p:cNvPr id="117" name="Shape 117"/>
          <p:cNvSpPr txBox="1">
            <a:spLocks noGrp="1"/>
          </p:cNvSpPr>
          <p:nvPr>
            <p:ph type="body" idx="1"/>
          </p:nvPr>
        </p:nvSpPr>
        <p:spPr>
          <a:xfrm>
            <a:off x="317487" y="2020773"/>
            <a:ext cx="8702043" cy="4967599"/>
          </a:xfrm>
          <a:prstGeom prst="rect">
            <a:avLst/>
          </a:prstGeom>
        </p:spPr>
        <p:txBody>
          <a:bodyPr lIns="91425" tIns="91425" rIns="91425" bIns="91425" anchor="t" anchorCtr="0">
            <a:noAutofit/>
          </a:bodyPr>
          <a:lstStyle/>
          <a:p>
            <a:pPr marL="457200" lvl="0" indent="-336550" rtl="0">
              <a:spcBef>
                <a:spcPts val="0"/>
              </a:spcBef>
              <a:buClr>
                <a:schemeClr val="dk1"/>
              </a:buClr>
              <a:buSzPct val="100000"/>
              <a:buFont typeface="Arial"/>
              <a:buAutoNum type="arabicPeriod"/>
            </a:pPr>
            <a:r>
              <a:rPr lang="en" sz="1900" dirty="0"/>
              <a:t>Diagnosis of the problem: </a:t>
            </a:r>
            <a:r>
              <a:rPr lang="en" sz="1900" b="1" dirty="0"/>
              <a:t>Reusing catheters</a:t>
            </a:r>
          </a:p>
          <a:p>
            <a:pPr marL="457200" lvl="0" indent="-336550" rtl="0">
              <a:spcBef>
                <a:spcPts val="0"/>
              </a:spcBef>
              <a:buClr>
                <a:schemeClr val="dk1"/>
              </a:buClr>
              <a:buSzPct val="100000"/>
              <a:buFont typeface="Arial"/>
              <a:buAutoNum type="arabicPeriod"/>
            </a:pPr>
            <a:r>
              <a:rPr lang="en" sz="1900" dirty="0"/>
              <a:t>Assessment of motivation and capacity to change: </a:t>
            </a:r>
            <a:r>
              <a:rPr lang="en" sz="1900" b="1" dirty="0"/>
              <a:t>Patient Centered</a:t>
            </a:r>
          </a:p>
          <a:p>
            <a:pPr marL="457200" lvl="0" indent="-336550" rtl="0">
              <a:spcBef>
                <a:spcPts val="0"/>
              </a:spcBef>
              <a:buClr>
                <a:schemeClr val="dk1"/>
              </a:buClr>
              <a:buSzPct val="100000"/>
              <a:buFont typeface="Arial"/>
              <a:buAutoNum type="arabicPeriod"/>
            </a:pPr>
            <a:r>
              <a:rPr lang="en" sz="1900" dirty="0"/>
              <a:t>Assessment of the change agent’s motivation and resources: </a:t>
            </a:r>
            <a:r>
              <a:rPr lang="en" sz="1900" b="1" dirty="0"/>
              <a:t>Nurse Focus</a:t>
            </a:r>
          </a:p>
          <a:p>
            <a:pPr marL="457200" lvl="0" indent="-336550" rtl="0">
              <a:spcBef>
                <a:spcPts val="0"/>
              </a:spcBef>
              <a:buClr>
                <a:schemeClr val="dk1"/>
              </a:buClr>
              <a:buSzPct val="100000"/>
              <a:buFont typeface="Arial"/>
              <a:buAutoNum type="arabicPeriod"/>
            </a:pPr>
            <a:r>
              <a:rPr lang="en" sz="1900" dirty="0"/>
              <a:t>Selecting progressive change objectives: </a:t>
            </a:r>
            <a:r>
              <a:rPr lang="en" sz="1900" b="1" dirty="0"/>
              <a:t>Cleaning Method</a:t>
            </a:r>
          </a:p>
          <a:p>
            <a:pPr marL="457200" lvl="0" indent="-336550" rtl="0">
              <a:spcBef>
                <a:spcPts val="0"/>
              </a:spcBef>
              <a:buClr>
                <a:schemeClr val="dk1"/>
              </a:buClr>
              <a:buSzPct val="100000"/>
              <a:buFont typeface="Arial"/>
              <a:buAutoNum type="arabicPeriod"/>
            </a:pPr>
            <a:r>
              <a:rPr lang="en" sz="1900" dirty="0"/>
              <a:t>Choosing an appropriate role for the change agent: </a:t>
            </a:r>
            <a:r>
              <a:rPr lang="en" sz="1900" b="1" dirty="0"/>
              <a:t>Nurse as Educator</a:t>
            </a:r>
          </a:p>
          <a:p>
            <a:pPr marL="457200" lvl="0" indent="-336550" rtl="0">
              <a:spcBef>
                <a:spcPts val="0"/>
              </a:spcBef>
              <a:buClr>
                <a:schemeClr val="dk1"/>
              </a:buClr>
              <a:buSzPct val="100000"/>
              <a:buFont typeface="Arial"/>
              <a:buAutoNum type="arabicPeriod"/>
            </a:pPr>
            <a:r>
              <a:rPr lang="en" sz="1900" dirty="0"/>
              <a:t>Maintaining the change once it is started: </a:t>
            </a:r>
            <a:r>
              <a:rPr lang="en" sz="1900" b="1" dirty="0"/>
              <a:t>Remaining a Resource</a:t>
            </a:r>
          </a:p>
          <a:p>
            <a:pPr marL="457200" lvl="0" indent="-336550" rtl="0">
              <a:spcBef>
                <a:spcPts val="0"/>
              </a:spcBef>
              <a:buClr>
                <a:schemeClr val="dk1"/>
              </a:buClr>
              <a:buSzPct val="100000"/>
              <a:buFont typeface="Arial"/>
              <a:buAutoNum type="arabicPeriod"/>
            </a:pPr>
            <a:r>
              <a:rPr lang="en" sz="1900" dirty="0"/>
              <a:t>Termination of the helping relationship with the change agent: </a:t>
            </a:r>
            <a:r>
              <a:rPr lang="en" sz="1900" b="1" dirty="0"/>
              <a:t>Evaluation</a:t>
            </a:r>
          </a:p>
        </p:txBody>
      </p:sp>
    </p:spTree>
  </p:cSld>
  <p:clrMapOvr>
    <a:masterClrMapping/>
  </p:clrMapOvr>
  <p:transition xmlns:p14="http://schemas.microsoft.com/office/powerpoint/2010/mai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5400" dirty="0"/>
              <a:t>Evaluation</a:t>
            </a:r>
          </a:p>
        </p:txBody>
      </p:sp>
      <p:sp>
        <p:nvSpPr>
          <p:cNvPr id="123" name="Shape 123"/>
          <p:cNvSpPr txBox="1">
            <a:spLocks noGrp="1"/>
          </p:cNvSpPr>
          <p:nvPr>
            <p:ph type="body" idx="1"/>
          </p:nvPr>
        </p:nvSpPr>
        <p:spPr>
          <a:xfrm>
            <a:off x="457200" y="1506831"/>
            <a:ext cx="8229600" cy="49675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400" dirty="0"/>
              <a:t>If this educational change was going to be applied in the primary care setting, this change can be evaluated by:</a:t>
            </a:r>
          </a:p>
          <a:p>
            <a:pPr marL="1371600" lvl="2" indent="-368300" rtl="0">
              <a:spcBef>
                <a:spcPts val="0"/>
              </a:spcBef>
              <a:buClr>
                <a:schemeClr val="dk1"/>
              </a:buClr>
              <a:buSzPct val="100000"/>
              <a:buFont typeface="Wingdings"/>
              <a:buChar char="§"/>
            </a:pPr>
            <a:r>
              <a:rPr lang="en" b="1" dirty="0" smtClean="0"/>
              <a:t>Rates </a:t>
            </a:r>
            <a:r>
              <a:rPr lang="en" b="1" dirty="0"/>
              <a:t>of symptomatic UTIs</a:t>
            </a:r>
          </a:p>
          <a:p>
            <a:pPr marL="1371600" lvl="2" indent="-368300" rtl="0">
              <a:spcBef>
                <a:spcPts val="0"/>
              </a:spcBef>
              <a:buClr>
                <a:schemeClr val="dk1"/>
              </a:buClr>
              <a:buSzPct val="100000"/>
              <a:buFont typeface="Wingdings"/>
              <a:buChar char="§"/>
            </a:pPr>
            <a:r>
              <a:rPr lang="en" b="1" dirty="0" smtClean="0"/>
              <a:t>Patient satisfaction reports</a:t>
            </a:r>
            <a:endParaRPr lang="en" b="1" dirty="0"/>
          </a:p>
          <a:p>
            <a:pPr marL="1371600" lvl="2" indent="-368300" rtl="0">
              <a:spcBef>
                <a:spcPts val="0"/>
              </a:spcBef>
              <a:buClr>
                <a:schemeClr val="dk1"/>
              </a:buClr>
              <a:buSzPct val="100000"/>
              <a:buFont typeface="Wingdings"/>
              <a:buChar char="§"/>
            </a:pPr>
            <a:r>
              <a:rPr lang="en" b="1" dirty="0" smtClean="0"/>
              <a:t>Patient’s ability </a:t>
            </a:r>
            <a:r>
              <a:rPr lang="en" b="1" dirty="0"/>
              <a:t>to </a:t>
            </a:r>
            <a:r>
              <a:rPr lang="en" b="1" dirty="0" smtClean="0"/>
              <a:t>safely resuse, clean, and maintain </a:t>
            </a:r>
            <a:endParaRPr lang="en-US" b="1" dirty="0" smtClean="0"/>
          </a:p>
          <a:p>
            <a:pPr marL="1003300" lvl="2" rtl="0">
              <a:spcBef>
                <a:spcPts val="0"/>
              </a:spcBef>
              <a:buClr>
                <a:schemeClr val="dk1"/>
              </a:buClr>
              <a:buSzPct val="100000"/>
            </a:pPr>
            <a:endParaRPr lang="en" b="1" dirty="0"/>
          </a:p>
          <a:p>
            <a:pPr marL="457200" lvl="0" indent="-368300" rtl="0">
              <a:spcBef>
                <a:spcPts val="0"/>
              </a:spcBef>
              <a:buClr>
                <a:schemeClr val="dk1"/>
              </a:buClr>
              <a:buSzPct val="100000"/>
              <a:buFont typeface="Arial"/>
              <a:buChar char="●"/>
            </a:pPr>
            <a:r>
              <a:rPr lang="en" sz="2400" dirty="0"/>
              <a:t>UTI rates can be difficult to evaluate because many patients are on prophylactic antibiotics. </a:t>
            </a:r>
            <a:endParaRPr lang="en-US" sz="2400" dirty="0" smtClean="0"/>
          </a:p>
          <a:p>
            <a:pPr marL="88900" lvl="0" rtl="0">
              <a:spcBef>
                <a:spcPts val="0"/>
              </a:spcBef>
              <a:buClr>
                <a:schemeClr val="dk1"/>
              </a:buClr>
              <a:buSzPct val="100000"/>
            </a:pPr>
            <a:endParaRPr lang="en" sz="2400" dirty="0"/>
          </a:p>
          <a:p>
            <a:pPr marL="457200" lvl="0" indent="-368300">
              <a:spcBef>
                <a:spcPts val="0"/>
              </a:spcBef>
              <a:buClr>
                <a:schemeClr val="dk1"/>
              </a:buClr>
              <a:buSzPct val="100000"/>
              <a:buFont typeface="Arial"/>
              <a:buChar char="●"/>
            </a:pPr>
            <a:r>
              <a:rPr lang="en" sz="2400" dirty="0"/>
              <a:t>Best evaluation criteria would be patient satisfaction reports and ability to maintain one cleaning method. This data could be generated through verbal reports or surveys. </a:t>
            </a:r>
          </a:p>
        </p:txBody>
      </p:sp>
    </p:spTree>
  </p:cSld>
  <p:clrMapOvr>
    <a:masterClrMapping/>
  </p:clrMapOvr>
  <p:transition xmlns:p14="http://schemas.microsoft.com/office/powerpoint/2010/mai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230899" y="-158727"/>
            <a:ext cx="8702043" cy="1544036"/>
          </a:xfrm>
          <a:prstGeom prst="rect">
            <a:avLst/>
          </a:prstGeom>
        </p:spPr>
        <p:txBody>
          <a:bodyPr lIns="91425" tIns="91425" rIns="91425" bIns="91425" anchor="b" anchorCtr="0">
            <a:noAutofit/>
          </a:bodyPr>
          <a:lstStyle/>
          <a:p>
            <a:pPr algn="ctr">
              <a:spcBef>
                <a:spcPts val="0"/>
              </a:spcBef>
              <a:buNone/>
            </a:pPr>
            <a:r>
              <a:rPr lang="en" sz="4000" dirty="0"/>
              <a:t>Other Approaches &amp; Suggestions</a:t>
            </a:r>
          </a:p>
        </p:txBody>
      </p:sp>
      <p:sp>
        <p:nvSpPr>
          <p:cNvPr id="129" name="Shape 129"/>
          <p:cNvSpPr txBox="1">
            <a:spLocks noGrp="1"/>
          </p:cNvSpPr>
          <p:nvPr>
            <p:ph type="body" idx="1"/>
          </p:nvPr>
        </p:nvSpPr>
        <p:spPr>
          <a:xfrm>
            <a:off x="457200" y="1600201"/>
            <a:ext cx="8229600" cy="49675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400" b="1" dirty="0"/>
              <a:t>Consider:</a:t>
            </a:r>
          </a:p>
          <a:p>
            <a:pPr marL="914400" lvl="1" indent="-355600" rtl="0">
              <a:spcBef>
                <a:spcPts val="0"/>
              </a:spcBef>
              <a:buClr>
                <a:schemeClr val="dk1"/>
              </a:buClr>
              <a:buSzPct val="100000"/>
              <a:buFont typeface="Courier New"/>
              <a:buChar char="o"/>
            </a:pPr>
            <a:r>
              <a:rPr lang="en" dirty="0"/>
              <a:t>Intervening at the level of the nurse educating patients who are </a:t>
            </a:r>
            <a:r>
              <a:rPr lang="en" u="sng" dirty="0"/>
              <a:t>new</a:t>
            </a:r>
            <a:r>
              <a:rPr lang="en" dirty="0"/>
              <a:t> to self-catheterization.</a:t>
            </a:r>
          </a:p>
          <a:p>
            <a:pPr marL="914400" lvl="1" indent="-355600" rtl="0">
              <a:spcBef>
                <a:spcPts val="0"/>
              </a:spcBef>
              <a:buClr>
                <a:schemeClr val="dk1"/>
              </a:buClr>
              <a:buSzPct val="100000"/>
              <a:buFont typeface="Courier New"/>
              <a:buChar char="o"/>
            </a:pPr>
            <a:r>
              <a:rPr lang="en" dirty="0"/>
              <a:t>Have one nurse teach alcohol-based/water-based cleaning and another nurse teach microwave sterilization and compare the two studies.</a:t>
            </a:r>
          </a:p>
          <a:p>
            <a:pPr marL="457200" lvl="0" indent="-355600" rtl="0">
              <a:spcBef>
                <a:spcPts val="0"/>
              </a:spcBef>
              <a:buClr>
                <a:schemeClr val="dk1"/>
              </a:buClr>
              <a:buSzPct val="100000"/>
              <a:buFont typeface="Arial"/>
              <a:buChar char="●"/>
            </a:pPr>
            <a:r>
              <a:rPr lang="en" sz="2400" b="1" dirty="0"/>
              <a:t>We suggest:</a:t>
            </a:r>
          </a:p>
          <a:p>
            <a:pPr marL="914400" lvl="1" indent="-381000" rtl="0">
              <a:spcBef>
                <a:spcPts val="0"/>
              </a:spcBef>
              <a:buClr>
                <a:schemeClr val="dk1"/>
              </a:buClr>
              <a:buSzPct val="120000"/>
              <a:buFont typeface="Courier New"/>
              <a:buChar char="o"/>
            </a:pPr>
            <a:r>
              <a:rPr lang="en" u="sng" dirty="0"/>
              <a:t>Randomized controlled trials</a:t>
            </a:r>
            <a:r>
              <a:rPr lang="en" dirty="0"/>
              <a:t> with people in the </a:t>
            </a:r>
            <a:r>
              <a:rPr lang="en" u="sng" dirty="0"/>
              <a:t>community setting</a:t>
            </a:r>
            <a:r>
              <a:rPr lang="en" dirty="0"/>
              <a:t> who require reuse of intermittent catheters. </a:t>
            </a:r>
          </a:p>
          <a:p>
            <a:pPr marL="914400" lvl="1" indent="-381000">
              <a:spcBef>
                <a:spcPts val="0"/>
              </a:spcBef>
              <a:buClr>
                <a:schemeClr val="dk1"/>
              </a:buClr>
              <a:buSzPct val="120000"/>
              <a:buFont typeface="Courier New"/>
              <a:buChar char="o"/>
            </a:pPr>
            <a:r>
              <a:rPr lang="en" dirty="0"/>
              <a:t>Cleaning methods may be equal in effectiveness, but each method requires more realistic research.</a:t>
            </a:r>
            <a:r>
              <a:rPr lang="en" sz="2800" dirty="0"/>
              <a:t> </a:t>
            </a:r>
          </a:p>
        </p:txBody>
      </p:sp>
    </p:spTree>
  </p:cSld>
  <p:clrMapOvr>
    <a:masterClrMapping/>
  </p:clrMapOvr>
  <p:transition xmlns:p14="http://schemas.microsoft.com/office/powerpoint/2010/mai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6000" dirty="0"/>
              <a:t>Lessons Learned</a:t>
            </a:r>
          </a:p>
        </p:txBody>
      </p:sp>
      <p:sp>
        <p:nvSpPr>
          <p:cNvPr id="135" name="Shape 135"/>
          <p:cNvSpPr txBox="1">
            <a:spLocks noGrp="1"/>
          </p:cNvSpPr>
          <p:nvPr>
            <p:ph type="body" idx="1"/>
          </p:nvPr>
        </p:nvSpPr>
        <p:spPr>
          <a:xfrm>
            <a:off x="457200" y="1600201"/>
            <a:ext cx="8229600" cy="4967599"/>
          </a:xfrm>
          <a:prstGeom prst="rect">
            <a:avLst/>
          </a:prstGeom>
        </p:spPr>
        <p:txBody>
          <a:bodyPr lIns="91425" tIns="91425" rIns="91425" bIns="91425" anchor="t" anchorCtr="0">
            <a:noAutofit/>
          </a:bodyPr>
          <a:lstStyle/>
          <a:p>
            <a:pPr marL="457200" lvl="0" indent="-419100" rtl="0">
              <a:spcBef>
                <a:spcPts val="0"/>
              </a:spcBef>
              <a:buClr>
                <a:schemeClr val="dk1"/>
              </a:buClr>
              <a:buSzPct val="100000"/>
              <a:buFont typeface="Arial"/>
              <a:buChar char="●"/>
            </a:pPr>
            <a:r>
              <a:rPr lang="en" dirty="0"/>
              <a:t>The answer to an EBP question will still require </a:t>
            </a:r>
            <a:r>
              <a:rPr lang="en" b="1" u="sng" dirty="0"/>
              <a:t>critical thinking</a:t>
            </a:r>
            <a:r>
              <a:rPr lang="en" dirty="0"/>
              <a:t> and </a:t>
            </a:r>
            <a:r>
              <a:rPr lang="en" b="1" u="sng" dirty="0"/>
              <a:t>nursing judgment</a:t>
            </a:r>
            <a:r>
              <a:rPr lang="en" b="1" u="sng" dirty="0" smtClean="0"/>
              <a:t>.</a:t>
            </a:r>
            <a:endParaRPr lang="en-US" b="1" u="sng" dirty="0" smtClean="0"/>
          </a:p>
          <a:p>
            <a:pPr marL="38100" lvl="0" rtl="0">
              <a:spcBef>
                <a:spcPts val="0"/>
              </a:spcBef>
              <a:buClr>
                <a:schemeClr val="dk1"/>
              </a:buClr>
              <a:buSzPct val="100000"/>
            </a:pPr>
            <a:endParaRPr lang="en" b="1" u="sng" dirty="0"/>
          </a:p>
          <a:p>
            <a:pPr marL="457200" lvl="0" indent="-419100" rtl="0">
              <a:spcBef>
                <a:spcPts val="0"/>
              </a:spcBef>
              <a:buClr>
                <a:schemeClr val="dk1"/>
              </a:buClr>
              <a:buSzPct val="100000"/>
              <a:buFont typeface="Arial"/>
              <a:buChar char="●"/>
            </a:pPr>
            <a:r>
              <a:rPr lang="en" dirty="0"/>
              <a:t>Available evidence may not answer all questions</a:t>
            </a:r>
            <a:r>
              <a:rPr lang="en" dirty="0" smtClean="0"/>
              <a:t>.</a:t>
            </a:r>
            <a:endParaRPr lang="en-US" dirty="0" smtClean="0"/>
          </a:p>
          <a:p>
            <a:pPr marL="38100" lvl="0" rtl="0">
              <a:spcBef>
                <a:spcPts val="0"/>
              </a:spcBef>
              <a:buClr>
                <a:schemeClr val="dk1"/>
              </a:buClr>
              <a:buSzPct val="100000"/>
            </a:pPr>
            <a:endParaRPr lang="en" dirty="0"/>
          </a:p>
          <a:p>
            <a:pPr marL="457200" lvl="0" indent="-419100" rtl="0">
              <a:spcBef>
                <a:spcPts val="0"/>
              </a:spcBef>
              <a:buClr>
                <a:schemeClr val="dk1"/>
              </a:buClr>
              <a:buSzPct val="100000"/>
              <a:buFont typeface="Arial"/>
              <a:buChar char="●"/>
            </a:pPr>
            <a:r>
              <a:rPr lang="en" dirty="0"/>
              <a:t>New studies can recycle </a:t>
            </a:r>
            <a:r>
              <a:rPr lang="en" b="1" u="sng" dirty="0"/>
              <a:t>old literature</a:t>
            </a:r>
            <a:r>
              <a:rPr lang="en" dirty="0"/>
              <a:t> which only perpetuates </a:t>
            </a:r>
            <a:r>
              <a:rPr lang="en" b="1" u="sng" dirty="0"/>
              <a:t>gaps</a:t>
            </a:r>
            <a:r>
              <a:rPr lang="en" dirty="0"/>
              <a:t> in practice. </a:t>
            </a:r>
          </a:p>
          <a:p>
            <a:pPr lvl="0" rtl="0">
              <a:spcBef>
                <a:spcPts val="0"/>
              </a:spcBef>
              <a:buNone/>
            </a:pPr>
            <a:endParaRPr dirty="0"/>
          </a:p>
          <a:p>
            <a:pPr>
              <a:spcBef>
                <a:spcPts val="0"/>
              </a:spcBef>
              <a:buNone/>
            </a:pPr>
            <a:endParaRPr dirty="0"/>
          </a:p>
        </p:txBody>
      </p:sp>
    </p:spTree>
  </p:cSld>
  <p:clrMapOvr>
    <a:masterClrMapping/>
  </p:clrMapOvr>
  <p:transition xmlns:p14="http://schemas.microsoft.com/office/powerpoint/2010/mai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6000" dirty="0"/>
              <a:t>References</a:t>
            </a:r>
          </a:p>
        </p:txBody>
      </p:sp>
      <p:sp>
        <p:nvSpPr>
          <p:cNvPr id="141" name="Shape 141"/>
          <p:cNvSpPr txBox="1">
            <a:spLocks noGrp="1"/>
          </p:cNvSpPr>
          <p:nvPr>
            <p:ph type="body" idx="1"/>
          </p:nvPr>
        </p:nvSpPr>
        <p:spPr>
          <a:xfrm>
            <a:off x="0" y="1312708"/>
            <a:ext cx="9144000" cy="5359200"/>
          </a:xfrm>
          <a:prstGeom prst="rect">
            <a:avLst/>
          </a:prstGeom>
        </p:spPr>
        <p:txBody>
          <a:bodyPr lIns="91425" tIns="91425" rIns="91425" bIns="91425" anchor="t" anchorCtr="0">
            <a:noAutofit/>
          </a:bodyPr>
          <a:lstStyle/>
          <a:p>
            <a:pPr marL="0" lvl="0" indent="457200" rtl="0">
              <a:lnSpc>
                <a:spcPct val="100000"/>
              </a:lnSpc>
              <a:spcBef>
                <a:spcPts val="0"/>
              </a:spcBef>
              <a:buClr>
                <a:schemeClr val="dk1"/>
              </a:buClr>
              <a:buFont typeface="Arial"/>
              <a:buNone/>
            </a:pPr>
            <a:endParaRPr sz="1100" dirty="0">
              <a:latin typeface="Times New Roman"/>
              <a:ea typeface="Times New Roman"/>
              <a:cs typeface="Times New Roman"/>
              <a:sym typeface="Times New Roman"/>
            </a:endParaRPr>
          </a:p>
          <a:p>
            <a:pPr marL="457200" indent="-457200"/>
            <a:r>
              <a:rPr lang="en-US" sz="1050" dirty="0">
                <a:latin typeface="Cambria"/>
                <a:ea typeface="ＭＳ 明朝"/>
                <a:cs typeface="Times New Roman"/>
              </a:rPr>
              <a:t>At Home Medical. (2015). Intermittent catheters. Retrieved from http://www.athomemedical.com/Intermittent-Catheters-s/1823.htm</a:t>
            </a:r>
          </a:p>
          <a:p>
            <a:pPr marL="457200" indent="-457200"/>
            <a:r>
              <a:rPr lang="en-US" sz="1050" dirty="0">
                <a:latin typeface="Cambria"/>
                <a:ea typeface="ＭＳ 明朝"/>
                <a:cs typeface="Times New Roman"/>
              </a:rPr>
              <a:t>Baker, S. (2014). Clean intermittent catheterization [Evidence summary]. Retrieved from Joanna Briggs Institute EBP Resources website: http://joannabriggslibrary.org/	 </a:t>
            </a:r>
          </a:p>
          <a:p>
            <a:pPr marL="457200" indent="-457200"/>
            <a:r>
              <a:rPr lang="en-US" sz="1050" dirty="0" err="1">
                <a:latin typeface="Cambria"/>
                <a:ea typeface="ＭＳ 明朝"/>
                <a:cs typeface="Times New Roman"/>
              </a:rPr>
              <a:t>Bogaert</a:t>
            </a:r>
            <a:r>
              <a:rPr lang="en-US" sz="1050" dirty="0">
                <a:latin typeface="Cambria"/>
                <a:ea typeface="ＭＳ 明朝"/>
                <a:cs typeface="Times New Roman"/>
              </a:rPr>
              <a:t>, G. A., </a:t>
            </a:r>
            <a:r>
              <a:rPr lang="en-US" sz="1050" dirty="0" err="1">
                <a:latin typeface="Cambria"/>
                <a:ea typeface="ＭＳ 明朝"/>
                <a:cs typeface="Times New Roman"/>
              </a:rPr>
              <a:t>Goeman</a:t>
            </a:r>
            <a:r>
              <a:rPr lang="en-US" sz="1050" dirty="0">
                <a:latin typeface="Cambria"/>
                <a:ea typeface="ＭＳ 明朝"/>
                <a:cs typeface="Times New Roman"/>
              </a:rPr>
              <a:t>, L., </a:t>
            </a:r>
            <a:r>
              <a:rPr lang="en-US" sz="1050" dirty="0" err="1">
                <a:latin typeface="Cambria"/>
                <a:ea typeface="ＭＳ 明朝"/>
                <a:cs typeface="Times New Roman"/>
              </a:rPr>
              <a:t>Ridder</a:t>
            </a:r>
            <a:r>
              <a:rPr lang="en-US" sz="1050" dirty="0">
                <a:latin typeface="Cambria"/>
                <a:ea typeface="ＭＳ 明朝"/>
                <a:cs typeface="Times New Roman"/>
              </a:rPr>
              <a:t>, D.D., </a:t>
            </a:r>
            <a:r>
              <a:rPr lang="en-US" sz="1050" dirty="0" err="1">
                <a:latin typeface="Cambria"/>
                <a:ea typeface="ＭＳ 明朝"/>
                <a:cs typeface="Times New Roman"/>
              </a:rPr>
              <a:t>Wevers</a:t>
            </a:r>
            <a:r>
              <a:rPr lang="en-US" sz="1050" dirty="0">
                <a:latin typeface="Cambria"/>
                <a:ea typeface="ＭＳ 明朝"/>
                <a:cs typeface="Times New Roman"/>
              </a:rPr>
              <a:t>, J.I., &amp; </a:t>
            </a:r>
            <a:r>
              <a:rPr lang="en-US" sz="1050" dirty="0" err="1">
                <a:latin typeface="Cambria"/>
                <a:ea typeface="ＭＳ 明朝"/>
                <a:cs typeface="Times New Roman"/>
              </a:rPr>
              <a:t>Schuermans</a:t>
            </a:r>
            <a:r>
              <a:rPr lang="en-US" sz="1050" dirty="0">
                <a:latin typeface="Cambria"/>
                <a:ea typeface="ＭＳ 明朝"/>
                <a:cs typeface="Times New Roman"/>
              </a:rPr>
              <a:t>, A. (2004). The physical and antimicrobial effects of microwave heating and alcohol immersion on catheters that are reused for clean intermittent </a:t>
            </a:r>
            <a:r>
              <a:rPr lang="en-US" sz="1050" dirty="0" err="1">
                <a:latin typeface="Cambria"/>
                <a:ea typeface="ＭＳ 明朝"/>
                <a:cs typeface="Times New Roman"/>
              </a:rPr>
              <a:t>catheterisation</a:t>
            </a:r>
            <a:r>
              <a:rPr lang="en-US" sz="1050" dirty="0">
                <a:latin typeface="Cambria"/>
                <a:ea typeface="ＭＳ 明朝"/>
                <a:cs typeface="Times New Roman"/>
              </a:rPr>
              <a:t>. </a:t>
            </a:r>
            <a:r>
              <a:rPr lang="en-US" sz="1050" i="1" dirty="0">
                <a:latin typeface="Cambria"/>
                <a:ea typeface="ＭＳ 明朝"/>
                <a:cs typeface="Times New Roman"/>
              </a:rPr>
              <a:t>European Urology, 46, </a:t>
            </a:r>
            <a:r>
              <a:rPr lang="en-US" sz="1050" dirty="0">
                <a:latin typeface="Cambria"/>
                <a:ea typeface="ＭＳ 明朝"/>
                <a:cs typeface="Times New Roman"/>
              </a:rPr>
              <a:t>641-646. </a:t>
            </a:r>
            <a:endParaRPr lang="en-US" sz="1050" dirty="0" smtClean="0">
              <a:latin typeface="Cambria"/>
              <a:ea typeface="ＭＳ 明朝"/>
              <a:cs typeface="Times New Roman"/>
            </a:endParaRPr>
          </a:p>
          <a:p>
            <a:pPr marL="457200" indent="-457200"/>
            <a:r>
              <a:rPr lang="en-US" sz="1050" dirty="0" err="1" smtClean="0">
                <a:latin typeface="Cambria"/>
                <a:ea typeface="ＭＳ 明朝"/>
                <a:cs typeface="Times New Roman"/>
              </a:rPr>
              <a:t>Bolinger</a:t>
            </a:r>
            <a:r>
              <a:rPr lang="en-US" sz="1050" dirty="0" smtClean="0">
                <a:latin typeface="Cambria"/>
                <a:ea typeface="ＭＳ 明朝"/>
                <a:cs typeface="Times New Roman"/>
              </a:rPr>
              <a:t>, R., &amp; </a:t>
            </a:r>
            <a:r>
              <a:rPr lang="en-US" sz="1050" dirty="0" err="1" smtClean="0">
                <a:latin typeface="Cambria"/>
                <a:ea typeface="ＭＳ 明朝"/>
                <a:cs typeface="Times New Roman"/>
              </a:rPr>
              <a:t>Engberg</a:t>
            </a:r>
            <a:r>
              <a:rPr lang="en-US" sz="1050" dirty="0" smtClean="0">
                <a:latin typeface="Cambria"/>
                <a:ea typeface="ＭＳ 明朝"/>
                <a:cs typeface="Times New Roman"/>
              </a:rPr>
              <a:t>, S. (2013). Barriers, complications, adherence, and self-reported quality of life for people using clean intermittent catheterization. </a:t>
            </a:r>
            <a:r>
              <a:rPr lang="en-US" sz="1050" i="1" dirty="0" smtClean="0">
                <a:latin typeface="Cambria"/>
                <a:ea typeface="ＭＳ 明朝"/>
                <a:cs typeface="Times New Roman"/>
              </a:rPr>
              <a:t>Journal of Wound, </a:t>
            </a:r>
            <a:r>
              <a:rPr lang="en-US" sz="1050" i="1" dirty="0" err="1" smtClean="0">
                <a:latin typeface="Cambria"/>
                <a:ea typeface="ＭＳ 明朝"/>
                <a:cs typeface="Times New Roman"/>
              </a:rPr>
              <a:t>Ostomy</a:t>
            </a:r>
            <a:r>
              <a:rPr lang="en-US" sz="1050" i="1" dirty="0" smtClean="0">
                <a:latin typeface="Cambria"/>
                <a:ea typeface="ＭＳ 明朝"/>
                <a:cs typeface="Times New Roman"/>
              </a:rPr>
              <a:t>, and Continence Nursing, 40</a:t>
            </a:r>
            <a:r>
              <a:rPr lang="en-US" sz="1050" dirty="0" smtClean="0">
                <a:latin typeface="Cambria"/>
                <a:ea typeface="ＭＳ 明朝"/>
                <a:cs typeface="Times New Roman"/>
              </a:rPr>
              <a:t>, 83-89. </a:t>
            </a:r>
            <a:endParaRPr lang="en-US" sz="1050" dirty="0">
              <a:latin typeface="Cambria"/>
              <a:ea typeface="ＭＳ 明朝"/>
              <a:cs typeface="Times New Roman"/>
            </a:endParaRPr>
          </a:p>
          <a:p>
            <a:pPr marL="457200" indent="-457200"/>
            <a:r>
              <a:rPr lang="en-US" sz="1050" dirty="0">
                <a:latin typeface="Cambria"/>
                <a:ea typeface="ＭＳ 明朝"/>
                <a:cs typeface="Times New Roman"/>
              </a:rPr>
              <a:t>Chan, J. L., Cooney, T. E., &amp; </a:t>
            </a:r>
            <a:r>
              <a:rPr lang="en-US" sz="1050" dirty="0" err="1">
                <a:latin typeface="Cambria"/>
                <a:ea typeface="ＭＳ 明朝"/>
                <a:cs typeface="Times New Roman"/>
              </a:rPr>
              <a:t>Schober</a:t>
            </a:r>
            <a:r>
              <a:rPr lang="en-US" sz="1050" dirty="0">
                <a:latin typeface="Cambria"/>
                <a:ea typeface="ＭＳ 明朝"/>
                <a:cs typeface="Times New Roman"/>
              </a:rPr>
              <a:t>, J. M. (2009). Adequacy of sanitization and storage of catheters for intermittent use after washing and microwave sterilization. </a:t>
            </a:r>
            <a:r>
              <a:rPr lang="en-US" sz="1050" i="1" dirty="0">
                <a:latin typeface="Cambria"/>
                <a:ea typeface="ＭＳ 明朝"/>
                <a:cs typeface="Times New Roman"/>
              </a:rPr>
              <a:t>The Journal of Urology, 182, </a:t>
            </a:r>
            <a:r>
              <a:rPr lang="en-US" sz="1050" dirty="0">
                <a:latin typeface="Cambria"/>
                <a:ea typeface="ＭＳ 明朝"/>
                <a:cs typeface="Times New Roman"/>
              </a:rPr>
              <a:t>2085-2089.  </a:t>
            </a:r>
          </a:p>
          <a:p>
            <a:pPr marL="457200" indent="-457200"/>
            <a:r>
              <a:rPr lang="en-US" sz="1050" dirty="0">
                <a:latin typeface="Cambria"/>
                <a:ea typeface="ＭＳ 明朝"/>
                <a:cs typeface="Times New Roman"/>
              </a:rPr>
              <a:t>Douglas, C., Burke, B., Kessler, D. L., </a:t>
            </a:r>
            <a:r>
              <a:rPr lang="en-US" sz="1050" dirty="0" err="1">
                <a:latin typeface="Cambria"/>
                <a:ea typeface="ＭＳ 明朝"/>
                <a:cs typeface="Times New Roman"/>
              </a:rPr>
              <a:t>Cicmanec</a:t>
            </a:r>
            <a:r>
              <a:rPr lang="en-US" sz="1050" dirty="0">
                <a:latin typeface="Cambria"/>
                <a:ea typeface="ＭＳ 明朝"/>
                <a:cs typeface="Times New Roman"/>
              </a:rPr>
              <a:t>, J. F., &amp; Bracken, R. B. (1990). Microwave: Practical cost-effective method for sterilizing urinary catheters in the home. </a:t>
            </a:r>
            <a:r>
              <a:rPr lang="en-US" sz="1050" i="1" dirty="0">
                <a:latin typeface="Cambria"/>
                <a:ea typeface="ＭＳ 明朝"/>
                <a:cs typeface="Times New Roman"/>
              </a:rPr>
              <a:t>Urology, 35, </a:t>
            </a:r>
            <a:r>
              <a:rPr lang="en-US" sz="1050" dirty="0">
                <a:latin typeface="Cambria"/>
                <a:ea typeface="ＭＳ 明朝"/>
                <a:cs typeface="Times New Roman"/>
              </a:rPr>
              <a:t>219-222. </a:t>
            </a:r>
          </a:p>
          <a:p>
            <a:pPr marL="457200" indent="-457200"/>
            <a:r>
              <a:rPr lang="en-US" sz="1050" dirty="0" err="1">
                <a:latin typeface="Cambria"/>
                <a:ea typeface="ＭＳ 明朝"/>
                <a:cs typeface="Times New Roman"/>
              </a:rPr>
              <a:t>Garon</a:t>
            </a:r>
            <a:r>
              <a:rPr lang="en-US" sz="1050" dirty="0">
                <a:latin typeface="Cambria"/>
                <a:ea typeface="ＭＳ 明朝"/>
                <a:cs typeface="Times New Roman"/>
              </a:rPr>
              <a:t>, M. (2014). Change and innovation. In D. L. Huber (Ed.), </a:t>
            </a:r>
            <a:r>
              <a:rPr lang="en-US" sz="1050" i="1" dirty="0">
                <a:latin typeface="Cambria"/>
                <a:ea typeface="ＭＳ 明朝"/>
                <a:cs typeface="Times New Roman"/>
              </a:rPr>
              <a:t>Leadership &amp; Nursing Care Management </a:t>
            </a:r>
            <a:r>
              <a:rPr lang="en-US" sz="1050" dirty="0">
                <a:latin typeface="Cambria"/>
                <a:ea typeface="ＭＳ 明朝"/>
                <a:cs typeface="Times New Roman"/>
              </a:rPr>
              <a:t>(pp. 37-54). St. Louis, MO: Elsevier Saunders. </a:t>
            </a:r>
          </a:p>
          <a:p>
            <a:pPr marL="457200" indent="-457200"/>
            <a:r>
              <a:rPr lang="en-US" sz="1050" dirty="0">
                <a:latin typeface="Cambria"/>
                <a:ea typeface="ＭＳ 明朝"/>
                <a:cs typeface="Times New Roman"/>
              </a:rPr>
              <a:t>Granger, B. (2009, October 31). How to Clean the Urinary Catheter. Retrieved March 6, 2015, from http://</a:t>
            </a:r>
            <a:r>
              <a:rPr lang="en-US" sz="1050" dirty="0" err="1">
                <a:latin typeface="Cambria"/>
                <a:ea typeface="ＭＳ 明朝"/>
                <a:cs typeface="Times New Roman"/>
              </a:rPr>
              <a:t>www.ehow.com</a:t>
            </a:r>
            <a:r>
              <a:rPr lang="en-US" sz="1050" dirty="0">
                <a:latin typeface="Cambria"/>
                <a:ea typeface="ＭＳ 明朝"/>
                <a:cs typeface="Times New Roman"/>
              </a:rPr>
              <a:t>/how_5595676_clean-urinary-catheter.html</a:t>
            </a:r>
          </a:p>
          <a:p>
            <a:pPr marL="457200" indent="-457200"/>
            <a:r>
              <a:rPr lang="en-US" sz="1050" dirty="0" err="1">
                <a:latin typeface="Cambria"/>
                <a:ea typeface="ＭＳ 明朝"/>
                <a:cs typeface="Times New Roman"/>
              </a:rPr>
              <a:t>Hakansson</a:t>
            </a:r>
            <a:r>
              <a:rPr lang="en-US" sz="1050" dirty="0">
                <a:latin typeface="Cambria"/>
                <a:ea typeface="ＭＳ 明朝"/>
                <a:cs typeface="Times New Roman"/>
              </a:rPr>
              <a:t>, M. (2014). Reuse versus single-use catheters for intermittent catheterization: What is safe and preferred? review of current status. </a:t>
            </a:r>
            <a:r>
              <a:rPr lang="en-US" sz="1050" i="1" dirty="0">
                <a:latin typeface="Cambria"/>
                <a:ea typeface="ＭＳ 明朝"/>
                <a:cs typeface="Times New Roman"/>
              </a:rPr>
              <a:t>Spinal Cord, 52, </a:t>
            </a:r>
            <a:r>
              <a:rPr lang="en-US" sz="1050" dirty="0">
                <a:latin typeface="Cambria"/>
                <a:ea typeface="ＭＳ 明朝"/>
                <a:cs typeface="Times New Roman"/>
              </a:rPr>
              <a:t>511-516. </a:t>
            </a:r>
          </a:p>
          <a:p>
            <a:pPr marL="457200" indent="-457200"/>
            <a:r>
              <a:rPr lang="en-US" sz="1050" dirty="0">
                <a:latin typeface="Cambria"/>
                <a:ea typeface="ＭＳ 明朝"/>
                <a:cs typeface="Times New Roman"/>
              </a:rPr>
              <a:t>Hooton, T. M., Bradley, S. F., Cardenas, D. D., </a:t>
            </a:r>
            <a:r>
              <a:rPr lang="en-US" sz="1050" dirty="0" err="1">
                <a:latin typeface="Cambria"/>
                <a:ea typeface="ＭＳ 明朝"/>
                <a:cs typeface="Times New Roman"/>
              </a:rPr>
              <a:t>Colgan</a:t>
            </a:r>
            <a:r>
              <a:rPr lang="en-US" sz="1050" dirty="0">
                <a:latin typeface="Cambria"/>
                <a:ea typeface="ＭＳ 明朝"/>
                <a:cs typeface="Times New Roman"/>
              </a:rPr>
              <a:t>, R., </a:t>
            </a:r>
            <a:r>
              <a:rPr lang="en-US" sz="1050" dirty="0" err="1">
                <a:latin typeface="Cambria"/>
                <a:ea typeface="ＭＳ 明朝"/>
                <a:cs typeface="Times New Roman"/>
              </a:rPr>
              <a:t>Geerlings</a:t>
            </a:r>
            <a:r>
              <a:rPr lang="en-US" sz="1050" dirty="0">
                <a:latin typeface="Cambria"/>
                <a:ea typeface="ＭＳ 明朝"/>
                <a:cs typeface="Times New Roman"/>
              </a:rPr>
              <a:t>, S. E., Rice, J. C., Nicolle, L. E. (2010). Diagnosis, prevention, and treatment of catheter-associated urinary tract Infection in adults: 2009 international clinical practice guidelines from the infectious diseases society of </a:t>
            </a:r>
            <a:r>
              <a:rPr lang="en-US" sz="1050" dirty="0" err="1">
                <a:latin typeface="Cambria"/>
                <a:ea typeface="ＭＳ 明朝"/>
                <a:cs typeface="Times New Roman"/>
              </a:rPr>
              <a:t>america</a:t>
            </a:r>
            <a:r>
              <a:rPr lang="en-US" sz="1050" dirty="0">
                <a:latin typeface="Cambria"/>
                <a:ea typeface="ＭＳ 明朝"/>
                <a:cs typeface="Times New Roman"/>
              </a:rPr>
              <a:t>. Clinical Infectious Diseases, 50(5), 625-663. doi:10.1086/650482</a:t>
            </a:r>
          </a:p>
          <a:p>
            <a:pPr marL="457200" indent="-457200"/>
            <a:r>
              <a:rPr lang="en-US" sz="1050" dirty="0">
                <a:latin typeface="Cambria"/>
                <a:ea typeface="ＭＳ 明朝"/>
                <a:cs typeface="Times New Roman"/>
              </a:rPr>
              <a:t>Karr, R. (2009, November 07). How to reuse catheters. Retrieved March 6, 2015, from http://</a:t>
            </a:r>
            <a:r>
              <a:rPr lang="en-US" sz="1050" dirty="0" err="1">
                <a:latin typeface="Cambria"/>
                <a:ea typeface="ＭＳ 明朝"/>
                <a:cs typeface="Times New Roman"/>
              </a:rPr>
              <a:t>www.ehow.com</a:t>
            </a:r>
            <a:r>
              <a:rPr lang="en-US" sz="1050" dirty="0">
                <a:latin typeface="Cambria"/>
                <a:ea typeface="ＭＳ 明朝"/>
                <a:cs typeface="Times New Roman"/>
              </a:rPr>
              <a:t>/how_5619094_reuse-catheters.html</a:t>
            </a:r>
          </a:p>
          <a:p>
            <a:pPr marL="457200" indent="-457200"/>
            <a:r>
              <a:rPr lang="en-US" sz="1050" dirty="0" err="1">
                <a:latin typeface="Cambria"/>
                <a:ea typeface="ＭＳ 明朝"/>
                <a:cs typeface="Times New Roman"/>
              </a:rPr>
              <a:t>Lavallee</a:t>
            </a:r>
            <a:r>
              <a:rPr lang="en-US" sz="1050" dirty="0">
                <a:latin typeface="Cambria"/>
                <a:ea typeface="ＭＳ 明朝"/>
                <a:cs typeface="Times New Roman"/>
              </a:rPr>
              <a:t>, D. J., </a:t>
            </a:r>
            <a:r>
              <a:rPr lang="en-US" sz="1050" dirty="0" err="1">
                <a:latin typeface="Cambria"/>
                <a:ea typeface="ＭＳ 明朝"/>
                <a:cs typeface="Times New Roman"/>
              </a:rPr>
              <a:t>Lapierre</a:t>
            </a:r>
            <a:r>
              <a:rPr lang="en-US" sz="1050" dirty="0">
                <a:latin typeface="Cambria"/>
                <a:ea typeface="ＭＳ 明朝"/>
                <a:cs typeface="Times New Roman"/>
              </a:rPr>
              <a:t>, N. M., </a:t>
            </a:r>
            <a:r>
              <a:rPr lang="en-US" sz="1050" dirty="0" err="1">
                <a:latin typeface="Cambria"/>
                <a:ea typeface="ＭＳ 明朝"/>
                <a:cs typeface="Times New Roman"/>
              </a:rPr>
              <a:t>Henwood</a:t>
            </a:r>
            <a:r>
              <a:rPr lang="en-US" sz="1050" dirty="0">
                <a:latin typeface="Cambria"/>
                <a:ea typeface="ＭＳ 明朝"/>
                <a:cs typeface="Times New Roman"/>
              </a:rPr>
              <a:t>, P. K., </a:t>
            </a:r>
            <a:r>
              <a:rPr lang="en-US" sz="1050" dirty="0" err="1">
                <a:latin typeface="Cambria"/>
                <a:ea typeface="ＭＳ 明朝"/>
                <a:cs typeface="Times New Roman"/>
              </a:rPr>
              <a:t>Pivik</a:t>
            </a:r>
            <a:r>
              <a:rPr lang="en-US" sz="1050" dirty="0">
                <a:latin typeface="Cambria"/>
                <a:ea typeface="ＭＳ 明朝"/>
                <a:cs typeface="Times New Roman"/>
              </a:rPr>
              <a:t>, J. R., Best, M., </a:t>
            </a:r>
            <a:r>
              <a:rPr lang="en-US" sz="1050" dirty="0" err="1">
                <a:latin typeface="Cambria"/>
                <a:ea typeface="ＭＳ 明朝"/>
                <a:cs typeface="Times New Roman"/>
              </a:rPr>
              <a:t>Springthorpe</a:t>
            </a:r>
            <a:r>
              <a:rPr lang="en-US" sz="1050" dirty="0">
                <a:latin typeface="Cambria"/>
                <a:ea typeface="ＭＳ 明朝"/>
                <a:cs typeface="Times New Roman"/>
              </a:rPr>
              <a:t>, V. S., &amp; </a:t>
            </a:r>
            <a:r>
              <a:rPr lang="en-US" sz="1050" dirty="0" err="1">
                <a:latin typeface="Cambria"/>
                <a:ea typeface="ＭＳ 明朝"/>
                <a:cs typeface="Times New Roman"/>
              </a:rPr>
              <a:t>Sattar</a:t>
            </a:r>
            <a:r>
              <a:rPr lang="en-US" sz="1050" dirty="0">
                <a:latin typeface="Cambria"/>
                <a:ea typeface="ＭＳ 明朝"/>
                <a:cs typeface="Times New Roman"/>
              </a:rPr>
              <a:t>, S. A. (1995). Catheter cleaning for re-use in intermittent catheterization: New light on an old problem. </a:t>
            </a:r>
            <a:r>
              <a:rPr lang="en-US" sz="1050" i="1" dirty="0">
                <a:latin typeface="Cambria"/>
                <a:ea typeface="ＭＳ 明朝"/>
                <a:cs typeface="Times New Roman"/>
              </a:rPr>
              <a:t>SCI Nursing: A Publication of the American Association of Spinal Cord Injury Nurses, 12, </a:t>
            </a:r>
            <a:r>
              <a:rPr lang="en-US" sz="1050" dirty="0">
                <a:latin typeface="Cambria"/>
                <a:ea typeface="ＭＳ 明朝"/>
                <a:cs typeface="Times New Roman"/>
              </a:rPr>
              <a:t>10-12. </a:t>
            </a:r>
          </a:p>
          <a:p>
            <a:pPr marL="457200" indent="-457200"/>
            <a:r>
              <a:rPr lang="en-US" sz="1050" dirty="0">
                <a:latin typeface="Cambria"/>
                <a:ea typeface="ＭＳ 明朝"/>
                <a:cs typeface="Times New Roman"/>
              </a:rPr>
              <a:t>Larson, C. (2009, November 06). How to sterilize catheters. Retrieved March 6, 2015, from http://</a:t>
            </a:r>
            <a:r>
              <a:rPr lang="en-US" sz="1050" dirty="0" err="1">
                <a:latin typeface="Cambria"/>
                <a:ea typeface="ＭＳ 明朝"/>
                <a:cs typeface="Times New Roman"/>
              </a:rPr>
              <a:t>www.ehow.com</a:t>
            </a:r>
            <a:r>
              <a:rPr lang="en-US" sz="1050" dirty="0">
                <a:latin typeface="Cambria"/>
                <a:ea typeface="ＭＳ 明朝"/>
                <a:cs typeface="Times New Roman"/>
              </a:rPr>
              <a:t>/how_5614604_sterilize-catheters.html</a:t>
            </a:r>
          </a:p>
          <a:p>
            <a:pPr marL="457200" indent="-457200"/>
            <a:r>
              <a:rPr lang="en-US" sz="1050" dirty="0">
                <a:latin typeface="Cambria"/>
                <a:ea typeface="ＭＳ 明朝"/>
                <a:cs typeface="Times New Roman"/>
              </a:rPr>
              <a:t>Lewis, S. L., Dirksen, S. R., </a:t>
            </a:r>
            <a:r>
              <a:rPr lang="en-US" sz="1050" dirty="0" err="1">
                <a:latin typeface="Cambria"/>
                <a:ea typeface="ＭＳ 明朝"/>
                <a:cs typeface="Times New Roman"/>
              </a:rPr>
              <a:t>Heitkemper</a:t>
            </a:r>
            <a:r>
              <a:rPr lang="en-US" sz="1050" dirty="0">
                <a:latin typeface="Cambria"/>
                <a:ea typeface="ＭＳ 明朝"/>
                <a:cs typeface="Times New Roman"/>
              </a:rPr>
              <a:t>, M. M., Bucher, L., &amp; Camera, I. M. (2011).</a:t>
            </a:r>
            <a:r>
              <a:rPr lang="en-US" sz="1050" i="1" dirty="0">
                <a:latin typeface="Cambria"/>
                <a:ea typeface="ＭＳ 明朝"/>
                <a:cs typeface="Times New Roman"/>
              </a:rPr>
              <a:t> Medical-surgical nursing: Assessment and management of clinical problems (8</a:t>
            </a:r>
            <a:r>
              <a:rPr lang="en-US" sz="1050" i="1" baseline="30000" dirty="0">
                <a:latin typeface="Cambria"/>
                <a:ea typeface="ＭＳ 明朝"/>
                <a:cs typeface="Times New Roman"/>
              </a:rPr>
              <a:t>th</a:t>
            </a:r>
            <a:r>
              <a:rPr lang="en-US" sz="1050" i="1" dirty="0">
                <a:latin typeface="Cambria"/>
                <a:ea typeface="ＭＳ 明朝"/>
                <a:cs typeface="Times New Roman"/>
              </a:rPr>
              <a:t> ed.) </a:t>
            </a:r>
            <a:r>
              <a:rPr lang="en-US" sz="1050" dirty="0">
                <a:latin typeface="Cambria"/>
                <a:ea typeface="ＭＳ 明朝"/>
                <a:cs typeface="Times New Roman"/>
              </a:rPr>
              <a:t>(p. 1122). St. Louis, MO: Elsevier Mosby.</a:t>
            </a:r>
          </a:p>
          <a:p>
            <a:pPr marL="457200" indent="-457200"/>
            <a:r>
              <a:rPr lang="en-US" sz="1050" dirty="0" err="1">
                <a:latin typeface="Cambria"/>
                <a:ea typeface="ＭＳ 明朝"/>
                <a:cs typeface="Times New Roman"/>
              </a:rPr>
              <a:t>Mervine</a:t>
            </a:r>
            <a:r>
              <a:rPr lang="en-US" sz="1050" dirty="0">
                <a:latin typeface="Cambria"/>
                <a:ea typeface="ＭＳ 明朝"/>
                <a:cs typeface="Times New Roman"/>
              </a:rPr>
              <a:t>, J., &amp; Temple, R. (1997). Using a microwave oven to disinfect intermittent-use catheters. </a:t>
            </a:r>
            <a:r>
              <a:rPr lang="en-US" sz="1050" i="1" dirty="0">
                <a:latin typeface="Cambria"/>
                <a:ea typeface="ＭＳ 明朝"/>
                <a:cs typeface="Times New Roman"/>
              </a:rPr>
              <a:t>Rehabilitation Nursing, 22, </a:t>
            </a:r>
            <a:r>
              <a:rPr lang="en-US" sz="1050" dirty="0">
                <a:latin typeface="Cambria"/>
                <a:ea typeface="ＭＳ 明朝"/>
                <a:cs typeface="Times New Roman"/>
              </a:rPr>
              <a:t>318-320. </a:t>
            </a:r>
          </a:p>
          <a:p>
            <a:pPr marL="457200" indent="-457200"/>
            <a:r>
              <a:rPr lang="en-US" sz="1050" dirty="0">
                <a:latin typeface="Cambria"/>
                <a:ea typeface="ＭＳ 明朝"/>
                <a:cs typeface="Times New Roman"/>
              </a:rPr>
              <a:t>Newman, D. K., &amp; </a:t>
            </a:r>
            <a:r>
              <a:rPr lang="en-US" sz="1050" dirty="0" err="1">
                <a:latin typeface="Cambria"/>
                <a:ea typeface="ＭＳ 明朝"/>
                <a:cs typeface="Times New Roman"/>
              </a:rPr>
              <a:t>Willson</a:t>
            </a:r>
            <a:r>
              <a:rPr lang="en-US" sz="1050" dirty="0">
                <a:latin typeface="Cambria"/>
                <a:ea typeface="ＭＳ 明朝"/>
                <a:cs typeface="Times New Roman"/>
              </a:rPr>
              <a:t>, M. M. (2011). Review of intermittent catheterization and current best practices. </a:t>
            </a:r>
            <a:r>
              <a:rPr lang="en-US" sz="1050" i="1" dirty="0">
                <a:latin typeface="Cambria"/>
                <a:ea typeface="ＭＳ 明朝"/>
                <a:cs typeface="Times New Roman"/>
              </a:rPr>
              <a:t>Urologic Nursing, 31, </a:t>
            </a:r>
            <a:r>
              <a:rPr lang="en-US" sz="1050" dirty="0">
                <a:latin typeface="Cambria"/>
                <a:ea typeface="ＭＳ 明朝"/>
                <a:cs typeface="Times New Roman"/>
              </a:rPr>
              <a:t>12-29. </a:t>
            </a:r>
          </a:p>
          <a:p>
            <a:pPr marL="457200" indent="-457200"/>
            <a:r>
              <a:rPr lang="en-US" sz="1050" dirty="0" err="1">
                <a:latin typeface="Cambria"/>
                <a:ea typeface="ＭＳ 明朝"/>
                <a:cs typeface="Times New Roman"/>
              </a:rPr>
              <a:t>Prieto</a:t>
            </a:r>
            <a:r>
              <a:rPr lang="en-US" sz="1050" dirty="0">
                <a:latin typeface="Cambria"/>
                <a:ea typeface="ＭＳ 明朝"/>
                <a:cs typeface="Times New Roman"/>
              </a:rPr>
              <a:t>, J., Murphy C. L., Moore K. N., Fader M. (2014) Intermittent </a:t>
            </a:r>
            <a:r>
              <a:rPr lang="en-US" sz="1050" dirty="0" err="1">
                <a:latin typeface="Cambria"/>
                <a:ea typeface="ＭＳ 明朝"/>
                <a:cs typeface="Times New Roman"/>
              </a:rPr>
              <a:t>catheterisation</a:t>
            </a:r>
            <a:r>
              <a:rPr lang="en-US" sz="1050" dirty="0">
                <a:latin typeface="Cambria"/>
                <a:ea typeface="ＭＳ 明朝"/>
                <a:cs typeface="Times New Roman"/>
              </a:rPr>
              <a:t> for long-term bladder management. Cochrane Database of Systematic Reviews 2014, Issue 9. Art. No.: CD006008. DOI: 10.1002/14651858.CD006008.pub3.</a:t>
            </a:r>
          </a:p>
          <a:p>
            <a:pPr marL="457200" indent="-457200"/>
            <a:r>
              <a:rPr lang="en-US" sz="1050" dirty="0" err="1">
                <a:latin typeface="Cambria"/>
                <a:ea typeface="ＭＳ 明朝"/>
                <a:cs typeface="Times New Roman"/>
              </a:rPr>
              <a:t>Wimpenny</a:t>
            </a:r>
            <a:r>
              <a:rPr lang="en-US" sz="1050" dirty="0">
                <a:latin typeface="Cambria"/>
                <a:ea typeface="ＭＳ 明朝"/>
                <a:cs typeface="Times New Roman"/>
              </a:rPr>
              <a:t>, P. (2013). Clean intermittent self </a:t>
            </a:r>
            <a:r>
              <a:rPr lang="en-US" sz="1050" dirty="0" err="1">
                <a:latin typeface="Cambria"/>
                <a:ea typeface="ＭＳ 明朝"/>
                <a:cs typeface="Times New Roman"/>
              </a:rPr>
              <a:t>catheterisation</a:t>
            </a:r>
            <a:r>
              <a:rPr lang="en-US" sz="1050" dirty="0">
                <a:latin typeface="Cambria"/>
                <a:ea typeface="ＭＳ 明朝"/>
                <a:cs typeface="Times New Roman"/>
              </a:rPr>
              <a:t> [Evidence Summary]. Retrieved from Joanna Briggs Institute EBP Resources website: http://</a:t>
            </a:r>
            <a:r>
              <a:rPr lang="en-US" sz="1050" dirty="0" err="1">
                <a:latin typeface="Cambria"/>
                <a:ea typeface="ＭＳ 明朝"/>
                <a:cs typeface="Times New Roman"/>
              </a:rPr>
              <a:t>joannabriggslibrary.org</a:t>
            </a:r>
            <a:r>
              <a:rPr lang="en-US" sz="1050" dirty="0">
                <a:latin typeface="Cambria"/>
                <a:ea typeface="ＭＳ 明朝"/>
                <a:cs typeface="Times New Roman"/>
              </a:rPr>
              <a:t>/</a:t>
            </a:r>
          </a:p>
          <a:p>
            <a:pPr marL="457200" indent="-457200"/>
            <a:r>
              <a:rPr lang="en-US" sz="1000" dirty="0">
                <a:latin typeface="Cambria"/>
                <a:ea typeface="ＭＳ 明朝"/>
                <a:cs typeface="Times New Roman"/>
              </a:rPr>
              <a:t> </a:t>
            </a:r>
          </a:p>
          <a:p>
            <a:pPr marL="0" lvl="0" indent="0" rtl="0">
              <a:lnSpc>
                <a:spcPct val="100000"/>
              </a:lnSpc>
              <a:spcBef>
                <a:spcPts val="0"/>
              </a:spcBef>
              <a:buClr>
                <a:schemeClr val="dk1"/>
              </a:buClr>
              <a:buFont typeface="Arial"/>
              <a:buNone/>
            </a:pPr>
            <a:endParaRPr sz="1000" dirty="0">
              <a:latin typeface="Times New Roman"/>
              <a:ea typeface="Times New Roman"/>
              <a:cs typeface="Times New Roman"/>
              <a:sym typeface="Times New Roman"/>
            </a:endParaRPr>
          </a:p>
        </p:txBody>
      </p:sp>
    </p:spTree>
  </p:cSld>
  <p:clrMapOvr>
    <a:masterClrMapping/>
  </p:clrMapOvr>
  <p:transition xmlns:p14="http://schemas.microsoft.com/office/powerpoint/2010/mai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457200" y="149037"/>
            <a:ext cx="8229600" cy="1143200"/>
          </a:xfrm>
          <a:prstGeom prst="rect">
            <a:avLst/>
          </a:prstGeom>
        </p:spPr>
        <p:txBody>
          <a:bodyPr lIns="91425" tIns="91425" rIns="91425" bIns="91425" anchor="b" anchorCtr="0">
            <a:noAutofit/>
          </a:bodyPr>
          <a:lstStyle/>
          <a:p>
            <a:pPr algn="ctr">
              <a:spcBef>
                <a:spcPts val="0"/>
              </a:spcBef>
              <a:buNone/>
            </a:pPr>
            <a:r>
              <a:rPr lang="en" sz="4400" dirty="0"/>
              <a:t>Prevalence of Problem &amp; Cost</a:t>
            </a:r>
          </a:p>
        </p:txBody>
      </p:sp>
      <p:sp>
        <p:nvSpPr>
          <p:cNvPr id="47" name="Shape 47"/>
          <p:cNvSpPr txBox="1">
            <a:spLocks noGrp="1"/>
          </p:cNvSpPr>
          <p:nvPr>
            <p:ph type="body" idx="1"/>
          </p:nvPr>
        </p:nvSpPr>
        <p:spPr>
          <a:xfrm>
            <a:off x="-539366" y="1518030"/>
            <a:ext cx="9596780" cy="5518799"/>
          </a:xfrm>
          <a:prstGeom prst="rect">
            <a:avLst/>
          </a:prstGeom>
        </p:spPr>
        <p:txBody>
          <a:bodyPr lIns="91425" tIns="91425" rIns="91425" bIns="91425" anchor="t" anchorCtr="0">
            <a:noAutofit/>
          </a:bodyPr>
          <a:lstStyle/>
          <a:p>
            <a:pPr marL="1028700" lvl="0" rtl="0">
              <a:spcBef>
                <a:spcPts val="0"/>
              </a:spcBef>
              <a:buClr>
                <a:schemeClr val="dk1"/>
              </a:buClr>
              <a:buSzPct val="100000"/>
            </a:pPr>
            <a:endParaRPr lang="en" sz="2200" dirty="0" smtClean="0"/>
          </a:p>
          <a:p>
            <a:pPr marL="1371600" lvl="0" indent="-342900" rtl="0">
              <a:spcBef>
                <a:spcPts val="0"/>
              </a:spcBef>
              <a:buClr>
                <a:schemeClr val="dk1"/>
              </a:buClr>
              <a:buSzPct val="100000"/>
              <a:buFont typeface="Arial"/>
              <a:buChar char="●"/>
            </a:pPr>
            <a:r>
              <a:rPr lang="en" sz="2200" dirty="0"/>
              <a:t>In the United States, spinal cord injuries accounts for more than </a:t>
            </a:r>
            <a:r>
              <a:rPr lang="en" sz="2200" b="1" dirty="0"/>
              <a:t>10,000 cases</a:t>
            </a:r>
            <a:r>
              <a:rPr lang="en" sz="2200" dirty="0"/>
              <a:t> per year requiring intermittent catheterization (Newman &amp; Willson, 2011</a:t>
            </a:r>
            <a:r>
              <a:rPr lang="en" sz="2200" dirty="0" smtClean="0"/>
              <a:t>).</a:t>
            </a:r>
            <a:endParaRPr lang="en-US" sz="2200" dirty="0" smtClean="0"/>
          </a:p>
          <a:p>
            <a:pPr marL="1028700" lvl="0" rtl="0">
              <a:spcBef>
                <a:spcPts val="0"/>
              </a:spcBef>
              <a:buClr>
                <a:schemeClr val="dk1"/>
              </a:buClr>
              <a:buSzPct val="100000"/>
            </a:pPr>
            <a:endParaRPr lang="en-US" sz="2200" dirty="0"/>
          </a:p>
          <a:p>
            <a:pPr marL="1371600" lvl="0" indent="-342900" rtl="0">
              <a:spcBef>
                <a:spcPts val="0"/>
              </a:spcBef>
              <a:buClr>
                <a:schemeClr val="dk1"/>
              </a:buClr>
              <a:buSzPct val="100000"/>
              <a:buFont typeface="Arial"/>
              <a:buChar char="●"/>
            </a:pPr>
            <a:r>
              <a:rPr lang="en-US" sz="2200" dirty="0" smtClean="0"/>
              <a:t>In a study of 44 participants, </a:t>
            </a:r>
            <a:r>
              <a:rPr lang="en-US" sz="2200" b="1" dirty="0" smtClean="0"/>
              <a:t>56% </a:t>
            </a:r>
            <a:r>
              <a:rPr lang="en-US" sz="2200" dirty="0" smtClean="0"/>
              <a:t>reuse their catheter with a median of 20 times each (</a:t>
            </a:r>
            <a:r>
              <a:rPr lang="en-US" sz="2200" dirty="0" err="1" smtClean="0"/>
              <a:t>Hakansson</a:t>
            </a:r>
            <a:r>
              <a:rPr lang="en-US" sz="2200" dirty="0" smtClean="0"/>
              <a:t>, 2014). </a:t>
            </a:r>
          </a:p>
          <a:p>
            <a:pPr marL="1371600" lvl="0" indent="-342900" rtl="0">
              <a:spcBef>
                <a:spcPts val="0"/>
              </a:spcBef>
              <a:buClr>
                <a:schemeClr val="dk1"/>
              </a:buClr>
              <a:buSzPct val="100000"/>
              <a:buFont typeface="Arial"/>
              <a:buChar char="●"/>
            </a:pPr>
            <a:endParaRPr lang="en-US" sz="2200" dirty="0"/>
          </a:p>
          <a:p>
            <a:pPr marL="1371600" indent="-342900">
              <a:buFont typeface="Arial"/>
              <a:buChar char="●"/>
            </a:pPr>
            <a:r>
              <a:rPr lang="en" sz="2200" b="1" dirty="0"/>
              <a:t>80% </a:t>
            </a:r>
            <a:r>
              <a:rPr lang="en" sz="2200" dirty="0"/>
              <a:t>of all individuals who re-use their catheters do not disinfect between uses (Newman &amp; Willson, 2011).</a:t>
            </a:r>
            <a:endParaRPr lang="en-US" sz="2200" dirty="0"/>
          </a:p>
          <a:p>
            <a:pPr marL="1028700" lvl="0" rtl="0">
              <a:spcBef>
                <a:spcPts val="0"/>
              </a:spcBef>
              <a:buClr>
                <a:schemeClr val="dk1"/>
              </a:buClr>
              <a:buSzPct val="100000"/>
            </a:pPr>
            <a:endParaRPr lang="en-US" sz="2200" dirty="0" smtClean="0"/>
          </a:p>
          <a:p>
            <a:pPr marL="1371600" indent="-342900">
              <a:buFont typeface="Arial"/>
              <a:buChar char="●"/>
            </a:pPr>
            <a:r>
              <a:rPr lang="en-US" sz="2200" dirty="0"/>
              <a:t>Annual </a:t>
            </a:r>
            <a:r>
              <a:rPr lang="en-US" sz="2200" dirty="0" smtClean="0"/>
              <a:t>per person cost </a:t>
            </a:r>
            <a:r>
              <a:rPr lang="en-US" sz="2200" dirty="0"/>
              <a:t>of sterile self </a:t>
            </a:r>
            <a:r>
              <a:rPr lang="en-US" sz="2200" dirty="0" smtClean="0"/>
              <a:t>catheters </a:t>
            </a:r>
            <a:r>
              <a:rPr lang="en-US" sz="2200" dirty="0"/>
              <a:t>can be approximately </a:t>
            </a:r>
            <a:r>
              <a:rPr lang="en-US" sz="2200" b="1" dirty="0"/>
              <a:t>$1,467</a:t>
            </a:r>
            <a:r>
              <a:rPr lang="en" sz="2200" dirty="0"/>
              <a:t>(At Home Medical, 2015</a:t>
            </a:r>
            <a:r>
              <a:rPr lang="en" sz="2200" dirty="0" smtClean="0"/>
              <a:t>).</a:t>
            </a:r>
            <a:endParaRPr lang="en-US" sz="2200" dirty="0" smtClean="0"/>
          </a:p>
          <a:p>
            <a:pPr marL="1371600" indent="-342900">
              <a:buFont typeface="Arial"/>
              <a:buChar char="●"/>
            </a:pPr>
            <a:endParaRPr lang="en-US" sz="2200" dirty="0"/>
          </a:p>
          <a:p>
            <a:pPr marL="1028700"/>
            <a:endParaRPr lang="en-US" sz="2200" dirty="0"/>
          </a:p>
          <a:p>
            <a:pPr marL="1371600" lvl="0" indent="-342900" rtl="0">
              <a:spcBef>
                <a:spcPts val="0"/>
              </a:spcBef>
              <a:buClr>
                <a:schemeClr val="dk1"/>
              </a:buClr>
              <a:buSzPct val="100000"/>
              <a:buFont typeface="Arial"/>
              <a:buChar char="●"/>
            </a:pPr>
            <a:endParaRPr lang="en" sz="2200" dirty="0"/>
          </a:p>
        </p:txBody>
      </p:sp>
    </p:spTree>
  </p:cSld>
  <p:clrMapOvr>
    <a:masterClrMapping/>
  </p:clrMapOvr>
  <p:transition xmlns:p14="http://schemas.microsoft.com/office/powerpoint/2010/mai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4300" smtClean="0"/>
              <a:t>The Current Problem</a:t>
            </a:r>
            <a:endParaRPr lang="en" sz="4300"/>
          </a:p>
        </p:txBody>
      </p:sp>
      <p:sp>
        <p:nvSpPr>
          <p:cNvPr id="59" name="Shape 59"/>
          <p:cNvSpPr txBox="1">
            <a:spLocks noGrp="1"/>
          </p:cNvSpPr>
          <p:nvPr>
            <p:ph type="body" idx="1"/>
          </p:nvPr>
        </p:nvSpPr>
        <p:spPr>
          <a:xfrm>
            <a:off x="457200" y="1468754"/>
            <a:ext cx="8229600" cy="3567421"/>
          </a:xfrm>
          <a:prstGeom prst="rect">
            <a:avLst/>
          </a:prstGeom>
        </p:spPr>
        <p:txBody>
          <a:bodyPr lIns="91425" tIns="91425" rIns="91425" bIns="91425" anchor="t" anchorCtr="0">
            <a:noAutofit/>
          </a:bodyPr>
          <a:lstStyle/>
          <a:p>
            <a:pPr marL="63500" lvl="0" rtl="0">
              <a:spcBef>
                <a:spcPts val="0"/>
              </a:spcBef>
              <a:buClr>
                <a:schemeClr val="dk1"/>
              </a:buClr>
              <a:buSzPct val="100000"/>
            </a:pPr>
            <a:endParaRPr lang="en-US" dirty="0" smtClean="0"/>
          </a:p>
          <a:p>
            <a:pPr marL="457200" lvl="0" indent="-393700" rtl="0">
              <a:spcBef>
                <a:spcPts val="0"/>
              </a:spcBef>
              <a:buClr>
                <a:schemeClr val="dk1"/>
              </a:buClr>
              <a:buSzPct val="100000"/>
              <a:buFont typeface="Arial"/>
              <a:buChar char="●"/>
            </a:pPr>
            <a:r>
              <a:rPr lang="en-US" sz="3200" dirty="0" smtClean="0"/>
              <a:t>Identified in community clinical setting. </a:t>
            </a:r>
          </a:p>
          <a:p>
            <a:pPr marL="63500" lvl="0" rtl="0">
              <a:spcBef>
                <a:spcPts val="0"/>
              </a:spcBef>
              <a:buClr>
                <a:schemeClr val="dk1"/>
              </a:buClr>
              <a:buSzPct val="100000"/>
            </a:pPr>
            <a:endParaRPr lang="en-US" sz="3200" dirty="0"/>
          </a:p>
          <a:p>
            <a:pPr marL="457200" lvl="0" indent="-393700" rtl="0">
              <a:spcBef>
                <a:spcPts val="0"/>
              </a:spcBef>
              <a:buClr>
                <a:schemeClr val="dk1"/>
              </a:buClr>
              <a:buSzPct val="100000"/>
              <a:buFont typeface="Arial"/>
              <a:buChar char="●"/>
            </a:pPr>
            <a:r>
              <a:rPr lang="en-US" sz="3200" dirty="0" smtClean="0"/>
              <a:t>Recommendations from Medicare DO NOT EXIST</a:t>
            </a:r>
            <a:r>
              <a:rPr lang="en" sz="3200" dirty="0" smtClean="0"/>
              <a:t>(Newman &amp; Willson, 2011).</a:t>
            </a:r>
          </a:p>
        </p:txBody>
      </p:sp>
      <p:sp>
        <p:nvSpPr>
          <p:cNvPr id="4" name="TextBox 3"/>
          <p:cNvSpPr txBox="1"/>
          <p:nvPr/>
        </p:nvSpPr>
        <p:spPr>
          <a:xfrm>
            <a:off x="457200" y="4752675"/>
            <a:ext cx="8389155" cy="1077218"/>
          </a:xfrm>
          <a:prstGeom prst="rect">
            <a:avLst/>
          </a:prstGeom>
          <a:noFill/>
          <a:ln w="57150" cmpd="sng">
            <a:solidFill>
              <a:schemeClr val="bg2"/>
            </a:solidFill>
          </a:ln>
          <a:effectLst>
            <a:glow rad="101600">
              <a:schemeClr val="bg2">
                <a:lumMod val="20000"/>
                <a:lumOff val="80000"/>
                <a:alpha val="85000"/>
              </a:schemeClr>
            </a:glow>
          </a:effectLst>
        </p:spPr>
        <p:txBody>
          <a:bodyPr wrap="square" rtlCol="0">
            <a:spAutoFit/>
          </a:bodyPr>
          <a:lstStyle/>
          <a:p>
            <a:pPr marL="63500" lvl="0" algn="ctr">
              <a:buClr>
                <a:schemeClr val="dk1"/>
              </a:buClr>
              <a:buSzPct val="100000"/>
            </a:pPr>
            <a:r>
              <a:rPr lang="en" sz="3200" b="1" dirty="0"/>
              <a:t>There is not a consensus of one best way to clean intermittent catheters for reuse.</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4" name="Rectangle 3"/>
          <p:cNvSpPr/>
          <p:nvPr/>
        </p:nvSpPr>
        <p:spPr>
          <a:xfrm>
            <a:off x="0" y="0"/>
            <a:ext cx="9143999" cy="68580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Shape 53"/>
          <p:cNvSpPr txBox="1">
            <a:spLocks noGrp="1"/>
          </p:cNvSpPr>
          <p:nvPr>
            <p:ph type="body" idx="4294967295"/>
          </p:nvPr>
        </p:nvSpPr>
        <p:spPr>
          <a:xfrm>
            <a:off x="541594" y="4994090"/>
            <a:ext cx="8229600" cy="1350963"/>
          </a:xfrm>
          <a:prstGeom prst="rect">
            <a:avLst/>
          </a:prstGeom>
        </p:spPr>
        <p:txBody>
          <a:bodyPr lIns="91425" tIns="91425" rIns="91425" bIns="91425" anchor="t" anchorCtr="0">
            <a:noAutofit/>
          </a:bodyPr>
          <a:lstStyle/>
          <a:p>
            <a:pPr lvl="0" algn="ctr" rtl="0">
              <a:spcBef>
                <a:spcPts val="0"/>
              </a:spcBef>
              <a:buClr>
                <a:schemeClr val="dk1"/>
              </a:buClr>
              <a:buSzPct val="55000"/>
              <a:buFont typeface="Arial"/>
              <a:buNone/>
            </a:pPr>
            <a:r>
              <a:rPr lang="en" sz="2400" b="1" dirty="0">
                <a:solidFill>
                  <a:schemeClr val="bg1"/>
                </a:solidFill>
              </a:rPr>
              <a:t>In adults with spinal cord injuries who reuse intermittent catheters, does cleaning with microwave sterilization decrease </a:t>
            </a:r>
            <a:r>
              <a:rPr lang="en" sz="2400" b="1" dirty="0" smtClean="0">
                <a:solidFill>
                  <a:schemeClr val="bg1"/>
                </a:solidFill>
              </a:rPr>
              <a:t>UTI </a:t>
            </a:r>
            <a:r>
              <a:rPr lang="en" sz="2400" b="1" dirty="0">
                <a:solidFill>
                  <a:schemeClr val="bg1"/>
                </a:solidFill>
              </a:rPr>
              <a:t>rates when compared to alcohol-based or water-based cleaning methods? </a:t>
            </a:r>
          </a:p>
          <a:p>
            <a:pPr lvl="0"/>
            <a:endParaRPr lang="en-US" sz="2000" dirty="0"/>
          </a:p>
        </p:txBody>
      </p:sp>
      <p:graphicFrame>
        <p:nvGraphicFramePr>
          <p:cNvPr id="6" name="Diagram 5"/>
          <p:cNvGraphicFramePr/>
          <p:nvPr>
            <p:extLst>
              <p:ext uri="{D42A27DB-BD31-4B8C-83A1-F6EECF244321}">
                <p14:modId xmlns:p14="http://schemas.microsoft.com/office/powerpoint/2010/main" val="2998755302"/>
              </p:ext>
            </p:extLst>
          </p:nvPr>
        </p:nvGraphicFramePr>
        <p:xfrm>
          <a:off x="643956" y="588895"/>
          <a:ext cx="7996506" cy="45878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xmlns:p14="http://schemas.microsoft.com/office/powerpoint/2010/mai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lgn="ctr">
              <a:spcBef>
                <a:spcPts val="0"/>
              </a:spcBef>
              <a:buNone/>
            </a:pPr>
            <a:r>
              <a:rPr lang="en" sz="6200" dirty="0"/>
              <a:t>Review of Literature</a:t>
            </a:r>
          </a:p>
        </p:txBody>
      </p:sp>
      <p:sp>
        <p:nvSpPr>
          <p:cNvPr id="65" name="Shape 65"/>
          <p:cNvSpPr txBox="1">
            <a:spLocks noGrp="1"/>
          </p:cNvSpPr>
          <p:nvPr>
            <p:ph type="body" idx="1"/>
          </p:nvPr>
        </p:nvSpPr>
        <p:spPr>
          <a:xfrm>
            <a:off x="457200" y="1600201"/>
            <a:ext cx="8229600" cy="5257599"/>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dirty="0"/>
              <a:t>Cleaning intermittent catheters for reuse is rarely the sole focus of the study. It has been looked at through general studies of intermittent catheters. </a:t>
            </a:r>
          </a:p>
          <a:p>
            <a:pPr marL="457200" lvl="0" indent="-381000" rtl="0">
              <a:spcBef>
                <a:spcPts val="0"/>
              </a:spcBef>
              <a:buClr>
                <a:schemeClr val="dk1"/>
              </a:buClr>
              <a:buSzPct val="100000"/>
              <a:buFont typeface="Arial"/>
              <a:buChar char="●"/>
            </a:pPr>
            <a:r>
              <a:rPr lang="en" dirty="0"/>
              <a:t>The research of intermittent catheter cleaning methods is old, outdated, and frequently recycled in current studies. </a:t>
            </a:r>
          </a:p>
          <a:p>
            <a:pPr marL="457200" lvl="0" indent="-381000" rtl="0">
              <a:spcBef>
                <a:spcPts val="0"/>
              </a:spcBef>
              <a:buClr>
                <a:schemeClr val="dk1"/>
              </a:buClr>
              <a:buSzPct val="100000"/>
              <a:buFont typeface="Arial"/>
              <a:buChar char="●"/>
            </a:pPr>
            <a:r>
              <a:rPr lang="en" dirty="0"/>
              <a:t>Minimal current research has been conducted to find the best way to clean intermittent catheters for reuse. </a:t>
            </a:r>
          </a:p>
        </p:txBody>
      </p:sp>
    </p:spTree>
  </p:cSld>
  <p:clrMapOvr>
    <a:masterClrMapping/>
  </p:clrMapOvr>
  <p:transition xmlns:p14="http://schemas.microsoft.com/office/powerpoint/2010/mai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101012"/>
            <a:ext cx="8229600" cy="1316825"/>
          </a:xfrm>
          <a:prstGeom prst="rect">
            <a:avLst/>
          </a:prstGeom>
        </p:spPr>
        <p:txBody>
          <a:bodyPr lIns="91425" tIns="91425" rIns="91425" bIns="91425" anchor="b" anchorCtr="0">
            <a:noAutofit/>
          </a:bodyPr>
          <a:lstStyle/>
          <a:p>
            <a:pPr algn="ctr">
              <a:spcBef>
                <a:spcPts val="0"/>
              </a:spcBef>
              <a:buNone/>
            </a:pPr>
            <a:r>
              <a:rPr lang="en" sz="4400" dirty="0"/>
              <a:t>Method of Cleaning: </a:t>
            </a:r>
            <a:r>
              <a:rPr lang="en-US" sz="4400" dirty="0" smtClean="0"/>
              <a:t/>
            </a:r>
            <a:br>
              <a:rPr lang="en-US" sz="4400" dirty="0" smtClean="0"/>
            </a:br>
            <a:r>
              <a:rPr lang="en" sz="4400" dirty="0" smtClean="0">
                <a:solidFill>
                  <a:srgbClr val="FFFF00"/>
                </a:solidFill>
              </a:rPr>
              <a:t>Water-</a:t>
            </a:r>
            <a:r>
              <a:rPr lang="en-US" sz="4400" smtClean="0">
                <a:solidFill>
                  <a:srgbClr val="FFFF00"/>
                </a:solidFill>
              </a:rPr>
              <a:t>b</a:t>
            </a:r>
            <a:r>
              <a:rPr lang="en" sz="4400" smtClean="0">
                <a:solidFill>
                  <a:srgbClr val="FFFF00"/>
                </a:solidFill>
              </a:rPr>
              <a:t>ased</a:t>
            </a:r>
            <a:endParaRPr lang="en" sz="4400" dirty="0">
              <a:solidFill>
                <a:srgbClr val="FFFF00"/>
              </a:solidFill>
            </a:endParaRPr>
          </a:p>
        </p:txBody>
      </p:sp>
      <p:sp>
        <p:nvSpPr>
          <p:cNvPr id="71" name="Shape 71"/>
          <p:cNvSpPr txBox="1">
            <a:spLocks noGrp="1"/>
          </p:cNvSpPr>
          <p:nvPr>
            <p:ph type="body" idx="1"/>
          </p:nvPr>
        </p:nvSpPr>
        <p:spPr>
          <a:xfrm>
            <a:off x="457200" y="1488157"/>
            <a:ext cx="8229600" cy="4967599"/>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sz="2800" dirty="0"/>
              <a:t>From multiple reviews of literature, the Joanna Briggs Institute recommends that best practice is to have patients wash the reusable catheter with soap and water (Wimpenny, 2013</a:t>
            </a:r>
            <a:r>
              <a:rPr lang="en" sz="2800" dirty="0" smtClean="0"/>
              <a:t>).</a:t>
            </a:r>
            <a:endParaRPr lang="en-US" sz="2800" dirty="0" smtClean="0"/>
          </a:p>
          <a:p>
            <a:pPr marL="76200" lvl="0" rtl="0">
              <a:spcBef>
                <a:spcPts val="0"/>
              </a:spcBef>
              <a:buClr>
                <a:schemeClr val="dk1"/>
              </a:buClr>
              <a:buSzPct val="100000"/>
            </a:pPr>
            <a:endParaRPr lang="en" sz="2800" dirty="0"/>
          </a:p>
          <a:p>
            <a:pPr marL="457200" lvl="0" indent="-381000" rtl="0">
              <a:spcBef>
                <a:spcPts val="0"/>
              </a:spcBef>
              <a:buClr>
                <a:schemeClr val="dk1"/>
              </a:buClr>
              <a:buSzPct val="100000"/>
              <a:buFont typeface="Arial"/>
              <a:buChar char="●"/>
            </a:pPr>
            <a:r>
              <a:rPr lang="en-US" sz="2800" dirty="0" smtClean="0"/>
              <a:t>In laboratory study involving 312 catheters, </a:t>
            </a:r>
            <a:r>
              <a:rPr lang="en-US" sz="2800" dirty="0"/>
              <a:t>r</a:t>
            </a:r>
            <a:r>
              <a:rPr lang="en" sz="2800" dirty="0" smtClean="0"/>
              <a:t>insing </a:t>
            </a:r>
            <a:r>
              <a:rPr lang="en" sz="2800" dirty="0"/>
              <a:t>and drying without soap has shown to significantly reduce bacteria content by 5 folds </a:t>
            </a:r>
            <a:r>
              <a:rPr lang="en" sz="2800" dirty="0" smtClean="0"/>
              <a:t>(p</a:t>
            </a:r>
            <a:r>
              <a:rPr lang="en" sz="2800" dirty="0"/>
              <a:t>. &lt;001) </a:t>
            </a:r>
            <a:r>
              <a:rPr lang="en" sz="2800" dirty="0" smtClean="0"/>
              <a:t>(Lavellee </a:t>
            </a:r>
            <a:r>
              <a:rPr lang="en" sz="2800" dirty="0"/>
              <a:t>et al., 1995</a:t>
            </a:r>
            <a:r>
              <a:rPr lang="en" sz="2800" dirty="0" smtClean="0"/>
              <a:t>).</a:t>
            </a:r>
            <a:endParaRPr lang="en-US" sz="2800" dirty="0" smtClean="0"/>
          </a:p>
          <a:p>
            <a:pPr marL="76200" lvl="0" rtl="0">
              <a:spcBef>
                <a:spcPts val="0"/>
              </a:spcBef>
              <a:buClr>
                <a:schemeClr val="dk1"/>
              </a:buClr>
              <a:buSzPct val="100000"/>
            </a:pPr>
            <a:endParaRPr lang="en" sz="2800" dirty="0"/>
          </a:p>
          <a:p>
            <a:pPr marL="457200" lvl="0" indent="-381000">
              <a:spcBef>
                <a:spcPts val="0"/>
              </a:spcBef>
              <a:buClr>
                <a:schemeClr val="dk1"/>
              </a:buClr>
              <a:buSzPct val="100000"/>
              <a:buFont typeface="Arial"/>
              <a:buChar char="●"/>
            </a:pPr>
            <a:r>
              <a:rPr lang="en-US" sz="2800" dirty="0" smtClean="0"/>
              <a:t>Drying was </a:t>
            </a:r>
            <a:r>
              <a:rPr lang="en" sz="2800" dirty="0" smtClean="0"/>
              <a:t>the most effective component(p. &lt;001) (Lavellee et al., 1995). </a:t>
            </a:r>
            <a:endParaRPr lang="en" sz="2800" dirty="0"/>
          </a:p>
        </p:txBody>
      </p:sp>
    </p:spTree>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0"/>
            <a:ext cx="8229600" cy="1483301"/>
          </a:xfrm>
          <a:prstGeom prst="rect">
            <a:avLst/>
          </a:prstGeom>
        </p:spPr>
        <p:txBody>
          <a:bodyPr lIns="91425" tIns="91425" rIns="91425" bIns="91425" anchor="b" anchorCtr="0">
            <a:noAutofit/>
          </a:bodyPr>
          <a:lstStyle/>
          <a:p>
            <a:pPr lvl="0" algn="ctr" rtl="0">
              <a:spcBef>
                <a:spcPts val="0"/>
              </a:spcBef>
              <a:buNone/>
            </a:pPr>
            <a:r>
              <a:rPr lang="en" sz="4400" dirty="0"/>
              <a:t>Method of Cleaning: </a:t>
            </a:r>
            <a:r>
              <a:rPr lang="en-US" sz="4400" dirty="0" smtClean="0"/>
              <a:t/>
            </a:r>
            <a:br>
              <a:rPr lang="en-US" sz="4400" dirty="0" smtClean="0"/>
            </a:br>
            <a:r>
              <a:rPr lang="en" sz="4400" dirty="0" smtClean="0">
                <a:solidFill>
                  <a:srgbClr val="FFFF00"/>
                </a:solidFill>
              </a:rPr>
              <a:t>Alcohol-based</a:t>
            </a:r>
            <a:r>
              <a:rPr lang="en" sz="4400" dirty="0" smtClean="0"/>
              <a:t> </a:t>
            </a:r>
            <a:endParaRPr lang="en" sz="4400" dirty="0"/>
          </a:p>
        </p:txBody>
      </p:sp>
      <p:sp>
        <p:nvSpPr>
          <p:cNvPr id="77" name="Shape 77"/>
          <p:cNvSpPr txBox="1">
            <a:spLocks noGrp="1"/>
          </p:cNvSpPr>
          <p:nvPr>
            <p:ph type="body" idx="1"/>
          </p:nvPr>
        </p:nvSpPr>
        <p:spPr>
          <a:xfrm>
            <a:off x="457200" y="1445953"/>
            <a:ext cx="8229600" cy="4967599"/>
          </a:xfrm>
          <a:prstGeom prst="rect">
            <a:avLst/>
          </a:prstGeom>
        </p:spPr>
        <p:txBody>
          <a:bodyPr lIns="91425" tIns="91425" rIns="91425" bIns="91425" anchor="t" anchorCtr="0">
            <a:noAutofit/>
          </a:bodyPr>
          <a:lstStyle/>
          <a:p>
            <a:pPr marL="457200" lvl="0" indent="-304800" rtl="0">
              <a:spcBef>
                <a:spcPts val="0"/>
              </a:spcBef>
              <a:buClr>
                <a:schemeClr val="dk1"/>
              </a:buClr>
              <a:buSzPct val="100000"/>
              <a:buFont typeface="Arial"/>
              <a:buChar char="●"/>
            </a:pPr>
            <a:r>
              <a:rPr lang="en-US" sz="2200" dirty="0" smtClean="0"/>
              <a:t>After immersion of alcohol in 5 minutes, the catheters show these results below </a:t>
            </a:r>
            <a:r>
              <a:rPr lang="en" sz="2200" dirty="0" smtClean="0"/>
              <a:t>(Bogaert</a:t>
            </a:r>
            <a:r>
              <a:rPr lang="en" sz="2200" dirty="0"/>
              <a:t>, et al., 2004). </a:t>
            </a:r>
          </a:p>
          <a:p>
            <a:pPr lvl="0" rtl="0">
              <a:spcBef>
                <a:spcPts val="0"/>
              </a:spcBef>
              <a:buNone/>
            </a:pPr>
            <a:endParaRPr sz="1800" dirty="0"/>
          </a:p>
          <a:p>
            <a:pPr lvl="0" rtl="0">
              <a:spcBef>
                <a:spcPts val="0"/>
              </a:spcBef>
              <a:buNone/>
            </a:pPr>
            <a:endParaRPr sz="1800" dirty="0"/>
          </a:p>
          <a:p>
            <a:pPr lvl="0" rtl="0">
              <a:spcBef>
                <a:spcPts val="0"/>
              </a:spcBef>
              <a:buNone/>
            </a:pPr>
            <a:endParaRPr sz="1800" dirty="0"/>
          </a:p>
          <a:p>
            <a:pPr lvl="0" rtl="0">
              <a:spcBef>
                <a:spcPts val="0"/>
              </a:spcBef>
              <a:buNone/>
            </a:pPr>
            <a:endParaRPr sz="1800" dirty="0"/>
          </a:p>
          <a:p>
            <a:pPr lvl="0" rtl="0">
              <a:spcBef>
                <a:spcPts val="0"/>
              </a:spcBef>
              <a:buNone/>
            </a:pPr>
            <a:endParaRPr sz="1800" dirty="0"/>
          </a:p>
          <a:p>
            <a:pPr lvl="0" rtl="0">
              <a:spcBef>
                <a:spcPts val="0"/>
              </a:spcBef>
              <a:buNone/>
            </a:pPr>
            <a:endParaRPr sz="1800" dirty="0"/>
          </a:p>
          <a:p>
            <a:pPr marL="457200" lvl="0" indent="-304800" rtl="0">
              <a:spcBef>
                <a:spcPts val="0"/>
              </a:spcBef>
              <a:buClr>
                <a:schemeClr val="dk1"/>
              </a:buClr>
              <a:buSzPct val="100000"/>
              <a:buFont typeface="Arial"/>
              <a:buChar char="●"/>
            </a:pPr>
            <a:endParaRPr lang="en-US" sz="1800" dirty="0" smtClean="0"/>
          </a:p>
          <a:p>
            <a:pPr marL="457200" lvl="0" indent="-304800" rtl="0">
              <a:spcBef>
                <a:spcPts val="0"/>
              </a:spcBef>
              <a:buClr>
                <a:schemeClr val="dk1"/>
              </a:buClr>
              <a:buSzPct val="100000"/>
              <a:buFont typeface="Arial"/>
              <a:buChar char="●"/>
            </a:pPr>
            <a:endParaRPr lang="en-US" sz="2000" dirty="0" smtClean="0"/>
          </a:p>
          <a:p>
            <a:pPr marL="457200" lvl="0" indent="-304800" rtl="0">
              <a:spcBef>
                <a:spcPts val="0"/>
              </a:spcBef>
              <a:buClr>
                <a:schemeClr val="dk1"/>
              </a:buClr>
              <a:buSzPct val="100000"/>
              <a:buFont typeface="Arial"/>
              <a:buChar char="●"/>
            </a:pPr>
            <a:r>
              <a:rPr lang="en" sz="2200" dirty="0" smtClean="0"/>
              <a:t>If catheter </a:t>
            </a:r>
            <a:r>
              <a:rPr lang="en" sz="2200" dirty="0"/>
              <a:t>remains in </a:t>
            </a:r>
            <a:r>
              <a:rPr lang="en" sz="2200" dirty="0" smtClean="0"/>
              <a:t>alcohol </a:t>
            </a:r>
            <a:r>
              <a:rPr lang="en" sz="2200" dirty="0"/>
              <a:t>solution for more than 45 minutes, it </a:t>
            </a:r>
            <a:r>
              <a:rPr lang="en" sz="2200" dirty="0" smtClean="0"/>
              <a:t>will</a:t>
            </a:r>
            <a:r>
              <a:rPr lang="en-US" sz="2200" dirty="0" smtClean="0"/>
              <a:t> </a:t>
            </a:r>
            <a:r>
              <a:rPr lang="en" sz="2200" dirty="0" smtClean="0"/>
              <a:t>jeopardize qualities </a:t>
            </a:r>
            <a:r>
              <a:rPr lang="en-US" sz="2200" dirty="0" smtClean="0"/>
              <a:t>of </a:t>
            </a:r>
            <a:r>
              <a:rPr lang="en" sz="2200" dirty="0" smtClean="0"/>
              <a:t>catheter (</a:t>
            </a:r>
            <a:r>
              <a:rPr lang="en" sz="2200" dirty="0"/>
              <a:t>Bogaert, et al., 2004). </a:t>
            </a:r>
            <a:endParaRPr lang="en-US" sz="2200" dirty="0" smtClean="0"/>
          </a:p>
          <a:p>
            <a:pPr marL="457200" lvl="0" indent="-304800" rtl="0">
              <a:spcBef>
                <a:spcPts val="0"/>
              </a:spcBef>
              <a:buClr>
                <a:schemeClr val="dk1"/>
              </a:buClr>
              <a:buSzPct val="100000"/>
              <a:buFont typeface="Arial"/>
              <a:buChar char="●"/>
            </a:pPr>
            <a:endParaRPr lang="en-US" sz="2200" dirty="0"/>
          </a:p>
          <a:p>
            <a:pPr marL="457200" lvl="0" indent="-304800" rtl="0">
              <a:spcBef>
                <a:spcPts val="0"/>
              </a:spcBef>
              <a:buClr>
                <a:schemeClr val="dk1"/>
              </a:buClr>
              <a:buSzPct val="100000"/>
              <a:buFont typeface="Arial"/>
              <a:buChar char="●"/>
            </a:pPr>
            <a:r>
              <a:rPr lang="en-US" sz="2200" dirty="0" smtClean="0"/>
              <a:t>N</a:t>
            </a:r>
            <a:r>
              <a:rPr lang="en" sz="2200" dirty="0" smtClean="0"/>
              <a:t>on-research </a:t>
            </a:r>
            <a:r>
              <a:rPr lang="en" sz="2200" dirty="0"/>
              <a:t>articles endorses the use of alcohol </a:t>
            </a:r>
            <a:r>
              <a:rPr lang="en-US" sz="2200" dirty="0" smtClean="0"/>
              <a:t>for catheter </a:t>
            </a:r>
            <a:r>
              <a:rPr lang="en" sz="2200" dirty="0" smtClean="0"/>
              <a:t>cleaning methods</a:t>
            </a:r>
            <a:r>
              <a:rPr lang="en-US" sz="2200" dirty="0" smtClean="0"/>
              <a:t> </a:t>
            </a:r>
            <a:r>
              <a:rPr lang="en" sz="2200" dirty="0" smtClean="0"/>
              <a:t>(Granger</a:t>
            </a:r>
            <a:r>
              <a:rPr lang="en" sz="2200" dirty="0"/>
              <a:t>, 2009; Karr, 2009; Larson, 2009). </a:t>
            </a:r>
          </a:p>
        </p:txBody>
      </p:sp>
      <p:graphicFrame>
        <p:nvGraphicFramePr>
          <p:cNvPr id="78" name="Shape 78"/>
          <p:cNvGraphicFramePr/>
          <p:nvPr>
            <p:extLst>
              <p:ext uri="{D42A27DB-BD31-4B8C-83A1-F6EECF244321}">
                <p14:modId xmlns:p14="http://schemas.microsoft.com/office/powerpoint/2010/main" val="874170284"/>
              </p:ext>
            </p:extLst>
          </p:nvPr>
        </p:nvGraphicFramePr>
        <p:xfrm>
          <a:off x="1718118" y="2495159"/>
          <a:ext cx="5866796" cy="1706760"/>
        </p:xfrm>
        <a:graphic>
          <a:graphicData uri="http://schemas.openxmlformats.org/drawingml/2006/table">
            <a:tbl>
              <a:tblPr>
                <a:noFill/>
                <a:tableStyleId>{83E63278-0BF2-443E-B287-5000673E5AF4}</a:tableStyleId>
              </a:tblPr>
              <a:tblGrid>
                <a:gridCol w="1466699"/>
                <a:gridCol w="1466699"/>
                <a:gridCol w="1466699"/>
                <a:gridCol w="1466699"/>
              </a:tblGrid>
              <a:tr h="410169">
                <a:tc>
                  <a:txBody>
                    <a:bodyPr/>
                    <a:lstStyle/>
                    <a:p>
                      <a:pPr lvl="0" rtl="0">
                        <a:spcBef>
                          <a:spcPts val="0"/>
                        </a:spcBef>
                        <a:buNone/>
                      </a:pPr>
                      <a:r>
                        <a:rPr lang="en" sz="1600" dirty="0"/>
                        <a:t>Bacteria</a:t>
                      </a:r>
                    </a:p>
                  </a:txBody>
                  <a:tcPr marL="91425" marR="91425" marT="121900" marB="121900"/>
                </a:tc>
                <a:tc>
                  <a:txBody>
                    <a:bodyPr/>
                    <a:lstStyle/>
                    <a:p>
                      <a:pPr lvl="0" rtl="0">
                        <a:spcBef>
                          <a:spcPts val="0"/>
                        </a:spcBef>
                        <a:buNone/>
                      </a:pPr>
                      <a:r>
                        <a:rPr lang="en" sz="1600"/>
                        <a:t>E.coli</a:t>
                      </a:r>
                    </a:p>
                  </a:txBody>
                  <a:tcPr marL="91425" marR="91425" marT="121900" marB="121900"/>
                </a:tc>
                <a:tc>
                  <a:txBody>
                    <a:bodyPr/>
                    <a:lstStyle/>
                    <a:p>
                      <a:pPr lvl="0" rtl="0">
                        <a:spcBef>
                          <a:spcPts val="0"/>
                        </a:spcBef>
                        <a:buNone/>
                      </a:pPr>
                      <a:r>
                        <a:rPr lang="en" sz="1600" dirty="0"/>
                        <a:t>P. aeruginosa</a:t>
                      </a:r>
                    </a:p>
                  </a:txBody>
                  <a:tcPr marL="91425" marR="91425" marT="121900" marB="121900"/>
                </a:tc>
                <a:tc>
                  <a:txBody>
                    <a:bodyPr/>
                    <a:lstStyle/>
                    <a:p>
                      <a:pPr lvl="0" rtl="0">
                        <a:spcBef>
                          <a:spcPts val="0"/>
                        </a:spcBef>
                        <a:buNone/>
                      </a:pPr>
                      <a:r>
                        <a:rPr lang="en" sz="1600"/>
                        <a:t>S. aureus</a:t>
                      </a:r>
                    </a:p>
                  </a:txBody>
                  <a:tcPr marL="91425" marR="91425" marT="121900" marB="121900"/>
                </a:tc>
              </a:tr>
              <a:tr h="410169">
                <a:tc>
                  <a:txBody>
                    <a:bodyPr/>
                    <a:lstStyle/>
                    <a:p>
                      <a:pPr lvl="0" rtl="0">
                        <a:spcBef>
                          <a:spcPts val="0"/>
                        </a:spcBef>
                        <a:buNone/>
                      </a:pPr>
                      <a:r>
                        <a:rPr lang="en" sz="1600" dirty="0"/>
                        <a:t>Control group</a:t>
                      </a:r>
                    </a:p>
                  </a:txBody>
                  <a:tcPr marL="91425" marR="91425" marT="121900" marB="121900"/>
                </a:tc>
                <a:tc>
                  <a:txBody>
                    <a:bodyPr/>
                    <a:lstStyle/>
                    <a:p>
                      <a:pPr lvl="0" rtl="0">
                        <a:spcBef>
                          <a:spcPts val="0"/>
                        </a:spcBef>
                        <a:buNone/>
                      </a:pPr>
                      <a:r>
                        <a:rPr lang="en" sz="1600"/>
                        <a:t>6.67</a:t>
                      </a:r>
                    </a:p>
                  </a:txBody>
                  <a:tcPr marL="91425" marR="91425" marT="121900" marB="121900"/>
                </a:tc>
                <a:tc>
                  <a:txBody>
                    <a:bodyPr/>
                    <a:lstStyle/>
                    <a:p>
                      <a:pPr lvl="0" rtl="0">
                        <a:spcBef>
                          <a:spcPts val="0"/>
                        </a:spcBef>
                        <a:buNone/>
                      </a:pPr>
                      <a:r>
                        <a:rPr lang="en" sz="1600" dirty="0"/>
                        <a:t>6.81</a:t>
                      </a:r>
                    </a:p>
                  </a:txBody>
                  <a:tcPr marL="91425" marR="91425" marT="121900" marB="121900"/>
                </a:tc>
                <a:tc>
                  <a:txBody>
                    <a:bodyPr/>
                    <a:lstStyle/>
                    <a:p>
                      <a:pPr lvl="0" rtl="0">
                        <a:spcBef>
                          <a:spcPts val="0"/>
                        </a:spcBef>
                        <a:buNone/>
                      </a:pPr>
                      <a:r>
                        <a:rPr lang="en" sz="1600"/>
                        <a:t>7.05</a:t>
                      </a:r>
                    </a:p>
                  </a:txBody>
                  <a:tcPr marL="91425" marR="91425" marT="121900" marB="121900"/>
                </a:tc>
              </a:tr>
              <a:tr h="615270">
                <a:tc>
                  <a:txBody>
                    <a:bodyPr/>
                    <a:lstStyle/>
                    <a:p>
                      <a:pPr lvl="0" rtl="0">
                        <a:spcBef>
                          <a:spcPts val="0"/>
                        </a:spcBef>
                        <a:buNone/>
                      </a:pPr>
                      <a:r>
                        <a:rPr lang="en" sz="1600" dirty="0"/>
                        <a:t>Immersion in alcohol</a:t>
                      </a:r>
                    </a:p>
                  </a:txBody>
                  <a:tcPr marL="91425" marR="91425" marT="121900" marB="121900"/>
                </a:tc>
                <a:tc>
                  <a:txBody>
                    <a:bodyPr/>
                    <a:lstStyle/>
                    <a:p>
                      <a:pPr lvl="0" rtl="0">
                        <a:spcBef>
                          <a:spcPts val="0"/>
                        </a:spcBef>
                        <a:buNone/>
                      </a:pPr>
                      <a:r>
                        <a:rPr lang="en" sz="1600" dirty="0"/>
                        <a:t>less than 0.3</a:t>
                      </a:r>
                    </a:p>
                  </a:txBody>
                  <a:tcPr marL="91425" marR="91425" marT="121900" marB="121900"/>
                </a:tc>
                <a:tc>
                  <a:txBody>
                    <a:bodyPr/>
                    <a:lstStyle/>
                    <a:p>
                      <a:pPr lvl="0" rtl="0">
                        <a:spcBef>
                          <a:spcPts val="0"/>
                        </a:spcBef>
                        <a:buNone/>
                      </a:pPr>
                      <a:r>
                        <a:rPr lang="en" sz="1600" dirty="0"/>
                        <a:t>Less than 0.3</a:t>
                      </a:r>
                    </a:p>
                  </a:txBody>
                  <a:tcPr marL="91425" marR="91425" marT="121900" marB="121900"/>
                </a:tc>
                <a:tc>
                  <a:txBody>
                    <a:bodyPr/>
                    <a:lstStyle/>
                    <a:p>
                      <a:pPr lvl="0" rtl="0">
                        <a:spcBef>
                          <a:spcPts val="0"/>
                        </a:spcBef>
                        <a:buNone/>
                      </a:pPr>
                      <a:r>
                        <a:rPr lang="en" sz="1600" dirty="0"/>
                        <a:t>Less than 0.3</a:t>
                      </a:r>
                    </a:p>
                  </a:txBody>
                  <a:tcPr marL="91425" marR="91425" marT="121900" marB="121900"/>
                </a:tc>
              </a:tr>
            </a:tbl>
          </a:graphicData>
        </a:graphic>
      </p:graphicFrame>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457201" y="14893"/>
            <a:ext cx="8526299" cy="1500288"/>
          </a:xfrm>
          <a:prstGeom prst="rect">
            <a:avLst/>
          </a:prstGeom>
        </p:spPr>
        <p:txBody>
          <a:bodyPr lIns="91425" tIns="91425" rIns="91425" bIns="91425" anchor="b" anchorCtr="0">
            <a:noAutofit/>
          </a:bodyPr>
          <a:lstStyle/>
          <a:p>
            <a:pPr lvl="0" algn="ctr" rtl="0">
              <a:spcBef>
                <a:spcPts val="0"/>
              </a:spcBef>
              <a:buNone/>
            </a:pPr>
            <a:r>
              <a:rPr lang="en" sz="4400" dirty="0"/>
              <a:t>Method of Cleaning: </a:t>
            </a:r>
            <a:r>
              <a:rPr lang="en" sz="4400" dirty="0">
                <a:solidFill>
                  <a:srgbClr val="FFFF00"/>
                </a:solidFill>
              </a:rPr>
              <a:t>Microwave Sterilization</a:t>
            </a:r>
          </a:p>
        </p:txBody>
      </p:sp>
      <p:sp>
        <p:nvSpPr>
          <p:cNvPr id="84" name="Shape 84"/>
          <p:cNvSpPr txBox="1">
            <a:spLocks noGrp="1"/>
          </p:cNvSpPr>
          <p:nvPr>
            <p:ph type="body" idx="1"/>
          </p:nvPr>
        </p:nvSpPr>
        <p:spPr>
          <a:xfrm>
            <a:off x="-5300" y="1397000"/>
            <a:ext cx="9073199" cy="5460800"/>
          </a:xfrm>
          <a:prstGeom prst="rect">
            <a:avLst/>
          </a:prstGeom>
        </p:spPr>
        <p:txBody>
          <a:bodyPr lIns="91425" tIns="91425" rIns="91425" bIns="91425" anchor="t" anchorCtr="0">
            <a:noAutofit/>
          </a:bodyPr>
          <a:lstStyle/>
          <a:p>
            <a:pPr marL="457200" lvl="0" indent="-304800" rtl="0">
              <a:spcBef>
                <a:spcPts val="0"/>
              </a:spcBef>
              <a:buClr>
                <a:schemeClr val="dk1"/>
              </a:buClr>
              <a:buSzPct val="100000"/>
              <a:buFont typeface="Arial"/>
              <a:buChar char="●"/>
            </a:pPr>
            <a:endParaRPr lang="en-US" sz="1600" dirty="0" smtClean="0"/>
          </a:p>
          <a:p>
            <a:pPr marL="457200" lvl="0" indent="-304800" rtl="0">
              <a:spcBef>
                <a:spcPts val="0"/>
              </a:spcBef>
              <a:buClr>
                <a:schemeClr val="dk1"/>
              </a:buClr>
              <a:buSzPct val="100000"/>
              <a:buFont typeface="Arial"/>
              <a:buChar char="●"/>
            </a:pPr>
            <a:r>
              <a:rPr lang="en" sz="1600" dirty="0" smtClean="0"/>
              <a:t>After </a:t>
            </a:r>
            <a:r>
              <a:rPr lang="en" sz="1600" dirty="0"/>
              <a:t>microwaving red rubber catheters for 12 minutes </a:t>
            </a:r>
            <a:r>
              <a:rPr lang="en" sz="1600" dirty="0" smtClean="0"/>
              <a:t>at </a:t>
            </a:r>
            <a:r>
              <a:rPr lang="en" sz="1600" dirty="0"/>
              <a:t>full power, the catheters had zero viable organisms. </a:t>
            </a:r>
            <a:r>
              <a:rPr lang="en" sz="1600" dirty="0" smtClean="0"/>
              <a:t>(</a:t>
            </a:r>
            <a:r>
              <a:rPr lang="en" sz="1600" dirty="0"/>
              <a:t>Douglas et al., 1990</a:t>
            </a:r>
            <a:r>
              <a:rPr lang="en" sz="1600" dirty="0" smtClean="0"/>
              <a:t>).</a:t>
            </a:r>
            <a:endParaRPr lang="en-US" sz="1600" dirty="0" smtClean="0"/>
          </a:p>
          <a:p>
            <a:pPr marL="457200" lvl="0" indent="-304800" rtl="0">
              <a:spcBef>
                <a:spcPts val="0"/>
              </a:spcBef>
              <a:buClr>
                <a:schemeClr val="dk1"/>
              </a:buClr>
              <a:buSzPct val="100000"/>
              <a:buFont typeface="Arial"/>
              <a:buChar char="●"/>
            </a:pPr>
            <a:endParaRPr lang="en" sz="1600" dirty="0"/>
          </a:p>
          <a:p>
            <a:pPr marL="457200" lvl="0" indent="-304800" rtl="0">
              <a:spcBef>
                <a:spcPts val="0"/>
              </a:spcBef>
              <a:buClr>
                <a:schemeClr val="dk1"/>
              </a:buClr>
              <a:buSzPct val="100000"/>
              <a:buFont typeface="Arial"/>
              <a:buChar char="●"/>
            </a:pPr>
            <a:r>
              <a:rPr lang="en" sz="1600" dirty="0"/>
              <a:t>After microwaving the three catheters </a:t>
            </a:r>
            <a:r>
              <a:rPr lang="en" sz="1600" dirty="0" smtClean="0"/>
              <a:t>for </a:t>
            </a:r>
            <a:r>
              <a:rPr lang="en" sz="1600" dirty="0"/>
              <a:t>12 </a:t>
            </a:r>
            <a:r>
              <a:rPr lang="en" sz="1600" dirty="0" smtClean="0"/>
              <a:t>minutes</a:t>
            </a:r>
            <a:r>
              <a:rPr lang="en-US" sz="1600" dirty="0" smtClean="0"/>
              <a:t>, there are</a:t>
            </a:r>
            <a:r>
              <a:rPr lang="en" sz="1600" dirty="0" smtClean="0"/>
              <a:t> </a:t>
            </a:r>
            <a:r>
              <a:rPr lang="en-US" sz="1600" dirty="0" smtClean="0"/>
              <a:t>changes in</a:t>
            </a:r>
            <a:r>
              <a:rPr lang="en" sz="1600" dirty="0" smtClean="0"/>
              <a:t> </a:t>
            </a:r>
            <a:r>
              <a:rPr lang="en" sz="1600" dirty="0"/>
              <a:t>physical </a:t>
            </a:r>
            <a:r>
              <a:rPr lang="en" sz="1600" dirty="0" smtClean="0"/>
              <a:t>qualities an</a:t>
            </a:r>
            <a:r>
              <a:rPr lang="en-US" sz="1600" dirty="0" smtClean="0"/>
              <a:t>d an</a:t>
            </a:r>
            <a:r>
              <a:rPr lang="en" sz="1600" dirty="0" smtClean="0"/>
              <a:t> </a:t>
            </a:r>
            <a:r>
              <a:rPr lang="en" sz="1600" dirty="0"/>
              <a:t>antimicrobial effect was present in E. </a:t>
            </a:r>
            <a:r>
              <a:rPr lang="en" sz="1600" dirty="0" smtClean="0"/>
              <a:t>coli. </a:t>
            </a:r>
            <a:r>
              <a:rPr lang="en" sz="1600" dirty="0"/>
              <a:t>Bacterial results are shown below (Bogaert, et al., 2004).</a:t>
            </a:r>
          </a:p>
          <a:p>
            <a:pPr rtl="0">
              <a:spcBef>
                <a:spcPts val="0"/>
              </a:spcBef>
              <a:buNone/>
            </a:pPr>
            <a:endParaRPr sz="1400" b="1" dirty="0"/>
          </a:p>
          <a:p>
            <a:pPr rtl="0">
              <a:spcBef>
                <a:spcPts val="0"/>
              </a:spcBef>
              <a:buNone/>
            </a:pPr>
            <a:endParaRPr sz="1400" dirty="0"/>
          </a:p>
          <a:p>
            <a:pPr rtl="0">
              <a:spcBef>
                <a:spcPts val="0"/>
              </a:spcBef>
              <a:buNone/>
            </a:pPr>
            <a:endParaRPr sz="1400" dirty="0"/>
          </a:p>
          <a:p>
            <a:pPr rtl="0">
              <a:spcBef>
                <a:spcPts val="0"/>
              </a:spcBef>
              <a:buNone/>
            </a:pPr>
            <a:endParaRPr sz="1400" dirty="0"/>
          </a:p>
          <a:p>
            <a:pPr lvl="0" rtl="0">
              <a:spcBef>
                <a:spcPts val="0"/>
              </a:spcBef>
              <a:buNone/>
            </a:pPr>
            <a:endParaRPr sz="1400" dirty="0"/>
          </a:p>
          <a:p>
            <a:pPr marL="457200" lvl="0" indent="-298450" rtl="0">
              <a:spcBef>
                <a:spcPts val="0"/>
              </a:spcBef>
              <a:buClr>
                <a:schemeClr val="dk1"/>
              </a:buClr>
              <a:buSzPct val="100000"/>
              <a:buFont typeface="Arial"/>
              <a:buChar char="●"/>
            </a:pPr>
            <a:endParaRPr lang="en-US" sz="1400" dirty="0" smtClean="0"/>
          </a:p>
          <a:p>
            <a:pPr marL="457200" lvl="0" indent="-298450" rtl="0">
              <a:spcBef>
                <a:spcPts val="0"/>
              </a:spcBef>
              <a:buClr>
                <a:schemeClr val="dk1"/>
              </a:buClr>
              <a:buSzPct val="100000"/>
              <a:buFont typeface="Arial"/>
              <a:buChar char="●"/>
            </a:pPr>
            <a:endParaRPr lang="en-US" sz="1400" dirty="0"/>
          </a:p>
          <a:p>
            <a:pPr marL="457200" lvl="0" indent="-298450" rtl="0">
              <a:spcBef>
                <a:spcPts val="0"/>
              </a:spcBef>
              <a:buClr>
                <a:schemeClr val="dk1"/>
              </a:buClr>
              <a:buSzPct val="100000"/>
              <a:buFont typeface="Arial"/>
              <a:buChar char="●"/>
            </a:pPr>
            <a:endParaRPr lang="en-US" sz="1400" dirty="0" smtClean="0"/>
          </a:p>
          <a:p>
            <a:pPr marL="457200" lvl="0" indent="-298450" rtl="0">
              <a:spcBef>
                <a:spcPts val="0"/>
              </a:spcBef>
              <a:buClr>
                <a:schemeClr val="dk1"/>
              </a:buClr>
              <a:buSzPct val="100000"/>
              <a:buFont typeface="Arial"/>
              <a:buChar char="●"/>
            </a:pPr>
            <a:endParaRPr lang="en-US" sz="1400" dirty="0"/>
          </a:p>
          <a:p>
            <a:pPr marL="457200" lvl="0" indent="-298450" rtl="0">
              <a:spcBef>
                <a:spcPts val="0"/>
              </a:spcBef>
              <a:buClr>
                <a:schemeClr val="dk1"/>
              </a:buClr>
              <a:buSzPct val="100000"/>
              <a:buFont typeface="Arial"/>
              <a:buChar char="●"/>
            </a:pPr>
            <a:r>
              <a:rPr lang="en-US" sz="1600" dirty="0"/>
              <a:t>C</a:t>
            </a:r>
            <a:r>
              <a:rPr lang="en" sz="1600" dirty="0" smtClean="0"/>
              <a:t>onsideration</a:t>
            </a:r>
            <a:r>
              <a:rPr lang="en-US" sz="1600" dirty="0" smtClean="0"/>
              <a:t>:</a:t>
            </a:r>
            <a:r>
              <a:rPr lang="en" sz="1600" dirty="0" smtClean="0"/>
              <a:t> </a:t>
            </a:r>
            <a:r>
              <a:rPr lang="en" sz="1600" dirty="0"/>
              <a:t>the study was conducted in a lab </a:t>
            </a:r>
            <a:r>
              <a:rPr lang="en-US" sz="1600" dirty="0" smtClean="0"/>
              <a:t>with the use of Ziploc bag/heat sinks to hold in moisture</a:t>
            </a:r>
            <a:r>
              <a:rPr lang="en" sz="1600" dirty="0" smtClean="0"/>
              <a:t>. </a:t>
            </a:r>
            <a:endParaRPr lang="en" sz="1600" dirty="0"/>
          </a:p>
          <a:p>
            <a:pPr marL="457200" lvl="0" indent="-298450" rtl="0">
              <a:spcBef>
                <a:spcPts val="0"/>
              </a:spcBef>
              <a:buClr>
                <a:schemeClr val="dk1"/>
              </a:buClr>
              <a:buSzPct val="100000"/>
              <a:buFont typeface="Arial"/>
              <a:buChar char="●"/>
            </a:pPr>
            <a:endParaRPr lang="en-US" sz="1600" dirty="0" smtClean="0"/>
          </a:p>
          <a:p>
            <a:pPr marL="457200" lvl="0" indent="-298450" rtl="0">
              <a:spcBef>
                <a:spcPts val="0"/>
              </a:spcBef>
              <a:buClr>
                <a:schemeClr val="dk1"/>
              </a:buClr>
              <a:buSzPct val="100000"/>
              <a:buFont typeface="Arial"/>
              <a:buChar char="●"/>
            </a:pPr>
            <a:r>
              <a:rPr lang="en-US" sz="1600" dirty="0" smtClean="0"/>
              <a:t>C</a:t>
            </a:r>
            <a:r>
              <a:rPr lang="en" sz="1600" dirty="0" smtClean="0"/>
              <a:t>urrent </a:t>
            </a:r>
            <a:r>
              <a:rPr lang="en" sz="1600" dirty="0"/>
              <a:t>evidence of microwave sterilization yields the risk </a:t>
            </a:r>
            <a:r>
              <a:rPr lang="en" sz="1600" dirty="0" smtClean="0"/>
              <a:t>of </a:t>
            </a:r>
            <a:r>
              <a:rPr lang="en" sz="1600" dirty="0"/>
              <a:t>disturbing the integrity of the catheter for reuse (Chan, Cooney, &amp; Schober, 2009; Bogaert, et al., 2004; Mervine &amp; Temple, 1997). </a:t>
            </a:r>
          </a:p>
          <a:p>
            <a:pPr lvl="0" rtl="0">
              <a:spcBef>
                <a:spcPts val="0"/>
              </a:spcBef>
              <a:buNone/>
            </a:pPr>
            <a:endParaRPr sz="1400" dirty="0"/>
          </a:p>
          <a:p>
            <a:pPr lvl="0" rtl="0">
              <a:spcBef>
                <a:spcPts val="0"/>
              </a:spcBef>
              <a:buClr>
                <a:srgbClr val="000000"/>
              </a:buClr>
              <a:buFont typeface="Arial"/>
              <a:buNone/>
            </a:pPr>
            <a:endParaRPr sz="1400" dirty="0"/>
          </a:p>
        </p:txBody>
      </p:sp>
      <p:graphicFrame>
        <p:nvGraphicFramePr>
          <p:cNvPr id="85" name="Shape 85"/>
          <p:cNvGraphicFramePr/>
          <p:nvPr>
            <p:extLst>
              <p:ext uri="{D42A27DB-BD31-4B8C-83A1-F6EECF244321}">
                <p14:modId xmlns:p14="http://schemas.microsoft.com/office/powerpoint/2010/main" val="1347345589"/>
              </p:ext>
            </p:extLst>
          </p:nvPr>
        </p:nvGraphicFramePr>
        <p:xfrm>
          <a:off x="1806928" y="3092381"/>
          <a:ext cx="5401820" cy="1874400"/>
        </p:xfrm>
        <a:graphic>
          <a:graphicData uri="http://schemas.openxmlformats.org/drawingml/2006/table">
            <a:tbl>
              <a:tblPr>
                <a:noFill/>
                <a:tableStyleId>{A6140BB5-35CE-4FE9-974F-FE562A421179}</a:tableStyleId>
              </a:tblPr>
              <a:tblGrid>
                <a:gridCol w="1350455"/>
                <a:gridCol w="1350455"/>
                <a:gridCol w="1350455"/>
                <a:gridCol w="1350455"/>
              </a:tblGrid>
              <a:tr h="350553">
                <a:tc>
                  <a:txBody>
                    <a:bodyPr/>
                    <a:lstStyle/>
                    <a:p>
                      <a:pPr lvl="0" rtl="0">
                        <a:spcBef>
                          <a:spcPts val="0"/>
                        </a:spcBef>
                        <a:buNone/>
                      </a:pPr>
                      <a:r>
                        <a:rPr lang="en" sz="1500" dirty="0"/>
                        <a:t>Bacteria</a:t>
                      </a:r>
                    </a:p>
                  </a:txBody>
                  <a:tcPr marL="91425" marR="91425" marT="121900" marB="121900"/>
                </a:tc>
                <a:tc>
                  <a:txBody>
                    <a:bodyPr/>
                    <a:lstStyle/>
                    <a:p>
                      <a:pPr lvl="0" rtl="0">
                        <a:spcBef>
                          <a:spcPts val="0"/>
                        </a:spcBef>
                        <a:buNone/>
                      </a:pPr>
                      <a:r>
                        <a:rPr lang="en" sz="1500"/>
                        <a:t>E.coli</a:t>
                      </a:r>
                    </a:p>
                  </a:txBody>
                  <a:tcPr marL="91425" marR="91425" marT="121900" marB="121900"/>
                </a:tc>
                <a:tc>
                  <a:txBody>
                    <a:bodyPr/>
                    <a:lstStyle/>
                    <a:p>
                      <a:pPr lvl="0" rtl="0">
                        <a:spcBef>
                          <a:spcPts val="0"/>
                        </a:spcBef>
                        <a:buNone/>
                      </a:pPr>
                      <a:r>
                        <a:rPr lang="en" sz="1500" dirty="0"/>
                        <a:t>P. aeruginosa</a:t>
                      </a:r>
                    </a:p>
                  </a:txBody>
                  <a:tcPr marL="91425" marR="91425" marT="121900" marB="121900"/>
                </a:tc>
                <a:tc>
                  <a:txBody>
                    <a:bodyPr/>
                    <a:lstStyle/>
                    <a:p>
                      <a:pPr lvl="0" rtl="0">
                        <a:spcBef>
                          <a:spcPts val="0"/>
                        </a:spcBef>
                        <a:buNone/>
                      </a:pPr>
                      <a:r>
                        <a:rPr lang="en" sz="1500" dirty="0"/>
                        <a:t>S. aureus</a:t>
                      </a:r>
                    </a:p>
                  </a:txBody>
                  <a:tcPr marL="91425" marR="91425" marT="121900" marB="121900"/>
                </a:tc>
              </a:tr>
              <a:tr h="350553">
                <a:tc>
                  <a:txBody>
                    <a:bodyPr/>
                    <a:lstStyle/>
                    <a:p>
                      <a:pPr lvl="0" rtl="0">
                        <a:spcBef>
                          <a:spcPts val="0"/>
                        </a:spcBef>
                        <a:buNone/>
                      </a:pPr>
                      <a:r>
                        <a:rPr lang="en" sz="1500" dirty="0"/>
                        <a:t>Control group</a:t>
                      </a:r>
                    </a:p>
                  </a:txBody>
                  <a:tcPr marL="91425" marR="91425" marT="121900" marB="121900"/>
                </a:tc>
                <a:tc>
                  <a:txBody>
                    <a:bodyPr/>
                    <a:lstStyle/>
                    <a:p>
                      <a:pPr lvl="0" rtl="0">
                        <a:spcBef>
                          <a:spcPts val="0"/>
                        </a:spcBef>
                        <a:buNone/>
                      </a:pPr>
                      <a:r>
                        <a:rPr lang="en" sz="1500" dirty="0"/>
                        <a:t>6.67</a:t>
                      </a:r>
                    </a:p>
                  </a:txBody>
                  <a:tcPr marL="91425" marR="91425" marT="121900" marB="121900"/>
                </a:tc>
                <a:tc>
                  <a:txBody>
                    <a:bodyPr/>
                    <a:lstStyle/>
                    <a:p>
                      <a:pPr lvl="0" rtl="0">
                        <a:spcBef>
                          <a:spcPts val="0"/>
                        </a:spcBef>
                        <a:buNone/>
                      </a:pPr>
                      <a:r>
                        <a:rPr lang="en" sz="1500" dirty="0"/>
                        <a:t>6.81</a:t>
                      </a:r>
                    </a:p>
                  </a:txBody>
                  <a:tcPr marL="91425" marR="91425" marT="121900" marB="121900"/>
                </a:tc>
                <a:tc>
                  <a:txBody>
                    <a:bodyPr/>
                    <a:lstStyle/>
                    <a:p>
                      <a:pPr lvl="0" rtl="0">
                        <a:spcBef>
                          <a:spcPts val="0"/>
                        </a:spcBef>
                        <a:buNone/>
                      </a:pPr>
                      <a:r>
                        <a:rPr lang="en" sz="1500"/>
                        <a:t>7.05</a:t>
                      </a:r>
                    </a:p>
                  </a:txBody>
                  <a:tcPr marL="91425" marR="91425" marT="121900" marB="121900"/>
                </a:tc>
              </a:tr>
              <a:tr h="520190">
                <a:tc>
                  <a:txBody>
                    <a:bodyPr/>
                    <a:lstStyle/>
                    <a:p>
                      <a:pPr lvl="0" rtl="0">
                        <a:spcBef>
                          <a:spcPts val="0"/>
                        </a:spcBef>
                        <a:buNone/>
                      </a:pPr>
                      <a:r>
                        <a:rPr lang="en" sz="1500"/>
                        <a:t>Microwave sterilization</a:t>
                      </a:r>
                    </a:p>
                  </a:txBody>
                  <a:tcPr marL="91425" marR="91425" marT="121900" marB="121900"/>
                </a:tc>
                <a:tc>
                  <a:txBody>
                    <a:bodyPr/>
                    <a:lstStyle/>
                    <a:p>
                      <a:pPr lvl="0" rtl="0">
                        <a:spcBef>
                          <a:spcPts val="0"/>
                        </a:spcBef>
                        <a:buNone/>
                      </a:pPr>
                      <a:r>
                        <a:rPr lang="en" sz="1500" dirty="0"/>
                        <a:t>1.57</a:t>
                      </a:r>
                    </a:p>
                  </a:txBody>
                  <a:tcPr marL="91425" marR="91425" marT="121900" marB="121900"/>
                </a:tc>
                <a:tc>
                  <a:txBody>
                    <a:bodyPr/>
                    <a:lstStyle/>
                    <a:p>
                      <a:pPr lvl="0" rtl="0">
                        <a:spcBef>
                          <a:spcPts val="0"/>
                        </a:spcBef>
                        <a:buNone/>
                      </a:pPr>
                      <a:r>
                        <a:rPr lang="en" sz="1500"/>
                        <a:t>5.81</a:t>
                      </a:r>
                    </a:p>
                  </a:txBody>
                  <a:tcPr marL="91425" marR="91425" marT="121900" marB="121900"/>
                </a:tc>
                <a:tc>
                  <a:txBody>
                    <a:bodyPr/>
                    <a:lstStyle/>
                    <a:p>
                      <a:pPr lvl="0" rtl="0">
                        <a:spcBef>
                          <a:spcPts val="0"/>
                        </a:spcBef>
                        <a:buNone/>
                      </a:pPr>
                      <a:r>
                        <a:rPr lang="en" sz="1500" dirty="0"/>
                        <a:t>5.12</a:t>
                      </a:r>
                    </a:p>
                  </a:txBody>
                  <a:tcPr marL="91425" marR="91425" marT="121900" marB="121900"/>
                </a:tc>
              </a:tr>
            </a:tbl>
          </a:graphicData>
        </a:graphic>
      </p:graphicFrame>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chemeClr val="bg1"/>
          </a:fgClr>
          <a:bgClr>
            <a:prstClr val="white"/>
          </a:bgClr>
        </a:pattFill>
        <a:effectLst/>
      </p:bgPr>
    </p:bg>
    <p:spTree>
      <p:nvGrpSpPr>
        <p:cNvPr id="1" name="Shape 89"/>
        <p:cNvGrpSpPr/>
        <p:nvPr/>
      </p:nvGrpSpPr>
      <p:grpSpPr>
        <a:xfrm>
          <a:off x="0" y="0"/>
          <a:ext cx="0" cy="0"/>
          <a:chOff x="0" y="0"/>
          <a:chExt cx="0" cy="0"/>
        </a:xfrm>
      </p:grpSpPr>
      <p:sp>
        <p:nvSpPr>
          <p:cNvPr id="3" name="Rectangle 2"/>
          <p:cNvSpPr/>
          <p:nvPr/>
        </p:nvSpPr>
        <p:spPr>
          <a:xfrm>
            <a:off x="0" y="0"/>
            <a:ext cx="9143999"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4" name="Diagram 3"/>
          <p:cNvGraphicFramePr/>
          <p:nvPr>
            <p:extLst>
              <p:ext uri="{D42A27DB-BD31-4B8C-83A1-F6EECF244321}">
                <p14:modId xmlns:p14="http://schemas.microsoft.com/office/powerpoint/2010/main" val="3468940538"/>
              </p:ext>
            </p:extLst>
          </p:nvPr>
        </p:nvGraphicFramePr>
        <p:xfrm>
          <a:off x="202037" y="158733"/>
          <a:ext cx="8817493" cy="6508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xmlns:p14="http://schemas.microsoft.com/office/powerpoint/2010/main" spd="slow">
    <p:cut/>
  </p:transition>
</p:sld>
</file>

<file path=ppt/theme/theme1.xml><?xml version="1.0" encoding="utf-8"?>
<a:theme xmlns:a="http://schemas.openxmlformats.org/drawingml/2006/main" name="biz">
  <a:themeElements>
    <a:clrScheme name="Custom 233">
      <a:dk1>
        <a:srgbClr val="000000"/>
      </a:dk1>
      <a:lt1>
        <a:srgbClr val="FFFFFF"/>
      </a:lt1>
      <a:dk2>
        <a:srgbClr val="2388DB"/>
      </a:dk2>
      <a:lt2>
        <a:srgbClr val="BBD7F8"/>
      </a:lt2>
      <a:accent1>
        <a:srgbClr val="80B606"/>
      </a:accent1>
      <a:accent2>
        <a:srgbClr val="E29F1D"/>
      </a:accent2>
      <a:accent3>
        <a:srgbClr val="1D6FB2"/>
      </a:accent3>
      <a:accent4>
        <a:srgbClr val="3FAC98"/>
      </a:accent4>
      <a:accent5>
        <a:srgbClr val="5B57BB"/>
      </a:accent5>
      <a:accent6>
        <a:srgbClr val="D1505E"/>
      </a:accent6>
      <a:hlink>
        <a:srgbClr val="185DA2"/>
      </a:hlink>
      <a:folHlink>
        <a:srgbClr val="00487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TotalTime>
  <Words>1583</Words>
  <Application>Microsoft Macintosh PowerPoint</Application>
  <PresentationFormat>On-screen Show (4:3)</PresentationFormat>
  <Paragraphs>230</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biz</vt:lpstr>
      <vt:lpstr>Cleaning and Re-use of Self-Catheters: Current Practice and Best Evidence</vt:lpstr>
      <vt:lpstr>Prevalence of Problem &amp; Cost</vt:lpstr>
      <vt:lpstr>The Current Problem</vt:lpstr>
      <vt:lpstr>PowerPoint Presentation</vt:lpstr>
      <vt:lpstr>Review of Literature</vt:lpstr>
      <vt:lpstr>Method of Cleaning:  Water-based</vt:lpstr>
      <vt:lpstr>Method of Cleaning:  Alcohol-based </vt:lpstr>
      <vt:lpstr>Method of Cleaning: Microwave Sterilization</vt:lpstr>
      <vt:lpstr>PowerPoint Presentation</vt:lpstr>
      <vt:lpstr>Recommendation</vt:lpstr>
      <vt:lpstr>PowerPoint Presentation</vt:lpstr>
      <vt:lpstr>Intervention</vt:lpstr>
      <vt:lpstr>Lippitt Change Theory</vt:lpstr>
      <vt:lpstr>Evaluation</vt:lpstr>
      <vt:lpstr>Other Approaches &amp; Suggestions</vt:lpstr>
      <vt:lpstr>Lessons Learned</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Cleaning and Re-use of Self-Catheters:Current Practice and Best Evidence</dc:title>
  <dc:creator>Mark</dc:creator>
  <cp:lastModifiedBy>Elizabeth Tran</cp:lastModifiedBy>
  <cp:revision>27</cp:revision>
  <dcterms:modified xsi:type="dcterms:W3CDTF">2015-04-09T21:18:33Z</dcterms:modified>
</cp:coreProperties>
</file>