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6" r:id="rId2"/>
    <p:sldId id="300" r:id="rId3"/>
    <p:sldId id="274" r:id="rId4"/>
    <p:sldId id="297" r:id="rId5"/>
    <p:sldId id="302" r:id="rId6"/>
    <p:sldId id="278" r:id="rId7"/>
    <p:sldId id="305" r:id="rId8"/>
    <p:sldId id="306" r:id="rId9"/>
    <p:sldId id="307" r:id="rId10"/>
    <p:sldId id="275" r:id="rId11"/>
    <p:sldId id="282" r:id="rId12"/>
    <p:sldId id="283" r:id="rId13"/>
    <p:sldId id="269" r:id="rId14"/>
    <p:sldId id="292" r:id="rId15"/>
    <p:sldId id="293" r:id="rId16"/>
    <p:sldId id="294" r:id="rId17"/>
    <p:sldId id="295" r:id="rId18"/>
    <p:sldId id="296" r:id="rId19"/>
    <p:sldId id="299" r:id="rId20"/>
    <p:sldId id="290" r:id="rId21"/>
    <p:sldId id="289" r:id="rId22"/>
    <p:sldId id="288" r:id="rId23"/>
    <p:sldId id="308" r:id="rId24"/>
    <p:sldId id="266" r:id="rId25"/>
    <p:sldId id="303" r:id="rId26"/>
    <p:sldId id="268" r:id="rId27"/>
    <p:sldId id="287" r:id="rId28"/>
    <p:sldId id="309" r:id="rId29"/>
    <p:sldId id="310" r:id="rId30"/>
    <p:sldId id="284" r:id="rId31"/>
    <p:sldId id="286" r:id="rId32"/>
    <p:sldId id="285" r:id="rId33"/>
    <p:sldId id="277" r:id="rId34"/>
    <p:sldId id="281" r:id="rId35"/>
    <p:sldId id="265" r:id="rId36"/>
  </p:sldIdLst>
  <p:sldSz cx="10058400" cy="7315200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ara Miller" initials="BM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A5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8543" autoAdjust="0"/>
  </p:normalViewPr>
  <p:slideViewPr>
    <p:cSldViewPr snapToGrid="0">
      <p:cViewPr>
        <p:scale>
          <a:sx n="70" d="100"/>
          <a:sy n="70" d="100"/>
        </p:scale>
        <p:origin x="-1104" y="-342"/>
      </p:cViewPr>
      <p:guideLst>
        <p:guide orient="horz" pos="2304"/>
        <p:guide pos="3168"/>
      </p:guideLst>
    </p:cSldViewPr>
  </p:slideViewPr>
  <p:outlineViewPr>
    <p:cViewPr>
      <p:scale>
        <a:sx n="33" d="100"/>
        <a:sy n="33" d="100"/>
      </p:scale>
      <p:origin x="0" y="246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34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3DCF6-3271-48C0-934C-6FE761BE02F3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85800"/>
            <a:ext cx="4714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9E706-5D76-45C3-8236-24151EEA1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85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E706-5D76-45C3-8236-24151EEA19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82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E706-5D76-45C3-8236-24151EEA19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72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E706-5D76-45C3-8236-24151EEA190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3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E706-5D76-45C3-8236-24151EEA19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74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E706-5D76-45C3-8236-24151EEA19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92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E706-5D76-45C3-8236-24151EEA19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14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E706-5D76-45C3-8236-24151EEA19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22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E706-5D76-45C3-8236-24151EEA19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84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E706-5D76-45C3-8236-24151EEA19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21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E706-5D76-45C3-8236-24151EEA19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13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E706-5D76-45C3-8236-24151EEA19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9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650241"/>
            <a:ext cx="8549640" cy="455168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5283200"/>
            <a:ext cx="7040880" cy="130048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9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2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9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5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1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8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4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1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54A1-42B8-4AC1-947C-C9771982F36B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F0A8C-51D1-44D9-B479-2FEEA058AD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54A1-42B8-4AC1-947C-C9771982F36B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0A8C-51D1-44D9-B479-2FEEA058AD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92948"/>
            <a:ext cx="226314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92948"/>
            <a:ext cx="662178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54A1-42B8-4AC1-947C-C9771982F36B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0A8C-51D1-44D9-B479-2FEEA058AD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54A1-42B8-4AC1-947C-C9771982F36B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0A8C-51D1-44D9-B479-2FEEA058AD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1463041"/>
            <a:ext cx="8549640" cy="2672080"/>
          </a:xfrm>
        </p:spPr>
        <p:txBody>
          <a:bodyPr anchor="b"/>
          <a:lstStyle>
            <a:lvl1pPr algn="ctr" defTabSz="99276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2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4340014"/>
            <a:ext cx="8549640" cy="1207346"/>
          </a:xfrm>
        </p:spPr>
        <p:txBody>
          <a:bodyPr anchor="t"/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3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27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91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55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19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82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46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10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54A1-42B8-4AC1-947C-C9771982F36B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0A8C-51D1-44D9-B479-2FEEA058AD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45380" y="4185920"/>
            <a:ext cx="93249" cy="9042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76" tIns="49638" rIns="99276" bIns="49638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65408" y="4185920"/>
            <a:ext cx="93249" cy="9042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76" tIns="49638" rIns="99276" bIns="49638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26401" y="4185920"/>
            <a:ext cx="93249" cy="9042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76" tIns="49638" rIns="99276" bIns="49638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706880"/>
            <a:ext cx="4442460" cy="4827694"/>
          </a:xfrm>
        </p:spPr>
        <p:txBody>
          <a:bodyPr/>
          <a:lstStyle>
            <a:lvl1pPr>
              <a:defRPr sz="26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54A1-42B8-4AC1-947C-C9771982F36B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0A8C-51D1-44D9-B479-2FEEA058AD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2336" y="1706880"/>
            <a:ext cx="4445813" cy="48280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06880"/>
            <a:ext cx="4444207" cy="65024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0"/>
            </a:lvl1pPr>
            <a:lvl2pPr marL="496382" indent="0">
              <a:buNone/>
              <a:defRPr sz="2200" b="1"/>
            </a:lvl2pPr>
            <a:lvl3pPr marL="992764" indent="0">
              <a:buNone/>
              <a:defRPr sz="2000" b="1"/>
            </a:lvl3pPr>
            <a:lvl4pPr marL="1489146" indent="0">
              <a:buNone/>
              <a:defRPr sz="1700" b="1"/>
            </a:lvl4pPr>
            <a:lvl5pPr marL="1985528" indent="0">
              <a:buNone/>
              <a:defRPr sz="1700" b="1"/>
            </a:lvl5pPr>
            <a:lvl6pPr marL="2481910" indent="0">
              <a:buNone/>
              <a:defRPr sz="1700" b="1"/>
            </a:lvl6pPr>
            <a:lvl7pPr marL="2978292" indent="0">
              <a:buNone/>
              <a:defRPr sz="1700" b="1"/>
            </a:lvl7pPr>
            <a:lvl8pPr marL="3474674" indent="0">
              <a:buNone/>
              <a:defRPr sz="1700" b="1"/>
            </a:lvl8pPr>
            <a:lvl9pPr marL="397105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3020" y="1706880"/>
            <a:ext cx="4445953" cy="65024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0"/>
            </a:lvl1pPr>
            <a:lvl2pPr marL="496382" indent="0">
              <a:buNone/>
              <a:defRPr sz="2200" b="1"/>
            </a:lvl2pPr>
            <a:lvl3pPr marL="992764" indent="0">
              <a:buNone/>
              <a:defRPr sz="2000" b="1"/>
            </a:lvl3pPr>
            <a:lvl4pPr marL="1489146" indent="0">
              <a:buNone/>
              <a:defRPr sz="1700" b="1"/>
            </a:lvl4pPr>
            <a:lvl5pPr marL="1985528" indent="0">
              <a:buNone/>
              <a:defRPr sz="1700" b="1"/>
            </a:lvl5pPr>
            <a:lvl6pPr marL="2481910" indent="0">
              <a:buNone/>
              <a:defRPr sz="1700" b="1"/>
            </a:lvl6pPr>
            <a:lvl7pPr marL="2978292" indent="0">
              <a:buNone/>
              <a:defRPr sz="1700" b="1"/>
            </a:lvl7pPr>
            <a:lvl8pPr marL="3474674" indent="0">
              <a:buNone/>
              <a:defRPr sz="1700" b="1"/>
            </a:lvl8pPr>
            <a:lvl9pPr marL="397105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54A1-42B8-4AC1-947C-C9771982F36B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0A8C-51D1-44D9-B479-2FEEA058AD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02920" y="2360371"/>
            <a:ext cx="4445813" cy="41745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39842" y="2360372"/>
            <a:ext cx="4445813" cy="41740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54A1-42B8-4AC1-947C-C9771982F36B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0A8C-51D1-44D9-B479-2FEEA058AD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54A1-42B8-4AC1-947C-C9771982F36B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0A8C-51D1-44D9-B479-2FEEA058AD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796" y="284480"/>
            <a:ext cx="3309144" cy="22352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051" y="291254"/>
            <a:ext cx="5495449" cy="62433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7796" y="2600960"/>
            <a:ext cx="3309144" cy="3933614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700"/>
            </a:lvl1pPr>
            <a:lvl2pPr marL="496382" indent="0">
              <a:buNone/>
              <a:defRPr sz="1300"/>
            </a:lvl2pPr>
            <a:lvl3pPr marL="992764" indent="0">
              <a:buNone/>
              <a:defRPr sz="1100"/>
            </a:lvl3pPr>
            <a:lvl4pPr marL="1489146" indent="0">
              <a:buNone/>
              <a:defRPr sz="1000"/>
            </a:lvl4pPr>
            <a:lvl5pPr marL="1985528" indent="0">
              <a:buNone/>
              <a:defRPr sz="1000"/>
            </a:lvl5pPr>
            <a:lvl6pPr marL="2481910" indent="0">
              <a:buNone/>
              <a:defRPr sz="1000"/>
            </a:lvl6pPr>
            <a:lvl7pPr marL="2978292" indent="0">
              <a:buNone/>
              <a:defRPr sz="1000"/>
            </a:lvl7pPr>
            <a:lvl8pPr marL="3474674" indent="0">
              <a:buNone/>
              <a:defRPr sz="1000"/>
            </a:lvl8pPr>
            <a:lvl9pPr marL="397105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54A1-42B8-4AC1-947C-C9771982F36B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0A8C-51D1-44D9-B479-2FEEA058AD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34" y="243840"/>
            <a:ext cx="6283006" cy="95504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58939" y="1219200"/>
            <a:ext cx="6660196" cy="4843780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500"/>
            </a:lvl1pPr>
            <a:lvl2pPr marL="496382" indent="0">
              <a:buNone/>
              <a:defRPr sz="3000"/>
            </a:lvl2pPr>
            <a:lvl3pPr marL="992764" indent="0">
              <a:buNone/>
              <a:defRPr sz="2600"/>
            </a:lvl3pPr>
            <a:lvl4pPr marL="1489146" indent="0">
              <a:buNone/>
              <a:defRPr sz="2200"/>
            </a:lvl4pPr>
            <a:lvl5pPr marL="1985528" indent="0">
              <a:buNone/>
              <a:defRPr sz="2200"/>
            </a:lvl5pPr>
            <a:lvl6pPr marL="2481910" indent="0">
              <a:buNone/>
              <a:defRPr sz="2200"/>
            </a:lvl6pPr>
            <a:lvl7pPr marL="2978292" indent="0">
              <a:buNone/>
              <a:defRPr sz="2200"/>
            </a:lvl7pPr>
            <a:lvl8pPr marL="3474674" indent="0">
              <a:buNone/>
              <a:defRPr sz="2200"/>
            </a:lvl8pPr>
            <a:lvl9pPr marL="3971056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47534" y="6197600"/>
            <a:ext cx="6283006" cy="568960"/>
          </a:xfrm>
        </p:spPr>
        <p:txBody>
          <a:bodyPr>
            <a:normAutofit/>
          </a:bodyPr>
          <a:lstStyle>
            <a:lvl1pPr marL="0" indent="0" algn="ctr">
              <a:buNone/>
              <a:defRPr sz="1700"/>
            </a:lvl1pPr>
            <a:lvl2pPr marL="496382" indent="0">
              <a:buNone/>
              <a:defRPr sz="1300"/>
            </a:lvl2pPr>
            <a:lvl3pPr marL="992764" indent="0">
              <a:buNone/>
              <a:defRPr sz="1100"/>
            </a:lvl3pPr>
            <a:lvl4pPr marL="1489146" indent="0">
              <a:buNone/>
              <a:defRPr sz="1000"/>
            </a:lvl4pPr>
            <a:lvl5pPr marL="1985528" indent="0">
              <a:buNone/>
              <a:defRPr sz="1000"/>
            </a:lvl5pPr>
            <a:lvl6pPr marL="2481910" indent="0">
              <a:buNone/>
              <a:defRPr sz="1000"/>
            </a:lvl6pPr>
            <a:lvl7pPr marL="2978292" indent="0">
              <a:buNone/>
              <a:defRPr sz="1000"/>
            </a:lvl7pPr>
            <a:lvl8pPr marL="3474674" indent="0">
              <a:buNone/>
              <a:defRPr sz="1000"/>
            </a:lvl8pPr>
            <a:lvl9pPr marL="397105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54A1-42B8-4AC1-947C-C9771982F36B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0A8C-51D1-44D9-B479-2FEEA058AD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0"/>
            <a:ext cx="9052560" cy="1706880"/>
          </a:xfrm>
          <a:prstGeom prst="rect">
            <a:avLst/>
          </a:prstGeom>
        </p:spPr>
        <p:txBody>
          <a:bodyPr vert="horz" lIns="99276" tIns="49638" rIns="99276" bIns="49638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06880"/>
            <a:ext cx="9052560" cy="4827694"/>
          </a:xfrm>
          <a:prstGeom prst="rect">
            <a:avLst/>
          </a:prstGeom>
        </p:spPr>
        <p:txBody>
          <a:bodyPr vert="horz" lIns="99276" tIns="49638" rIns="99276" bIns="496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9682" y="6780107"/>
            <a:ext cx="2294573" cy="389467"/>
          </a:xfrm>
          <a:prstGeom prst="rect">
            <a:avLst/>
          </a:prstGeom>
        </p:spPr>
        <p:txBody>
          <a:bodyPr vert="horz" lIns="99276" tIns="49638" rIns="49638" bIns="49638" rtlCol="0" anchor="ctr"/>
          <a:lstStyle>
            <a:lvl1pPr algn="r"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37154A1-42B8-4AC1-947C-C9771982F36B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5082" y="6780107"/>
            <a:ext cx="3132773" cy="389467"/>
          </a:xfrm>
          <a:prstGeom prst="rect">
            <a:avLst/>
          </a:prstGeom>
        </p:spPr>
        <p:txBody>
          <a:bodyPr vert="horz" lIns="49638" tIns="49638" rIns="99276" bIns="49638" rtlCol="0" anchor="ctr"/>
          <a:lstStyle>
            <a:lvl1pPr algn="l"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97606" y="6780107"/>
            <a:ext cx="618173" cy="389467"/>
          </a:xfrm>
          <a:prstGeom prst="rect">
            <a:avLst/>
          </a:prstGeom>
        </p:spPr>
        <p:txBody>
          <a:bodyPr vert="horz" lIns="29783" tIns="49638" rIns="49638" bIns="49638" rtlCol="0" anchor="ctr"/>
          <a:lstStyle>
            <a:lvl1pPr algn="l"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E8F0A8C-51D1-44D9-B479-2FEEA058AD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303536" y="6932677"/>
            <a:ext cx="93249" cy="9042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76" tIns="49638" rIns="99276" bIns="49638" rtlCol="0" anchor="ctr"/>
          <a:lstStyle/>
          <a:p>
            <a:pPr marL="0" algn="ctr" defTabSz="992764" rtl="0" eaLnBrk="1" latinLnBrk="0" hangingPunct="1"/>
            <a:endParaRPr lang="en-US" sz="20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26031" y="6932677"/>
            <a:ext cx="93249" cy="9042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76" tIns="49638" rIns="99276" bIns="49638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92764" rtl="0" eaLnBrk="1" latinLnBrk="0" hangingPunct="1">
        <a:lnSpc>
          <a:spcPts val="6297"/>
        </a:lnSpc>
        <a:spcBef>
          <a:spcPct val="0"/>
        </a:spcBef>
        <a:buNone/>
        <a:defRPr sz="59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72287" indent="-372287" algn="l" defTabSz="99276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806621" indent="-310239" algn="l" defTabSz="992764" rtl="0" eaLnBrk="1" latinLnBrk="0" hangingPunct="1">
        <a:spcBef>
          <a:spcPct val="20000"/>
        </a:spcBef>
        <a:buFont typeface="Courier New" pitchFamily="49" charset="0"/>
        <a:buChar char="o"/>
        <a:defRPr sz="17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240955" indent="-248191" algn="l" defTabSz="99276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737337" indent="-248191" algn="l" defTabSz="992764" rtl="0" eaLnBrk="1" latinLnBrk="0" hangingPunct="1">
        <a:spcBef>
          <a:spcPct val="20000"/>
        </a:spcBef>
        <a:buFont typeface="Courier New" pitchFamily="49" charset="0"/>
        <a:buChar char="o"/>
        <a:defRPr sz="17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233719" indent="-248191" algn="l" defTabSz="99276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730101" indent="-248191" algn="l" defTabSz="992764" rtl="0" eaLnBrk="1" latinLnBrk="0" hangingPunct="1">
        <a:spcBef>
          <a:spcPct val="20000"/>
        </a:spcBef>
        <a:buFont typeface="Courier New" pitchFamily="49" charset="0"/>
        <a:buChar char="o"/>
        <a:defRPr sz="17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3226483" indent="-248191" algn="l" defTabSz="99276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722865" indent="-248191" algn="l" defTabSz="992764" rtl="0" eaLnBrk="1" latinLnBrk="0" hangingPunct="1">
        <a:spcBef>
          <a:spcPct val="20000"/>
        </a:spcBef>
        <a:buFont typeface="Courier New" pitchFamily="49" charset="0"/>
        <a:buChar char="o"/>
        <a:defRPr sz="17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4219247" indent="-248191" algn="l" defTabSz="99276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382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764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146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528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8292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4674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1056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ltoes.org/spreadthewor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hronicle.com/section/Home/5" TargetMode="External"/><Relationship Id="rId2" Type="http://schemas.openxmlformats.org/officeDocument/2006/relationships/hyperlink" Target="http://www.nursingworld.org/socialnetworkingtoolkit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rnao.ca/ehealth/facultyresource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tigersummit.com/Education_New.html" TargetMode="External"/><Relationship Id="rId2" Type="http://schemas.openxmlformats.org/officeDocument/2006/relationships/hyperlink" Target="http://sloanconsortium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tigersummit.com/Competencies_New_B949.htm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pewinternet.org/quiz/web-iq-quiz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winternet.org/2015/01/09/social-media-update-2014/" TargetMode="External"/><Relationship Id="rId2" Type="http://schemas.openxmlformats.org/officeDocument/2006/relationships/hyperlink" Target="http://www.nurs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rketresearch.about.com/od/market.research.social.media/u/social-media-research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175" y="1146412"/>
            <a:ext cx="7864675" cy="3930555"/>
          </a:xfrm>
        </p:spPr>
        <p:txBody>
          <a:bodyPr/>
          <a:lstStyle/>
          <a:p>
            <a:r>
              <a:rPr lang="en-US" sz="6000" dirty="0"/>
              <a:t>Evidence Supporting the Use of </a:t>
            </a:r>
            <a:r>
              <a:rPr lang="en-US" sz="6000" dirty="0" smtClean="0"/>
              <a:t>                        Social </a:t>
            </a:r>
            <a:r>
              <a:rPr lang="en-US" sz="6000" dirty="0"/>
              <a:t>Media </a:t>
            </a:r>
            <a:r>
              <a:rPr lang="en-US" sz="6000" dirty="0" smtClean="0"/>
              <a:t>in </a:t>
            </a:r>
            <a:r>
              <a:rPr lang="en-US" sz="6000" dirty="0"/>
              <a:t>Nursing Education </a:t>
            </a:r>
            <a:r>
              <a:rPr lang="en-US" sz="6000" dirty="0" smtClean="0"/>
              <a:t>           &amp; </a:t>
            </a:r>
            <a:r>
              <a:rPr lang="en-US" sz="6000" dirty="0"/>
              <a:t>Practice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716" y="5240739"/>
            <a:ext cx="8093123" cy="1924335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 smtClean="0"/>
              <a:t>Cathrin Carithers, DNP, APRN, FNP-C</a:t>
            </a:r>
          </a:p>
          <a:p>
            <a:pPr algn="l"/>
            <a:r>
              <a:rPr lang="en-US" dirty="0" smtClean="0"/>
              <a:t>University of Arkansas for Medical Sciences</a:t>
            </a:r>
            <a:endParaRPr lang="en-US" dirty="0" smtClean="0"/>
          </a:p>
          <a:p>
            <a:pPr algn="l"/>
            <a:r>
              <a:rPr lang="en-US" dirty="0" smtClean="0"/>
              <a:t>Renee </a:t>
            </a:r>
            <a:r>
              <a:rPr lang="en-US" dirty="0" err="1" smtClean="0"/>
              <a:t>Leasure</a:t>
            </a:r>
            <a:r>
              <a:rPr lang="en-US" dirty="0" smtClean="0"/>
              <a:t>, PhD, RN; Barbara Miller, MS, RN                University of Oklahoma Health Sciences Center;              Angela Gore, MS, RN, Oklahoma </a:t>
            </a:r>
            <a:r>
              <a:rPr lang="en-US" dirty="0" smtClean="0"/>
              <a:t>City </a:t>
            </a:r>
            <a:r>
              <a:rPr lang="en-US" dirty="0" smtClean="0"/>
              <a:t>VA Medical Center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130" y="4285425"/>
            <a:ext cx="2497542" cy="210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91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You Tube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90" y="2238233"/>
            <a:ext cx="9052560" cy="4350932"/>
          </a:xfrm>
        </p:spPr>
        <p:txBody>
          <a:bodyPr/>
          <a:lstStyle/>
          <a:p>
            <a:r>
              <a:rPr lang="en-US" sz="3200" dirty="0" smtClean="0"/>
              <a:t>Generation Y &amp; Z e-mail is passé</a:t>
            </a:r>
          </a:p>
          <a:p>
            <a:endParaRPr lang="en-US" dirty="0" smtClean="0"/>
          </a:p>
          <a:p>
            <a:r>
              <a:rPr lang="en-US" sz="3200" dirty="0" smtClean="0"/>
              <a:t>YouTube - world’s </a:t>
            </a:r>
            <a:r>
              <a:rPr lang="en-US" sz="3200" dirty="0" smtClean="0"/>
              <a:t>second largest search engine</a:t>
            </a:r>
          </a:p>
          <a:p>
            <a:endParaRPr lang="en-US" dirty="0"/>
          </a:p>
          <a:p>
            <a:r>
              <a:rPr lang="en-US" sz="3200" dirty="0" smtClean="0"/>
              <a:t>Every minute 72 </a:t>
            </a:r>
            <a:r>
              <a:rPr lang="en-US" sz="3200" dirty="0" err="1" smtClean="0"/>
              <a:t>hrs</a:t>
            </a:r>
            <a:r>
              <a:rPr lang="en-US" sz="3200" dirty="0" smtClean="0"/>
              <a:t> </a:t>
            </a:r>
            <a:r>
              <a:rPr lang="en-US" sz="3200" dirty="0" smtClean="0"/>
              <a:t>of Video is uploaded to YouTube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590" y="22497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4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0"/>
            <a:ext cx="9962866" cy="7339962"/>
          </a:xfrm>
        </p:spPr>
      </p:pic>
    </p:spTree>
    <p:extLst>
      <p:ext uri="{BB962C8B-B14F-4D97-AF65-F5344CB8AC3E}">
        <p14:creationId xmlns:p14="http://schemas.microsoft.com/office/powerpoint/2010/main" val="205118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23"/>
            <a:ext cx="10058399" cy="7325223"/>
          </a:xfrm>
        </p:spPr>
      </p:pic>
    </p:spTree>
    <p:extLst>
      <p:ext uri="{BB962C8B-B14F-4D97-AF65-F5344CB8AC3E}">
        <p14:creationId xmlns:p14="http://schemas.microsoft.com/office/powerpoint/2010/main" val="181494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Felix Titling" panose="04060505060202020A04" pitchFamily="82" charset="0"/>
              </a:rPr>
              <a:t>SOCIAL MEDIA </a:t>
            </a:r>
            <a:endParaRPr lang="en-US" b="1" dirty="0">
              <a:latin typeface="Felix Titling" panose="04060505060202020A04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461" y="1706563"/>
            <a:ext cx="7577478" cy="4827587"/>
          </a:xfrm>
        </p:spPr>
      </p:pic>
    </p:spTree>
    <p:extLst>
      <p:ext uri="{BB962C8B-B14F-4D97-AF65-F5344CB8AC3E}">
        <p14:creationId xmlns:p14="http://schemas.microsoft.com/office/powerpoint/2010/main" val="15210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" y="13434"/>
            <a:ext cx="9062114" cy="7316632"/>
          </a:xfrm>
        </p:spPr>
      </p:pic>
    </p:spTree>
    <p:extLst>
      <p:ext uri="{BB962C8B-B14F-4D97-AF65-F5344CB8AC3E}">
        <p14:creationId xmlns:p14="http://schemas.microsoft.com/office/powerpoint/2010/main" val="202049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6" y="-6770"/>
            <a:ext cx="8939284" cy="7321970"/>
          </a:xfrm>
        </p:spPr>
      </p:pic>
    </p:spTree>
    <p:extLst>
      <p:ext uri="{BB962C8B-B14F-4D97-AF65-F5344CB8AC3E}">
        <p14:creationId xmlns:p14="http://schemas.microsoft.com/office/powerpoint/2010/main" val="263905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" y="0"/>
            <a:ext cx="9294125" cy="7315200"/>
          </a:xfrm>
        </p:spPr>
      </p:pic>
    </p:spTree>
    <p:extLst>
      <p:ext uri="{BB962C8B-B14F-4D97-AF65-F5344CB8AC3E}">
        <p14:creationId xmlns:p14="http://schemas.microsoft.com/office/powerpoint/2010/main" val="314227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-5147"/>
            <a:ext cx="9703557" cy="7320347"/>
          </a:xfrm>
        </p:spPr>
      </p:pic>
    </p:spTree>
    <p:extLst>
      <p:ext uri="{BB962C8B-B14F-4D97-AF65-F5344CB8AC3E}">
        <p14:creationId xmlns:p14="http://schemas.microsoft.com/office/powerpoint/2010/main" val="228055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9" y="47372"/>
            <a:ext cx="9253182" cy="7267827"/>
          </a:xfrm>
        </p:spPr>
      </p:pic>
    </p:spTree>
    <p:extLst>
      <p:ext uri="{BB962C8B-B14F-4D97-AF65-F5344CB8AC3E}">
        <p14:creationId xmlns:p14="http://schemas.microsoft.com/office/powerpoint/2010/main" val="7302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t-IT" dirty="0"/>
              <a:t>Social Media In Education:                         VA Mentoring Program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2919" y="1897038"/>
            <a:ext cx="9282525" cy="525438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Utilized </a:t>
            </a:r>
            <a:r>
              <a:rPr lang="en-US" sz="2800" dirty="0"/>
              <a:t>Facebook to facilitate communication, socialization, </a:t>
            </a:r>
            <a:r>
              <a:rPr lang="en-US" sz="2800" dirty="0" smtClean="0"/>
              <a:t>&amp; engagement</a:t>
            </a:r>
            <a:endParaRPr lang="en-US" sz="2800" dirty="0"/>
          </a:p>
          <a:p>
            <a:r>
              <a:rPr lang="en-US" sz="2800" dirty="0" smtClean="0"/>
              <a:t>Closed </a:t>
            </a:r>
            <a:r>
              <a:rPr lang="en-US" sz="2800" dirty="0"/>
              <a:t>Facebook page </a:t>
            </a:r>
            <a:endParaRPr lang="en-US" sz="2800" dirty="0" smtClean="0"/>
          </a:p>
          <a:p>
            <a:r>
              <a:rPr lang="en-US" sz="2800" dirty="0" smtClean="0"/>
              <a:t>Nursing students &amp; mentors informed regarding </a:t>
            </a:r>
          </a:p>
          <a:p>
            <a:pPr lvl="1"/>
            <a:r>
              <a:rPr lang="en-US" sz="2400" dirty="0" smtClean="0"/>
              <a:t>Type </a:t>
            </a:r>
            <a:r>
              <a:rPr lang="en-US" sz="2400" dirty="0"/>
              <a:t>of information </a:t>
            </a:r>
            <a:r>
              <a:rPr lang="en-US" sz="2400" dirty="0" smtClean="0"/>
              <a:t>to share </a:t>
            </a:r>
          </a:p>
          <a:p>
            <a:pPr lvl="1"/>
            <a:r>
              <a:rPr lang="en-US" sz="2400" dirty="0" smtClean="0"/>
              <a:t>HIPAA - Information not </a:t>
            </a:r>
            <a:r>
              <a:rPr lang="en-US" sz="2400" dirty="0"/>
              <a:t>allowed </a:t>
            </a:r>
            <a:r>
              <a:rPr lang="en-US" sz="2400" dirty="0" smtClean="0"/>
              <a:t>on </a:t>
            </a:r>
            <a:r>
              <a:rPr lang="en-US" sz="2400" dirty="0"/>
              <a:t>social network </a:t>
            </a:r>
            <a:r>
              <a:rPr lang="en-US" sz="2400" dirty="0" smtClean="0"/>
              <a:t>site</a:t>
            </a:r>
          </a:p>
          <a:p>
            <a:r>
              <a:rPr lang="en-US" sz="2800" dirty="0"/>
              <a:t>Mentors discussed availability, accessibility, &amp; expectations</a:t>
            </a:r>
          </a:p>
          <a:p>
            <a:r>
              <a:rPr lang="en-US" sz="2800" dirty="0" smtClean="0"/>
              <a:t>Allowed </a:t>
            </a:r>
            <a:r>
              <a:rPr lang="en-US" sz="2800" dirty="0"/>
              <a:t>a safe forum for on-line posting  </a:t>
            </a:r>
          </a:p>
          <a:p>
            <a:r>
              <a:rPr lang="en-US" sz="2800" dirty="0" smtClean="0"/>
              <a:t>Kept </a:t>
            </a:r>
            <a:r>
              <a:rPr lang="en-US" sz="2800" dirty="0"/>
              <a:t>communication open, constant </a:t>
            </a:r>
            <a:r>
              <a:rPr lang="en-US" sz="2800" dirty="0" smtClean="0"/>
              <a:t>&amp; </a:t>
            </a:r>
            <a:r>
              <a:rPr lang="en-US" sz="2800" dirty="0"/>
              <a:t>informational</a:t>
            </a:r>
          </a:p>
          <a:p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208" y="846564"/>
            <a:ext cx="886702" cy="88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67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2129051"/>
            <a:ext cx="9052560" cy="440552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Forms </a:t>
            </a:r>
            <a:r>
              <a:rPr lang="en-US" sz="3600" dirty="0"/>
              <a:t>of electronic communication (as Web sites for </a:t>
            </a:r>
            <a:r>
              <a:rPr lang="en-US" sz="3600" i="1" dirty="0"/>
              <a:t>social networking </a:t>
            </a:r>
            <a:r>
              <a:rPr lang="en-US" sz="3600" dirty="0" smtClean="0"/>
              <a:t>&amp; </a:t>
            </a:r>
            <a:r>
              <a:rPr lang="en-US" sz="3600" dirty="0"/>
              <a:t>microblogging) through which users create online communities to share information, ideas, personal messages, </a:t>
            </a:r>
            <a:r>
              <a:rPr lang="en-US" sz="3600" dirty="0" smtClean="0"/>
              <a:t>&amp; </a:t>
            </a:r>
            <a:r>
              <a:rPr lang="en-US" sz="3600" dirty="0"/>
              <a:t>other content (as videos</a:t>
            </a:r>
            <a:r>
              <a:rPr lang="en-US" sz="3600" dirty="0" smtClean="0"/>
              <a:t>)</a:t>
            </a:r>
          </a:p>
          <a:p>
            <a:pPr lvl="8"/>
            <a:r>
              <a:rPr lang="en-US" sz="2700" dirty="0" smtClean="0"/>
              <a:t>Merriam -Webster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54445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Tweet </a:t>
            </a:r>
            <a:r>
              <a:rPr lang="en-US" dirty="0" smtClean="0"/>
              <a:t>of the Week…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17" y="1947333"/>
            <a:ext cx="8675370" cy="502667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Sign up for free Twitter account (www.twitter.com) </a:t>
            </a:r>
            <a:r>
              <a:rPr lang="en-US" dirty="0" smtClean="0"/>
              <a:t>&amp; </a:t>
            </a:r>
            <a:r>
              <a:rPr lang="en-US" dirty="0"/>
              <a:t>Twitter management software (</a:t>
            </a:r>
            <a:r>
              <a:rPr lang="en-US" dirty="0" err="1"/>
              <a:t>Hootsuite</a:t>
            </a:r>
            <a:r>
              <a:rPr lang="en-US" dirty="0"/>
              <a:t>, </a:t>
            </a:r>
            <a:r>
              <a:rPr lang="en-US" dirty="0" err="1"/>
              <a:t>Tweetdeck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Username </a:t>
            </a:r>
            <a:r>
              <a:rPr lang="en-US" dirty="0"/>
              <a:t>is key; used in all Twitter </a:t>
            </a:r>
            <a:r>
              <a:rPr lang="en-US" dirty="0" smtClean="0"/>
              <a:t>communication</a:t>
            </a:r>
            <a:endParaRPr lang="en-US" dirty="0"/>
          </a:p>
          <a:p>
            <a:endParaRPr lang="en-US" sz="1200" dirty="0"/>
          </a:p>
          <a:p>
            <a:r>
              <a:rPr lang="en-US" dirty="0"/>
              <a:t>Review National Councils of State Board’s of Nursing </a:t>
            </a:r>
            <a:r>
              <a:rPr lang="en-US" dirty="0" smtClean="0"/>
              <a:t>&amp; </a:t>
            </a:r>
            <a:r>
              <a:rPr lang="en-US" dirty="0"/>
              <a:t>ANA’s Social Media Policy </a:t>
            </a:r>
            <a:r>
              <a:rPr lang="en-US" dirty="0" smtClean="0"/>
              <a:t>&amp; </a:t>
            </a:r>
            <a:r>
              <a:rPr lang="en-US" dirty="0"/>
              <a:t>ANA Social Networking </a:t>
            </a:r>
            <a:r>
              <a:rPr lang="en-US" dirty="0" smtClean="0"/>
              <a:t>Tips </a:t>
            </a:r>
          </a:p>
          <a:p>
            <a:pPr lvl="1"/>
            <a:r>
              <a:rPr lang="en-US" dirty="0" smtClean="0"/>
              <a:t>Must </a:t>
            </a:r>
            <a:r>
              <a:rPr lang="en-US" dirty="0"/>
              <a:t>maintain professional standards.</a:t>
            </a:r>
          </a:p>
          <a:p>
            <a:endParaRPr lang="en-US" sz="1200" dirty="0"/>
          </a:p>
          <a:p>
            <a:r>
              <a:rPr lang="en-US" dirty="0"/>
              <a:t>Review HIPPA </a:t>
            </a:r>
            <a:r>
              <a:rPr lang="en-US" dirty="0" smtClean="0"/>
              <a:t>Guidelines</a:t>
            </a:r>
            <a:endParaRPr lang="en-US" dirty="0"/>
          </a:p>
          <a:p>
            <a:endParaRPr lang="en-US" sz="1200" dirty="0"/>
          </a:p>
          <a:p>
            <a:r>
              <a:rPr lang="en-US" dirty="0"/>
              <a:t>Join course/group </a:t>
            </a:r>
            <a:r>
              <a:rPr lang="en-US" dirty="0" smtClean="0"/>
              <a:t>&amp; </a:t>
            </a:r>
            <a:r>
              <a:rPr lang="en-US" dirty="0"/>
              <a:t>complete first Twitter discussion of student/faculty </a:t>
            </a:r>
            <a:r>
              <a:rPr lang="en-US" dirty="0" smtClean="0"/>
              <a:t>Introductions</a:t>
            </a:r>
            <a:endParaRPr lang="en-US" dirty="0"/>
          </a:p>
          <a:p>
            <a:endParaRPr lang="en-US" sz="1100" dirty="0"/>
          </a:p>
          <a:p>
            <a:r>
              <a:rPr lang="en-US" dirty="0"/>
              <a:t>Limited to 140 characters per Tweet; </a:t>
            </a:r>
            <a:endParaRPr lang="en-US" dirty="0" smtClean="0"/>
          </a:p>
          <a:p>
            <a:pPr lvl="1"/>
            <a:r>
              <a:rPr lang="en-US" dirty="0" smtClean="0"/>
              <a:t>Be </a:t>
            </a:r>
            <a:r>
              <a:rPr lang="en-US" dirty="0"/>
              <a:t>succinct; </a:t>
            </a:r>
            <a:endParaRPr lang="en-US" dirty="0" smtClean="0"/>
          </a:p>
          <a:p>
            <a:pPr lvl="1"/>
            <a:r>
              <a:rPr lang="en-US" dirty="0" smtClean="0"/>
              <a:t>Remember </a:t>
            </a:r>
            <a:r>
              <a:rPr lang="en-US" dirty="0"/>
              <a:t>netiquette/</a:t>
            </a:r>
            <a:r>
              <a:rPr lang="en-US" dirty="0" err="1"/>
              <a:t>tweetiquette</a:t>
            </a:r>
            <a:r>
              <a:rPr lang="en-US" dirty="0"/>
              <a:t> </a:t>
            </a:r>
            <a:r>
              <a:rPr lang="en-US" dirty="0" smtClean="0"/>
              <a:t>rules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678" y="-177882"/>
            <a:ext cx="2302443" cy="205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22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Tweet - </a:t>
            </a:r>
            <a:r>
              <a:rPr lang="en-US" dirty="0" err="1" smtClean="0"/>
              <a:t>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56096"/>
            <a:ext cx="9052560" cy="49404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Make class tweets private or use disclaimer that users accept full responsibility for </a:t>
            </a:r>
            <a:r>
              <a:rPr lang="en-US" dirty="0" smtClean="0"/>
              <a:t>Tweets</a:t>
            </a:r>
            <a:endParaRPr lang="en-US" dirty="0"/>
          </a:p>
          <a:p>
            <a:endParaRPr lang="en-US" sz="1200" dirty="0"/>
          </a:p>
          <a:p>
            <a:r>
              <a:rPr lang="en-US" dirty="0"/>
              <a:t>Hashtags are words prefixed with the “#” symbol that identify topics or groups within social media </a:t>
            </a:r>
            <a:r>
              <a:rPr lang="en-US" dirty="0" smtClean="0"/>
              <a:t>sites </a:t>
            </a:r>
          </a:p>
          <a:p>
            <a:pPr lvl="1"/>
            <a:r>
              <a:rPr lang="en-US" dirty="0" smtClean="0"/>
              <a:t>Course </a:t>
            </a:r>
            <a:r>
              <a:rPr lang="en-US" dirty="0"/>
              <a:t>number can be used as </a:t>
            </a:r>
            <a:r>
              <a:rPr lang="en-US" dirty="0" smtClean="0"/>
              <a:t>hashtag</a:t>
            </a:r>
            <a:endParaRPr lang="en-US" dirty="0"/>
          </a:p>
          <a:p>
            <a:endParaRPr lang="en-US" dirty="0"/>
          </a:p>
          <a:p>
            <a:r>
              <a:rPr lang="en-US" dirty="0"/>
              <a:t>Students participate by tweeting (sending) messages to ask &amp; answer questions or expand on </a:t>
            </a:r>
            <a:r>
              <a:rPr lang="en-US" dirty="0" smtClean="0"/>
              <a:t>thoughts</a:t>
            </a:r>
            <a:endParaRPr lang="en-US" dirty="0"/>
          </a:p>
          <a:p>
            <a:endParaRPr lang="en-US" sz="1200" dirty="0"/>
          </a:p>
          <a:p>
            <a:r>
              <a:rPr lang="en-US" dirty="0"/>
              <a:t>Discussion grading rubric used to grade tweet content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954" y="-61026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1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0"/>
            <a:ext cx="9052560" cy="1528549"/>
          </a:xfrm>
        </p:spPr>
        <p:txBody>
          <a:bodyPr/>
          <a:lstStyle/>
          <a:p>
            <a:r>
              <a:rPr lang="en-US" dirty="0" smtClean="0"/>
              <a:t>Tweet-</a:t>
            </a:r>
            <a:r>
              <a:rPr lang="en-US" dirty="0" err="1" smtClean="0"/>
              <a:t>scussion</a:t>
            </a:r>
            <a:r>
              <a:rPr lang="en-US" dirty="0" smtClean="0"/>
              <a:t>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165" y="1856095"/>
            <a:ext cx="8675370" cy="560922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dirty="0"/>
              <a:t>Clinical Case Study (HIPPA</a:t>
            </a:r>
            <a:r>
              <a:rPr lang="en-US" sz="3200" dirty="0" smtClean="0"/>
              <a:t>)</a:t>
            </a:r>
          </a:p>
          <a:p>
            <a:endParaRPr lang="en-US" sz="800" dirty="0" smtClean="0"/>
          </a:p>
          <a:p>
            <a:r>
              <a:rPr lang="en-US" sz="3200" dirty="0" smtClean="0"/>
              <a:t>Clinical PEARLS</a:t>
            </a:r>
          </a:p>
          <a:p>
            <a:endParaRPr lang="en-US" sz="800" dirty="0" smtClean="0"/>
          </a:p>
          <a:p>
            <a:r>
              <a:rPr lang="en-US" sz="3200" dirty="0" smtClean="0"/>
              <a:t>Medical </a:t>
            </a:r>
            <a:r>
              <a:rPr lang="en-US" sz="3200" dirty="0"/>
              <a:t>Spanish </a:t>
            </a:r>
            <a:r>
              <a:rPr lang="en-US" sz="3200" dirty="0" smtClean="0"/>
              <a:t>phrases</a:t>
            </a:r>
          </a:p>
          <a:p>
            <a:endParaRPr lang="en-US" sz="800" dirty="0" smtClean="0"/>
          </a:p>
          <a:p>
            <a:r>
              <a:rPr lang="en-US" sz="3200" dirty="0" smtClean="0"/>
              <a:t>Health Advocacy/Policy</a:t>
            </a:r>
          </a:p>
          <a:p>
            <a:endParaRPr lang="en-US" sz="800" dirty="0" smtClean="0"/>
          </a:p>
          <a:p>
            <a:r>
              <a:rPr lang="en-US" altLang="en-US" sz="3200" dirty="0" smtClean="0"/>
              <a:t>Ethical </a:t>
            </a:r>
            <a:r>
              <a:rPr lang="en-US" altLang="en-US" sz="3200" dirty="0"/>
              <a:t>Issues (HIPPA</a:t>
            </a:r>
            <a:r>
              <a:rPr lang="en-US" altLang="en-US" sz="3200" dirty="0" smtClean="0"/>
              <a:t>)</a:t>
            </a:r>
          </a:p>
          <a:p>
            <a:endParaRPr lang="en-US" altLang="en-US" sz="800" dirty="0" smtClean="0"/>
          </a:p>
          <a:p>
            <a:r>
              <a:rPr lang="en-US" altLang="en-US" sz="3200" dirty="0" smtClean="0"/>
              <a:t>Theme </a:t>
            </a:r>
            <a:r>
              <a:rPr lang="en-US" altLang="en-US" sz="3200" dirty="0"/>
              <a:t>of the </a:t>
            </a:r>
            <a:r>
              <a:rPr lang="en-US" altLang="en-US" sz="3200" dirty="0" smtClean="0"/>
              <a:t>Week</a:t>
            </a:r>
          </a:p>
          <a:p>
            <a:endParaRPr lang="en-US" altLang="en-US" sz="800" dirty="0" smtClean="0"/>
          </a:p>
          <a:p>
            <a:r>
              <a:rPr lang="en-US" altLang="en-US" sz="3200" dirty="0" smtClean="0"/>
              <a:t>Quiz Review/Tips</a:t>
            </a:r>
            <a:endParaRPr lang="en-US" altLang="en-US" sz="3200" dirty="0"/>
          </a:p>
          <a:p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819" y="-211150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87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99" y="1"/>
            <a:ext cx="9403307" cy="1091820"/>
          </a:xfrm>
        </p:spPr>
        <p:txBody>
          <a:bodyPr/>
          <a:lstStyle/>
          <a:p>
            <a:pPr algn="r"/>
            <a:r>
              <a:rPr lang="en-US" dirty="0" smtClean="0"/>
              <a:t>Social Media In Healthcare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609229" y="1105469"/>
            <a:ext cx="3918955" cy="55136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Healthcare </a:t>
            </a:r>
            <a:r>
              <a:rPr lang="en-US" sz="2800" dirty="0"/>
              <a:t>Organizations</a:t>
            </a:r>
          </a:p>
          <a:p>
            <a:pPr lvl="1"/>
            <a:r>
              <a:rPr lang="en-US" sz="2400" dirty="0"/>
              <a:t>Community Engagement</a:t>
            </a:r>
          </a:p>
          <a:p>
            <a:pPr lvl="1"/>
            <a:r>
              <a:rPr lang="en-US" sz="2400" dirty="0"/>
              <a:t>Fundraising</a:t>
            </a:r>
          </a:p>
          <a:p>
            <a:pPr lvl="1"/>
            <a:r>
              <a:rPr lang="en-US" sz="2400" dirty="0"/>
              <a:t>Customer Service &amp; Support</a:t>
            </a:r>
          </a:p>
          <a:p>
            <a:pPr lvl="1"/>
            <a:r>
              <a:rPr lang="en-US" sz="2400" dirty="0"/>
              <a:t>Provision of News &amp; Information</a:t>
            </a:r>
          </a:p>
          <a:p>
            <a:pPr lvl="1"/>
            <a:r>
              <a:rPr lang="en-US" sz="2400" dirty="0"/>
              <a:t>Patient Education</a:t>
            </a:r>
          </a:p>
          <a:p>
            <a:pPr lvl="1"/>
            <a:r>
              <a:rPr lang="en-US" sz="2400" dirty="0"/>
              <a:t>Advertisement</a:t>
            </a:r>
          </a:p>
          <a:p>
            <a:pPr lvl="2"/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2136" y="1105470"/>
            <a:ext cx="5049673" cy="6209732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Patients</a:t>
            </a:r>
            <a:endParaRPr lang="en-US" sz="3600" dirty="0"/>
          </a:p>
          <a:p>
            <a:pPr lvl="1"/>
            <a:r>
              <a:rPr lang="en-US" sz="2800" dirty="0"/>
              <a:t>Education </a:t>
            </a:r>
          </a:p>
          <a:p>
            <a:pPr lvl="1"/>
            <a:r>
              <a:rPr lang="en-US" sz="2800" dirty="0"/>
              <a:t>Obtaining Information</a:t>
            </a:r>
          </a:p>
          <a:p>
            <a:pPr lvl="1"/>
            <a:r>
              <a:rPr lang="en-US" sz="2800" dirty="0"/>
              <a:t>Networking</a:t>
            </a:r>
          </a:p>
          <a:p>
            <a:pPr lvl="1"/>
            <a:r>
              <a:rPr lang="en-US" sz="2800" dirty="0"/>
              <a:t>Performing research </a:t>
            </a:r>
          </a:p>
          <a:p>
            <a:pPr lvl="1"/>
            <a:r>
              <a:rPr lang="en-US" sz="2800" dirty="0"/>
              <a:t>Receiving support </a:t>
            </a:r>
          </a:p>
          <a:p>
            <a:pPr lvl="1"/>
            <a:r>
              <a:rPr lang="en-US" sz="2800" dirty="0"/>
              <a:t>Goal </a:t>
            </a:r>
            <a:r>
              <a:rPr lang="en-US" sz="2800" dirty="0" smtClean="0"/>
              <a:t>setting </a:t>
            </a:r>
            <a:endParaRPr lang="en-US" sz="2800" dirty="0"/>
          </a:p>
          <a:p>
            <a:pPr lvl="1"/>
            <a:r>
              <a:rPr lang="en-US" sz="2800" dirty="0"/>
              <a:t>Tracking personal </a:t>
            </a:r>
            <a:r>
              <a:rPr lang="en-US" sz="2800" dirty="0" smtClean="0"/>
              <a:t>progress</a:t>
            </a:r>
          </a:p>
          <a:p>
            <a:pPr lvl="1"/>
            <a:endParaRPr lang="en-US" dirty="0"/>
          </a:p>
          <a:p>
            <a:r>
              <a:rPr lang="en-US" sz="3600" dirty="0"/>
              <a:t>Provider</a:t>
            </a:r>
          </a:p>
          <a:p>
            <a:pPr lvl="1"/>
            <a:r>
              <a:rPr lang="en-US" sz="2800" dirty="0"/>
              <a:t>Read news articles</a:t>
            </a:r>
          </a:p>
          <a:p>
            <a:pPr lvl="1"/>
            <a:r>
              <a:rPr lang="en-US" sz="2800" dirty="0"/>
              <a:t>Listen to experts</a:t>
            </a:r>
          </a:p>
          <a:p>
            <a:pPr lvl="1"/>
            <a:r>
              <a:rPr lang="en-US" sz="2800" dirty="0"/>
              <a:t>Research </a:t>
            </a:r>
            <a:r>
              <a:rPr lang="en-US" sz="2800" dirty="0" smtClean="0"/>
              <a:t>medical </a:t>
            </a:r>
            <a:r>
              <a:rPr lang="en-US" sz="2800" dirty="0"/>
              <a:t>developments</a:t>
            </a:r>
          </a:p>
          <a:p>
            <a:pPr lvl="1"/>
            <a:r>
              <a:rPr lang="en-US" sz="2800" dirty="0"/>
              <a:t>Network </a:t>
            </a:r>
          </a:p>
          <a:p>
            <a:pPr lvl="1"/>
            <a:r>
              <a:rPr lang="en-US" sz="2800" dirty="0"/>
              <a:t>Communicate with colleagues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76" y="5866795"/>
            <a:ext cx="2118444" cy="133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1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0"/>
            <a:ext cx="9052560" cy="1282890"/>
          </a:xfrm>
        </p:spPr>
        <p:txBody>
          <a:bodyPr/>
          <a:lstStyle/>
          <a:p>
            <a:pPr algn="ctr"/>
            <a:r>
              <a:rPr lang="en-US" b="1" dirty="0" smtClean="0"/>
              <a:t>Pinterest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70" y="1461696"/>
            <a:ext cx="3903261" cy="4299244"/>
          </a:xfrm>
        </p:spPr>
      </p:pic>
      <p:sp>
        <p:nvSpPr>
          <p:cNvPr id="3" name="Rectangle 2"/>
          <p:cNvSpPr/>
          <p:nvPr/>
        </p:nvSpPr>
        <p:spPr>
          <a:xfrm>
            <a:off x="928048" y="6186817"/>
            <a:ext cx="88301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Health Care Organizations Turn to Pinterest To Connect With Community, Boost Brand</a:t>
            </a:r>
          </a:p>
        </p:txBody>
      </p:sp>
    </p:spTree>
    <p:extLst>
      <p:ext uri="{BB962C8B-B14F-4D97-AF65-F5344CB8AC3E}">
        <p14:creationId xmlns:p14="http://schemas.microsoft.com/office/powerpoint/2010/main" val="349376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0"/>
            <a:ext cx="9052560" cy="1514901"/>
          </a:xfrm>
        </p:spPr>
        <p:txBody>
          <a:bodyPr/>
          <a:lstStyle/>
          <a:p>
            <a:pPr algn="l"/>
            <a:r>
              <a:rPr lang="en-US" dirty="0" smtClean="0"/>
              <a:t>      Teal Toes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706879"/>
            <a:ext cx="9052560" cy="529442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Raising Ovarian Cancer Awareness</a:t>
            </a:r>
            <a:endParaRPr lang="en-US" sz="32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59A578"/>
                </a:solidFill>
                <a:hlinkClick r:id="rId3"/>
              </a:rPr>
              <a:t>Teal Toes</a:t>
            </a:r>
            <a:r>
              <a:rPr lang="en-US" dirty="0" smtClean="0">
                <a:solidFill>
                  <a:srgbClr val="59A578"/>
                </a:solidFill>
              </a:rPr>
              <a:t>  </a:t>
            </a:r>
          </a:p>
          <a:p>
            <a:pPr lvl="1"/>
            <a:r>
              <a:rPr lang="en-US" dirty="0" smtClean="0"/>
              <a:t>http</a:t>
            </a:r>
            <a:r>
              <a:rPr lang="en-US" dirty="0"/>
              <a:t>://www.tealtoes.org/spreadtheword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2524837"/>
            <a:ext cx="4653886" cy="3436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785" y="67164"/>
            <a:ext cx="3137483" cy="161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0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625" y="710593"/>
            <a:ext cx="4444207" cy="65024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400" dirty="0" smtClean="0"/>
              <a:t>Twitter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0191" y="656003"/>
            <a:ext cx="4445953" cy="65024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400" dirty="0" err="1" smtClean="0"/>
              <a:t>Linkedin</a:t>
            </a:r>
            <a:endParaRPr lang="en-US" sz="4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83" y="1582691"/>
            <a:ext cx="4173537" cy="417353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734" y="1665027"/>
            <a:ext cx="4445000" cy="4531057"/>
          </a:xfrm>
        </p:spPr>
      </p:pic>
      <p:sp>
        <p:nvSpPr>
          <p:cNvPr id="4" name="TextBox 3"/>
          <p:cNvSpPr txBox="1"/>
          <p:nvPr/>
        </p:nvSpPr>
        <p:spPr>
          <a:xfrm>
            <a:off x="1473958" y="6114197"/>
            <a:ext cx="3316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@</a:t>
            </a:r>
            <a:r>
              <a:rPr lang="en-US" sz="3600" dirty="0" err="1" smtClean="0"/>
              <a:t>RNchat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213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Social Media Toolkit </a:t>
            </a:r>
            <a:r>
              <a:rPr lang="en-US" dirty="0" smtClean="0"/>
              <a:t>                  For Nurse </a:t>
            </a:r>
            <a:r>
              <a:rPr lang="en-US" dirty="0"/>
              <a:t>Educators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1" y="4681183"/>
            <a:ext cx="8775511" cy="199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7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69" y="95534"/>
            <a:ext cx="9175818" cy="982639"/>
          </a:xfrm>
        </p:spPr>
        <p:txBody>
          <a:bodyPr/>
          <a:lstStyle/>
          <a:p>
            <a:pPr algn="l"/>
            <a:r>
              <a:rPr lang="en-US" sz="4400" dirty="0" smtClean="0"/>
              <a:t> ANA’s Social Networking Tips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67" y="1392072"/>
            <a:ext cx="9280478" cy="6469038"/>
          </a:xfrm>
        </p:spPr>
        <p:txBody>
          <a:bodyPr>
            <a:normAutofit fontScale="62500" lnSpcReduction="20000"/>
          </a:bodyPr>
          <a:lstStyle/>
          <a:p>
            <a:r>
              <a:rPr lang="en-US" sz="5900" dirty="0"/>
              <a:t>Standards of professionalism </a:t>
            </a:r>
            <a:r>
              <a:rPr lang="en-US" sz="5900" dirty="0" smtClean="0"/>
              <a:t>same </a:t>
            </a:r>
            <a:r>
              <a:rPr lang="en-US" sz="5900" dirty="0"/>
              <a:t>on-line as </a:t>
            </a:r>
            <a:r>
              <a:rPr lang="en-US" sz="5900" dirty="0" smtClean="0"/>
              <a:t>any </a:t>
            </a:r>
            <a:r>
              <a:rPr lang="en-US" sz="5900" dirty="0"/>
              <a:t>other </a:t>
            </a:r>
            <a:r>
              <a:rPr lang="en-US" sz="5900" dirty="0" smtClean="0"/>
              <a:t>circumstances</a:t>
            </a:r>
            <a:endParaRPr lang="en-US" sz="5900" dirty="0"/>
          </a:p>
          <a:p>
            <a:endParaRPr lang="en-US" sz="1300" dirty="0"/>
          </a:p>
          <a:p>
            <a:r>
              <a:rPr lang="en-US" sz="5900" dirty="0"/>
              <a:t>Do not share or post information or photos gained through provider-patient </a:t>
            </a:r>
            <a:r>
              <a:rPr lang="en-US" sz="5900" dirty="0" smtClean="0"/>
              <a:t>relationship</a:t>
            </a:r>
            <a:endParaRPr lang="en-US" sz="5900" dirty="0"/>
          </a:p>
          <a:p>
            <a:endParaRPr lang="en-US" sz="1300" dirty="0"/>
          </a:p>
          <a:p>
            <a:r>
              <a:rPr lang="en-US" sz="5900" dirty="0"/>
              <a:t>Maintain professional boundaries – Online patient contact blurs this </a:t>
            </a:r>
            <a:r>
              <a:rPr lang="en-US" sz="5900" dirty="0" smtClean="0"/>
              <a:t>boundary</a:t>
            </a:r>
            <a:endParaRPr lang="en-US" sz="5900" dirty="0"/>
          </a:p>
          <a:p>
            <a:endParaRPr lang="en-US" sz="1300" dirty="0"/>
          </a:p>
          <a:p>
            <a:r>
              <a:rPr lang="en-US" sz="5900" dirty="0"/>
              <a:t>Take advantage of privacy settings </a:t>
            </a:r>
            <a:r>
              <a:rPr lang="en-US" sz="5900" dirty="0" smtClean="0"/>
              <a:t>&amp; </a:t>
            </a:r>
            <a:r>
              <a:rPr lang="en-US" sz="5900" dirty="0"/>
              <a:t>separate personal </a:t>
            </a:r>
            <a:r>
              <a:rPr lang="en-US" sz="5900" dirty="0" smtClean="0"/>
              <a:t>&amp; </a:t>
            </a:r>
            <a:r>
              <a:rPr lang="en-US" sz="5900" dirty="0"/>
              <a:t>professional information </a:t>
            </a:r>
            <a:r>
              <a:rPr lang="en-US" sz="5900" dirty="0" smtClean="0"/>
              <a:t>online</a:t>
            </a:r>
            <a:endParaRPr lang="en-US" sz="5900" dirty="0"/>
          </a:p>
          <a:p>
            <a:endParaRPr lang="en-US" sz="1300" dirty="0"/>
          </a:p>
          <a:p>
            <a:r>
              <a:rPr lang="en-US" dirty="0" smtClean="0"/>
              <a:t>		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890" y="95534"/>
            <a:ext cx="1840384" cy="104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4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3" y="0"/>
            <a:ext cx="9662615" cy="1433015"/>
          </a:xfrm>
        </p:spPr>
        <p:txBody>
          <a:bodyPr/>
          <a:lstStyle/>
          <a:p>
            <a:r>
              <a:rPr lang="en-US" sz="5400" dirty="0"/>
              <a:t>ANA’s Social Networking Tips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774209"/>
            <a:ext cx="9052560" cy="5540991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Refrain from making disparaging remarks about patients, employers, or colleagues even if they are not identified</a:t>
            </a:r>
          </a:p>
          <a:p>
            <a:endParaRPr lang="en-US" sz="800" dirty="0"/>
          </a:p>
          <a:p>
            <a:r>
              <a:rPr lang="en-US" sz="3200" dirty="0"/>
              <a:t>Do not take patient photos on personal devices including cell phones</a:t>
            </a:r>
          </a:p>
          <a:p>
            <a:endParaRPr lang="en-US" sz="800" dirty="0"/>
          </a:p>
          <a:p>
            <a:r>
              <a:rPr lang="en-US" sz="3200" dirty="0"/>
              <a:t>Promptly report a breach of confidentiality or </a:t>
            </a:r>
            <a:r>
              <a:rPr lang="en-US" sz="3200" dirty="0" smtClean="0"/>
              <a:t>privacy</a:t>
            </a:r>
          </a:p>
          <a:p>
            <a:endParaRPr lang="en-US" sz="900" dirty="0" smtClean="0"/>
          </a:p>
          <a:p>
            <a:r>
              <a:rPr lang="en-US" sz="3200" dirty="0" smtClean="0"/>
              <a:t>Patients, colleagues institutions, &amp;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employers may view posts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			</a:t>
            </a:r>
            <a:r>
              <a:rPr lang="en-US" dirty="0"/>
              <a:t>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106" y="6031517"/>
            <a:ext cx="18415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03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0"/>
            <a:ext cx="9052560" cy="1419367"/>
          </a:xfrm>
        </p:spPr>
        <p:txBody>
          <a:bodyPr/>
          <a:lstStyle/>
          <a:p>
            <a:r>
              <a:rPr lang="en-US" dirty="0" smtClean="0"/>
              <a:t>Social </a:t>
            </a:r>
            <a:r>
              <a:rPr lang="en-US" dirty="0" smtClean="0"/>
              <a:t>Media Facts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19" y="1883391"/>
            <a:ext cx="9159695" cy="5240740"/>
          </a:xfrm>
        </p:spPr>
        <p:txBody>
          <a:bodyPr>
            <a:normAutofit/>
          </a:bodyPr>
          <a:lstStyle/>
          <a:p>
            <a:r>
              <a:rPr lang="en-US" sz="2800" dirty="0"/>
              <a:t>Developed in 2005-06; </a:t>
            </a:r>
            <a:r>
              <a:rPr lang="en-US" sz="2800" dirty="0" smtClean="0"/>
              <a:t>2011 became public entity</a:t>
            </a:r>
          </a:p>
          <a:p>
            <a:endParaRPr lang="en-US" sz="900" dirty="0"/>
          </a:p>
          <a:p>
            <a:r>
              <a:rPr lang="en-US" sz="2800" dirty="0" smtClean="0"/>
              <a:t>#</a:t>
            </a:r>
            <a:r>
              <a:rPr lang="en-US" sz="2800" dirty="0" smtClean="0"/>
              <a:t>1 activity on the </a:t>
            </a:r>
            <a:r>
              <a:rPr lang="en-US" sz="2800" dirty="0" smtClean="0"/>
              <a:t>Web</a:t>
            </a:r>
          </a:p>
          <a:p>
            <a:endParaRPr lang="en-US" sz="900" dirty="0" smtClean="0"/>
          </a:p>
          <a:p>
            <a:r>
              <a:rPr lang="en-US" sz="2800" dirty="0"/>
              <a:t>Americans own average of 4 digital devices </a:t>
            </a:r>
            <a:endParaRPr lang="en-US" sz="2800" dirty="0" smtClean="0"/>
          </a:p>
          <a:p>
            <a:endParaRPr lang="en-US" sz="900" dirty="0"/>
          </a:p>
          <a:p>
            <a:r>
              <a:rPr lang="en-US" sz="2800" dirty="0"/>
              <a:t>Average </a:t>
            </a:r>
            <a:r>
              <a:rPr lang="en-US" sz="2800" dirty="0" smtClean="0"/>
              <a:t>60 </a:t>
            </a:r>
            <a:r>
              <a:rPr lang="en-US" sz="2800" dirty="0" err="1" smtClean="0"/>
              <a:t>hrs</a:t>
            </a:r>
            <a:r>
              <a:rPr lang="en-US" sz="2800" dirty="0" smtClean="0"/>
              <a:t>/week consuming </a:t>
            </a:r>
            <a:r>
              <a:rPr lang="en-US" sz="2800" dirty="0"/>
              <a:t>content across </a:t>
            </a:r>
            <a:r>
              <a:rPr lang="en-US" sz="2800" dirty="0" smtClean="0"/>
              <a:t>devices; </a:t>
            </a:r>
            <a:r>
              <a:rPr lang="en-US" sz="2800" dirty="0"/>
              <a:t>&gt; 6 </a:t>
            </a:r>
            <a:r>
              <a:rPr lang="en-US" sz="2800" dirty="0" err="1"/>
              <a:t>hrs</a:t>
            </a:r>
            <a:r>
              <a:rPr lang="en-US" sz="2800" dirty="0"/>
              <a:t>/day on social media sites</a:t>
            </a:r>
          </a:p>
          <a:p>
            <a:endParaRPr lang="en-US" sz="800" dirty="0" smtClean="0"/>
          </a:p>
          <a:p>
            <a:r>
              <a:rPr lang="en-US" sz="2800" dirty="0" smtClean="0"/>
              <a:t>In </a:t>
            </a:r>
            <a:r>
              <a:rPr lang="en-US" sz="2800" dirty="0" smtClean="0"/>
              <a:t>2013, </a:t>
            </a:r>
            <a:r>
              <a:rPr lang="en-US" sz="2800" dirty="0" smtClean="0"/>
              <a:t>&gt; </a:t>
            </a:r>
            <a:r>
              <a:rPr lang="en-US" sz="2800" dirty="0" smtClean="0"/>
              <a:t>1 Billion  people were on </a:t>
            </a:r>
            <a:r>
              <a:rPr lang="en-US" sz="2800" dirty="0" smtClean="0"/>
              <a:t>Facebook; in 2014 &gt; 1.28 billion monthly active users</a:t>
            </a:r>
          </a:p>
          <a:p>
            <a:endParaRPr lang="en-US" sz="800" dirty="0" smtClean="0"/>
          </a:p>
          <a:p>
            <a:r>
              <a:rPr lang="en-US" sz="2800" dirty="0" smtClean="0"/>
              <a:t>Facebook - world’s </a:t>
            </a:r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largest country after China &amp; India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17" y="682388"/>
            <a:ext cx="8675370" cy="66328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ANA’s Social Networking Principles Toolkit - </a:t>
            </a:r>
            <a:r>
              <a:rPr lang="en-US" dirty="0" smtClean="0">
                <a:hlinkClick r:id="rId2"/>
              </a:rPr>
              <a:t>www.nursingworld.org/socialnetworkingtoolkit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/>
              <a:t>Canadian Association of Schools of Nursing’s publication on educating for effective clinical use of information and communication - www.casn.ca/en/Whats_new_at_CASN_108/items/ </a:t>
            </a:r>
            <a:r>
              <a:rPr lang="en-US" dirty="0" smtClean="0"/>
              <a:t>104.html </a:t>
            </a:r>
          </a:p>
          <a:p>
            <a:endParaRPr lang="en-US" dirty="0"/>
          </a:p>
          <a:p>
            <a:r>
              <a:rPr lang="en-US" dirty="0"/>
              <a:t>CDC’s Health Communicator’s Social Media Toolkit - www.cdc.gov/socialmedia/Tools/guidelines/pdf/  </a:t>
            </a:r>
            <a:r>
              <a:rPr lang="en-US" dirty="0" smtClean="0"/>
              <a:t>SocialMediaToolkit_BM.pdf  </a:t>
            </a:r>
          </a:p>
          <a:p>
            <a:endParaRPr lang="en-US" dirty="0"/>
          </a:p>
          <a:p>
            <a:r>
              <a:rPr lang="en-US" dirty="0"/>
              <a:t>The Chronicle of Higher Education: Various online resources and articles about online learning and technology integration -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chronicle.com/section/Home/5</a:t>
            </a:r>
            <a:r>
              <a:rPr lang="en-US" dirty="0" smtClean="0"/>
              <a:t>  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99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798" y="354842"/>
            <a:ext cx="9089408" cy="671469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College </a:t>
            </a:r>
            <a:r>
              <a:rPr lang="en-US" dirty="0"/>
              <a:t>of Registered Nurses of British Columbia statement on social media - https://www.crnbc.ca/Standards/Confidentiality/ </a:t>
            </a:r>
            <a:r>
              <a:rPr lang="en-US" dirty="0" smtClean="0"/>
              <a:t>Pages/SocialMedia.aspx  </a:t>
            </a:r>
          </a:p>
          <a:p>
            <a:endParaRPr lang="en-US" dirty="0"/>
          </a:p>
          <a:p>
            <a:r>
              <a:rPr lang="en-US" dirty="0"/>
              <a:t>Pew Research Center American Life Project, Pew Internet: Health - http://pewinternet.org/Commentary/2011/November/ </a:t>
            </a:r>
            <a:r>
              <a:rPr lang="en-US" dirty="0" smtClean="0"/>
              <a:t>Pew-Internet-Health.aspx   </a:t>
            </a:r>
          </a:p>
          <a:p>
            <a:endParaRPr lang="en-US" dirty="0"/>
          </a:p>
          <a:p>
            <a:r>
              <a:rPr lang="en-US" dirty="0"/>
              <a:t>Registered Nurses’ Association of Ontario Faculty eHealth Resource for the Integration of eHealth into Undergraduate Nursing Curricula-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rnao.ca/ehealth/facultyresource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19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6980" y="0"/>
            <a:ext cx="932142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Sloan Consortium: An organization focused on online educational excellence - </a:t>
            </a:r>
            <a:r>
              <a:rPr lang="en-US" sz="2800" dirty="0">
                <a:hlinkClick r:id="rId2"/>
              </a:rPr>
              <a:t>http://sloanconsortium.org/</a:t>
            </a:r>
            <a:r>
              <a:rPr lang="en-US" sz="2800" dirty="0"/>
              <a:t> 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Tiger Initiative Informatics Agenda - </a:t>
            </a:r>
            <a:r>
              <a:rPr lang="en-US" sz="2800" dirty="0">
                <a:hlinkClick r:id="rId3"/>
              </a:rPr>
              <a:t>http://tigersummit.com/Education_New.html</a:t>
            </a:r>
            <a:r>
              <a:rPr lang="en-US" sz="2800" dirty="0"/>
              <a:t>   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Tiger Initiative Informatics competencies for every practicing nurse - </a:t>
            </a:r>
            <a:r>
              <a:rPr lang="en-US" sz="2800" dirty="0">
                <a:hlinkClick r:id="rId4"/>
              </a:rPr>
              <a:t>http://tigersummit.com/Competencies_New_B949.html</a:t>
            </a:r>
            <a:r>
              <a:rPr lang="en-US" sz="2800" dirty="0"/>
              <a:t>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                                                                                           </a:t>
            </a:r>
            <a:r>
              <a:rPr lang="en-US" dirty="0"/>
              <a:t>(Schmidt, Simms-Giddens, &amp; Booth, 2012)</a:t>
            </a:r>
          </a:p>
        </p:txBody>
      </p:sp>
    </p:spTree>
    <p:extLst>
      <p:ext uri="{BB962C8B-B14F-4D97-AF65-F5344CB8AC3E}">
        <p14:creationId xmlns:p14="http://schemas.microsoft.com/office/powerpoint/2010/main" val="41589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78" y="0"/>
            <a:ext cx="9812740" cy="1323833"/>
          </a:xfrm>
        </p:spPr>
        <p:txBody>
          <a:bodyPr/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Friend or Not to </a:t>
            </a:r>
            <a:r>
              <a:rPr lang="en-US" dirty="0" smtClean="0"/>
              <a:t>Friend…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574" y="1514900"/>
            <a:ext cx="8675370" cy="5704765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Use should be intentional	</a:t>
            </a:r>
          </a:p>
          <a:p>
            <a:pPr lvl="1"/>
            <a:r>
              <a:rPr lang="en-US" sz="2800" dirty="0" smtClean="0"/>
              <a:t>Think about how you are going to use social media</a:t>
            </a:r>
          </a:p>
          <a:p>
            <a:pPr lvl="1"/>
            <a:r>
              <a:rPr lang="en-US" sz="2800" dirty="0" smtClean="0"/>
              <a:t>Drinking &amp; blogging can be a problem</a:t>
            </a:r>
          </a:p>
          <a:p>
            <a:r>
              <a:rPr lang="en-US" sz="3200" dirty="0" smtClean="0"/>
              <a:t>There is no private vs. professional sphere</a:t>
            </a:r>
          </a:p>
          <a:p>
            <a:r>
              <a:rPr lang="en-US" sz="3200" dirty="0" smtClean="0"/>
              <a:t>There is no plausible deniability</a:t>
            </a:r>
          </a:p>
          <a:p>
            <a:pPr lvl="1"/>
            <a:r>
              <a:rPr lang="en-US" sz="2800" dirty="0" smtClean="0"/>
              <a:t>Picture or video is difficult to deny</a:t>
            </a:r>
          </a:p>
          <a:p>
            <a:r>
              <a:rPr lang="en-US" sz="3200" dirty="0" smtClean="0"/>
              <a:t>Lots </a:t>
            </a:r>
            <a:r>
              <a:rPr lang="en-US" sz="3200" dirty="0" smtClean="0"/>
              <a:t>of behavior is unprofessional &amp;/or </a:t>
            </a:r>
            <a:r>
              <a:rPr lang="en-US" sz="3200" dirty="0" err="1" smtClean="0"/>
              <a:t>uncollegial</a:t>
            </a:r>
            <a:endParaRPr lang="en-US" sz="3200" dirty="0" smtClean="0"/>
          </a:p>
          <a:p>
            <a:r>
              <a:rPr lang="en-US" sz="3200" dirty="0" smtClean="0"/>
              <a:t>Your </a:t>
            </a:r>
            <a:r>
              <a:rPr lang="en-US" sz="3200" dirty="0" smtClean="0"/>
              <a:t>behavior is recordable like never before</a:t>
            </a:r>
          </a:p>
        </p:txBody>
      </p:sp>
    </p:spTree>
    <p:extLst>
      <p:ext uri="{BB962C8B-B14F-4D97-AF65-F5344CB8AC3E}">
        <p14:creationId xmlns:p14="http://schemas.microsoft.com/office/powerpoint/2010/main" val="295714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IQ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Take the Web IQ Quiz from the                                          Pew Research Center at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://www.pewinternet.org/quiz/web-iq-quiz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676" y="4813680"/>
            <a:ext cx="7619048" cy="153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7" y="232013"/>
            <a:ext cx="8675370" cy="791569"/>
          </a:xfrm>
        </p:spPr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17" y="1037230"/>
            <a:ext cx="8675370" cy="6100550"/>
          </a:xfrm>
        </p:spPr>
        <p:txBody>
          <a:bodyPr>
            <a:noAutofit/>
          </a:bodyPr>
          <a:lstStyle/>
          <a:p>
            <a:r>
              <a:rPr lang="en-US" sz="1800" dirty="0"/>
              <a:t>American Nurses Association, Fact Sheet. (2011). Navigating the world of social media. </a:t>
            </a:r>
            <a:r>
              <a:rPr lang="en-US" sz="1800" dirty="0" smtClean="0"/>
              <a:t>Retrieved </a:t>
            </a:r>
            <a:r>
              <a:rPr lang="en-US" sz="1800" dirty="0"/>
              <a:t>from </a:t>
            </a:r>
            <a:r>
              <a:rPr lang="en-US" sz="1800" u="sng" dirty="0">
                <a:hlinkClick r:id="rId2"/>
              </a:rPr>
              <a:t>www.Nursing</a:t>
            </a:r>
            <a:r>
              <a:rPr lang="en-US" sz="1800" dirty="0"/>
              <a:t> World.org</a:t>
            </a:r>
          </a:p>
          <a:p>
            <a:r>
              <a:rPr lang="en-US" sz="1800" dirty="0"/>
              <a:t>Borges, N.J., Manuel, R.S., Elam, C.L., &amp; Jones, B.J. (2010). Differences in motives between </a:t>
            </a:r>
            <a:r>
              <a:rPr lang="en-US" sz="1800" dirty="0" smtClean="0"/>
              <a:t>Millennial </a:t>
            </a:r>
            <a:r>
              <a:rPr lang="en-US" sz="1800" dirty="0"/>
              <a:t>and Generation X medical students. Medical Education, 44, 570-576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Duggan, M., Ellison, N. B., Lampe, C., </a:t>
            </a:r>
            <a:r>
              <a:rPr lang="en-US" sz="1800" dirty="0" err="1" smtClean="0"/>
              <a:t>Lenhart</a:t>
            </a:r>
            <a:r>
              <a:rPr lang="en-US" sz="1800" dirty="0" smtClean="0"/>
              <a:t>, A., &amp; Madden, M. (2015) Social </a:t>
            </a:r>
            <a:r>
              <a:rPr lang="en-US" sz="1800" dirty="0"/>
              <a:t>Media Update 2014</a:t>
            </a:r>
            <a:r>
              <a:rPr lang="en-US" sz="1800" dirty="0" smtClean="0"/>
              <a:t>.</a:t>
            </a:r>
            <a:r>
              <a:rPr lang="en-US" sz="1800" dirty="0"/>
              <a:t> Pew Research Center</a:t>
            </a:r>
            <a:r>
              <a:rPr lang="en-US" sz="1800" dirty="0" smtClean="0"/>
              <a:t> </a:t>
            </a:r>
            <a:r>
              <a:rPr lang="en-US" sz="1800" dirty="0"/>
              <a:t>Retrieved from </a:t>
            </a:r>
            <a:r>
              <a:rPr lang="en-US" sz="1800" dirty="0">
                <a:hlinkClick r:id="rId3"/>
              </a:rPr>
              <a:t>http://www.pewinternet.org/2015/01/09/social-media-update-2014/</a:t>
            </a:r>
            <a:r>
              <a:rPr lang="en-US" sz="1800" dirty="0"/>
              <a:t> </a:t>
            </a:r>
          </a:p>
          <a:p>
            <a:r>
              <a:rPr lang="en-US" sz="1800" dirty="0" smtClean="0"/>
              <a:t>Nielson ratings (2011). </a:t>
            </a:r>
            <a:r>
              <a:rPr lang="en-US" sz="1800" u="sng" dirty="0">
                <a:hlinkClick r:id="rId4"/>
              </a:rPr>
              <a:t>http://</a:t>
            </a:r>
            <a:r>
              <a:rPr lang="en-US" sz="1800" u="sng" dirty="0" smtClean="0">
                <a:hlinkClick r:id="rId4"/>
              </a:rPr>
              <a:t>marketresearch.about.com/od/market.research.social.media/u/social-media-research.htm</a:t>
            </a:r>
            <a:endParaRPr lang="en-US" sz="1800" u="sng" dirty="0" smtClean="0"/>
          </a:p>
          <a:p>
            <a:r>
              <a:rPr lang="en-US" sz="1800" dirty="0" smtClean="0"/>
              <a:t>Richter</a:t>
            </a:r>
            <a:r>
              <a:rPr lang="en-US" sz="1800" dirty="0"/>
              <a:t>, J.P., </a:t>
            </a:r>
            <a:r>
              <a:rPr lang="en-US" sz="1800" dirty="0" err="1"/>
              <a:t>Muhlestein</a:t>
            </a:r>
            <a:r>
              <a:rPr lang="en-US" sz="1800" dirty="0"/>
              <a:t>, D.B., &amp; Wilks, C.E. (2014). Social media: How hospitals use it, and </a:t>
            </a:r>
            <a:r>
              <a:rPr lang="en-US" sz="1800" dirty="0" smtClean="0"/>
              <a:t>opportunities </a:t>
            </a:r>
            <a:r>
              <a:rPr lang="en-US" sz="1800" dirty="0"/>
              <a:t>for future use. Journal of Healthcare Management, 59(6), 447-460</a:t>
            </a:r>
            <a:r>
              <a:rPr lang="en-US" sz="1800" dirty="0" smtClean="0"/>
              <a:t>.</a:t>
            </a:r>
          </a:p>
          <a:p>
            <a:r>
              <a:rPr lang="en-US" altLang="en-US" sz="1800" dirty="0"/>
              <a:t>Schmitt, T. L., Simms-Giddens, S. S., &amp; Booth, R. G. (2012). Social media in nursing education</a:t>
            </a:r>
            <a:r>
              <a:rPr lang="en-US" altLang="en-US" sz="1800" i="1" dirty="0"/>
              <a:t>. OJHIN: The Online Journal of Issues in Nursing, 17</a:t>
            </a:r>
            <a:r>
              <a:rPr lang="en-US" altLang="en-US" sz="1800" dirty="0"/>
              <a:t>(3), Manuscript 2.</a:t>
            </a:r>
          </a:p>
          <a:p>
            <a:r>
              <a:rPr lang="en-US" sz="1800" dirty="0" smtClean="0"/>
              <a:t>Smith, S. &amp; Clark, A.P. (2009). Millennials and their value cohort: How to educate them. Clinical Nurse Specialist, 23 (6), 289-292. </a:t>
            </a:r>
            <a:endParaRPr lang="en-US" sz="1800" dirty="0"/>
          </a:p>
          <a:p>
            <a:r>
              <a:rPr lang="en-US" sz="1800" dirty="0"/>
              <a:t>Stewart, D.W. (2006). Generational mentoring. The Journal of Continuing Education in Nursing, </a:t>
            </a:r>
            <a:r>
              <a:rPr lang="en-US" sz="1800" dirty="0" smtClean="0"/>
              <a:t>37(3</a:t>
            </a:r>
            <a:r>
              <a:rPr lang="en-US" sz="1800" dirty="0"/>
              <a:t>), 114-120.                 </a:t>
            </a:r>
          </a:p>
          <a:p>
            <a:r>
              <a:rPr lang="en-US" sz="1800" dirty="0" err="1"/>
              <a:t>Venne</a:t>
            </a:r>
            <a:r>
              <a:rPr lang="en-US" sz="1800" dirty="0"/>
              <a:t>, V.L., &amp; Coleman, D. (2010). Training the Millennial learner through experiential </a:t>
            </a:r>
            <a:r>
              <a:rPr lang="en-US" sz="1800" dirty="0" smtClean="0"/>
              <a:t>evolutionary </a:t>
            </a:r>
            <a:r>
              <a:rPr lang="en-US" sz="1800" dirty="0"/>
              <a:t>scaffolding: Implications for clinical supervision in graduate </a:t>
            </a:r>
            <a:r>
              <a:rPr lang="en-US" sz="1800" dirty="0" smtClean="0"/>
              <a:t>education </a:t>
            </a:r>
            <a:r>
              <a:rPr lang="en-US" sz="1800" dirty="0"/>
              <a:t>programs. J. Genet Counsel, 19, 554-569. </a:t>
            </a:r>
            <a:r>
              <a:rPr lang="en-US" sz="1800" dirty="0" err="1" smtClean="0"/>
              <a:t>doi</a:t>
            </a:r>
            <a:r>
              <a:rPr lang="en-US" sz="1800" dirty="0"/>
              <a:t>: 10.1007/s10897-010-9319-8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1969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0"/>
            <a:ext cx="9052560" cy="1651379"/>
          </a:xfrm>
        </p:spPr>
        <p:txBody>
          <a:bodyPr/>
          <a:lstStyle/>
          <a:p>
            <a:pPr algn="l"/>
            <a:r>
              <a:rPr lang="en-US" dirty="0" smtClean="0"/>
              <a:t>      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850" y="1746913"/>
            <a:ext cx="9052560" cy="5459106"/>
          </a:xfrm>
        </p:spPr>
        <p:txBody>
          <a:bodyPr>
            <a:normAutofit lnSpcReduction="10000"/>
          </a:bodyPr>
          <a:lstStyle/>
          <a:p>
            <a:endParaRPr lang="en-US" sz="1000" dirty="0" smtClean="0"/>
          </a:p>
          <a:p>
            <a:r>
              <a:rPr lang="en-US" dirty="0" smtClean="0"/>
              <a:t>Usage </a:t>
            </a:r>
            <a:r>
              <a:rPr lang="en-US" dirty="0"/>
              <a:t>now standard </a:t>
            </a:r>
            <a:r>
              <a:rPr lang="en-US" dirty="0" smtClean="0"/>
              <a:t>practice </a:t>
            </a:r>
          </a:p>
          <a:p>
            <a:pPr lvl="1"/>
            <a:r>
              <a:rPr lang="en-US" sz="2400" dirty="0"/>
              <a:t>Nearly ¾ of Americans use social media </a:t>
            </a:r>
          </a:p>
          <a:p>
            <a:pPr lvl="1"/>
            <a:r>
              <a:rPr lang="en-US" sz="2400" dirty="0" smtClean="0"/>
              <a:t>Almost </a:t>
            </a:r>
            <a:r>
              <a:rPr lang="en-US" sz="2400" dirty="0"/>
              <a:t>half </a:t>
            </a:r>
            <a:r>
              <a:rPr lang="en-US" sz="2400" dirty="0" smtClean="0"/>
              <a:t>of </a:t>
            </a:r>
            <a:r>
              <a:rPr lang="en-US" sz="2400" dirty="0"/>
              <a:t>smartphone owners visit social networks</a:t>
            </a:r>
            <a:r>
              <a:rPr lang="en-US" sz="2400" b="1" dirty="0"/>
              <a:t> </a:t>
            </a:r>
            <a:r>
              <a:rPr lang="en-US" sz="2400" dirty="0" smtClean="0"/>
              <a:t>daily</a:t>
            </a:r>
          </a:p>
          <a:p>
            <a:pPr lvl="1"/>
            <a:endParaRPr lang="en-US" sz="700" dirty="0"/>
          </a:p>
          <a:p>
            <a:r>
              <a:rPr lang="en-US" dirty="0" smtClean="0"/>
              <a:t>1 </a:t>
            </a:r>
            <a:r>
              <a:rPr lang="en-US" dirty="0"/>
              <a:t>in 5 couples meet </a:t>
            </a:r>
            <a:r>
              <a:rPr lang="en-US" dirty="0" smtClean="0"/>
              <a:t>online</a:t>
            </a:r>
          </a:p>
          <a:p>
            <a:endParaRPr lang="en-US" sz="1000" dirty="0"/>
          </a:p>
          <a:p>
            <a:r>
              <a:rPr lang="en-US" dirty="0" smtClean="0"/>
              <a:t>1 </a:t>
            </a:r>
            <a:r>
              <a:rPr lang="en-US" dirty="0"/>
              <a:t>in 5 divorces blames on </a:t>
            </a:r>
            <a:r>
              <a:rPr lang="en-US" dirty="0" smtClean="0"/>
              <a:t>Facebook</a:t>
            </a:r>
          </a:p>
          <a:p>
            <a:endParaRPr lang="en-US" sz="800" dirty="0" smtClean="0"/>
          </a:p>
          <a:p>
            <a:r>
              <a:rPr lang="en-US" dirty="0"/>
              <a:t>Hispanics are ahead of the </a:t>
            </a:r>
            <a:r>
              <a:rPr lang="en-US" dirty="0" smtClean="0"/>
              <a:t>curve – </a:t>
            </a:r>
          </a:p>
          <a:p>
            <a:pPr lvl="1"/>
            <a:r>
              <a:rPr lang="en-US" sz="2400" dirty="0" smtClean="0"/>
              <a:t>Latinos </a:t>
            </a:r>
            <a:r>
              <a:rPr lang="en-US" sz="2400" dirty="0"/>
              <a:t>adopt smartphones at a higher rate than any other demographic group </a:t>
            </a:r>
            <a:endParaRPr lang="en-US" sz="2400" dirty="0" smtClean="0"/>
          </a:p>
          <a:p>
            <a:pPr lvl="1"/>
            <a:r>
              <a:rPr lang="en-US" sz="2400" dirty="0" smtClean="0"/>
              <a:t>Watch </a:t>
            </a:r>
            <a:r>
              <a:rPr lang="en-US" sz="2400" dirty="0"/>
              <a:t>more hours of videos online </a:t>
            </a:r>
            <a:r>
              <a:rPr lang="en-US" sz="2400" dirty="0" smtClean="0"/>
              <a:t>&amp;on mobile </a:t>
            </a:r>
            <a:r>
              <a:rPr lang="en-US" sz="2400" dirty="0"/>
              <a:t>phones than the average American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767" y="219004"/>
            <a:ext cx="2806961" cy="198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3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4" y="0"/>
            <a:ext cx="10068083" cy="7315199"/>
          </a:xfrm>
        </p:spPr>
      </p:pic>
    </p:spTree>
    <p:extLst>
      <p:ext uri="{BB962C8B-B14F-4D97-AF65-F5344CB8AC3E}">
        <p14:creationId xmlns:p14="http://schemas.microsoft.com/office/powerpoint/2010/main" val="34302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0"/>
            <a:ext cx="9052560" cy="2033516"/>
          </a:xfrm>
        </p:spPr>
        <p:txBody>
          <a:bodyPr/>
          <a:lstStyle/>
          <a:p>
            <a:r>
              <a:rPr lang="en-US" sz="5400" dirty="0" smtClean="0"/>
              <a:t>Social Media in Education: An Evidence-Based Practice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2292824"/>
            <a:ext cx="9200638" cy="4872250"/>
          </a:xfrm>
        </p:spPr>
        <p:txBody>
          <a:bodyPr>
            <a:normAutofit/>
          </a:bodyPr>
          <a:lstStyle/>
          <a:p>
            <a:r>
              <a:rPr lang="en-US" dirty="0"/>
              <a:t>The IOM Future of Nursing (2010) asserted </a:t>
            </a:r>
            <a:r>
              <a:rPr lang="en-US" dirty="0" smtClean="0"/>
              <a:t>need </a:t>
            </a:r>
            <a:r>
              <a:rPr lang="en-US" dirty="0"/>
              <a:t>for health information technology </a:t>
            </a:r>
            <a:r>
              <a:rPr lang="en-US" dirty="0" smtClean="0"/>
              <a:t>competencies be </a:t>
            </a:r>
            <a:r>
              <a:rPr lang="en-US" dirty="0"/>
              <a:t>included in </a:t>
            </a:r>
            <a:r>
              <a:rPr lang="en-US" dirty="0" smtClean="0"/>
              <a:t>nursing </a:t>
            </a:r>
            <a:r>
              <a:rPr lang="en-US" dirty="0" smtClean="0"/>
              <a:t>education</a:t>
            </a:r>
            <a:endParaRPr lang="en-US" dirty="0"/>
          </a:p>
          <a:p>
            <a:endParaRPr lang="en-US" sz="1800" dirty="0"/>
          </a:p>
          <a:p>
            <a:r>
              <a:rPr lang="en-US" dirty="0"/>
              <a:t>Social media platforms augment student learning &amp; prepare them for use in clinical </a:t>
            </a:r>
            <a:r>
              <a:rPr lang="en-US" dirty="0" smtClean="0"/>
              <a:t>practice                                 </a:t>
            </a:r>
            <a:r>
              <a:rPr lang="en-US" sz="1800" dirty="0" smtClean="0"/>
              <a:t>(George &amp; </a:t>
            </a:r>
            <a:r>
              <a:rPr lang="en-US" sz="1800" dirty="0" err="1" smtClean="0"/>
              <a:t>Dellasega</a:t>
            </a:r>
            <a:r>
              <a:rPr lang="en-US" sz="1800" dirty="0" smtClean="0"/>
              <a:t>, 2011)</a:t>
            </a:r>
          </a:p>
          <a:p>
            <a:endParaRPr lang="en-US" sz="1800" dirty="0" smtClean="0"/>
          </a:p>
          <a:p>
            <a:r>
              <a:rPr lang="en-US" dirty="0" smtClean="0"/>
              <a:t>Twitter </a:t>
            </a:r>
            <a:r>
              <a:rPr lang="en-US" dirty="0"/>
              <a:t>reliable/valid tool when used for formative course evaluations </a:t>
            </a:r>
            <a:r>
              <a:rPr lang="en-US" sz="1800" dirty="0"/>
              <a:t>(</a:t>
            </a:r>
            <a:r>
              <a:rPr lang="en-US" sz="1800" dirty="0" err="1"/>
              <a:t>Stieger</a:t>
            </a:r>
            <a:r>
              <a:rPr lang="en-US" sz="1800" dirty="0"/>
              <a:t> &amp; Berger, 2009) </a:t>
            </a:r>
            <a:r>
              <a:rPr lang="en-US" dirty="0"/>
              <a:t>&amp; effective for class discussions </a:t>
            </a:r>
            <a:r>
              <a:rPr lang="en-US" sz="1800" dirty="0"/>
              <a:t>(Mistry, 2011</a:t>
            </a:r>
            <a:r>
              <a:rPr lang="en-US" sz="1800" dirty="0" smtClean="0"/>
              <a:t>)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28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7" y="232012"/>
            <a:ext cx="4534266" cy="859809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Baby Boomer</a:t>
            </a:r>
            <a:endParaRPr lang="en-US" sz="44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77" y="331456"/>
            <a:ext cx="4159823" cy="6243637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45661" y="1378424"/>
            <a:ext cx="5336274" cy="593677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Largest generational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Two parent families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Reliable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Family oriented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Believed they could change the world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Hard working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Work no longer necessity, it was the focus of life</a:t>
            </a:r>
          </a:p>
        </p:txBody>
      </p:sp>
    </p:spTree>
    <p:extLst>
      <p:ext uri="{BB962C8B-B14F-4D97-AF65-F5344CB8AC3E}">
        <p14:creationId xmlns:p14="http://schemas.microsoft.com/office/powerpoint/2010/main" val="329899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7" y="354843"/>
            <a:ext cx="3244095" cy="68238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Gen X</a:t>
            </a:r>
            <a:endParaRPr lang="en-US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78" y="1491491"/>
            <a:ext cx="4480271" cy="449987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3900" y="1258214"/>
            <a:ext cx="4735772" cy="5637581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/>
              <a:t>Can multitask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/>
              <a:t>Flexible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/>
              <a:t>Independent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/>
              <a:t>Intolerant of busy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/>
              <a:t>Pessimistic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/>
              <a:t>Prefer to work alone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/>
              <a:t>Self-reliant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/>
              <a:t>Used to 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/>
              <a:t>Want to get the job done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00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01" y="218365"/>
            <a:ext cx="3537979" cy="79157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Millennials</a:t>
            </a:r>
            <a:endParaRPr lang="en-US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84" y="1806442"/>
            <a:ext cx="3790735" cy="425316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421" y="1009934"/>
            <a:ext cx="5581934" cy="611419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Accept authority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Balance work </a:t>
            </a:r>
            <a:r>
              <a:rPr lang="en-US" sz="2800" dirty="0" smtClean="0"/>
              <a:t>&amp; </a:t>
            </a:r>
            <a:r>
              <a:rPr lang="en-US" sz="2800" dirty="0"/>
              <a:t>personal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Direct, Optimistic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Rule follower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Self-confident, narcissistic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Socially aware </a:t>
            </a:r>
            <a:r>
              <a:rPr lang="en-US" sz="2800" dirty="0" smtClean="0"/>
              <a:t>&amp; </a:t>
            </a:r>
            <a:r>
              <a:rPr lang="en-US" sz="2800" dirty="0"/>
              <a:t>involved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Team player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Vocal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Most educated generation </a:t>
            </a:r>
            <a:r>
              <a:rPr lang="en-US" sz="2800" dirty="0" smtClean="0"/>
              <a:t>Technologically </a:t>
            </a:r>
            <a:r>
              <a:rPr lang="en-US" sz="2800" dirty="0"/>
              <a:t>savvy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030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8c3692960732f4170a8eb385686fe14d514fd1f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2003</TotalTime>
  <Words>1317</Words>
  <Application>Microsoft Office PowerPoint</Application>
  <PresentationFormat>Custom</PresentationFormat>
  <Paragraphs>241</Paragraphs>
  <Slides>35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Executive</vt:lpstr>
      <vt:lpstr>Evidence Supporting the Use of                         Social Media in Nursing Education            &amp; Practice</vt:lpstr>
      <vt:lpstr>Social Media</vt:lpstr>
      <vt:lpstr>Social Media Facts…</vt:lpstr>
      <vt:lpstr>       Social Media</vt:lpstr>
      <vt:lpstr>PowerPoint Presentation</vt:lpstr>
      <vt:lpstr>Social Media in Education: An Evidence-Based Practice</vt:lpstr>
      <vt:lpstr>Baby Boomer</vt:lpstr>
      <vt:lpstr>Gen X</vt:lpstr>
      <vt:lpstr>Millennials</vt:lpstr>
      <vt:lpstr>    You Tube …</vt:lpstr>
      <vt:lpstr>PowerPoint Presentation</vt:lpstr>
      <vt:lpstr>PowerPoint Presentation</vt:lpstr>
      <vt:lpstr>SOCIAL MEDIA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Social Media In Education:                         VA Mentoring Program</vt:lpstr>
      <vt:lpstr>  Tweet of the Week…</vt:lpstr>
      <vt:lpstr>Tweet - scussions</vt:lpstr>
      <vt:lpstr>Tweet-scussion Topics</vt:lpstr>
      <vt:lpstr>Social Media In Healthcare</vt:lpstr>
      <vt:lpstr>Pinterest</vt:lpstr>
      <vt:lpstr>      Teal Toes</vt:lpstr>
      <vt:lpstr>PowerPoint Presentation</vt:lpstr>
      <vt:lpstr>Social Media Toolkit                   For Nurse Educators </vt:lpstr>
      <vt:lpstr> ANA’s Social Networking Tips </vt:lpstr>
      <vt:lpstr>ANA’s Social Networking Tips </vt:lpstr>
      <vt:lpstr>PowerPoint Presentation</vt:lpstr>
      <vt:lpstr>PowerPoint Presentation</vt:lpstr>
      <vt:lpstr>PowerPoint Presentation</vt:lpstr>
      <vt:lpstr> To Friend or Not to Friend…</vt:lpstr>
      <vt:lpstr>Web IQ Quiz</vt:lpstr>
      <vt:lpstr>References</vt:lpstr>
    </vt:vector>
  </TitlesOfParts>
  <Company>OUHSC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Barbara G.  (HSC)</dc:creator>
  <cp:lastModifiedBy>Carithers, Cathrin</cp:lastModifiedBy>
  <cp:revision>114</cp:revision>
  <dcterms:created xsi:type="dcterms:W3CDTF">2015-04-02T15:44:02Z</dcterms:created>
  <dcterms:modified xsi:type="dcterms:W3CDTF">2015-04-16T04:24:04Z</dcterms:modified>
</cp:coreProperties>
</file>