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58"/>
  </p:notesMasterIdLst>
  <p:handoutMasterIdLst>
    <p:handoutMasterId r:id="rId59"/>
  </p:handoutMasterIdLst>
  <p:sldIdLst>
    <p:sldId id="256" r:id="rId2"/>
    <p:sldId id="257" r:id="rId3"/>
    <p:sldId id="261" r:id="rId4"/>
    <p:sldId id="310" r:id="rId5"/>
    <p:sldId id="258" r:id="rId6"/>
    <p:sldId id="260" r:id="rId7"/>
    <p:sldId id="292" r:id="rId8"/>
    <p:sldId id="293" r:id="rId9"/>
    <p:sldId id="289" r:id="rId10"/>
    <p:sldId id="294" r:id="rId11"/>
    <p:sldId id="311" r:id="rId12"/>
    <p:sldId id="296" r:id="rId13"/>
    <p:sldId id="277" r:id="rId14"/>
    <p:sldId id="278" r:id="rId15"/>
    <p:sldId id="279" r:id="rId16"/>
    <p:sldId id="280" r:id="rId17"/>
    <p:sldId id="281" r:id="rId18"/>
    <p:sldId id="282" r:id="rId19"/>
    <p:sldId id="259" r:id="rId20"/>
    <p:sldId id="276" r:id="rId21"/>
    <p:sldId id="266" r:id="rId22"/>
    <p:sldId id="284" r:id="rId23"/>
    <p:sldId id="262" r:id="rId24"/>
    <p:sldId id="265" r:id="rId25"/>
    <p:sldId id="264" r:id="rId26"/>
    <p:sldId id="267" r:id="rId27"/>
    <p:sldId id="268" r:id="rId28"/>
    <p:sldId id="269" r:id="rId29"/>
    <p:sldId id="270" r:id="rId30"/>
    <p:sldId id="271" r:id="rId31"/>
    <p:sldId id="272" r:id="rId32"/>
    <p:sldId id="273" r:id="rId33"/>
    <p:sldId id="274" r:id="rId34"/>
    <p:sldId id="275" r:id="rId35"/>
    <p:sldId id="287" r:id="rId36"/>
    <p:sldId id="317" r:id="rId37"/>
    <p:sldId id="313" r:id="rId38"/>
    <p:sldId id="312" r:id="rId39"/>
    <p:sldId id="314" r:id="rId40"/>
    <p:sldId id="315" r:id="rId41"/>
    <p:sldId id="299" r:id="rId42"/>
    <p:sldId id="300" r:id="rId43"/>
    <p:sldId id="301" r:id="rId44"/>
    <p:sldId id="302" r:id="rId45"/>
    <p:sldId id="304" r:id="rId46"/>
    <p:sldId id="305" r:id="rId47"/>
    <p:sldId id="306" r:id="rId48"/>
    <p:sldId id="307" r:id="rId49"/>
    <p:sldId id="309" r:id="rId50"/>
    <p:sldId id="316" r:id="rId51"/>
    <p:sldId id="290" r:id="rId52"/>
    <p:sldId id="286" r:id="rId53"/>
    <p:sldId id="291" r:id="rId54"/>
    <p:sldId id="298" r:id="rId55"/>
    <p:sldId id="285" r:id="rId56"/>
    <p:sldId id="303" r:id="rId5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80" autoAdjust="0"/>
    <p:restoredTop sz="70678" autoAdjust="0"/>
  </p:normalViewPr>
  <p:slideViewPr>
    <p:cSldViewPr>
      <p:cViewPr varScale="1">
        <p:scale>
          <a:sx n="51" d="100"/>
          <a:sy n="51" d="100"/>
        </p:scale>
        <p:origin x="9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02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5B074C-C99D-434D-B234-2768CC549A9C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E5E142-BEA2-4777-B769-4422DE33A33D}">
      <dgm:prSet phldrT="[Text]" custT="1"/>
      <dgm:spPr/>
      <dgm:t>
        <a:bodyPr/>
        <a:lstStyle/>
        <a:p>
          <a:r>
            <a:rPr lang="en-US" sz="1400" dirty="0" smtClean="0"/>
            <a:t>Impaired Ventricular Filling or Ejection</a:t>
          </a:r>
          <a:endParaRPr lang="en-US" sz="1400" dirty="0"/>
        </a:p>
      </dgm:t>
    </dgm:pt>
    <dgm:pt modelId="{D3713DB2-A0AE-4D42-A1D4-970667682024}" type="parTrans" cxnId="{BA4DA24C-681B-44FB-AF57-783F5A354FF8}">
      <dgm:prSet/>
      <dgm:spPr/>
      <dgm:t>
        <a:bodyPr/>
        <a:lstStyle/>
        <a:p>
          <a:endParaRPr lang="en-US"/>
        </a:p>
      </dgm:t>
    </dgm:pt>
    <dgm:pt modelId="{08E00BDC-D848-4A3E-A45C-69B9CFC408FA}" type="sibTrans" cxnId="{BA4DA24C-681B-44FB-AF57-783F5A354FF8}">
      <dgm:prSet/>
      <dgm:spPr/>
      <dgm:t>
        <a:bodyPr/>
        <a:lstStyle/>
        <a:p>
          <a:endParaRPr lang="en-US"/>
        </a:p>
      </dgm:t>
    </dgm:pt>
    <dgm:pt modelId="{F1D74284-61AB-474D-AFB4-585B5F131EC5}">
      <dgm:prSet phldrT="[Text]" custT="1"/>
      <dgm:spPr/>
      <dgm:t>
        <a:bodyPr/>
        <a:lstStyle/>
        <a:p>
          <a:pPr algn="ctr"/>
          <a:r>
            <a:rPr lang="en-US" sz="1400" dirty="0" err="1" smtClean="0"/>
            <a:t>Dyspnea</a:t>
          </a:r>
          <a:r>
            <a:rPr lang="en-US" sz="1400" dirty="0" smtClean="0"/>
            <a:t> and Fatigue</a:t>
          </a:r>
          <a:endParaRPr lang="en-US" sz="1400" dirty="0"/>
        </a:p>
      </dgm:t>
    </dgm:pt>
    <dgm:pt modelId="{0577A297-C608-40CB-A3F3-B2419952D290}" type="parTrans" cxnId="{0CC2C539-1D59-4EE2-8018-6834BBBD05B4}">
      <dgm:prSet/>
      <dgm:spPr/>
      <dgm:t>
        <a:bodyPr/>
        <a:lstStyle/>
        <a:p>
          <a:endParaRPr lang="en-US"/>
        </a:p>
      </dgm:t>
    </dgm:pt>
    <dgm:pt modelId="{2168A061-32E8-4484-9760-D18D08BA4CE7}" type="sibTrans" cxnId="{0CC2C539-1D59-4EE2-8018-6834BBBD05B4}">
      <dgm:prSet/>
      <dgm:spPr/>
      <dgm:t>
        <a:bodyPr/>
        <a:lstStyle/>
        <a:p>
          <a:endParaRPr lang="en-US"/>
        </a:p>
      </dgm:t>
    </dgm:pt>
    <dgm:pt modelId="{E350963E-51E2-4A4D-B566-1CFFFB3D89D7}">
      <dgm:prSet phldrT="[Text]" custT="1"/>
      <dgm:spPr/>
      <dgm:t>
        <a:bodyPr/>
        <a:lstStyle/>
        <a:p>
          <a:r>
            <a:rPr lang="en-US" sz="1400" dirty="0" smtClean="0"/>
            <a:t>Limited Exercise Tolerance</a:t>
          </a:r>
          <a:endParaRPr lang="en-US" sz="1400" dirty="0"/>
        </a:p>
      </dgm:t>
    </dgm:pt>
    <dgm:pt modelId="{37228C79-2061-42E2-8540-4E1AD8318F25}" type="parTrans" cxnId="{A4D0A04C-AC3B-4FAC-8E43-172512BE7973}">
      <dgm:prSet/>
      <dgm:spPr/>
      <dgm:t>
        <a:bodyPr/>
        <a:lstStyle/>
        <a:p>
          <a:endParaRPr lang="en-US"/>
        </a:p>
      </dgm:t>
    </dgm:pt>
    <dgm:pt modelId="{CBB697AA-A863-4696-9BDF-99D1065F77FE}" type="sibTrans" cxnId="{A4D0A04C-AC3B-4FAC-8E43-172512BE7973}">
      <dgm:prSet/>
      <dgm:spPr/>
      <dgm:t>
        <a:bodyPr/>
        <a:lstStyle/>
        <a:p>
          <a:endParaRPr lang="en-US"/>
        </a:p>
      </dgm:t>
    </dgm:pt>
    <dgm:pt modelId="{8571DD48-BF1B-4151-973C-1BD9044F0CE6}">
      <dgm:prSet phldrT="[Text]" custT="1"/>
      <dgm:spPr/>
      <dgm:t>
        <a:bodyPr/>
        <a:lstStyle/>
        <a:p>
          <a:r>
            <a:rPr lang="en-US" sz="1400" dirty="0" smtClean="0"/>
            <a:t>Fluid Retention</a:t>
          </a:r>
          <a:endParaRPr lang="en-US" sz="1400" dirty="0"/>
        </a:p>
      </dgm:t>
    </dgm:pt>
    <dgm:pt modelId="{0FC73B88-420D-444A-9484-5EFE458C9A07}" type="parTrans" cxnId="{AC37CAFB-CD9A-48B5-B8D2-2CC69D92CE6D}">
      <dgm:prSet/>
      <dgm:spPr/>
      <dgm:t>
        <a:bodyPr/>
        <a:lstStyle/>
        <a:p>
          <a:endParaRPr lang="en-US"/>
        </a:p>
      </dgm:t>
    </dgm:pt>
    <dgm:pt modelId="{04247256-7C14-467E-9AFA-9604085A9602}" type="sibTrans" cxnId="{AC37CAFB-CD9A-48B5-B8D2-2CC69D92CE6D}">
      <dgm:prSet/>
      <dgm:spPr/>
      <dgm:t>
        <a:bodyPr/>
        <a:lstStyle/>
        <a:p>
          <a:endParaRPr lang="en-US"/>
        </a:p>
      </dgm:t>
    </dgm:pt>
    <dgm:pt modelId="{D7E44D3E-A84E-497A-BCAC-BAABAA0275CA}">
      <dgm:prSet phldrT="[Text]" custT="1"/>
      <dgm:spPr/>
      <dgm:t>
        <a:bodyPr/>
        <a:lstStyle/>
        <a:p>
          <a:r>
            <a:rPr lang="en-US" sz="1400" dirty="0" smtClean="0"/>
            <a:t>Pulmonary and Congestion</a:t>
          </a:r>
          <a:endParaRPr lang="en-US" sz="1400" dirty="0"/>
        </a:p>
      </dgm:t>
    </dgm:pt>
    <dgm:pt modelId="{CAB311AF-9B51-4380-BF40-B7B1DF193715}" type="parTrans" cxnId="{901BA403-9628-45BF-9545-FF378F2096AE}">
      <dgm:prSet/>
      <dgm:spPr/>
      <dgm:t>
        <a:bodyPr/>
        <a:lstStyle/>
        <a:p>
          <a:endParaRPr lang="en-US"/>
        </a:p>
      </dgm:t>
    </dgm:pt>
    <dgm:pt modelId="{5316DF66-89F5-43BB-8D1B-B5A23354ACD7}" type="sibTrans" cxnId="{901BA403-9628-45BF-9545-FF378F2096AE}">
      <dgm:prSet/>
      <dgm:spPr/>
      <dgm:t>
        <a:bodyPr/>
        <a:lstStyle/>
        <a:p>
          <a:endParaRPr lang="en-US"/>
        </a:p>
      </dgm:t>
    </dgm:pt>
    <dgm:pt modelId="{7A8CD9A2-3BA9-45EB-BC7A-E45ACB8E30C5}">
      <dgm:prSet phldrT="[Text]"/>
      <dgm:spPr/>
      <dgm:t>
        <a:bodyPr/>
        <a:lstStyle/>
        <a:p>
          <a:r>
            <a:rPr lang="en-US" dirty="0" smtClean="0"/>
            <a:t>Peripheral Edema</a:t>
          </a:r>
          <a:endParaRPr lang="en-US" dirty="0"/>
        </a:p>
      </dgm:t>
    </dgm:pt>
    <dgm:pt modelId="{C60978E7-7983-41CD-B22E-CCAC0BE12A89}" type="parTrans" cxnId="{C8112A68-150C-495A-AF06-37E34CEB9D5D}">
      <dgm:prSet/>
      <dgm:spPr/>
      <dgm:t>
        <a:bodyPr/>
        <a:lstStyle/>
        <a:p>
          <a:endParaRPr lang="en-US"/>
        </a:p>
      </dgm:t>
    </dgm:pt>
    <dgm:pt modelId="{88B52359-6A4A-40D5-B4EC-2AB0844F1483}" type="sibTrans" cxnId="{C8112A68-150C-495A-AF06-37E34CEB9D5D}">
      <dgm:prSet/>
      <dgm:spPr/>
      <dgm:t>
        <a:bodyPr/>
        <a:lstStyle/>
        <a:p>
          <a:endParaRPr lang="en-US"/>
        </a:p>
      </dgm:t>
    </dgm:pt>
    <dgm:pt modelId="{CAA78924-78C6-41CE-8E66-CADE3D0C1AD8}">
      <dgm:prSet phldrT="[Text]"/>
      <dgm:spPr/>
      <dgm:t>
        <a:bodyPr/>
        <a:lstStyle/>
        <a:p>
          <a:r>
            <a:rPr lang="en-US" dirty="0" err="1" smtClean="0"/>
            <a:t>Orthopnea</a:t>
          </a:r>
          <a:endParaRPr lang="en-US" dirty="0"/>
        </a:p>
      </dgm:t>
    </dgm:pt>
    <dgm:pt modelId="{C7A665DB-6C8D-4A91-8C82-2D60646A691B}" type="parTrans" cxnId="{FA802C8D-467B-4623-B71C-518BBCEA24BD}">
      <dgm:prSet/>
      <dgm:spPr/>
      <dgm:t>
        <a:bodyPr/>
        <a:lstStyle/>
        <a:p>
          <a:endParaRPr lang="en-US"/>
        </a:p>
      </dgm:t>
    </dgm:pt>
    <dgm:pt modelId="{811D5905-55B4-464A-A407-18F811EC9D9B}" type="sibTrans" cxnId="{FA802C8D-467B-4623-B71C-518BBCEA24BD}">
      <dgm:prSet/>
      <dgm:spPr/>
      <dgm:t>
        <a:bodyPr/>
        <a:lstStyle/>
        <a:p>
          <a:endParaRPr lang="en-US"/>
        </a:p>
      </dgm:t>
    </dgm:pt>
    <dgm:pt modelId="{7C22FC28-B19C-4A5F-AF76-4D492F249C4F}">
      <dgm:prSet phldrT="[Text]" custT="1"/>
      <dgm:spPr/>
      <dgm:t>
        <a:bodyPr/>
        <a:lstStyle/>
        <a:p>
          <a:r>
            <a:rPr lang="en-US" sz="1400" dirty="0" smtClean="0"/>
            <a:t>Structural or Functional Disorder</a:t>
          </a:r>
          <a:endParaRPr lang="en-US" sz="1400" dirty="0"/>
        </a:p>
      </dgm:t>
    </dgm:pt>
    <dgm:pt modelId="{626CB64B-3084-4467-AE93-C502C8A7BD7A}" type="parTrans" cxnId="{B69C4F8F-339A-424B-A2FC-715A0010BF60}">
      <dgm:prSet/>
      <dgm:spPr/>
      <dgm:t>
        <a:bodyPr/>
        <a:lstStyle/>
        <a:p>
          <a:endParaRPr lang="en-US"/>
        </a:p>
      </dgm:t>
    </dgm:pt>
    <dgm:pt modelId="{CBE45F6B-88B3-4CA3-818A-56429FF27619}" type="sibTrans" cxnId="{B69C4F8F-339A-424B-A2FC-715A0010BF60}">
      <dgm:prSet/>
      <dgm:spPr/>
      <dgm:t>
        <a:bodyPr/>
        <a:lstStyle/>
        <a:p>
          <a:endParaRPr lang="en-US"/>
        </a:p>
      </dgm:t>
    </dgm:pt>
    <dgm:pt modelId="{228031C1-D853-4289-BCA4-AD2AD8272510}" type="pres">
      <dgm:prSet presAssocID="{015B074C-C99D-434D-B234-2768CC549A9C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AAFB1C21-8453-449E-95CE-6EE3E3FF4FBC}" type="pres">
      <dgm:prSet presAssocID="{7C22FC28-B19C-4A5F-AF76-4D492F249C4F}" presName="firstNode" presStyleLbl="node1" presStyleIdx="0" presStyleCnt="8" custScaleX="173124" custScaleY="127306" custLinFactX="100000" custLinFactNeighborX="119778" custLinFactNeighborY="300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454256-1D28-441F-B943-E9E1AA57BA82}" type="pres">
      <dgm:prSet presAssocID="{CBE45F6B-88B3-4CA3-818A-56429FF27619}" presName="sibTrans" presStyleLbl="sibTrans2D1" presStyleIdx="0" presStyleCnt="7" custAng="20748930" custScaleX="607984" custScaleY="67843" custLinFactX="1037773" custLinFactY="293222" custLinFactNeighborX="1100000" custLinFactNeighborY="300000"/>
      <dgm:spPr/>
      <dgm:t>
        <a:bodyPr/>
        <a:lstStyle/>
        <a:p>
          <a:endParaRPr lang="en-US"/>
        </a:p>
      </dgm:t>
    </dgm:pt>
    <dgm:pt modelId="{50C00AE6-91E1-476B-8E92-5DD4F895DD7F}" type="pres">
      <dgm:prSet presAssocID="{DEE5E142-BEA2-4777-B769-4422DE33A33D}" presName="middleNode" presStyleCnt="0"/>
      <dgm:spPr/>
    </dgm:pt>
    <dgm:pt modelId="{4D8E7084-A853-4840-B531-32697FB0607E}" type="pres">
      <dgm:prSet presAssocID="{DEE5E142-BEA2-4777-B769-4422DE33A33D}" presName="padding" presStyleLbl="node1" presStyleIdx="0" presStyleCnt="8"/>
      <dgm:spPr/>
    </dgm:pt>
    <dgm:pt modelId="{0CFF5DBB-7CFA-4DCE-82A9-42736E3697F9}" type="pres">
      <dgm:prSet presAssocID="{DEE5E142-BEA2-4777-B769-4422DE33A33D}" presName="shape" presStyleLbl="node1" presStyleIdx="1" presStyleCnt="8" custScaleX="221462" custScaleY="188856" custLinFactY="-141746" custLinFactNeighborX="-17389" custLinFactNeighborY="-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17D6F2-E9B0-4CCC-8EA6-5ADD6195BECD}" type="pres">
      <dgm:prSet presAssocID="{08E00BDC-D848-4A3E-A45C-69B9CFC408FA}" presName="sibTrans" presStyleLbl="sibTrans2D1" presStyleIdx="1" presStyleCnt="7" custAng="16891531" custScaleX="751972" custScaleY="123493" custLinFactX="-23957" custLinFactY="-200000" custLinFactNeighborX="-100000" custLinFactNeighborY="-266594"/>
      <dgm:spPr/>
      <dgm:t>
        <a:bodyPr/>
        <a:lstStyle/>
        <a:p>
          <a:endParaRPr lang="en-US"/>
        </a:p>
      </dgm:t>
    </dgm:pt>
    <dgm:pt modelId="{08FA182B-833E-4A40-8BC6-094865BAE23C}" type="pres">
      <dgm:prSet presAssocID="{F1D74284-61AB-474D-AFB4-585B5F131EC5}" presName="middleNode" presStyleCnt="0"/>
      <dgm:spPr/>
    </dgm:pt>
    <dgm:pt modelId="{33541F19-5CD5-4D1F-81B7-F26078DD5C0D}" type="pres">
      <dgm:prSet presAssocID="{F1D74284-61AB-474D-AFB4-585B5F131EC5}" presName="padding" presStyleLbl="node1" presStyleIdx="1" presStyleCnt="8"/>
      <dgm:spPr/>
    </dgm:pt>
    <dgm:pt modelId="{CFC5FF2D-686C-4733-9AB6-BD19FD8B6822}" type="pres">
      <dgm:prSet presAssocID="{F1D74284-61AB-474D-AFB4-585B5F131EC5}" presName="shape" presStyleLbl="node1" presStyleIdx="2" presStyleCnt="8" custScaleX="185009" custScaleY="132486" custLinFactNeighborX="15976" custLinFactNeighborY="101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33D02F-84BF-4AD5-98E4-7442E0DAD37C}" type="pres">
      <dgm:prSet presAssocID="{2168A061-32E8-4484-9760-D18D08BA4CE7}" presName="sibTrans" presStyleLbl="sibTrans2D1" presStyleIdx="2" presStyleCnt="7" custScaleX="810041"/>
      <dgm:spPr/>
      <dgm:t>
        <a:bodyPr/>
        <a:lstStyle/>
        <a:p>
          <a:endParaRPr lang="en-US"/>
        </a:p>
      </dgm:t>
    </dgm:pt>
    <dgm:pt modelId="{AD7011CF-8460-4815-8479-756A74A47BEF}" type="pres">
      <dgm:prSet presAssocID="{E350963E-51E2-4A4D-B566-1CFFFB3D89D7}" presName="middleNode" presStyleCnt="0"/>
      <dgm:spPr/>
    </dgm:pt>
    <dgm:pt modelId="{351171F9-6DFD-4A95-B4C7-1BC5F297C0B4}" type="pres">
      <dgm:prSet presAssocID="{E350963E-51E2-4A4D-B566-1CFFFB3D89D7}" presName="padding" presStyleLbl="node1" presStyleIdx="2" presStyleCnt="8"/>
      <dgm:spPr/>
    </dgm:pt>
    <dgm:pt modelId="{BD71378C-1541-4669-B9DB-144A8C066D2D}" type="pres">
      <dgm:prSet presAssocID="{E350963E-51E2-4A4D-B566-1CFFFB3D89D7}" presName="shape" presStyleLbl="node1" presStyleIdx="3" presStyleCnt="8" custScaleX="215097" custScaleY="183130" custLinFactX="-158295" custLinFactY="31545" custLinFactNeighborX="-20000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1E40C8-4A02-49BF-A979-1E2701ABA647}" type="pres">
      <dgm:prSet presAssocID="{CBB697AA-A863-4696-9BDF-99D1065F77FE}" presName="sibTrans" presStyleLbl="sibTrans2D1" presStyleIdx="3" presStyleCnt="7" custAng="19282590" custScaleX="597916" custScaleY="160825" custLinFactX="-700000" custLinFactNeighborX="-764217" custLinFactNeighborY="67632"/>
      <dgm:spPr/>
      <dgm:t>
        <a:bodyPr/>
        <a:lstStyle/>
        <a:p>
          <a:endParaRPr lang="en-US"/>
        </a:p>
      </dgm:t>
    </dgm:pt>
    <dgm:pt modelId="{06004DCC-D2B6-4795-BD08-74795D4597AE}" type="pres">
      <dgm:prSet presAssocID="{8571DD48-BF1B-4151-973C-1BD9044F0CE6}" presName="middleNode" presStyleCnt="0"/>
      <dgm:spPr/>
    </dgm:pt>
    <dgm:pt modelId="{70FC46A8-49F8-45AB-9DDF-7568AE370FB1}" type="pres">
      <dgm:prSet presAssocID="{8571DD48-BF1B-4151-973C-1BD9044F0CE6}" presName="padding" presStyleLbl="node1" presStyleIdx="3" presStyleCnt="8"/>
      <dgm:spPr/>
    </dgm:pt>
    <dgm:pt modelId="{16C223CF-8623-4A8A-AEE5-D7D39E0F10F3}" type="pres">
      <dgm:prSet presAssocID="{8571DD48-BF1B-4151-973C-1BD9044F0CE6}" presName="shape" presStyleLbl="node1" presStyleIdx="4" presStyleCnt="8" custScaleX="224986" custScaleY="169642" custLinFactNeighborX="-1128" custLinFactNeighborY="53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141C9A-ED87-4A11-9A67-F40B3C254267}" type="pres">
      <dgm:prSet presAssocID="{04247256-7C14-467E-9AFA-9604085A9602}" presName="sibTrans" presStyleLbl="sibTrans2D1" presStyleIdx="4" presStyleCnt="7" custScaleX="448497"/>
      <dgm:spPr/>
      <dgm:t>
        <a:bodyPr/>
        <a:lstStyle/>
        <a:p>
          <a:endParaRPr lang="en-US"/>
        </a:p>
      </dgm:t>
    </dgm:pt>
    <dgm:pt modelId="{F44B43BD-87F6-4E41-AC9A-80BEFDDB594E}" type="pres">
      <dgm:prSet presAssocID="{D7E44D3E-A84E-497A-BCAC-BAABAA0275CA}" presName="middleNode" presStyleCnt="0"/>
      <dgm:spPr/>
    </dgm:pt>
    <dgm:pt modelId="{3430152E-4AD5-48A7-B826-DC2531AD2C7A}" type="pres">
      <dgm:prSet presAssocID="{D7E44D3E-A84E-497A-BCAC-BAABAA0275CA}" presName="padding" presStyleLbl="node1" presStyleIdx="4" presStyleCnt="8"/>
      <dgm:spPr/>
    </dgm:pt>
    <dgm:pt modelId="{48458661-2BB3-4E3B-A6E6-072C088025F3}" type="pres">
      <dgm:prSet presAssocID="{D7E44D3E-A84E-497A-BCAC-BAABAA0275CA}" presName="shape" presStyleLbl="node1" presStyleIdx="5" presStyleCnt="8" custScaleX="200856" custScaleY="175773" custLinFactNeighborX="29078" custLinFactNeighborY="360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99C692-B43D-4541-AC22-FC7981F9EED4}" type="pres">
      <dgm:prSet presAssocID="{5316DF66-89F5-43BB-8D1B-B5A23354ACD7}" presName="sibTrans" presStyleLbl="sibTrans2D1" presStyleIdx="5" presStyleCnt="7"/>
      <dgm:spPr/>
      <dgm:t>
        <a:bodyPr/>
        <a:lstStyle/>
        <a:p>
          <a:endParaRPr lang="en-US"/>
        </a:p>
      </dgm:t>
    </dgm:pt>
    <dgm:pt modelId="{7A42A5A1-D93E-43D4-B115-DB45A3084667}" type="pres">
      <dgm:prSet presAssocID="{7A8CD9A2-3BA9-45EB-BC7A-E45ACB8E30C5}" presName="middleNode" presStyleCnt="0"/>
      <dgm:spPr/>
    </dgm:pt>
    <dgm:pt modelId="{F82889DC-5F2A-40C0-8AC8-24C4C7DABB3D}" type="pres">
      <dgm:prSet presAssocID="{7A8CD9A2-3BA9-45EB-BC7A-E45ACB8E30C5}" presName="padding" presStyleLbl="node1" presStyleIdx="5" presStyleCnt="8"/>
      <dgm:spPr/>
    </dgm:pt>
    <dgm:pt modelId="{44090925-EC3D-4379-A501-4D707F4E4500}" type="pres">
      <dgm:prSet presAssocID="{7A8CD9A2-3BA9-45EB-BC7A-E45ACB8E30C5}" presName="shape" presStyleLbl="node1" presStyleIdx="6" presStyleCnt="8" custScaleX="205100" custScaleY="153153" custLinFactNeighborX="31200" custLinFactNeighborY="127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7E4600-B1A8-48D1-918B-704BE2777935}" type="pres">
      <dgm:prSet presAssocID="{88B52359-6A4A-40D5-B4EC-2AB0844F1483}" presName="sibTrans" presStyleLbl="sibTrans2D1" presStyleIdx="6" presStyleCnt="7"/>
      <dgm:spPr/>
      <dgm:t>
        <a:bodyPr/>
        <a:lstStyle/>
        <a:p>
          <a:endParaRPr lang="en-US"/>
        </a:p>
      </dgm:t>
    </dgm:pt>
    <dgm:pt modelId="{73DAA609-8F16-44B6-8B6D-53301CD47C49}" type="pres">
      <dgm:prSet presAssocID="{CAA78924-78C6-41CE-8E66-CADE3D0C1AD8}" presName="lastNode" presStyleLbl="node1" presStyleIdx="7" presStyleCnt="8" custScaleX="144557" custLinFactNeighborX="11021" custLinFactNeighborY="11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6EBA63-6825-47F7-951D-EE5107745776}" type="presOf" srcId="{04247256-7C14-467E-9AFA-9604085A9602}" destId="{88141C9A-ED87-4A11-9A67-F40B3C254267}" srcOrd="0" destOrd="0" presId="urn:microsoft.com/office/officeart/2005/8/layout/bProcess2"/>
    <dgm:cxn modelId="{C8112A68-150C-495A-AF06-37E34CEB9D5D}" srcId="{015B074C-C99D-434D-B234-2768CC549A9C}" destId="{7A8CD9A2-3BA9-45EB-BC7A-E45ACB8E30C5}" srcOrd="6" destOrd="0" parTransId="{C60978E7-7983-41CD-B22E-CCAC0BE12A89}" sibTransId="{88B52359-6A4A-40D5-B4EC-2AB0844F1483}"/>
    <dgm:cxn modelId="{24F880FF-8F49-40E9-9676-0A7BE51CDA73}" type="presOf" srcId="{CAA78924-78C6-41CE-8E66-CADE3D0C1AD8}" destId="{73DAA609-8F16-44B6-8B6D-53301CD47C49}" srcOrd="0" destOrd="0" presId="urn:microsoft.com/office/officeart/2005/8/layout/bProcess2"/>
    <dgm:cxn modelId="{E9A3E9C1-D442-42AF-93F2-2CAE6DEE063B}" type="presOf" srcId="{08E00BDC-D848-4A3E-A45C-69B9CFC408FA}" destId="{9617D6F2-E9B0-4CCC-8EA6-5ADD6195BECD}" srcOrd="0" destOrd="0" presId="urn:microsoft.com/office/officeart/2005/8/layout/bProcess2"/>
    <dgm:cxn modelId="{4B7E2621-38A9-41FB-A08A-95683F2BBC86}" type="presOf" srcId="{2168A061-32E8-4484-9760-D18D08BA4CE7}" destId="{C733D02F-84BF-4AD5-98E4-7442E0DAD37C}" srcOrd="0" destOrd="0" presId="urn:microsoft.com/office/officeart/2005/8/layout/bProcess2"/>
    <dgm:cxn modelId="{B5303EBD-3AE5-42CF-A7EA-18E31F4B0C18}" type="presOf" srcId="{D7E44D3E-A84E-497A-BCAC-BAABAA0275CA}" destId="{48458661-2BB3-4E3B-A6E6-072C088025F3}" srcOrd="0" destOrd="0" presId="urn:microsoft.com/office/officeart/2005/8/layout/bProcess2"/>
    <dgm:cxn modelId="{0CC2C539-1D59-4EE2-8018-6834BBBD05B4}" srcId="{015B074C-C99D-434D-B234-2768CC549A9C}" destId="{F1D74284-61AB-474D-AFB4-585B5F131EC5}" srcOrd="2" destOrd="0" parTransId="{0577A297-C608-40CB-A3F3-B2419952D290}" sibTransId="{2168A061-32E8-4484-9760-D18D08BA4CE7}"/>
    <dgm:cxn modelId="{B69C4F8F-339A-424B-A2FC-715A0010BF60}" srcId="{015B074C-C99D-434D-B234-2768CC549A9C}" destId="{7C22FC28-B19C-4A5F-AF76-4D492F249C4F}" srcOrd="0" destOrd="0" parTransId="{626CB64B-3084-4467-AE93-C502C8A7BD7A}" sibTransId="{CBE45F6B-88B3-4CA3-818A-56429FF27619}"/>
    <dgm:cxn modelId="{901BA403-9628-45BF-9545-FF378F2096AE}" srcId="{015B074C-C99D-434D-B234-2768CC549A9C}" destId="{D7E44D3E-A84E-497A-BCAC-BAABAA0275CA}" srcOrd="5" destOrd="0" parTransId="{CAB311AF-9B51-4380-BF40-B7B1DF193715}" sibTransId="{5316DF66-89F5-43BB-8D1B-B5A23354ACD7}"/>
    <dgm:cxn modelId="{BFF74807-2841-4EBD-99DB-0F2385514613}" type="presOf" srcId="{F1D74284-61AB-474D-AFB4-585B5F131EC5}" destId="{CFC5FF2D-686C-4733-9AB6-BD19FD8B6822}" srcOrd="0" destOrd="0" presId="urn:microsoft.com/office/officeart/2005/8/layout/bProcess2"/>
    <dgm:cxn modelId="{6C971659-F574-4B22-9343-2E3D91B13FD0}" type="presOf" srcId="{7A8CD9A2-3BA9-45EB-BC7A-E45ACB8E30C5}" destId="{44090925-EC3D-4379-A501-4D707F4E4500}" srcOrd="0" destOrd="0" presId="urn:microsoft.com/office/officeart/2005/8/layout/bProcess2"/>
    <dgm:cxn modelId="{FA802C8D-467B-4623-B71C-518BBCEA24BD}" srcId="{015B074C-C99D-434D-B234-2768CC549A9C}" destId="{CAA78924-78C6-41CE-8E66-CADE3D0C1AD8}" srcOrd="7" destOrd="0" parTransId="{C7A665DB-6C8D-4A91-8C82-2D60646A691B}" sibTransId="{811D5905-55B4-464A-A407-18F811EC9D9B}"/>
    <dgm:cxn modelId="{1F5150DB-4670-4A77-9317-064DB8D27592}" type="presOf" srcId="{8571DD48-BF1B-4151-973C-1BD9044F0CE6}" destId="{16C223CF-8623-4A8A-AEE5-D7D39E0F10F3}" srcOrd="0" destOrd="0" presId="urn:microsoft.com/office/officeart/2005/8/layout/bProcess2"/>
    <dgm:cxn modelId="{8A4F5EA4-895B-41D8-8A92-BD2051AB533D}" type="presOf" srcId="{88B52359-6A4A-40D5-B4EC-2AB0844F1483}" destId="{E47E4600-B1A8-48D1-918B-704BE2777935}" srcOrd="0" destOrd="0" presId="urn:microsoft.com/office/officeart/2005/8/layout/bProcess2"/>
    <dgm:cxn modelId="{BA4DA24C-681B-44FB-AF57-783F5A354FF8}" srcId="{015B074C-C99D-434D-B234-2768CC549A9C}" destId="{DEE5E142-BEA2-4777-B769-4422DE33A33D}" srcOrd="1" destOrd="0" parTransId="{D3713DB2-A0AE-4D42-A1D4-970667682024}" sibTransId="{08E00BDC-D848-4A3E-A45C-69B9CFC408FA}"/>
    <dgm:cxn modelId="{55ED5A23-8F3E-47D4-8F83-625D2976C914}" type="presOf" srcId="{E350963E-51E2-4A4D-B566-1CFFFB3D89D7}" destId="{BD71378C-1541-4669-B9DB-144A8C066D2D}" srcOrd="0" destOrd="0" presId="urn:microsoft.com/office/officeart/2005/8/layout/bProcess2"/>
    <dgm:cxn modelId="{775A8807-069F-4B7A-8481-81346CE999F7}" type="presOf" srcId="{CBE45F6B-88B3-4CA3-818A-56429FF27619}" destId="{2A454256-1D28-441F-B943-E9E1AA57BA82}" srcOrd="0" destOrd="0" presId="urn:microsoft.com/office/officeart/2005/8/layout/bProcess2"/>
    <dgm:cxn modelId="{AC37CAFB-CD9A-48B5-B8D2-2CC69D92CE6D}" srcId="{015B074C-C99D-434D-B234-2768CC549A9C}" destId="{8571DD48-BF1B-4151-973C-1BD9044F0CE6}" srcOrd="4" destOrd="0" parTransId="{0FC73B88-420D-444A-9484-5EFE458C9A07}" sibTransId="{04247256-7C14-467E-9AFA-9604085A9602}"/>
    <dgm:cxn modelId="{A4D0A04C-AC3B-4FAC-8E43-172512BE7973}" srcId="{015B074C-C99D-434D-B234-2768CC549A9C}" destId="{E350963E-51E2-4A4D-B566-1CFFFB3D89D7}" srcOrd="3" destOrd="0" parTransId="{37228C79-2061-42E2-8540-4E1AD8318F25}" sibTransId="{CBB697AA-A863-4696-9BDF-99D1065F77FE}"/>
    <dgm:cxn modelId="{237151A6-D40B-449B-8293-2E1F941EA634}" type="presOf" srcId="{CBB697AA-A863-4696-9BDF-99D1065F77FE}" destId="{3B1E40C8-4A02-49BF-A979-1E2701ABA647}" srcOrd="0" destOrd="0" presId="urn:microsoft.com/office/officeart/2005/8/layout/bProcess2"/>
    <dgm:cxn modelId="{AB650D8A-DE1C-4285-81DA-B539FC1E79B4}" type="presOf" srcId="{015B074C-C99D-434D-B234-2768CC549A9C}" destId="{228031C1-D853-4289-BCA4-AD2AD8272510}" srcOrd="0" destOrd="0" presId="urn:microsoft.com/office/officeart/2005/8/layout/bProcess2"/>
    <dgm:cxn modelId="{63C607A5-94BE-406D-818F-00196F1AE2B1}" type="presOf" srcId="{5316DF66-89F5-43BB-8D1B-B5A23354ACD7}" destId="{9F99C692-B43D-4541-AC22-FC7981F9EED4}" srcOrd="0" destOrd="0" presId="urn:microsoft.com/office/officeart/2005/8/layout/bProcess2"/>
    <dgm:cxn modelId="{1D15C80B-729A-4AAE-B8A9-CAD1F6656A37}" type="presOf" srcId="{DEE5E142-BEA2-4777-B769-4422DE33A33D}" destId="{0CFF5DBB-7CFA-4DCE-82A9-42736E3697F9}" srcOrd="0" destOrd="0" presId="urn:microsoft.com/office/officeart/2005/8/layout/bProcess2"/>
    <dgm:cxn modelId="{1933A639-CF3D-4DC2-BEFA-C5E256D68651}" type="presOf" srcId="{7C22FC28-B19C-4A5F-AF76-4D492F249C4F}" destId="{AAFB1C21-8453-449E-95CE-6EE3E3FF4FBC}" srcOrd="0" destOrd="0" presId="urn:microsoft.com/office/officeart/2005/8/layout/bProcess2"/>
    <dgm:cxn modelId="{1874B603-75B0-4D87-B661-6261FF4965FF}" type="presParOf" srcId="{228031C1-D853-4289-BCA4-AD2AD8272510}" destId="{AAFB1C21-8453-449E-95CE-6EE3E3FF4FBC}" srcOrd="0" destOrd="0" presId="urn:microsoft.com/office/officeart/2005/8/layout/bProcess2"/>
    <dgm:cxn modelId="{3A9303DD-CE6E-447B-B105-07AC93FC034C}" type="presParOf" srcId="{228031C1-D853-4289-BCA4-AD2AD8272510}" destId="{2A454256-1D28-441F-B943-E9E1AA57BA82}" srcOrd="1" destOrd="0" presId="urn:microsoft.com/office/officeart/2005/8/layout/bProcess2"/>
    <dgm:cxn modelId="{F0BA6236-FE91-4FEC-AD2F-4051E417A64F}" type="presParOf" srcId="{228031C1-D853-4289-BCA4-AD2AD8272510}" destId="{50C00AE6-91E1-476B-8E92-5DD4F895DD7F}" srcOrd="2" destOrd="0" presId="urn:microsoft.com/office/officeart/2005/8/layout/bProcess2"/>
    <dgm:cxn modelId="{956EA1E1-B0D4-4AAB-B116-032F8D311824}" type="presParOf" srcId="{50C00AE6-91E1-476B-8E92-5DD4F895DD7F}" destId="{4D8E7084-A853-4840-B531-32697FB0607E}" srcOrd="0" destOrd="0" presId="urn:microsoft.com/office/officeart/2005/8/layout/bProcess2"/>
    <dgm:cxn modelId="{CEF858CC-F804-4866-95F9-CE1069BC9DA4}" type="presParOf" srcId="{50C00AE6-91E1-476B-8E92-5DD4F895DD7F}" destId="{0CFF5DBB-7CFA-4DCE-82A9-42736E3697F9}" srcOrd="1" destOrd="0" presId="urn:microsoft.com/office/officeart/2005/8/layout/bProcess2"/>
    <dgm:cxn modelId="{8283CF78-50EA-4935-8FD7-E51991F6FDE6}" type="presParOf" srcId="{228031C1-D853-4289-BCA4-AD2AD8272510}" destId="{9617D6F2-E9B0-4CCC-8EA6-5ADD6195BECD}" srcOrd="3" destOrd="0" presId="urn:microsoft.com/office/officeart/2005/8/layout/bProcess2"/>
    <dgm:cxn modelId="{62E81CC0-B9C2-4A67-9CD0-89D540B52AAF}" type="presParOf" srcId="{228031C1-D853-4289-BCA4-AD2AD8272510}" destId="{08FA182B-833E-4A40-8BC6-094865BAE23C}" srcOrd="4" destOrd="0" presId="urn:microsoft.com/office/officeart/2005/8/layout/bProcess2"/>
    <dgm:cxn modelId="{21AC62D9-B379-4639-94EB-A832AE0DEC9D}" type="presParOf" srcId="{08FA182B-833E-4A40-8BC6-094865BAE23C}" destId="{33541F19-5CD5-4D1F-81B7-F26078DD5C0D}" srcOrd="0" destOrd="0" presId="urn:microsoft.com/office/officeart/2005/8/layout/bProcess2"/>
    <dgm:cxn modelId="{820BC0C6-7971-4D09-A3E0-42E5890D8DA4}" type="presParOf" srcId="{08FA182B-833E-4A40-8BC6-094865BAE23C}" destId="{CFC5FF2D-686C-4733-9AB6-BD19FD8B6822}" srcOrd="1" destOrd="0" presId="urn:microsoft.com/office/officeart/2005/8/layout/bProcess2"/>
    <dgm:cxn modelId="{829C66A6-3336-48DD-8B73-7399DDD33CAD}" type="presParOf" srcId="{228031C1-D853-4289-BCA4-AD2AD8272510}" destId="{C733D02F-84BF-4AD5-98E4-7442E0DAD37C}" srcOrd="5" destOrd="0" presId="urn:microsoft.com/office/officeart/2005/8/layout/bProcess2"/>
    <dgm:cxn modelId="{FD22695F-79B2-4CC2-AC86-55DD29041BDE}" type="presParOf" srcId="{228031C1-D853-4289-BCA4-AD2AD8272510}" destId="{AD7011CF-8460-4815-8479-756A74A47BEF}" srcOrd="6" destOrd="0" presId="urn:microsoft.com/office/officeart/2005/8/layout/bProcess2"/>
    <dgm:cxn modelId="{77966609-588E-4482-B397-CFF0B05D0414}" type="presParOf" srcId="{AD7011CF-8460-4815-8479-756A74A47BEF}" destId="{351171F9-6DFD-4A95-B4C7-1BC5F297C0B4}" srcOrd="0" destOrd="0" presId="urn:microsoft.com/office/officeart/2005/8/layout/bProcess2"/>
    <dgm:cxn modelId="{B94028F6-1AB7-4AAD-A834-D0585DC247A0}" type="presParOf" srcId="{AD7011CF-8460-4815-8479-756A74A47BEF}" destId="{BD71378C-1541-4669-B9DB-144A8C066D2D}" srcOrd="1" destOrd="0" presId="urn:microsoft.com/office/officeart/2005/8/layout/bProcess2"/>
    <dgm:cxn modelId="{6CCB80D1-48F4-4664-A4AB-6473407F3FC3}" type="presParOf" srcId="{228031C1-D853-4289-BCA4-AD2AD8272510}" destId="{3B1E40C8-4A02-49BF-A979-1E2701ABA647}" srcOrd="7" destOrd="0" presId="urn:microsoft.com/office/officeart/2005/8/layout/bProcess2"/>
    <dgm:cxn modelId="{F56360D2-8C36-40E4-A0F5-AEF8EC46C1A7}" type="presParOf" srcId="{228031C1-D853-4289-BCA4-AD2AD8272510}" destId="{06004DCC-D2B6-4795-BD08-74795D4597AE}" srcOrd="8" destOrd="0" presId="urn:microsoft.com/office/officeart/2005/8/layout/bProcess2"/>
    <dgm:cxn modelId="{BF1496B8-171D-4C63-B825-4481DA4C71EE}" type="presParOf" srcId="{06004DCC-D2B6-4795-BD08-74795D4597AE}" destId="{70FC46A8-49F8-45AB-9DDF-7568AE370FB1}" srcOrd="0" destOrd="0" presId="urn:microsoft.com/office/officeart/2005/8/layout/bProcess2"/>
    <dgm:cxn modelId="{697825A2-D972-4096-BE98-2AFCE02EB59C}" type="presParOf" srcId="{06004DCC-D2B6-4795-BD08-74795D4597AE}" destId="{16C223CF-8623-4A8A-AEE5-D7D39E0F10F3}" srcOrd="1" destOrd="0" presId="urn:microsoft.com/office/officeart/2005/8/layout/bProcess2"/>
    <dgm:cxn modelId="{FA3EB8E3-1E14-4C04-AD9F-1D3B6952B28E}" type="presParOf" srcId="{228031C1-D853-4289-BCA4-AD2AD8272510}" destId="{88141C9A-ED87-4A11-9A67-F40B3C254267}" srcOrd="9" destOrd="0" presId="urn:microsoft.com/office/officeart/2005/8/layout/bProcess2"/>
    <dgm:cxn modelId="{251F7E15-E76D-48F9-98A5-C02A2EB4792C}" type="presParOf" srcId="{228031C1-D853-4289-BCA4-AD2AD8272510}" destId="{F44B43BD-87F6-4E41-AC9A-80BEFDDB594E}" srcOrd="10" destOrd="0" presId="urn:microsoft.com/office/officeart/2005/8/layout/bProcess2"/>
    <dgm:cxn modelId="{80C42372-7180-4B65-A98A-40F2AF0A3238}" type="presParOf" srcId="{F44B43BD-87F6-4E41-AC9A-80BEFDDB594E}" destId="{3430152E-4AD5-48A7-B826-DC2531AD2C7A}" srcOrd="0" destOrd="0" presId="urn:microsoft.com/office/officeart/2005/8/layout/bProcess2"/>
    <dgm:cxn modelId="{3BE8255C-2DC2-42AE-965E-BF9F1EE713CB}" type="presParOf" srcId="{F44B43BD-87F6-4E41-AC9A-80BEFDDB594E}" destId="{48458661-2BB3-4E3B-A6E6-072C088025F3}" srcOrd="1" destOrd="0" presId="urn:microsoft.com/office/officeart/2005/8/layout/bProcess2"/>
    <dgm:cxn modelId="{43CEB86B-1406-4CFB-9C8D-3A0F8B2C72C6}" type="presParOf" srcId="{228031C1-D853-4289-BCA4-AD2AD8272510}" destId="{9F99C692-B43D-4541-AC22-FC7981F9EED4}" srcOrd="11" destOrd="0" presId="urn:microsoft.com/office/officeart/2005/8/layout/bProcess2"/>
    <dgm:cxn modelId="{B2E934AD-08CA-4916-9CED-D271520F051B}" type="presParOf" srcId="{228031C1-D853-4289-BCA4-AD2AD8272510}" destId="{7A42A5A1-D93E-43D4-B115-DB45A3084667}" srcOrd="12" destOrd="0" presId="urn:microsoft.com/office/officeart/2005/8/layout/bProcess2"/>
    <dgm:cxn modelId="{9963F355-C348-477E-A7AB-110FDD92B25D}" type="presParOf" srcId="{7A42A5A1-D93E-43D4-B115-DB45A3084667}" destId="{F82889DC-5F2A-40C0-8AC8-24C4C7DABB3D}" srcOrd="0" destOrd="0" presId="urn:microsoft.com/office/officeart/2005/8/layout/bProcess2"/>
    <dgm:cxn modelId="{DB6B8975-F4A2-4BE7-9278-8687AD3F406A}" type="presParOf" srcId="{7A42A5A1-D93E-43D4-B115-DB45A3084667}" destId="{44090925-EC3D-4379-A501-4D707F4E4500}" srcOrd="1" destOrd="0" presId="urn:microsoft.com/office/officeart/2005/8/layout/bProcess2"/>
    <dgm:cxn modelId="{910BF8E9-852D-47C8-8F5A-2AD397DE0D64}" type="presParOf" srcId="{228031C1-D853-4289-BCA4-AD2AD8272510}" destId="{E47E4600-B1A8-48D1-918B-704BE2777935}" srcOrd="13" destOrd="0" presId="urn:microsoft.com/office/officeart/2005/8/layout/bProcess2"/>
    <dgm:cxn modelId="{5810AE31-7D59-4919-8D71-BAF60AD75D2D}" type="presParOf" srcId="{228031C1-D853-4289-BCA4-AD2AD8272510}" destId="{73DAA609-8F16-44B6-8B6D-53301CD47C49}" srcOrd="1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741EC5-1AC3-4417-AE59-69B3295EC3C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1A56137-879A-4936-B634-0ABF015807BE}">
      <dgm:prSet phldrT="[Text]" custT="1"/>
      <dgm:spPr/>
      <dgm:t>
        <a:bodyPr/>
        <a:lstStyle/>
        <a:p>
          <a:r>
            <a:rPr lang="en-US" sz="3200" b="1" dirty="0" smtClean="0"/>
            <a:t>HTN</a:t>
          </a:r>
          <a:endParaRPr lang="en-US" sz="3200" b="1" dirty="0"/>
        </a:p>
      </dgm:t>
    </dgm:pt>
    <dgm:pt modelId="{5932D5C7-A581-4F4F-BE00-B1A1CACF3298}" type="parTrans" cxnId="{6B52927B-394E-4A83-96BD-F13108A69389}">
      <dgm:prSet/>
      <dgm:spPr/>
      <dgm:t>
        <a:bodyPr/>
        <a:lstStyle/>
        <a:p>
          <a:endParaRPr lang="en-US"/>
        </a:p>
      </dgm:t>
    </dgm:pt>
    <dgm:pt modelId="{3A29F7F6-431A-4EBA-AD59-A14485FBBEEA}" type="sibTrans" cxnId="{6B52927B-394E-4A83-96BD-F13108A69389}">
      <dgm:prSet/>
      <dgm:spPr/>
      <dgm:t>
        <a:bodyPr/>
        <a:lstStyle/>
        <a:p>
          <a:endParaRPr lang="en-US"/>
        </a:p>
      </dgm:t>
    </dgm:pt>
    <dgm:pt modelId="{7E431F2D-D39E-4985-B89B-ECF404352430}">
      <dgm:prSet phldrT="[Text]" custT="1"/>
      <dgm:spPr/>
      <dgm:t>
        <a:bodyPr/>
        <a:lstStyle/>
        <a:p>
          <a:r>
            <a:rPr lang="en-US" sz="2800" b="1" dirty="0" smtClean="0"/>
            <a:t>Older Age</a:t>
          </a:r>
          <a:endParaRPr lang="en-US" sz="2800" b="1" dirty="0"/>
        </a:p>
      </dgm:t>
    </dgm:pt>
    <dgm:pt modelId="{0B4F97FA-B642-48A1-A440-982914A191A9}" type="parTrans" cxnId="{8010B1AF-D9CD-4FB9-A941-BE691A0C9464}">
      <dgm:prSet/>
      <dgm:spPr/>
      <dgm:t>
        <a:bodyPr/>
        <a:lstStyle/>
        <a:p>
          <a:endParaRPr lang="en-US"/>
        </a:p>
      </dgm:t>
    </dgm:pt>
    <dgm:pt modelId="{4E1CB730-7D4A-4E06-8618-8D16F6182650}" type="sibTrans" cxnId="{8010B1AF-D9CD-4FB9-A941-BE691A0C9464}">
      <dgm:prSet/>
      <dgm:spPr/>
      <dgm:t>
        <a:bodyPr/>
        <a:lstStyle/>
        <a:p>
          <a:endParaRPr lang="en-US"/>
        </a:p>
      </dgm:t>
    </dgm:pt>
    <dgm:pt modelId="{D73BB0E8-E90B-47B6-B871-81BBD869D810}">
      <dgm:prSet phldrT="[Text]" custT="1"/>
      <dgm:spPr/>
      <dgm:t>
        <a:bodyPr/>
        <a:lstStyle/>
        <a:p>
          <a:r>
            <a:rPr lang="en-US" sz="2800" b="1" dirty="0" smtClean="0"/>
            <a:t>Over Time</a:t>
          </a:r>
          <a:endParaRPr lang="en-US" sz="2800" b="1" dirty="0"/>
        </a:p>
      </dgm:t>
    </dgm:pt>
    <dgm:pt modelId="{518438EF-3D1D-4FF0-B4CE-D83AC557DEB2}" type="parTrans" cxnId="{160F7036-C2B8-43A2-BFDA-BA049E5D7393}">
      <dgm:prSet/>
      <dgm:spPr/>
      <dgm:t>
        <a:bodyPr/>
        <a:lstStyle/>
        <a:p>
          <a:endParaRPr lang="en-US"/>
        </a:p>
      </dgm:t>
    </dgm:pt>
    <dgm:pt modelId="{1EF9AC04-46D7-4BD1-8631-56E82FD3EC69}" type="sibTrans" cxnId="{160F7036-C2B8-43A2-BFDA-BA049E5D7393}">
      <dgm:prSet/>
      <dgm:spPr/>
      <dgm:t>
        <a:bodyPr/>
        <a:lstStyle/>
        <a:p>
          <a:endParaRPr lang="en-US"/>
        </a:p>
      </dgm:t>
    </dgm:pt>
    <dgm:pt modelId="{6B3DEE2B-461B-41D6-A139-D791EDE457D8}" type="pres">
      <dgm:prSet presAssocID="{93741EC5-1AC3-4417-AE59-69B3295EC3CB}" presName="CompostProcess" presStyleCnt="0">
        <dgm:presLayoutVars>
          <dgm:dir/>
          <dgm:resizeHandles val="exact"/>
        </dgm:presLayoutVars>
      </dgm:prSet>
      <dgm:spPr/>
    </dgm:pt>
    <dgm:pt modelId="{C50A8A86-45BF-4480-8772-3C6293C502B4}" type="pres">
      <dgm:prSet presAssocID="{93741EC5-1AC3-4417-AE59-69B3295EC3CB}" presName="arrow" presStyleLbl="bgShp" presStyleIdx="0" presStyleCnt="1" custScaleX="81283"/>
      <dgm:spPr/>
    </dgm:pt>
    <dgm:pt modelId="{5F163177-2C5C-40DA-ADA3-F607F3B84BD7}" type="pres">
      <dgm:prSet presAssocID="{93741EC5-1AC3-4417-AE59-69B3295EC3CB}" presName="linearProcess" presStyleCnt="0"/>
      <dgm:spPr/>
    </dgm:pt>
    <dgm:pt modelId="{EB34EA6D-C15E-4D7D-9B65-BEAA0C8C89B7}" type="pres">
      <dgm:prSet presAssocID="{51A56137-879A-4936-B634-0ABF015807BE}" presName="textNode" presStyleLbl="node1" presStyleIdx="0" presStyleCnt="3" custScaleX="69362" custLinFactNeighborX="35642" custLinFactNeighborY="-35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8B986F-03DA-4C93-82A0-74741ADAFEE8}" type="pres">
      <dgm:prSet presAssocID="{3A29F7F6-431A-4EBA-AD59-A14485FBBEEA}" presName="sibTrans" presStyleCnt="0"/>
      <dgm:spPr/>
    </dgm:pt>
    <dgm:pt modelId="{29DD0242-8645-475C-947D-B32751840827}" type="pres">
      <dgm:prSet presAssocID="{7E431F2D-D39E-4985-B89B-ECF404352430}" presName="textNode" presStyleLbl="node1" presStyleIdx="1" presStyleCnt="3" custLinFactNeighborX="20084" custLinFactNeighborY="-38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63C254-2F72-4905-9085-69FB9831809A}" type="pres">
      <dgm:prSet presAssocID="{4E1CB730-7D4A-4E06-8618-8D16F6182650}" presName="sibTrans" presStyleCnt="0"/>
      <dgm:spPr/>
    </dgm:pt>
    <dgm:pt modelId="{35F3246C-585B-43CE-A47C-8E8B212A3DE9}" type="pres">
      <dgm:prSet presAssocID="{D73BB0E8-E90B-47B6-B871-81BBD869D810}" presName="textNode" presStyleLbl="node1" presStyleIdx="2" presStyleCnt="3" custScaleX="82006" custScaleY="12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87E8498-FDCB-4815-BCAC-D2317479FC57}" type="presOf" srcId="{93741EC5-1AC3-4417-AE59-69B3295EC3CB}" destId="{6B3DEE2B-461B-41D6-A139-D791EDE457D8}" srcOrd="0" destOrd="0" presId="urn:microsoft.com/office/officeart/2005/8/layout/hProcess9"/>
    <dgm:cxn modelId="{2EE53128-19AA-488A-BCCF-B194711EF9FF}" type="presOf" srcId="{D73BB0E8-E90B-47B6-B871-81BBD869D810}" destId="{35F3246C-585B-43CE-A47C-8E8B212A3DE9}" srcOrd="0" destOrd="0" presId="urn:microsoft.com/office/officeart/2005/8/layout/hProcess9"/>
    <dgm:cxn modelId="{D4CE696E-1449-4792-A363-5E72ED26B8E7}" type="presOf" srcId="{51A56137-879A-4936-B634-0ABF015807BE}" destId="{EB34EA6D-C15E-4D7D-9B65-BEAA0C8C89B7}" srcOrd="0" destOrd="0" presId="urn:microsoft.com/office/officeart/2005/8/layout/hProcess9"/>
    <dgm:cxn modelId="{6B52927B-394E-4A83-96BD-F13108A69389}" srcId="{93741EC5-1AC3-4417-AE59-69B3295EC3CB}" destId="{51A56137-879A-4936-B634-0ABF015807BE}" srcOrd="0" destOrd="0" parTransId="{5932D5C7-A581-4F4F-BE00-B1A1CACF3298}" sibTransId="{3A29F7F6-431A-4EBA-AD59-A14485FBBEEA}"/>
    <dgm:cxn modelId="{8010B1AF-D9CD-4FB9-A941-BE691A0C9464}" srcId="{93741EC5-1AC3-4417-AE59-69B3295EC3CB}" destId="{7E431F2D-D39E-4985-B89B-ECF404352430}" srcOrd="1" destOrd="0" parTransId="{0B4F97FA-B642-48A1-A440-982914A191A9}" sibTransId="{4E1CB730-7D4A-4E06-8618-8D16F6182650}"/>
    <dgm:cxn modelId="{160F7036-C2B8-43A2-BFDA-BA049E5D7393}" srcId="{93741EC5-1AC3-4417-AE59-69B3295EC3CB}" destId="{D73BB0E8-E90B-47B6-B871-81BBD869D810}" srcOrd="2" destOrd="0" parTransId="{518438EF-3D1D-4FF0-B4CE-D83AC557DEB2}" sibTransId="{1EF9AC04-46D7-4BD1-8631-56E82FD3EC69}"/>
    <dgm:cxn modelId="{278EB83F-498E-4DF4-A55D-B2522A46B9B1}" type="presOf" srcId="{7E431F2D-D39E-4985-B89B-ECF404352430}" destId="{29DD0242-8645-475C-947D-B32751840827}" srcOrd="0" destOrd="0" presId="urn:microsoft.com/office/officeart/2005/8/layout/hProcess9"/>
    <dgm:cxn modelId="{1A199B91-734C-41B9-AE5D-D2367CFE6BBC}" type="presParOf" srcId="{6B3DEE2B-461B-41D6-A139-D791EDE457D8}" destId="{C50A8A86-45BF-4480-8772-3C6293C502B4}" srcOrd="0" destOrd="0" presId="urn:microsoft.com/office/officeart/2005/8/layout/hProcess9"/>
    <dgm:cxn modelId="{BBC6B517-3191-4A7F-92D8-901AA9EBD7E3}" type="presParOf" srcId="{6B3DEE2B-461B-41D6-A139-D791EDE457D8}" destId="{5F163177-2C5C-40DA-ADA3-F607F3B84BD7}" srcOrd="1" destOrd="0" presId="urn:microsoft.com/office/officeart/2005/8/layout/hProcess9"/>
    <dgm:cxn modelId="{1450E9D7-32D0-454B-80F6-1575CF6AABBE}" type="presParOf" srcId="{5F163177-2C5C-40DA-ADA3-F607F3B84BD7}" destId="{EB34EA6D-C15E-4D7D-9B65-BEAA0C8C89B7}" srcOrd="0" destOrd="0" presId="urn:microsoft.com/office/officeart/2005/8/layout/hProcess9"/>
    <dgm:cxn modelId="{6613B6C4-658D-4B13-B2C9-34EB65746A66}" type="presParOf" srcId="{5F163177-2C5C-40DA-ADA3-F607F3B84BD7}" destId="{238B986F-03DA-4C93-82A0-74741ADAFEE8}" srcOrd="1" destOrd="0" presId="urn:microsoft.com/office/officeart/2005/8/layout/hProcess9"/>
    <dgm:cxn modelId="{D2CFE1BD-CACB-4970-921C-A397B79F02CA}" type="presParOf" srcId="{5F163177-2C5C-40DA-ADA3-F607F3B84BD7}" destId="{29DD0242-8645-475C-947D-B32751840827}" srcOrd="2" destOrd="0" presId="urn:microsoft.com/office/officeart/2005/8/layout/hProcess9"/>
    <dgm:cxn modelId="{478D387A-F22A-48E5-8903-80531DEDEAF4}" type="presParOf" srcId="{5F163177-2C5C-40DA-ADA3-F607F3B84BD7}" destId="{9C63C254-2F72-4905-9085-69FB9831809A}" srcOrd="3" destOrd="0" presId="urn:microsoft.com/office/officeart/2005/8/layout/hProcess9"/>
    <dgm:cxn modelId="{011234CC-D98E-447A-BB51-91DC9A834BBA}" type="presParOf" srcId="{5F163177-2C5C-40DA-ADA3-F607F3B84BD7}" destId="{35F3246C-585B-43CE-A47C-8E8B212A3DE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05BFEC-0E3F-4A27-BF61-713F9EA1905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571770-E831-4F7B-9F44-DB1BA58CB40E}">
      <dgm:prSet phldrT="[Text]"/>
      <dgm:spPr/>
      <dgm:t>
        <a:bodyPr/>
        <a:lstStyle/>
        <a:p>
          <a:r>
            <a:rPr lang="en-US" dirty="0" smtClean="0"/>
            <a:t>I. No symptom limitation with ordinary physical activity</a:t>
          </a:r>
          <a:endParaRPr lang="en-US" dirty="0"/>
        </a:p>
      </dgm:t>
    </dgm:pt>
    <dgm:pt modelId="{5B47FC0E-66AB-4435-B5FB-8F6F4B70F262}" type="parTrans" cxnId="{3A09F420-442B-4203-9BF5-659A143F5CE5}">
      <dgm:prSet/>
      <dgm:spPr/>
      <dgm:t>
        <a:bodyPr/>
        <a:lstStyle/>
        <a:p>
          <a:endParaRPr lang="en-US"/>
        </a:p>
      </dgm:t>
    </dgm:pt>
    <dgm:pt modelId="{7B24F438-DCFB-47C0-9CDA-0957A43624A7}" type="sibTrans" cxnId="{3A09F420-442B-4203-9BF5-659A143F5CE5}">
      <dgm:prSet/>
      <dgm:spPr/>
      <dgm:t>
        <a:bodyPr/>
        <a:lstStyle/>
        <a:p>
          <a:endParaRPr lang="en-US"/>
        </a:p>
      </dgm:t>
    </dgm:pt>
    <dgm:pt modelId="{096918D6-EB08-4379-AEB2-A4813F77EF46}">
      <dgm:prSet phldrT="[Text]"/>
      <dgm:spPr/>
      <dgm:t>
        <a:bodyPr/>
        <a:lstStyle/>
        <a:p>
          <a:r>
            <a:rPr lang="en-US" dirty="0" smtClean="0"/>
            <a:t>II. Ordinary physical activity limited by </a:t>
          </a:r>
          <a:r>
            <a:rPr lang="en-US" dirty="0" err="1" smtClean="0"/>
            <a:t>dyspnea</a:t>
          </a:r>
          <a:r>
            <a:rPr lang="en-US" dirty="0" smtClean="0"/>
            <a:t>;  walking long distance or climbing two flights of stairs</a:t>
          </a:r>
          <a:endParaRPr lang="en-US" dirty="0"/>
        </a:p>
      </dgm:t>
    </dgm:pt>
    <dgm:pt modelId="{05DAC459-6931-46FB-A642-87157630325A}" type="parTrans" cxnId="{AB8489E0-80ED-4DB2-8D3A-01F214D47698}">
      <dgm:prSet/>
      <dgm:spPr/>
      <dgm:t>
        <a:bodyPr/>
        <a:lstStyle/>
        <a:p>
          <a:endParaRPr lang="en-US"/>
        </a:p>
      </dgm:t>
    </dgm:pt>
    <dgm:pt modelId="{A8386ADA-0560-42F6-A351-A7D0DE0021C0}" type="sibTrans" cxnId="{AB8489E0-80ED-4DB2-8D3A-01F214D47698}">
      <dgm:prSet/>
      <dgm:spPr/>
      <dgm:t>
        <a:bodyPr/>
        <a:lstStyle/>
        <a:p>
          <a:endParaRPr lang="en-US"/>
        </a:p>
      </dgm:t>
    </dgm:pt>
    <dgm:pt modelId="{0930BA47-70BB-472C-805C-938C75011F8C}">
      <dgm:prSet phldrT="[Text]"/>
      <dgm:spPr/>
      <dgm:t>
        <a:bodyPr/>
        <a:lstStyle/>
        <a:p>
          <a:r>
            <a:rPr lang="en-US" dirty="0" smtClean="0"/>
            <a:t>III. Exercise limited by </a:t>
          </a:r>
          <a:r>
            <a:rPr lang="en-US" dirty="0" err="1" smtClean="0"/>
            <a:t>dyspnea</a:t>
          </a:r>
          <a:r>
            <a:rPr lang="en-US" dirty="0" smtClean="0"/>
            <a:t>;                           walking short distance or climbing one flight of stairs</a:t>
          </a:r>
          <a:endParaRPr lang="en-US" dirty="0"/>
        </a:p>
      </dgm:t>
    </dgm:pt>
    <dgm:pt modelId="{A2E7C118-B4C7-4044-B088-9923B70C79DB}" type="parTrans" cxnId="{831CA9FF-B255-4AE6-B634-959588DF7A88}">
      <dgm:prSet/>
      <dgm:spPr/>
      <dgm:t>
        <a:bodyPr/>
        <a:lstStyle/>
        <a:p>
          <a:endParaRPr lang="en-US"/>
        </a:p>
      </dgm:t>
    </dgm:pt>
    <dgm:pt modelId="{1FC039D0-B626-4CE7-9D5C-643ADD9393FF}" type="sibTrans" cxnId="{831CA9FF-B255-4AE6-B634-959588DF7A88}">
      <dgm:prSet/>
      <dgm:spPr/>
      <dgm:t>
        <a:bodyPr/>
        <a:lstStyle/>
        <a:p>
          <a:endParaRPr lang="en-US"/>
        </a:p>
      </dgm:t>
    </dgm:pt>
    <dgm:pt modelId="{E775EE29-8025-4DF4-B3A4-6FAA3417B037}">
      <dgm:prSet phldrT="[Text]"/>
      <dgm:spPr/>
      <dgm:t>
        <a:bodyPr/>
        <a:lstStyle/>
        <a:p>
          <a:r>
            <a:rPr lang="en-US" dirty="0" smtClean="0"/>
            <a:t>IV. </a:t>
          </a:r>
          <a:r>
            <a:rPr lang="en-US" dirty="0" err="1" smtClean="0"/>
            <a:t>Dyspnea</a:t>
          </a:r>
          <a:r>
            <a:rPr lang="en-US" dirty="0" smtClean="0"/>
            <a:t> at rest with very little exertion</a:t>
          </a:r>
          <a:endParaRPr lang="en-US" dirty="0"/>
        </a:p>
      </dgm:t>
    </dgm:pt>
    <dgm:pt modelId="{C8D02708-7861-4B0A-BD09-542E19AEA1A6}" type="parTrans" cxnId="{DCBA8142-F1CD-4EA8-9CD5-77C99123BC2F}">
      <dgm:prSet/>
      <dgm:spPr/>
      <dgm:t>
        <a:bodyPr/>
        <a:lstStyle/>
        <a:p>
          <a:endParaRPr lang="en-US"/>
        </a:p>
      </dgm:t>
    </dgm:pt>
    <dgm:pt modelId="{64195823-4FA8-42F2-A290-648B9968E180}" type="sibTrans" cxnId="{DCBA8142-F1CD-4EA8-9CD5-77C99123BC2F}">
      <dgm:prSet/>
      <dgm:spPr/>
      <dgm:t>
        <a:bodyPr/>
        <a:lstStyle/>
        <a:p>
          <a:endParaRPr lang="en-US"/>
        </a:p>
      </dgm:t>
    </dgm:pt>
    <dgm:pt modelId="{EF1396F4-4448-46C3-9C32-07DF9C63C03E}" type="pres">
      <dgm:prSet presAssocID="{A005BFEC-0E3F-4A27-BF61-713F9EA1905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3C690A-82E1-436B-98C7-93C3EE392268}" type="pres">
      <dgm:prSet presAssocID="{DB571770-E831-4F7B-9F44-DB1BA58CB40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697CAA-C650-422C-B50B-F7A4EE534C1D}" type="pres">
      <dgm:prSet presAssocID="{7B24F438-DCFB-47C0-9CDA-0957A43624A7}" presName="spacer" presStyleCnt="0"/>
      <dgm:spPr/>
    </dgm:pt>
    <dgm:pt modelId="{C4F8DC6F-5D57-42A3-BDD4-21F1BA30A499}" type="pres">
      <dgm:prSet presAssocID="{096918D6-EB08-4379-AEB2-A4813F77EF4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2AEAB6-D9D0-46A3-91BC-CCFF8E320DFE}" type="pres">
      <dgm:prSet presAssocID="{A8386ADA-0560-42F6-A351-A7D0DE0021C0}" presName="spacer" presStyleCnt="0"/>
      <dgm:spPr/>
    </dgm:pt>
    <dgm:pt modelId="{E827AB75-73BA-4C20-A2C6-27F1E4565698}" type="pres">
      <dgm:prSet presAssocID="{0930BA47-70BB-472C-805C-938C75011F8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E0C116-0BDA-427A-914B-463AE7914ACC}" type="pres">
      <dgm:prSet presAssocID="{1FC039D0-B626-4CE7-9D5C-643ADD9393FF}" presName="spacer" presStyleCnt="0"/>
      <dgm:spPr/>
    </dgm:pt>
    <dgm:pt modelId="{55C602B5-D17B-4386-85D0-2B0FC1E83DCC}" type="pres">
      <dgm:prSet presAssocID="{E775EE29-8025-4DF4-B3A4-6FAA3417B03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BA8142-F1CD-4EA8-9CD5-77C99123BC2F}" srcId="{A005BFEC-0E3F-4A27-BF61-713F9EA19050}" destId="{E775EE29-8025-4DF4-B3A4-6FAA3417B037}" srcOrd="3" destOrd="0" parTransId="{C8D02708-7861-4B0A-BD09-542E19AEA1A6}" sibTransId="{64195823-4FA8-42F2-A290-648B9968E180}"/>
    <dgm:cxn modelId="{831CA9FF-B255-4AE6-B634-959588DF7A88}" srcId="{A005BFEC-0E3F-4A27-BF61-713F9EA19050}" destId="{0930BA47-70BB-472C-805C-938C75011F8C}" srcOrd="2" destOrd="0" parTransId="{A2E7C118-B4C7-4044-B088-9923B70C79DB}" sibTransId="{1FC039D0-B626-4CE7-9D5C-643ADD9393FF}"/>
    <dgm:cxn modelId="{4C22C321-D1EF-4B97-9231-0706052911A4}" type="presOf" srcId="{096918D6-EB08-4379-AEB2-A4813F77EF46}" destId="{C4F8DC6F-5D57-42A3-BDD4-21F1BA30A499}" srcOrd="0" destOrd="0" presId="urn:microsoft.com/office/officeart/2005/8/layout/vList2"/>
    <dgm:cxn modelId="{9DE26484-1003-4029-96D4-DF7BA0FC4B31}" type="presOf" srcId="{A005BFEC-0E3F-4A27-BF61-713F9EA19050}" destId="{EF1396F4-4448-46C3-9C32-07DF9C63C03E}" srcOrd="0" destOrd="0" presId="urn:microsoft.com/office/officeart/2005/8/layout/vList2"/>
    <dgm:cxn modelId="{9A61FEF4-E07F-44E1-9085-B295F27B105F}" type="presOf" srcId="{E775EE29-8025-4DF4-B3A4-6FAA3417B037}" destId="{55C602B5-D17B-4386-85D0-2B0FC1E83DCC}" srcOrd="0" destOrd="0" presId="urn:microsoft.com/office/officeart/2005/8/layout/vList2"/>
    <dgm:cxn modelId="{A134126D-0825-40B9-9ADF-AD3E1CB3B2AC}" type="presOf" srcId="{DB571770-E831-4F7B-9F44-DB1BA58CB40E}" destId="{933C690A-82E1-436B-98C7-93C3EE392268}" srcOrd="0" destOrd="0" presId="urn:microsoft.com/office/officeart/2005/8/layout/vList2"/>
    <dgm:cxn modelId="{F2B0A921-56B3-40D8-B89A-B9D262F52D7A}" type="presOf" srcId="{0930BA47-70BB-472C-805C-938C75011F8C}" destId="{E827AB75-73BA-4C20-A2C6-27F1E4565698}" srcOrd="0" destOrd="0" presId="urn:microsoft.com/office/officeart/2005/8/layout/vList2"/>
    <dgm:cxn modelId="{3A09F420-442B-4203-9BF5-659A143F5CE5}" srcId="{A005BFEC-0E3F-4A27-BF61-713F9EA19050}" destId="{DB571770-E831-4F7B-9F44-DB1BA58CB40E}" srcOrd="0" destOrd="0" parTransId="{5B47FC0E-66AB-4435-B5FB-8F6F4B70F262}" sibTransId="{7B24F438-DCFB-47C0-9CDA-0957A43624A7}"/>
    <dgm:cxn modelId="{AB8489E0-80ED-4DB2-8D3A-01F214D47698}" srcId="{A005BFEC-0E3F-4A27-BF61-713F9EA19050}" destId="{096918D6-EB08-4379-AEB2-A4813F77EF46}" srcOrd="1" destOrd="0" parTransId="{05DAC459-6931-46FB-A642-87157630325A}" sibTransId="{A8386ADA-0560-42F6-A351-A7D0DE0021C0}"/>
    <dgm:cxn modelId="{514FAF2E-A6C1-43B0-9121-6B0E93993288}" type="presParOf" srcId="{EF1396F4-4448-46C3-9C32-07DF9C63C03E}" destId="{933C690A-82E1-436B-98C7-93C3EE392268}" srcOrd="0" destOrd="0" presId="urn:microsoft.com/office/officeart/2005/8/layout/vList2"/>
    <dgm:cxn modelId="{5B124058-D64B-4DE2-BD88-73D6CC06420C}" type="presParOf" srcId="{EF1396F4-4448-46C3-9C32-07DF9C63C03E}" destId="{4F697CAA-C650-422C-B50B-F7A4EE534C1D}" srcOrd="1" destOrd="0" presId="urn:microsoft.com/office/officeart/2005/8/layout/vList2"/>
    <dgm:cxn modelId="{48D6CEC9-5678-4C83-8F01-D2258DEE9ECA}" type="presParOf" srcId="{EF1396F4-4448-46C3-9C32-07DF9C63C03E}" destId="{C4F8DC6F-5D57-42A3-BDD4-21F1BA30A499}" srcOrd="2" destOrd="0" presId="urn:microsoft.com/office/officeart/2005/8/layout/vList2"/>
    <dgm:cxn modelId="{425BFCCD-A783-4F5C-96CD-92E5B156FEE3}" type="presParOf" srcId="{EF1396F4-4448-46C3-9C32-07DF9C63C03E}" destId="{9E2AEAB6-D9D0-46A3-91BC-CCFF8E320DFE}" srcOrd="3" destOrd="0" presId="urn:microsoft.com/office/officeart/2005/8/layout/vList2"/>
    <dgm:cxn modelId="{0EB3D97A-79C9-4B60-880D-2EB78F8CED6F}" type="presParOf" srcId="{EF1396F4-4448-46C3-9C32-07DF9C63C03E}" destId="{E827AB75-73BA-4C20-A2C6-27F1E4565698}" srcOrd="4" destOrd="0" presId="urn:microsoft.com/office/officeart/2005/8/layout/vList2"/>
    <dgm:cxn modelId="{C4F619A7-D058-4F5D-BAC3-0DBCB8D6DB1E}" type="presParOf" srcId="{EF1396F4-4448-46C3-9C32-07DF9C63C03E}" destId="{43E0C116-0BDA-427A-914B-463AE7914ACC}" srcOrd="5" destOrd="0" presId="urn:microsoft.com/office/officeart/2005/8/layout/vList2"/>
    <dgm:cxn modelId="{B6B7F23D-A71E-490F-811C-29EED2B8F193}" type="presParOf" srcId="{EF1396F4-4448-46C3-9C32-07DF9C63C03E}" destId="{55C602B5-D17B-4386-85D0-2B0FC1E83DC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B34542-0DCB-4398-9C3E-B429F15731E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DAB4EF-6D1C-4F1B-A1B5-ECA4925BD39C}">
      <dgm:prSet phldrT="[Text]"/>
      <dgm:spPr/>
      <dgm:t>
        <a:bodyPr/>
        <a:lstStyle/>
        <a:p>
          <a:r>
            <a:rPr lang="en-US" dirty="0" smtClean="0"/>
            <a:t>A. </a:t>
          </a:r>
          <a:endParaRPr lang="en-US" dirty="0"/>
        </a:p>
      </dgm:t>
    </dgm:pt>
    <dgm:pt modelId="{518A25AA-97B5-4B7B-9413-A1A893E2FAF9}" type="parTrans" cxnId="{D5A1EB70-3E90-4EE1-BF3E-6BAC460AF6A6}">
      <dgm:prSet/>
      <dgm:spPr/>
      <dgm:t>
        <a:bodyPr/>
        <a:lstStyle/>
        <a:p>
          <a:endParaRPr lang="en-US"/>
        </a:p>
      </dgm:t>
    </dgm:pt>
    <dgm:pt modelId="{48671212-CF79-4AE4-9203-3EED498CFE83}" type="sibTrans" cxnId="{D5A1EB70-3E90-4EE1-BF3E-6BAC460AF6A6}">
      <dgm:prSet/>
      <dgm:spPr/>
      <dgm:t>
        <a:bodyPr/>
        <a:lstStyle/>
        <a:p>
          <a:endParaRPr lang="en-US"/>
        </a:p>
      </dgm:t>
    </dgm:pt>
    <dgm:pt modelId="{DC342BC0-8783-4D74-80AA-778D21338761}">
      <dgm:prSet phldrT="[Text]" custT="1"/>
      <dgm:spPr/>
      <dgm:t>
        <a:bodyPr/>
        <a:lstStyle/>
        <a:p>
          <a:r>
            <a:rPr lang="en-US" sz="1800" dirty="0" smtClean="0"/>
            <a:t>High risk for HF</a:t>
          </a:r>
          <a:endParaRPr lang="en-US" sz="1800" dirty="0"/>
        </a:p>
      </dgm:t>
    </dgm:pt>
    <dgm:pt modelId="{B87E0F0E-E9AE-410C-8BC4-0C70DC0B8845}" type="parTrans" cxnId="{D5A85CE3-51B4-41DC-AB5E-898ECF97E68C}">
      <dgm:prSet/>
      <dgm:spPr/>
      <dgm:t>
        <a:bodyPr/>
        <a:lstStyle/>
        <a:p>
          <a:endParaRPr lang="en-US"/>
        </a:p>
      </dgm:t>
    </dgm:pt>
    <dgm:pt modelId="{24A509AF-E872-4A28-A940-794F0D285BFA}" type="sibTrans" cxnId="{D5A85CE3-51B4-41DC-AB5E-898ECF97E68C}">
      <dgm:prSet/>
      <dgm:spPr/>
      <dgm:t>
        <a:bodyPr/>
        <a:lstStyle/>
        <a:p>
          <a:endParaRPr lang="en-US"/>
        </a:p>
      </dgm:t>
    </dgm:pt>
    <dgm:pt modelId="{94E826D8-0EAD-4E6C-9F43-624191A8E01C}">
      <dgm:prSet phldrT="[Text]" custT="1"/>
      <dgm:spPr/>
      <dgm:t>
        <a:bodyPr/>
        <a:lstStyle/>
        <a:p>
          <a:r>
            <a:rPr lang="en-US" sz="1800" dirty="0" smtClean="0"/>
            <a:t>No structural  HD</a:t>
          </a:r>
          <a:endParaRPr lang="en-US" sz="1800" dirty="0"/>
        </a:p>
      </dgm:t>
    </dgm:pt>
    <dgm:pt modelId="{3C883F6E-161A-4707-843F-BC037D7D339C}" type="parTrans" cxnId="{AA067F5E-7A2D-491A-AA54-FE6B8EE15DB6}">
      <dgm:prSet/>
      <dgm:spPr/>
      <dgm:t>
        <a:bodyPr/>
        <a:lstStyle/>
        <a:p>
          <a:endParaRPr lang="en-US"/>
        </a:p>
      </dgm:t>
    </dgm:pt>
    <dgm:pt modelId="{C07D8151-F870-45DD-9522-75217B89AE38}" type="sibTrans" cxnId="{AA067F5E-7A2D-491A-AA54-FE6B8EE15DB6}">
      <dgm:prSet/>
      <dgm:spPr/>
      <dgm:t>
        <a:bodyPr/>
        <a:lstStyle/>
        <a:p>
          <a:endParaRPr lang="en-US"/>
        </a:p>
      </dgm:t>
    </dgm:pt>
    <dgm:pt modelId="{047273AC-B6E6-4890-8DDD-18C118175AC9}">
      <dgm:prSet phldrT="[Text]"/>
      <dgm:spPr/>
      <dgm:t>
        <a:bodyPr/>
        <a:lstStyle/>
        <a:p>
          <a:r>
            <a:rPr lang="en-US" dirty="0" smtClean="0"/>
            <a:t> B. </a:t>
          </a:r>
          <a:endParaRPr lang="en-US" dirty="0"/>
        </a:p>
      </dgm:t>
    </dgm:pt>
    <dgm:pt modelId="{A3F9A775-3883-4B10-BF23-6B1873B18B18}" type="parTrans" cxnId="{7C086DB6-3786-4CA3-8763-4FB447AD0F03}">
      <dgm:prSet/>
      <dgm:spPr/>
      <dgm:t>
        <a:bodyPr/>
        <a:lstStyle/>
        <a:p>
          <a:endParaRPr lang="en-US"/>
        </a:p>
      </dgm:t>
    </dgm:pt>
    <dgm:pt modelId="{8D0AE5F0-D09E-466A-803F-6D56CCEB91A6}" type="sibTrans" cxnId="{7C086DB6-3786-4CA3-8763-4FB447AD0F03}">
      <dgm:prSet/>
      <dgm:spPr/>
      <dgm:t>
        <a:bodyPr/>
        <a:lstStyle/>
        <a:p>
          <a:endParaRPr lang="en-US"/>
        </a:p>
      </dgm:t>
    </dgm:pt>
    <dgm:pt modelId="{7BC7D20B-EC8B-4516-B52F-CA7B840B4260}">
      <dgm:prSet phldrT="[Text]" custT="1"/>
      <dgm:spPr/>
      <dgm:t>
        <a:bodyPr/>
        <a:lstStyle/>
        <a:p>
          <a:r>
            <a:rPr lang="en-US" sz="1800" dirty="0" smtClean="0"/>
            <a:t>Structural HD</a:t>
          </a:r>
          <a:endParaRPr lang="en-US" sz="1800" dirty="0"/>
        </a:p>
      </dgm:t>
    </dgm:pt>
    <dgm:pt modelId="{C3C535DE-0804-468A-8833-BC81422680F3}" type="parTrans" cxnId="{087B1316-0208-4250-87AA-C6767D23989F}">
      <dgm:prSet/>
      <dgm:spPr/>
      <dgm:t>
        <a:bodyPr/>
        <a:lstStyle/>
        <a:p>
          <a:endParaRPr lang="en-US"/>
        </a:p>
      </dgm:t>
    </dgm:pt>
    <dgm:pt modelId="{65C05FAA-DE3C-4A6C-900D-8EE86A1CE91B}" type="sibTrans" cxnId="{087B1316-0208-4250-87AA-C6767D23989F}">
      <dgm:prSet/>
      <dgm:spPr/>
      <dgm:t>
        <a:bodyPr/>
        <a:lstStyle/>
        <a:p>
          <a:endParaRPr lang="en-US"/>
        </a:p>
      </dgm:t>
    </dgm:pt>
    <dgm:pt modelId="{0F95C5E7-273D-4DE8-A02A-9C1308C7451F}">
      <dgm:prSet phldrT="[Text]" custT="1"/>
      <dgm:spPr/>
      <dgm:t>
        <a:bodyPr/>
        <a:lstStyle/>
        <a:p>
          <a:r>
            <a:rPr lang="en-US" sz="1800" dirty="0" smtClean="0"/>
            <a:t>No signs or symptom of HF</a:t>
          </a:r>
          <a:endParaRPr lang="en-US" sz="1800" dirty="0"/>
        </a:p>
      </dgm:t>
    </dgm:pt>
    <dgm:pt modelId="{9449F828-FD54-4FA5-AC2B-33909A25AA35}" type="parTrans" cxnId="{1253CEA5-B884-4F36-A4C1-478E65179F08}">
      <dgm:prSet/>
      <dgm:spPr/>
      <dgm:t>
        <a:bodyPr/>
        <a:lstStyle/>
        <a:p>
          <a:endParaRPr lang="en-US"/>
        </a:p>
      </dgm:t>
    </dgm:pt>
    <dgm:pt modelId="{5AA7EEEE-D26B-49AB-A022-7E2A181886FF}" type="sibTrans" cxnId="{1253CEA5-B884-4F36-A4C1-478E65179F08}">
      <dgm:prSet/>
      <dgm:spPr/>
      <dgm:t>
        <a:bodyPr/>
        <a:lstStyle/>
        <a:p>
          <a:endParaRPr lang="en-US"/>
        </a:p>
      </dgm:t>
    </dgm:pt>
    <dgm:pt modelId="{C53DEB1F-BC47-48A4-9F17-82462EC8DE8B}">
      <dgm:prSet phldrT="[Text]" custT="1"/>
      <dgm:spPr/>
      <dgm:t>
        <a:bodyPr/>
        <a:lstStyle/>
        <a:p>
          <a:r>
            <a:rPr lang="en-US" sz="1800" dirty="0" smtClean="0"/>
            <a:t>Structural HD</a:t>
          </a:r>
          <a:endParaRPr lang="en-US" sz="1800" dirty="0"/>
        </a:p>
      </dgm:t>
    </dgm:pt>
    <dgm:pt modelId="{483F08BE-BAF0-4096-B4E0-F308D6F7BC1E}" type="parTrans" cxnId="{9587ECFB-A1C7-45AF-BA0B-1BAC2ECC8734}">
      <dgm:prSet/>
      <dgm:spPr/>
      <dgm:t>
        <a:bodyPr/>
        <a:lstStyle/>
        <a:p>
          <a:endParaRPr lang="en-US"/>
        </a:p>
      </dgm:t>
    </dgm:pt>
    <dgm:pt modelId="{1B9E0AD1-7A4A-4121-BF14-29CEFD6A7078}" type="sibTrans" cxnId="{9587ECFB-A1C7-45AF-BA0B-1BAC2ECC8734}">
      <dgm:prSet/>
      <dgm:spPr/>
      <dgm:t>
        <a:bodyPr/>
        <a:lstStyle/>
        <a:p>
          <a:endParaRPr lang="en-US"/>
        </a:p>
      </dgm:t>
    </dgm:pt>
    <dgm:pt modelId="{6939E67C-D6BA-4AD8-8473-87382DB107BF}">
      <dgm:prSet phldrT="[Text]" custT="1"/>
      <dgm:spPr/>
      <dgm:t>
        <a:bodyPr/>
        <a:lstStyle/>
        <a:p>
          <a:r>
            <a:rPr lang="en-US" sz="1800" dirty="0" err="1" smtClean="0"/>
            <a:t>Hx</a:t>
          </a:r>
          <a:r>
            <a:rPr lang="en-US" sz="1800" dirty="0" smtClean="0"/>
            <a:t> of or current symptoms of HF</a:t>
          </a:r>
          <a:endParaRPr lang="en-US" sz="1800" dirty="0"/>
        </a:p>
      </dgm:t>
    </dgm:pt>
    <dgm:pt modelId="{C4EA1888-4681-430E-BD7B-6A6765FA2F03}" type="parTrans" cxnId="{BA102F33-53AF-4D50-BFFC-64276B1120B6}">
      <dgm:prSet/>
      <dgm:spPr/>
      <dgm:t>
        <a:bodyPr/>
        <a:lstStyle/>
        <a:p>
          <a:endParaRPr lang="en-US"/>
        </a:p>
      </dgm:t>
    </dgm:pt>
    <dgm:pt modelId="{9E92DB80-7EBF-4EC6-96A4-6BAF28D2EA6A}" type="sibTrans" cxnId="{BA102F33-53AF-4D50-BFFC-64276B1120B6}">
      <dgm:prSet/>
      <dgm:spPr/>
      <dgm:t>
        <a:bodyPr/>
        <a:lstStyle/>
        <a:p>
          <a:endParaRPr lang="en-US"/>
        </a:p>
      </dgm:t>
    </dgm:pt>
    <dgm:pt modelId="{DB387D4B-E422-4040-8BA1-2194DEB019EC}">
      <dgm:prSet phldrT="[Text]" custT="1"/>
      <dgm:spPr/>
      <dgm:t>
        <a:bodyPr/>
        <a:lstStyle/>
        <a:p>
          <a:r>
            <a:rPr lang="en-US" sz="1800" dirty="0" smtClean="0"/>
            <a:t>No symptoms of HF</a:t>
          </a:r>
          <a:endParaRPr lang="en-US" sz="1800" dirty="0"/>
        </a:p>
      </dgm:t>
    </dgm:pt>
    <dgm:pt modelId="{5549FBE3-6DDD-43CC-AF05-D93C77D44FF9}" type="parTrans" cxnId="{947EB02F-9A52-45BC-A0E7-77F6B9E8EB4D}">
      <dgm:prSet/>
      <dgm:spPr/>
      <dgm:t>
        <a:bodyPr/>
        <a:lstStyle/>
        <a:p>
          <a:endParaRPr lang="en-US"/>
        </a:p>
      </dgm:t>
    </dgm:pt>
    <dgm:pt modelId="{FFBA25F3-F860-4F99-9743-4C6DDF725974}" type="sibTrans" cxnId="{947EB02F-9A52-45BC-A0E7-77F6B9E8EB4D}">
      <dgm:prSet/>
      <dgm:spPr/>
      <dgm:t>
        <a:bodyPr/>
        <a:lstStyle/>
        <a:p>
          <a:endParaRPr lang="en-US"/>
        </a:p>
      </dgm:t>
    </dgm:pt>
    <dgm:pt modelId="{67AF2155-C0F0-42A0-A49C-909E90ECA044}">
      <dgm:prSet phldrT="[Text]"/>
      <dgm:spPr/>
      <dgm:t>
        <a:bodyPr/>
        <a:lstStyle/>
        <a:p>
          <a:r>
            <a:rPr lang="en-US" dirty="0" smtClean="0"/>
            <a:t>C.</a:t>
          </a:r>
          <a:endParaRPr lang="en-US" dirty="0"/>
        </a:p>
      </dgm:t>
    </dgm:pt>
    <dgm:pt modelId="{070B74AF-D7D7-4FDA-BF2C-33E368745A1B}" type="parTrans" cxnId="{5EA8A380-85D0-494F-854A-F0AE9C42D131}">
      <dgm:prSet/>
      <dgm:spPr/>
      <dgm:t>
        <a:bodyPr/>
        <a:lstStyle/>
        <a:p>
          <a:endParaRPr lang="en-US"/>
        </a:p>
      </dgm:t>
    </dgm:pt>
    <dgm:pt modelId="{592C21E1-07C9-451E-8DCE-A208A6CA3559}" type="sibTrans" cxnId="{5EA8A380-85D0-494F-854A-F0AE9C42D131}">
      <dgm:prSet/>
      <dgm:spPr/>
      <dgm:t>
        <a:bodyPr/>
        <a:lstStyle/>
        <a:p>
          <a:endParaRPr lang="en-US"/>
        </a:p>
      </dgm:t>
    </dgm:pt>
    <dgm:pt modelId="{54B201D7-89C7-4CE8-BA96-C31D876FD317}">
      <dgm:prSet phldrT="[Text]" custT="1"/>
      <dgm:spPr/>
      <dgm:t>
        <a:bodyPr/>
        <a:lstStyle/>
        <a:p>
          <a:r>
            <a:rPr lang="en-US" sz="1800" dirty="0" smtClean="0"/>
            <a:t>Refractory H</a:t>
          </a:r>
          <a:r>
            <a:rPr lang="en-US" sz="1800" i="0" dirty="0" smtClean="0"/>
            <a:t>F</a:t>
          </a:r>
          <a:r>
            <a:rPr lang="en-US" sz="3500" dirty="0" smtClean="0"/>
            <a:t>                                 </a:t>
          </a:r>
          <a:endParaRPr lang="en-US" sz="3500" dirty="0"/>
        </a:p>
      </dgm:t>
    </dgm:pt>
    <dgm:pt modelId="{0CCDF938-404E-43E5-9D9C-B2C279A28B55}" type="parTrans" cxnId="{0A175A84-901E-48CC-88A7-4A3D0B4292E5}">
      <dgm:prSet/>
      <dgm:spPr/>
      <dgm:t>
        <a:bodyPr/>
        <a:lstStyle/>
        <a:p>
          <a:endParaRPr lang="en-US"/>
        </a:p>
      </dgm:t>
    </dgm:pt>
    <dgm:pt modelId="{4E9FF4F6-404D-4245-881F-CE38C0A885FD}" type="sibTrans" cxnId="{0A175A84-901E-48CC-88A7-4A3D0B4292E5}">
      <dgm:prSet/>
      <dgm:spPr/>
      <dgm:t>
        <a:bodyPr/>
        <a:lstStyle/>
        <a:p>
          <a:endParaRPr lang="en-US"/>
        </a:p>
      </dgm:t>
    </dgm:pt>
    <dgm:pt modelId="{7C1C83D6-F788-46A9-B932-05CDE056308F}">
      <dgm:prSet phldrT="[Text]"/>
      <dgm:spPr/>
      <dgm:t>
        <a:bodyPr/>
        <a:lstStyle/>
        <a:p>
          <a:r>
            <a:rPr lang="en-US" dirty="0" smtClean="0"/>
            <a:t> D.</a:t>
          </a:r>
          <a:endParaRPr lang="en-US" dirty="0"/>
        </a:p>
      </dgm:t>
    </dgm:pt>
    <dgm:pt modelId="{399A4C6B-4B63-4333-8F6D-2FD61DF5A8DD}" type="parTrans" cxnId="{5C289A3B-B313-47E1-AC8A-1874D13734F2}">
      <dgm:prSet/>
      <dgm:spPr/>
      <dgm:t>
        <a:bodyPr/>
        <a:lstStyle/>
        <a:p>
          <a:endParaRPr lang="en-US"/>
        </a:p>
      </dgm:t>
    </dgm:pt>
    <dgm:pt modelId="{F2E26961-603B-43E6-9C17-F17360526341}" type="sibTrans" cxnId="{5C289A3B-B313-47E1-AC8A-1874D13734F2}">
      <dgm:prSet/>
      <dgm:spPr/>
      <dgm:t>
        <a:bodyPr/>
        <a:lstStyle/>
        <a:p>
          <a:endParaRPr lang="en-US"/>
        </a:p>
      </dgm:t>
    </dgm:pt>
    <dgm:pt modelId="{E020F7ED-DD3C-4E46-A100-7399E31FA7A6}">
      <dgm:prSet phldrT="[Text]" custT="1"/>
      <dgm:spPr/>
      <dgm:t>
        <a:bodyPr/>
        <a:lstStyle/>
        <a:p>
          <a:r>
            <a:rPr lang="en-US" sz="1800" dirty="0" smtClean="0"/>
            <a:t>High risk for HF</a:t>
          </a:r>
          <a:endParaRPr lang="en-US" sz="1800" dirty="0"/>
        </a:p>
      </dgm:t>
    </dgm:pt>
    <dgm:pt modelId="{0AF238DE-5B2D-4FC5-BA86-D74F82F049F7}" type="parTrans" cxnId="{C67ADB98-4057-4392-89C0-DAA00F85EB4C}">
      <dgm:prSet/>
      <dgm:spPr/>
      <dgm:t>
        <a:bodyPr/>
        <a:lstStyle/>
        <a:p>
          <a:endParaRPr lang="en-US"/>
        </a:p>
      </dgm:t>
    </dgm:pt>
    <dgm:pt modelId="{79B3BB70-8E96-497D-9764-2159FAD95C2E}" type="sibTrans" cxnId="{C67ADB98-4057-4392-89C0-DAA00F85EB4C}">
      <dgm:prSet/>
      <dgm:spPr/>
      <dgm:t>
        <a:bodyPr/>
        <a:lstStyle/>
        <a:p>
          <a:endParaRPr lang="en-US"/>
        </a:p>
      </dgm:t>
    </dgm:pt>
    <dgm:pt modelId="{19977BE2-9A95-4238-AF66-30AA804C5422}">
      <dgm:prSet phldrT="[Text]" custT="1"/>
      <dgm:spPr/>
      <dgm:t>
        <a:bodyPr/>
        <a:lstStyle/>
        <a:p>
          <a:r>
            <a:rPr lang="en-US" sz="1800" dirty="0" smtClean="0"/>
            <a:t>HF</a:t>
          </a:r>
          <a:endParaRPr lang="en-US" sz="1800" dirty="0"/>
        </a:p>
      </dgm:t>
    </dgm:pt>
    <dgm:pt modelId="{59B0E1AF-0329-45A7-9B9A-CFFA02615313}" type="parTrans" cxnId="{8A600690-85A3-4F45-81EC-B44B44E52FBD}">
      <dgm:prSet/>
      <dgm:spPr/>
      <dgm:t>
        <a:bodyPr/>
        <a:lstStyle/>
        <a:p>
          <a:endParaRPr lang="en-US"/>
        </a:p>
      </dgm:t>
    </dgm:pt>
    <dgm:pt modelId="{B240BAD0-1784-49E9-B32C-8AFDA2248F42}" type="sibTrans" cxnId="{8A600690-85A3-4F45-81EC-B44B44E52FBD}">
      <dgm:prSet/>
      <dgm:spPr/>
      <dgm:t>
        <a:bodyPr/>
        <a:lstStyle/>
        <a:p>
          <a:endParaRPr lang="en-US"/>
        </a:p>
      </dgm:t>
    </dgm:pt>
    <dgm:pt modelId="{7ED4A3CC-BEC6-4E61-B702-0D380F466D8C}" type="pres">
      <dgm:prSet presAssocID="{7BB34542-0DCB-4398-9C3E-B429F15731E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E2C7B4-43D5-49C3-B773-0864A7821EC4}" type="pres">
      <dgm:prSet presAssocID="{EEDAB4EF-6D1C-4F1B-A1B5-ECA4925BD39C}" presName="linNode" presStyleCnt="0"/>
      <dgm:spPr/>
    </dgm:pt>
    <dgm:pt modelId="{A912EF8B-04D3-4DCF-981A-44FF4097E5DB}" type="pres">
      <dgm:prSet presAssocID="{EEDAB4EF-6D1C-4F1B-A1B5-ECA4925BD39C}" presName="parentText" presStyleLbl="node1" presStyleIdx="0" presStyleCnt="4" custScaleX="234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470036-680E-4419-A627-198C5CDEA09E}" type="pres">
      <dgm:prSet presAssocID="{EEDAB4EF-6D1C-4F1B-A1B5-ECA4925BD39C}" presName="descendantText" presStyleLbl="alignAccFollowNode1" presStyleIdx="0" presStyleCnt="4" custScaleY="1156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E9DB73-B4DE-4558-868C-6B51599C77FC}" type="pres">
      <dgm:prSet presAssocID="{48671212-CF79-4AE4-9203-3EED498CFE83}" presName="sp" presStyleCnt="0"/>
      <dgm:spPr/>
    </dgm:pt>
    <dgm:pt modelId="{71321ADE-720D-4F0E-8710-0BAAA6318CF7}" type="pres">
      <dgm:prSet presAssocID="{047273AC-B6E6-4890-8DDD-18C118175AC9}" presName="linNode" presStyleCnt="0"/>
      <dgm:spPr/>
    </dgm:pt>
    <dgm:pt modelId="{374203A7-EFD0-44E6-80A2-D16B2FEDD2DF}" type="pres">
      <dgm:prSet presAssocID="{047273AC-B6E6-4890-8DDD-18C118175AC9}" presName="parentText" presStyleLbl="node1" presStyleIdx="1" presStyleCnt="4" custScaleX="234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FEABD1-E7F0-4C72-B949-5974E2A0258D}" type="pres">
      <dgm:prSet presAssocID="{047273AC-B6E6-4890-8DDD-18C118175AC9}" presName="descendantText" presStyleLbl="alignAccFollowNode1" presStyleIdx="1" presStyleCnt="4" custScaleY="1159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0C3F8E-BF47-4A74-B86E-CEA0C2B56CD2}" type="pres">
      <dgm:prSet presAssocID="{8D0AE5F0-D09E-466A-803F-6D56CCEB91A6}" presName="sp" presStyleCnt="0"/>
      <dgm:spPr/>
    </dgm:pt>
    <dgm:pt modelId="{2F5FA9DD-3BA3-4D87-A23F-0AB38077D8AC}" type="pres">
      <dgm:prSet presAssocID="{67AF2155-C0F0-42A0-A49C-909E90ECA044}" presName="linNode" presStyleCnt="0"/>
      <dgm:spPr/>
    </dgm:pt>
    <dgm:pt modelId="{068C253A-0E05-44B8-B3D9-4EF045C96686}" type="pres">
      <dgm:prSet presAssocID="{67AF2155-C0F0-42A0-A49C-909E90ECA044}" presName="parentText" presStyleLbl="node1" presStyleIdx="2" presStyleCnt="4" custScaleX="234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7A5429-BA29-4535-BE62-5BF680F3EE71}" type="pres">
      <dgm:prSet presAssocID="{67AF2155-C0F0-42A0-A49C-909E90ECA044}" presName="descendantText" presStyleLbl="alignAccFollowNode1" presStyleIdx="2" presStyleCnt="4" custScaleY="1161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855E65-B399-446C-A34E-E3DC750AB983}" type="pres">
      <dgm:prSet presAssocID="{592C21E1-07C9-451E-8DCE-A208A6CA3559}" presName="sp" presStyleCnt="0"/>
      <dgm:spPr/>
    </dgm:pt>
    <dgm:pt modelId="{9AA63D7C-CB95-4886-8F7C-76B31101E46A}" type="pres">
      <dgm:prSet presAssocID="{7C1C83D6-F788-46A9-B932-05CDE056308F}" presName="linNode" presStyleCnt="0"/>
      <dgm:spPr/>
    </dgm:pt>
    <dgm:pt modelId="{D6DA9E71-D523-4FEC-B7DA-EF02DF8DAD3C}" type="pres">
      <dgm:prSet presAssocID="{7C1C83D6-F788-46A9-B932-05CDE056308F}" presName="parentText" presStyleLbl="node1" presStyleIdx="3" presStyleCnt="4" custScaleX="234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1FFEAB-CC9B-4166-B698-293D052B62FF}" type="pres">
      <dgm:prSet presAssocID="{7C1C83D6-F788-46A9-B932-05CDE056308F}" presName="descendantText" presStyleLbl="alignAccFollowNode1" presStyleIdx="3" presStyleCnt="4" custScaleY="109514" custLinFactNeighborX="0" custLinFactNeighborY="-81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A85CE3-51B4-41DC-AB5E-898ECF97E68C}" srcId="{EEDAB4EF-6D1C-4F1B-A1B5-ECA4925BD39C}" destId="{DC342BC0-8783-4D74-80AA-778D21338761}" srcOrd="0" destOrd="0" parTransId="{B87E0F0E-E9AE-410C-8BC4-0C70DC0B8845}" sibTransId="{24A509AF-E872-4A28-A940-794F0D285BFA}"/>
    <dgm:cxn modelId="{AB9F700A-A4B9-4AC4-BACB-A57AFDEBB41E}" type="presOf" srcId="{0F95C5E7-273D-4DE8-A02A-9C1308C7451F}" destId="{0DFEABD1-E7F0-4C72-B949-5974E2A0258D}" srcOrd="0" destOrd="2" presId="urn:microsoft.com/office/officeart/2005/8/layout/vList5"/>
    <dgm:cxn modelId="{D5A1EB70-3E90-4EE1-BF3E-6BAC460AF6A6}" srcId="{7BB34542-0DCB-4398-9C3E-B429F15731E5}" destId="{EEDAB4EF-6D1C-4F1B-A1B5-ECA4925BD39C}" srcOrd="0" destOrd="0" parTransId="{518A25AA-97B5-4B7B-9413-A1A893E2FAF9}" sibTransId="{48671212-CF79-4AE4-9203-3EED498CFE83}"/>
    <dgm:cxn modelId="{A59604AB-7062-43AD-A037-88C877912B08}" type="presOf" srcId="{67AF2155-C0F0-42A0-A49C-909E90ECA044}" destId="{068C253A-0E05-44B8-B3D9-4EF045C96686}" srcOrd="0" destOrd="0" presId="urn:microsoft.com/office/officeart/2005/8/layout/vList5"/>
    <dgm:cxn modelId="{2338935E-0AB4-446C-A7DC-A2A8BCDD6784}" type="presOf" srcId="{7BB34542-0DCB-4398-9C3E-B429F15731E5}" destId="{7ED4A3CC-BEC6-4E61-B702-0D380F466D8C}" srcOrd="0" destOrd="0" presId="urn:microsoft.com/office/officeart/2005/8/layout/vList5"/>
    <dgm:cxn modelId="{A2B983DC-4B75-4BD2-B260-01C5728AD92C}" type="presOf" srcId="{047273AC-B6E6-4890-8DDD-18C118175AC9}" destId="{374203A7-EFD0-44E6-80A2-D16B2FEDD2DF}" srcOrd="0" destOrd="0" presId="urn:microsoft.com/office/officeart/2005/8/layout/vList5"/>
    <dgm:cxn modelId="{947EB02F-9A52-45BC-A0E7-77F6B9E8EB4D}" srcId="{EEDAB4EF-6D1C-4F1B-A1B5-ECA4925BD39C}" destId="{DB387D4B-E422-4040-8BA1-2194DEB019EC}" srcOrd="2" destOrd="0" parTransId="{5549FBE3-6DDD-43CC-AF05-D93C77D44FF9}" sibTransId="{FFBA25F3-F860-4F99-9743-4C6DDF725974}"/>
    <dgm:cxn modelId="{7ADE267E-920A-42EC-8CA5-597048F00A71}" type="presOf" srcId="{EEDAB4EF-6D1C-4F1B-A1B5-ECA4925BD39C}" destId="{A912EF8B-04D3-4DCF-981A-44FF4097E5DB}" srcOrd="0" destOrd="0" presId="urn:microsoft.com/office/officeart/2005/8/layout/vList5"/>
    <dgm:cxn modelId="{41D0DF36-A8DA-4DB6-8210-A07A92B1D33C}" type="presOf" srcId="{6939E67C-D6BA-4AD8-8473-87382DB107BF}" destId="{227A5429-BA29-4535-BE62-5BF680F3EE71}" srcOrd="0" destOrd="2" presId="urn:microsoft.com/office/officeart/2005/8/layout/vList5"/>
    <dgm:cxn modelId="{0A175A84-901E-48CC-88A7-4A3D0B4292E5}" srcId="{7C1C83D6-F788-46A9-B932-05CDE056308F}" destId="{54B201D7-89C7-4CE8-BA96-C31D876FD317}" srcOrd="0" destOrd="0" parTransId="{0CCDF938-404E-43E5-9D9C-B2C279A28B55}" sibTransId="{4E9FF4F6-404D-4245-881F-CE38C0A885FD}"/>
    <dgm:cxn modelId="{AA067F5E-7A2D-491A-AA54-FE6B8EE15DB6}" srcId="{EEDAB4EF-6D1C-4F1B-A1B5-ECA4925BD39C}" destId="{94E826D8-0EAD-4E6C-9F43-624191A8E01C}" srcOrd="1" destOrd="0" parTransId="{3C883F6E-161A-4707-843F-BC037D7D339C}" sibTransId="{C07D8151-F870-45DD-9522-75217B89AE38}"/>
    <dgm:cxn modelId="{830366AF-1A2B-4955-8855-F04630D1DFE8}" type="presOf" srcId="{7BC7D20B-EC8B-4516-B52F-CA7B840B4260}" destId="{0DFEABD1-E7F0-4C72-B949-5974E2A0258D}" srcOrd="0" destOrd="1" presId="urn:microsoft.com/office/officeart/2005/8/layout/vList5"/>
    <dgm:cxn modelId="{8A600690-85A3-4F45-81EC-B44B44E52FBD}" srcId="{67AF2155-C0F0-42A0-A49C-909E90ECA044}" destId="{19977BE2-9A95-4238-AF66-30AA804C5422}" srcOrd="0" destOrd="0" parTransId="{59B0E1AF-0329-45A7-9B9A-CFFA02615313}" sibTransId="{B240BAD0-1784-49E9-B32C-8AFDA2248F42}"/>
    <dgm:cxn modelId="{3117ECE8-D643-4F3C-B5F7-2911287D416A}" type="presOf" srcId="{DB387D4B-E422-4040-8BA1-2194DEB019EC}" destId="{C3470036-680E-4419-A627-198C5CDEA09E}" srcOrd="0" destOrd="2" presId="urn:microsoft.com/office/officeart/2005/8/layout/vList5"/>
    <dgm:cxn modelId="{74AEE211-B4EB-468F-B89B-69AAA3657AEB}" type="presOf" srcId="{E020F7ED-DD3C-4E46-A100-7399E31FA7A6}" destId="{0DFEABD1-E7F0-4C72-B949-5974E2A0258D}" srcOrd="0" destOrd="0" presId="urn:microsoft.com/office/officeart/2005/8/layout/vList5"/>
    <dgm:cxn modelId="{5EA8A380-85D0-494F-854A-F0AE9C42D131}" srcId="{7BB34542-0DCB-4398-9C3E-B429F15731E5}" destId="{67AF2155-C0F0-42A0-A49C-909E90ECA044}" srcOrd="2" destOrd="0" parTransId="{070B74AF-D7D7-4FDA-BF2C-33E368745A1B}" sibTransId="{592C21E1-07C9-451E-8DCE-A208A6CA3559}"/>
    <dgm:cxn modelId="{087B1316-0208-4250-87AA-C6767D23989F}" srcId="{047273AC-B6E6-4890-8DDD-18C118175AC9}" destId="{7BC7D20B-EC8B-4516-B52F-CA7B840B4260}" srcOrd="1" destOrd="0" parTransId="{C3C535DE-0804-468A-8833-BC81422680F3}" sibTransId="{65C05FAA-DE3C-4A6C-900D-8EE86A1CE91B}"/>
    <dgm:cxn modelId="{1253CEA5-B884-4F36-A4C1-478E65179F08}" srcId="{047273AC-B6E6-4890-8DDD-18C118175AC9}" destId="{0F95C5E7-273D-4DE8-A02A-9C1308C7451F}" srcOrd="2" destOrd="0" parTransId="{9449F828-FD54-4FA5-AC2B-33909A25AA35}" sibTransId="{5AA7EEEE-D26B-49AB-A022-7E2A181886FF}"/>
    <dgm:cxn modelId="{9587ECFB-A1C7-45AF-BA0B-1BAC2ECC8734}" srcId="{67AF2155-C0F0-42A0-A49C-909E90ECA044}" destId="{C53DEB1F-BC47-48A4-9F17-82462EC8DE8B}" srcOrd="1" destOrd="0" parTransId="{483F08BE-BAF0-4096-B4E0-F308D6F7BC1E}" sibTransId="{1B9E0AD1-7A4A-4121-BF14-29CEFD6A7078}"/>
    <dgm:cxn modelId="{AF803D8B-EA73-40AD-A0CF-09F6071A00AA}" type="presOf" srcId="{DC342BC0-8783-4D74-80AA-778D21338761}" destId="{C3470036-680E-4419-A627-198C5CDEA09E}" srcOrd="0" destOrd="0" presId="urn:microsoft.com/office/officeart/2005/8/layout/vList5"/>
    <dgm:cxn modelId="{5C289A3B-B313-47E1-AC8A-1874D13734F2}" srcId="{7BB34542-0DCB-4398-9C3E-B429F15731E5}" destId="{7C1C83D6-F788-46A9-B932-05CDE056308F}" srcOrd="3" destOrd="0" parTransId="{399A4C6B-4B63-4333-8F6D-2FD61DF5A8DD}" sibTransId="{F2E26961-603B-43E6-9C17-F17360526341}"/>
    <dgm:cxn modelId="{7C086DB6-3786-4CA3-8763-4FB447AD0F03}" srcId="{7BB34542-0DCB-4398-9C3E-B429F15731E5}" destId="{047273AC-B6E6-4890-8DDD-18C118175AC9}" srcOrd="1" destOrd="0" parTransId="{A3F9A775-3883-4B10-BF23-6B1873B18B18}" sibTransId="{8D0AE5F0-D09E-466A-803F-6D56CCEB91A6}"/>
    <dgm:cxn modelId="{C67ADB98-4057-4392-89C0-DAA00F85EB4C}" srcId="{047273AC-B6E6-4890-8DDD-18C118175AC9}" destId="{E020F7ED-DD3C-4E46-A100-7399E31FA7A6}" srcOrd="0" destOrd="0" parTransId="{0AF238DE-5B2D-4FC5-BA86-D74F82F049F7}" sibTransId="{79B3BB70-8E96-497D-9764-2159FAD95C2E}"/>
    <dgm:cxn modelId="{A65592F2-8C82-485D-B7A6-2B206B999327}" type="presOf" srcId="{7C1C83D6-F788-46A9-B932-05CDE056308F}" destId="{D6DA9E71-D523-4FEC-B7DA-EF02DF8DAD3C}" srcOrd="0" destOrd="0" presId="urn:microsoft.com/office/officeart/2005/8/layout/vList5"/>
    <dgm:cxn modelId="{BA102F33-53AF-4D50-BFFC-64276B1120B6}" srcId="{67AF2155-C0F0-42A0-A49C-909E90ECA044}" destId="{6939E67C-D6BA-4AD8-8473-87382DB107BF}" srcOrd="2" destOrd="0" parTransId="{C4EA1888-4681-430E-BD7B-6A6765FA2F03}" sibTransId="{9E92DB80-7EBF-4EC6-96A4-6BAF28D2EA6A}"/>
    <dgm:cxn modelId="{C1692F35-3FAE-4839-97CE-C9EA0CB8CE1C}" type="presOf" srcId="{C53DEB1F-BC47-48A4-9F17-82462EC8DE8B}" destId="{227A5429-BA29-4535-BE62-5BF680F3EE71}" srcOrd="0" destOrd="1" presId="urn:microsoft.com/office/officeart/2005/8/layout/vList5"/>
    <dgm:cxn modelId="{A195F490-626B-46F4-9C57-752C5F33540D}" type="presOf" srcId="{54B201D7-89C7-4CE8-BA96-C31D876FD317}" destId="{271FFEAB-CC9B-4166-B698-293D052B62FF}" srcOrd="0" destOrd="0" presId="urn:microsoft.com/office/officeart/2005/8/layout/vList5"/>
    <dgm:cxn modelId="{E34C9227-3C9A-48E8-840F-04EC49FE3E4B}" type="presOf" srcId="{94E826D8-0EAD-4E6C-9F43-624191A8E01C}" destId="{C3470036-680E-4419-A627-198C5CDEA09E}" srcOrd="0" destOrd="1" presId="urn:microsoft.com/office/officeart/2005/8/layout/vList5"/>
    <dgm:cxn modelId="{88B9FCA3-CCA1-450D-85E2-2A3F7AB0A75B}" type="presOf" srcId="{19977BE2-9A95-4238-AF66-30AA804C5422}" destId="{227A5429-BA29-4535-BE62-5BF680F3EE71}" srcOrd="0" destOrd="0" presId="urn:microsoft.com/office/officeart/2005/8/layout/vList5"/>
    <dgm:cxn modelId="{F23DA928-AD73-41C0-A1A0-F84ACF8EB9F3}" type="presParOf" srcId="{7ED4A3CC-BEC6-4E61-B702-0D380F466D8C}" destId="{F6E2C7B4-43D5-49C3-B773-0864A7821EC4}" srcOrd="0" destOrd="0" presId="urn:microsoft.com/office/officeart/2005/8/layout/vList5"/>
    <dgm:cxn modelId="{4AD4ECED-FE6F-4C12-BAF0-A5C3A27BFC7C}" type="presParOf" srcId="{F6E2C7B4-43D5-49C3-B773-0864A7821EC4}" destId="{A912EF8B-04D3-4DCF-981A-44FF4097E5DB}" srcOrd="0" destOrd="0" presId="urn:microsoft.com/office/officeart/2005/8/layout/vList5"/>
    <dgm:cxn modelId="{32A5B914-4A09-4684-AEC9-C2CD3B8B2A1C}" type="presParOf" srcId="{F6E2C7B4-43D5-49C3-B773-0864A7821EC4}" destId="{C3470036-680E-4419-A627-198C5CDEA09E}" srcOrd="1" destOrd="0" presId="urn:microsoft.com/office/officeart/2005/8/layout/vList5"/>
    <dgm:cxn modelId="{E41807AD-2E48-4B0A-AFB1-35F4EECC6C92}" type="presParOf" srcId="{7ED4A3CC-BEC6-4E61-B702-0D380F466D8C}" destId="{DAE9DB73-B4DE-4558-868C-6B51599C77FC}" srcOrd="1" destOrd="0" presId="urn:microsoft.com/office/officeart/2005/8/layout/vList5"/>
    <dgm:cxn modelId="{DA07C022-B1B9-45B4-BDCB-97B5CF996BE2}" type="presParOf" srcId="{7ED4A3CC-BEC6-4E61-B702-0D380F466D8C}" destId="{71321ADE-720D-4F0E-8710-0BAAA6318CF7}" srcOrd="2" destOrd="0" presId="urn:microsoft.com/office/officeart/2005/8/layout/vList5"/>
    <dgm:cxn modelId="{E6279E76-75A4-49FB-8F14-36795954642D}" type="presParOf" srcId="{71321ADE-720D-4F0E-8710-0BAAA6318CF7}" destId="{374203A7-EFD0-44E6-80A2-D16B2FEDD2DF}" srcOrd="0" destOrd="0" presId="urn:microsoft.com/office/officeart/2005/8/layout/vList5"/>
    <dgm:cxn modelId="{EB09A7E9-1EA5-4E24-AFA8-2C7CB40FD089}" type="presParOf" srcId="{71321ADE-720D-4F0E-8710-0BAAA6318CF7}" destId="{0DFEABD1-E7F0-4C72-B949-5974E2A0258D}" srcOrd="1" destOrd="0" presId="urn:microsoft.com/office/officeart/2005/8/layout/vList5"/>
    <dgm:cxn modelId="{4BCEEBF2-28DF-4D5A-BC7B-D68F5CD6F7F7}" type="presParOf" srcId="{7ED4A3CC-BEC6-4E61-B702-0D380F466D8C}" destId="{280C3F8E-BF47-4A74-B86E-CEA0C2B56CD2}" srcOrd="3" destOrd="0" presId="urn:microsoft.com/office/officeart/2005/8/layout/vList5"/>
    <dgm:cxn modelId="{9266FA11-5519-4C96-89A3-0F432ED354B0}" type="presParOf" srcId="{7ED4A3CC-BEC6-4E61-B702-0D380F466D8C}" destId="{2F5FA9DD-3BA3-4D87-A23F-0AB38077D8AC}" srcOrd="4" destOrd="0" presId="urn:microsoft.com/office/officeart/2005/8/layout/vList5"/>
    <dgm:cxn modelId="{B0F5FC8E-5A87-4039-A2E2-DDB36AA6A4FF}" type="presParOf" srcId="{2F5FA9DD-3BA3-4D87-A23F-0AB38077D8AC}" destId="{068C253A-0E05-44B8-B3D9-4EF045C96686}" srcOrd="0" destOrd="0" presId="urn:microsoft.com/office/officeart/2005/8/layout/vList5"/>
    <dgm:cxn modelId="{F36E3E95-BFD7-4549-96A9-22CE6D32E84D}" type="presParOf" srcId="{2F5FA9DD-3BA3-4D87-A23F-0AB38077D8AC}" destId="{227A5429-BA29-4535-BE62-5BF680F3EE71}" srcOrd="1" destOrd="0" presId="urn:microsoft.com/office/officeart/2005/8/layout/vList5"/>
    <dgm:cxn modelId="{8BAB6875-510F-41BD-B6CD-BC277A46C0EC}" type="presParOf" srcId="{7ED4A3CC-BEC6-4E61-B702-0D380F466D8C}" destId="{4A855E65-B399-446C-A34E-E3DC750AB983}" srcOrd="5" destOrd="0" presId="urn:microsoft.com/office/officeart/2005/8/layout/vList5"/>
    <dgm:cxn modelId="{9AAFDB6C-46F0-4DFB-B9FC-E46E669F8F28}" type="presParOf" srcId="{7ED4A3CC-BEC6-4E61-B702-0D380F466D8C}" destId="{9AA63D7C-CB95-4886-8F7C-76B31101E46A}" srcOrd="6" destOrd="0" presId="urn:microsoft.com/office/officeart/2005/8/layout/vList5"/>
    <dgm:cxn modelId="{4A1FD871-B808-4F40-B347-01DC02D11AEA}" type="presParOf" srcId="{9AA63D7C-CB95-4886-8F7C-76B31101E46A}" destId="{D6DA9E71-D523-4FEC-B7DA-EF02DF8DAD3C}" srcOrd="0" destOrd="0" presId="urn:microsoft.com/office/officeart/2005/8/layout/vList5"/>
    <dgm:cxn modelId="{B1A68B9D-04D7-4EF7-AAED-7EE74E160D8E}" type="presParOf" srcId="{9AA63D7C-CB95-4886-8F7C-76B31101E46A}" destId="{271FFEAB-CC9B-4166-B698-293D052B62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4341E6-79AD-4664-96B1-D61FFC134C7F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B462D82D-D322-4712-A1D6-838DBC855842}">
      <dgm:prSet phldrT="[Text]" custT="1"/>
      <dgm:spPr/>
      <dgm:t>
        <a:bodyPr/>
        <a:lstStyle/>
        <a:p>
          <a:r>
            <a:rPr lang="en-US" sz="1600" dirty="0" smtClean="0"/>
            <a:t>HTN,DM,</a:t>
          </a:r>
        </a:p>
        <a:p>
          <a:r>
            <a:rPr lang="en-US" sz="1600" dirty="0" smtClean="0"/>
            <a:t>CAD</a:t>
          </a:r>
        </a:p>
        <a:p>
          <a:r>
            <a:rPr lang="en-US" sz="1600" dirty="0" err="1" smtClean="0"/>
            <a:t>Tx</a:t>
          </a:r>
          <a:r>
            <a:rPr lang="en-US" sz="1600" dirty="0" smtClean="0"/>
            <a:t> with ACE</a:t>
          </a:r>
          <a:endParaRPr lang="en-US" sz="1600" dirty="0"/>
        </a:p>
      </dgm:t>
    </dgm:pt>
    <dgm:pt modelId="{B90AE33D-2945-4C01-BDEE-1449925CA249}" type="parTrans" cxnId="{DB489283-BF8E-4B65-9254-C6A8CCF46DD0}">
      <dgm:prSet/>
      <dgm:spPr/>
      <dgm:t>
        <a:bodyPr/>
        <a:lstStyle/>
        <a:p>
          <a:endParaRPr lang="en-US"/>
        </a:p>
      </dgm:t>
    </dgm:pt>
    <dgm:pt modelId="{03616759-FC9F-45F3-B2A2-58B9FD743534}" type="sibTrans" cxnId="{DB489283-BF8E-4B65-9254-C6A8CCF46DD0}">
      <dgm:prSet/>
      <dgm:spPr/>
      <dgm:t>
        <a:bodyPr/>
        <a:lstStyle/>
        <a:p>
          <a:endParaRPr lang="en-US"/>
        </a:p>
      </dgm:t>
    </dgm:pt>
    <dgm:pt modelId="{2F346BBE-2B53-49F5-AF19-EB0A012846EC}">
      <dgm:prSet phldrT="[Text]" custT="1"/>
      <dgm:spPr/>
      <dgm:t>
        <a:bodyPr/>
        <a:lstStyle/>
        <a:p>
          <a:endParaRPr lang="en-US" sz="1500" dirty="0" smtClean="0"/>
        </a:p>
        <a:p>
          <a:r>
            <a:rPr lang="en-US" sz="1600" dirty="0" smtClean="0"/>
            <a:t>ACE, </a:t>
          </a:r>
        </a:p>
        <a:p>
          <a:r>
            <a:rPr lang="en-US" sz="1600" dirty="0" smtClean="0"/>
            <a:t>Add BB </a:t>
          </a:r>
          <a:r>
            <a:rPr lang="en-US" sz="1600" dirty="0" err="1" smtClean="0"/>
            <a:t>carvedilol</a:t>
          </a:r>
          <a:endParaRPr lang="en-US" sz="1600" dirty="0"/>
        </a:p>
      </dgm:t>
    </dgm:pt>
    <dgm:pt modelId="{0BE8679E-2AC4-48FC-93BE-8E7C976D7AA4}" type="parTrans" cxnId="{36311FCC-C82B-4C94-AAF4-5F5A13F63F6F}">
      <dgm:prSet/>
      <dgm:spPr/>
      <dgm:t>
        <a:bodyPr/>
        <a:lstStyle/>
        <a:p>
          <a:endParaRPr lang="en-US"/>
        </a:p>
      </dgm:t>
    </dgm:pt>
    <dgm:pt modelId="{940006BE-2C4C-4CA0-A0CC-EA387AFC2C14}" type="sibTrans" cxnId="{36311FCC-C82B-4C94-AAF4-5F5A13F63F6F}">
      <dgm:prSet/>
      <dgm:spPr/>
      <dgm:t>
        <a:bodyPr/>
        <a:lstStyle/>
        <a:p>
          <a:endParaRPr lang="en-US"/>
        </a:p>
      </dgm:t>
    </dgm:pt>
    <dgm:pt modelId="{7125B6AC-4A3E-4AE6-8310-1F353D3AACE5}">
      <dgm:prSet phldrT="[Text]" custT="1"/>
      <dgm:spPr/>
      <dgm:t>
        <a:bodyPr/>
        <a:lstStyle/>
        <a:p>
          <a:endParaRPr lang="en-US" sz="1400" dirty="0" smtClean="0"/>
        </a:p>
        <a:p>
          <a:r>
            <a:rPr lang="en-US" sz="1600" dirty="0" smtClean="0"/>
            <a:t>Symptoms</a:t>
          </a:r>
        </a:p>
        <a:p>
          <a:r>
            <a:rPr lang="en-US" sz="1600" dirty="0" smtClean="0"/>
            <a:t>Ace, BB</a:t>
          </a:r>
        </a:p>
        <a:p>
          <a:r>
            <a:rPr lang="en-US" sz="1600" dirty="0" smtClean="0"/>
            <a:t>Diuretics</a:t>
          </a:r>
        </a:p>
        <a:p>
          <a:r>
            <a:rPr lang="en-US" sz="1600" dirty="0" err="1" smtClean="0"/>
            <a:t>Furosemide</a:t>
          </a:r>
          <a:endParaRPr lang="en-US" sz="1600" dirty="0" smtClean="0"/>
        </a:p>
        <a:p>
          <a:r>
            <a:rPr lang="en-US" sz="1600" dirty="0" err="1" smtClean="0"/>
            <a:t>Aldosterone</a:t>
          </a:r>
          <a:endParaRPr lang="en-US" sz="1600" dirty="0" smtClean="0"/>
        </a:p>
        <a:p>
          <a:r>
            <a:rPr lang="en-US" sz="1600" dirty="0" err="1" smtClean="0"/>
            <a:t>Lanoxin</a:t>
          </a:r>
          <a:r>
            <a:rPr lang="en-US" sz="1600" dirty="0" smtClean="0"/>
            <a:t> </a:t>
          </a:r>
        </a:p>
        <a:p>
          <a:r>
            <a:rPr lang="en-US" sz="1600" dirty="0" smtClean="0"/>
            <a:t>ICD/CRT</a:t>
          </a:r>
        </a:p>
        <a:p>
          <a:r>
            <a:rPr lang="en-US" sz="1600" dirty="0" smtClean="0"/>
            <a:t>Cardiac Rehab</a:t>
          </a:r>
          <a:endParaRPr lang="en-US" sz="1600" dirty="0"/>
        </a:p>
      </dgm:t>
    </dgm:pt>
    <dgm:pt modelId="{2C43133F-746C-438B-897D-E974D0279326}" type="parTrans" cxnId="{7046A884-457D-4A83-B1FB-1C2C05FDAAFE}">
      <dgm:prSet/>
      <dgm:spPr/>
      <dgm:t>
        <a:bodyPr/>
        <a:lstStyle/>
        <a:p>
          <a:endParaRPr lang="en-US"/>
        </a:p>
      </dgm:t>
    </dgm:pt>
    <dgm:pt modelId="{B8224DBF-01F6-46C8-9A2F-547C79656436}" type="sibTrans" cxnId="{7046A884-457D-4A83-B1FB-1C2C05FDAAFE}">
      <dgm:prSet/>
      <dgm:spPr/>
      <dgm:t>
        <a:bodyPr/>
        <a:lstStyle/>
        <a:p>
          <a:endParaRPr lang="en-US"/>
        </a:p>
      </dgm:t>
    </dgm:pt>
    <dgm:pt modelId="{5B193418-4D5D-48A2-A6C3-9049E3B42074}">
      <dgm:prSet phldrT="[Text]" custT="1"/>
      <dgm:spPr/>
      <dgm:t>
        <a:bodyPr/>
        <a:lstStyle/>
        <a:p>
          <a:endParaRPr lang="en-US" sz="1400" dirty="0" smtClean="0"/>
        </a:p>
        <a:p>
          <a:r>
            <a:rPr lang="en-US" sz="1800" dirty="0" smtClean="0"/>
            <a:t>End stage</a:t>
          </a:r>
        </a:p>
        <a:p>
          <a:r>
            <a:rPr lang="en-US" sz="1800" dirty="0" err="1" smtClean="0"/>
            <a:t>Pallative</a:t>
          </a:r>
          <a:r>
            <a:rPr lang="en-US" sz="1800" dirty="0" smtClean="0"/>
            <a:t> care</a:t>
          </a:r>
        </a:p>
        <a:p>
          <a:r>
            <a:rPr lang="en-US" sz="1800" dirty="0" smtClean="0"/>
            <a:t>Hospice</a:t>
          </a:r>
        </a:p>
        <a:p>
          <a:r>
            <a:rPr lang="en-US" sz="1800" dirty="0" smtClean="0"/>
            <a:t>Heart transplant LVAD </a:t>
          </a:r>
        </a:p>
        <a:p>
          <a:endParaRPr lang="en-US" sz="1400" dirty="0"/>
        </a:p>
      </dgm:t>
    </dgm:pt>
    <dgm:pt modelId="{F9514C30-3ED9-49D2-A15C-479E3B797316}" type="parTrans" cxnId="{8DDE15D2-9F5B-4640-BCD1-DBEFDBBDEB67}">
      <dgm:prSet/>
      <dgm:spPr/>
      <dgm:t>
        <a:bodyPr/>
        <a:lstStyle/>
        <a:p>
          <a:endParaRPr lang="en-US"/>
        </a:p>
      </dgm:t>
    </dgm:pt>
    <dgm:pt modelId="{894BA3F0-564C-4A90-BC2D-C5CCC4EDB3A3}" type="sibTrans" cxnId="{8DDE15D2-9F5B-4640-BCD1-DBEFDBBDEB67}">
      <dgm:prSet/>
      <dgm:spPr/>
      <dgm:t>
        <a:bodyPr/>
        <a:lstStyle/>
        <a:p>
          <a:endParaRPr lang="en-US"/>
        </a:p>
      </dgm:t>
    </dgm:pt>
    <dgm:pt modelId="{9768D4B8-7296-4A4E-ABE7-1D401ECD365A}" type="pres">
      <dgm:prSet presAssocID="{174341E6-79AD-4664-96B1-D61FFC134C7F}" presName="arrowDiagram" presStyleCnt="0">
        <dgm:presLayoutVars>
          <dgm:chMax val="5"/>
          <dgm:dir/>
          <dgm:resizeHandles val="exact"/>
        </dgm:presLayoutVars>
      </dgm:prSet>
      <dgm:spPr/>
    </dgm:pt>
    <dgm:pt modelId="{D321A1CF-FE64-46C9-8580-FD9127E8536B}" type="pres">
      <dgm:prSet presAssocID="{174341E6-79AD-4664-96B1-D61FFC134C7F}" presName="arrow" presStyleLbl="bgShp" presStyleIdx="0" presStyleCnt="1" custScaleX="113644" custLinFactNeighborX="2845" custLinFactNeighborY="288"/>
      <dgm:spPr/>
    </dgm:pt>
    <dgm:pt modelId="{EF970CA8-DA1C-4478-BEE8-0BD7DA2CC911}" type="pres">
      <dgm:prSet presAssocID="{174341E6-79AD-4664-96B1-D61FFC134C7F}" presName="arrowDiagram4" presStyleCnt="0"/>
      <dgm:spPr/>
    </dgm:pt>
    <dgm:pt modelId="{FCD05483-D611-4628-AB42-0EB4091F1A97}" type="pres">
      <dgm:prSet presAssocID="{B462D82D-D322-4712-A1D6-838DBC855842}" presName="bullet4a" presStyleLbl="node1" presStyleIdx="0" presStyleCnt="4" custScaleX="306341" custScaleY="262535" custLinFactX="81248" custLinFactY="-105140" custLinFactNeighborX="100000" custLinFactNeighborY="-200000"/>
      <dgm:spPr/>
    </dgm:pt>
    <dgm:pt modelId="{9B99BFA0-A520-465D-9F8A-EDE36D90DA6E}" type="pres">
      <dgm:prSet presAssocID="{B462D82D-D322-4712-A1D6-838DBC855842}" presName="textBox4a" presStyleLbl="revTx" presStyleIdx="0" presStyleCnt="4" custScaleX="96752" custScaleY="104847" custLinFactNeighborX="-14288" custLinFactNeighborY="-118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3DBC18-226F-4033-8579-91F8C0114B90}" type="pres">
      <dgm:prSet presAssocID="{2F346BBE-2B53-49F5-AF19-EB0A012846EC}" presName="bullet4b" presStyleLbl="node1" presStyleIdx="1" presStyleCnt="4" custScaleX="190045" custScaleY="191326" custLinFactNeighborX="70093" custLinFactNeighborY="-70093"/>
      <dgm:spPr/>
    </dgm:pt>
    <dgm:pt modelId="{7A102D45-EB26-4215-9A0C-86D0765A628F}" type="pres">
      <dgm:prSet presAssocID="{2F346BBE-2B53-49F5-AF19-EB0A012846EC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397060-7EEE-47AA-B134-0E223CF50D51}" type="pres">
      <dgm:prSet presAssocID="{7125B6AC-4A3E-4AE6-8310-1F353D3AACE5}" presName="bullet4c" presStyleLbl="node1" presStyleIdx="2" presStyleCnt="4" custScaleX="175101" custScaleY="187886" custLinFactNeighborX="70534" custLinFactNeighborY="-17633"/>
      <dgm:spPr/>
    </dgm:pt>
    <dgm:pt modelId="{C85ADB08-5CF4-4D2F-9722-82A3D896A26B}" type="pres">
      <dgm:prSet presAssocID="{7125B6AC-4A3E-4AE6-8310-1F353D3AACE5}" presName="textBox4c" presStyleLbl="revTx" presStyleIdx="2" presStyleCnt="4" custLinFactNeighborX="4606" custLinFactNeighborY="16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0DF461-3DFA-4BF0-944C-E29610F7ED85}" type="pres">
      <dgm:prSet presAssocID="{5B193418-4D5D-48A2-A6C3-9049E3B42074}" presName="bullet4d" presStyleLbl="node1" presStyleIdx="3" presStyleCnt="4" custScaleX="163262" custScaleY="152652" custLinFactNeighborX="53857" custLinFactNeighborY="-9418"/>
      <dgm:spPr/>
    </dgm:pt>
    <dgm:pt modelId="{CC0400A6-6EE1-448C-A700-D0785A3CB846}" type="pres">
      <dgm:prSet presAssocID="{5B193418-4D5D-48A2-A6C3-9049E3B42074}" presName="textBox4d" presStyleLbl="revTx" presStyleIdx="3" presStyleCnt="4" custScaleX="109227" custScaleY="80579" custLinFactNeighborX="-490" custLinFactNeighborY="-3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0C8714-9BD6-4815-945E-FF7AC9CD71A3}" type="presOf" srcId="{5B193418-4D5D-48A2-A6C3-9049E3B42074}" destId="{CC0400A6-6EE1-448C-A700-D0785A3CB846}" srcOrd="0" destOrd="0" presId="urn:microsoft.com/office/officeart/2005/8/layout/arrow2"/>
    <dgm:cxn modelId="{A8E9B3DA-E7C9-4B34-B3F2-6925701EDEBD}" type="presOf" srcId="{7125B6AC-4A3E-4AE6-8310-1F353D3AACE5}" destId="{C85ADB08-5CF4-4D2F-9722-82A3D896A26B}" srcOrd="0" destOrd="0" presId="urn:microsoft.com/office/officeart/2005/8/layout/arrow2"/>
    <dgm:cxn modelId="{DB489283-BF8E-4B65-9254-C6A8CCF46DD0}" srcId="{174341E6-79AD-4664-96B1-D61FFC134C7F}" destId="{B462D82D-D322-4712-A1D6-838DBC855842}" srcOrd="0" destOrd="0" parTransId="{B90AE33D-2945-4C01-BDEE-1449925CA249}" sibTransId="{03616759-FC9F-45F3-B2A2-58B9FD743534}"/>
    <dgm:cxn modelId="{8DDE15D2-9F5B-4640-BCD1-DBEFDBBDEB67}" srcId="{174341E6-79AD-4664-96B1-D61FFC134C7F}" destId="{5B193418-4D5D-48A2-A6C3-9049E3B42074}" srcOrd="3" destOrd="0" parTransId="{F9514C30-3ED9-49D2-A15C-479E3B797316}" sibTransId="{894BA3F0-564C-4A90-BC2D-C5CCC4EDB3A3}"/>
    <dgm:cxn modelId="{03E0A422-97BE-465F-BC0A-B84CEC991B61}" type="presOf" srcId="{2F346BBE-2B53-49F5-AF19-EB0A012846EC}" destId="{7A102D45-EB26-4215-9A0C-86D0765A628F}" srcOrd="0" destOrd="0" presId="urn:microsoft.com/office/officeart/2005/8/layout/arrow2"/>
    <dgm:cxn modelId="{2AD487FB-6491-4EF7-BBD3-E7437BE8BB4A}" type="presOf" srcId="{174341E6-79AD-4664-96B1-D61FFC134C7F}" destId="{9768D4B8-7296-4A4E-ABE7-1D401ECD365A}" srcOrd="0" destOrd="0" presId="urn:microsoft.com/office/officeart/2005/8/layout/arrow2"/>
    <dgm:cxn modelId="{36311FCC-C82B-4C94-AAF4-5F5A13F63F6F}" srcId="{174341E6-79AD-4664-96B1-D61FFC134C7F}" destId="{2F346BBE-2B53-49F5-AF19-EB0A012846EC}" srcOrd="1" destOrd="0" parTransId="{0BE8679E-2AC4-48FC-93BE-8E7C976D7AA4}" sibTransId="{940006BE-2C4C-4CA0-A0CC-EA387AFC2C14}"/>
    <dgm:cxn modelId="{5F5804EC-4FB3-40E7-9B58-90A8CBA06064}" type="presOf" srcId="{B462D82D-D322-4712-A1D6-838DBC855842}" destId="{9B99BFA0-A520-465D-9F8A-EDE36D90DA6E}" srcOrd="0" destOrd="0" presId="urn:microsoft.com/office/officeart/2005/8/layout/arrow2"/>
    <dgm:cxn modelId="{7046A884-457D-4A83-B1FB-1C2C05FDAAFE}" srcId="{174341E6-79AD-4664-96B1-D61FFC134C7F}" destId="{7125B6AC-4A3E-4AE6-8310-1F353D3AACE5}" srcOrd="2" destOrd="0" parTransId="{2C43133F-746C-438B-897D-E974D0279326}" sibTransId="{B8224DBF-01F6-46C8-9A2F-547C79656436}"/>
    <dgm:cxn modelId="{2F7C2663-ED8A-47C0-AD1F-0B1D9F23E084}" type="presParOf" srcId="{9768D4B8-7296-4A4E-ABE7-1D401ECD365A}" destId="{D321A1CF-FE64-46C9-8580-FD9127E8536B}" srcOrd="0" destOrd="0" presId="urn:microsoft.com/office/officeart/2005/8/layout/arrow2"/>
    <dgm:cxn modelId="{D55D7CB6-8E4F-44FA-AB0E-0A542439D549}" type="presParOf" srcId="{9768D4B8-7296-4A4E-ABE7-1D401ECD365A}" destId="{EF970CA8-DA1C-4478-BEE8-0BD7DA2CC911}" srcOrd="1" destOrd="0" presId="urn:microsoft.com/office/officeart/2005/8/layout/arrow2"/>
    <dgm:cxn modelId="{36A792DB-D104-49A2-84A2-AE8C6C624EFB}" type="presParOf" srcId="{EF970CA8-DA1C-4478-BEE8-0BD7DA2CC911}" destId="{FCD05483-D611-4628-AB42-0EB4091F1A97}" srcOrd="0" destOrd="0" presId="urn:microsoft.com/office/officeart/2005/8/layout/arrow2"/>
    <dgm:cxn modelId="{72A2FA40-CF89-4AE8-AE83-CAA0A66EE9C1}" type="presParOf" srcId="{EF970CA8-DA1C-4478-BEE8-0BD7DA2CC911}" destId="{9B99BFA0-A520-465D-9F8A-EDE36D90DA6E}" srcOrd="1" destOrd="0" presId="urn:microsoft.com/office/officeart/2005/8/layout/arrow2"/>
    <dgm:cxn modelId="{6837F7E0-13CD-45D9-BC02-CF4EE51BA8F4}" type="presParOf" srcId="{EF970CA8-DA1C-4478-BEE8-0BD7DA2CC911}" destId="{C03DBC18-226F-4033-8579-91F8C0114B90}" srcOrd="2" destOrd="0" presId="urn:microsoft.com/office/officeart/2005/8/layout/arrow2"/>
    <dgm:cxn modelId="{373F92D7-DBED-40F5-BEDD-9FD0EFCECEC3}" type="presParOf" srcId="{EF970CA8-DA1C-4478-BEE8-0BD7DA2CC911}" destId="{7A102D45-EB26-4215-9A0C-86D0765A628F}" srcOrd="3" destOrd="0" presId="urn:microsoft.com/office/officeart/2005/8/layout/arrow2"/>
    <dgm:cxn modelId="{4CC3390E-B337-4AD2-AFCC-FB9E619C2CFF}" type="presParOf" srcId="{EF970CA8-DA1C-4478-BEE8-0BD7DA2CC911}" destId="{06397060-7EEE-47AA-B134-0E223CF50D51}" srcOrd="4" destOrd="0" presId="urn:microsoft.com/office/officeart/2005/8/layout/arrow2"/>
    <dgm:cxn modelId="{D7CAB468-97E3-4F35-A46B-31FD0210BC71}" type="presParOf" srcId="{EF970CA8-DA1C-4478-BEE8-0BD7DA2CC911}" destId="{C85ADB08-5CF4-4D2F-9722-82A3D896A26B}" srcOrd="5" destOrd="0" presId="urn:microsoft.com/office/officeart/2005/8/layout/arrow2"/>
    <dgm:cxn modelId="{8F5317CD-0A16-4D78-9EA6-69F2E88BCE6F}" type="presParOf" srcId="{EF970CA8-DA1C-4478-BEE8-0BD7DA2CC911}" destId="{4D0DF461-3DFA-4BF0-944C-E29610F7ED85}" srcOrd="6" destOrd="0" presId="urn:microsoft.com/office/officeart/2005/8/layout/arrow2"/>
    <dgm:cxn modelId="{B72D7A7C-CB96-4B02-835F-9FA73B72F02F}" type="presParOf" srcId="{EF970CA8-DA1C-4478-BEE8-0BD7DA2CC911}" destId="{CC0400A6-6EE1-448C-A700-D0785A3CB846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303085-D097-41B4-A692-9D63F73EA542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899EAD-36E6-45E5-A826-2154AE1B562B}">
      <dgm:prSet phldrT="[Text]"/>
      <dgm:spPr/>
      <dgm:t>
        <a:bodyPr/>
        <a:lstStyle/>
        <a:p>
          <a:r>
            <a:rPr lang="en-US"/>
            <a:t>Stable HF</a:t>
          </a:r>
        </a:p>
      </dgm:t>
    </dgm:pt>
    <dgm:pt modelId="{256BB2CC-3BFE-4081-82DB-ECD71EF33A83}" type="parTrans" cxnId="{314C16A8-4D8C-4C78-B013-43CA4C779EB5}">
      <dgm:prSet/>
      <dgm:spPr/>
      <dgm:t>
        <a:bodyPr/>
        <a:lstStyle/>
        <a:p>
          <a:endParaRPr lang="en-US"/>
        </a:p>
      </dgm:t>
    </dgm:pt>
    <dgm:pt modelId="{CE3B381B-26ED-428E-A2E8-040D0B6C7BD4}" type="sibTrans" cxnId="{314C16A8-4D8C-4C78-B013-43CA4C779EB5}">
      <dgm:prSet/>
      <dgm:spPr/>
      <dgm:t>
        <a:bodyPr/>
        <a:lstStyle/>
        <a:p>
          <a:endParaRPr lang="en-US"/>
        </a:p>
      </dgm:t>
    </dgm:pt>
    <dgm:pt modelId="{D449A65C-D3E8-4459-9D73-595509755F8C}">
      <dgm:prSet phldrT="[Text]"/>
      <dgm:spPr/>
      <dgm:t>
        <a:bodyPr/>
        <a:lstStyle/>
        <a:p>
          <a:r>
            <a:rPr lang="en-US"/>
            <a:t>EF &lt; 35%</a:t>
          </a:r>
        </a:p>
        <a:p>
          <a:r>
            <a:rPr lang="en-US"/>
            <a:t>with symptoms</a:t>
          </a:r>
        </a:p>
      </dgm:t>
    </dgm:pt>
    <dgm:pt modelId="{9F4F4D80-124A-4DD6-90B4-4317EA6C5B7B}" type="parTrans" cxnId="{66A1B1F4-1A7C-4BDF-8A84-839925ED970A}">
      <dgm:prSet/>
      <dgm:spPr/>
      <dgm:t>
        <a:bodyPr/>
        <a:lstStyle/>
        <a:p>
          <a:endParaRPr lang="en-US"/>
        </a:p>
      </dgm:t>
    </dgm:pt>
    <dgm:pt modelId="{F4AFDA62-2F2B-480A-A1AD-EE80CABC1263}" type="sibTrans" cxnId="{66A1B1F4-1A7C-4BDF-8A84-839925ED970A}">
      <dgm:prSet/>
      <dgm:spPr/>
      <dgm:t>
        <a:bodyPr/>
        <a:lstStyle/>
        <a:p>
          <a:endParaRPr lang="en-US"/>
        </a:p>
      </dgm:t>
    </dgm:pt>
    <dgm:pt modelId="{45EF3D5A-C427-4A22-A4C4-49DC516D0624}">
      <dgm:prSet phldrT="[Text]"/>
      <dgm:spPr/>
      <dgm:t>
        <a:bodyPr/>
        <a:lstStyle/>
        <a:p>
          <a:r>
            <a:rPr lang="en-US" dirty="0"/>
            <a:t>No recent</a:t>
          </a:r>
        </a:p>
        <a:p>
          <a:r>
            <a:rPr lang="en-US" dirty="0"/>
            <a:t> &lt; 6 weeks or planned CV procedure</a:t>
          </a:r>
        </a:p>
        <a:p>
          <a:r>
            <a:rPr lang="en-US" dirty="0"/>
            <a:t> &lt; 6months</a:t>
          </a:r>
        </a:p>
      </dgm:t>
    </dgm:pt>
    <dgm:pt modelId="{A3370261-0DD0-43E2-917D-47A7CF174755}" type="parTrans" cxnId="{E3A8B2C3-8A89-41FD-9126-9390FA32DA29}">
      <dgm:prSet/>
      <dgm:spPr/>
      <dgm:t>
        <a:bodyPr/>
        <a:lstStyle/>
        <a:p>
          <a:endParaRPr lang="en-US"/>
        </a:p>
      </dgm:t>
    </dgm:pt>
    <dgm:pt modelId="{E6C1B1CC-39FA-41E9-91D1-46E228466320}" type="sibTrans" cxnId="{E3A8B2C3-8A89-41FD-9126-9390FA32DA29}">
      <dgm:prSet/>
      <dgm:spPr/>
      <dgm:t>
        <a:bodyPr/>
        <a:lstStyle/>
        <a:p>
          <a:endParaRPr lang="en-US"/>
        </a:p>
      </dgm:t>
    </dgm:pt>
    <dgm:pt modelId="{E806E326-AE1A-4EDD-806A-37BAB439A9DD}">
      <dgm:prSet phldrT="[Text]"/>
      <dgm:spPr/>
      <dgm:t>
        <a:bodyPr/>
        <a:lstStyle/>
        <a:p>
          <a:r>
            <a:rPr lang="en-US"/>
            <a:t>Unstable HF</a:t>
          </a:r>
        </a:p>
      </dgm:t>
    </dgm:pt>
    <dgm:pt modelId="{CC05EF6D-C4FE-400E-A3A7-B6E98D02917D}" type="parTrans" cxnId="{82523927-2DF0-4EB3-84C7-5E524B83EFDE}">
      <dgm:prSet/>
      <dgm:spPr/>
      <dgm:t>
        <a:bodyPr/>
        <a:lstStyle/>
        <a:p>
          <a:endParaRPr lang="en-US"/>
        </a:p>
      </dgm:t>
    </dgm:pt>
    <dgm:pt modelId="{0332270D-C55D-45CF-AF6A-A44A24B4A777}" type="sibTrans" cxnId="{82523927-2DF0-4EB3-84C7-5E524B83EFDE}">
      <dgm:prSet/>
      <dgm:spPr/>
      <dgm:t>
        <a:bodyPr/>
        <a:lstStyle/>
        <a:p>
          <a:endParaRPr lang="en-US"/>
        </a:p>
      </dgm:t>
    </dgm:pt>
    <dgm:pt modelId="{3680CDBD-1E10-402F-9FCD-F6DA96323D13}">
      <dgm:prSet phldrT="[Text]"/>
      <dgm:spPr/>
      <dgm:t>
        <a:bodyPr/>
        <a:lstStyle/>
        <a:p>
          <a:r>
            <a:rPr lang="en-US"/>
            <a:t>EF &lt; 35%</a:t>
          </a:r>
        </a:p>
        <a:p>
          <a:r>
            <a:rPr lang="en-US"/>
            <a:t>with symptoms</a:t>
          </a:r>
        </a:p>
      </dgm:t>
    </dgm:pt>
    <dgm:pt modelId="{D71FAB41-7A6F-4947-8CF3-780575475F2C}" type="parTrans" cxnId="{2515325E-E62C-40B8-BF9D-AD9DE1597327}">
      <dgm:prSet/>
      <dgm:spPr/>
      <dgm:t>
        <a:bodyPr/>
        <a:lstStyle/>
        <a:p>
          <a:endParaRPr lang="en-US"/>
        </a:p>
      </dgm:t>
    </dgm:pt>
    <dgm:pt modelId="{D94B975C-644F-4F0E-960E-1EBD5D398E50}" type="sibTrans" cxnId="{2515325E-E62C-40B8-BF9D-AD9DE1597327}">
      <dgm:prSet/>
      <dgm:spPr/>
      <dgm:t>
        <a:bodyPr/>
        <a:lstStyle/>
        <a:p>
          <a:endParaRPr lang="en-US"/>
        </a:p>
      </dgm:t>
    </dgm:pt>
    <dgm:pt modelId="{A053AEDD-047A-4D9A-A863-A06585708D45}">
      <dgm:prSet phldrT="[Text]"/>
      <dgm:spPr/>
      <dgm:t>
        <a:bodyPr/>
        <a:lstStyle/>
        <a:p>
          <a:r>
            <a:rPr lang="en-US"/>
            <a:t>Recent hospitalization or procedure</a:t>
          </a:r>
        </a:p>
      </dgm:t>
    </dgm:pt>
    <dgm:pt modelId="{D8F8B685-435B-48CB-BDF0-63F7EFBE313A}" type="parTrans" cxnId="{495A4E26-BBA4-450B-AE85-A26D5F78206B}">
      <dgm:prSet/>
      <dgm:spPr/>
      <dgm:t>
        <a:bodyPr/>
        <a:lstStyle/>
        <a:p>
          <a:endParaRPr lang="en-US"/>
        </a:p>
      </dgm:t>
    </dgm:pt>
    <dgm:pt modelId="{9EED592C-8590-4E8B-971D-0DA84FBE51BB}" type="sibTrans" cxnId="{495A4E26-BBA4-450B-AE85-A26D5F78206B}">
      <dgm:prSet/>
      <dgm:spPr/>
      <dgm:t>
        <a:bodyPr/>
        <a:lstStyle/>
        <a:p>
          <a:endParaRPr lang="en-US"/>
        </a:p>
      </dgm:t>
    </dgm:pt>
    <dgm:pt modelId="{2D4CAD20-70B2-4CE6-A1FF-F25575257DE6}">
      <dgm:prSet/>
      <dgm:spPr/>
      <dgm:t>
        <a:bodyPr/>
        <a:lstStyle/>
        <a:p>
          <a:r>
            <a:rPr lang="en-US"/>
            <a:t>Refer to:</a:t>
          </a:r>
        </a:p>
        <a:p>
          <a:r>
            <a:rPr lang="en-US"/>
            <a:t>Cardiac Rehab Inpatient</a:t>
          </a:r>
        </a:p>
        <a:p>
          <a:r>
            <a:rPr lang="en-US"/>
            <a:t> Chronic HF Clinic</a:t>
          </a:r>
        </a:p>
        <a:p>
          <a:r>
            <a:rPr lang="en-US"/>
            <a:t>CHF Home Health </a:t>
          </a:r>
        </a:p>
      </dgm:t>
    </dgm:pt>
    <dgm:pt modelId="{0ED1C28A-B1A6-448E-BFBE-68E5CB95F72F}" type="parTrans" cxnId="{6AEABBA9-6B79-4AB2-94CA-2A9F326EF20A}">
      <dgm:prSet/>
      <dgm:spPr/>
      <dgm:t>
        <a:bodyPr/>
        <a:lstStyle/>
        <a:p>
          <a:endParaRPr lang="en-US"/>
        </a:p>
      </dgm:t>
    </dgm:pt>
    <dgm:pt modelId="{5B43122F-680F-49F3-9557-08B9DD5D65CE}" type="sibTrans" cxnId="{6AEABBA9-6B79-4AB2-94CA-2A9F326EF20A}">
      <dgm:prSet/>
      <dgm:spPr/>
      <dgm:t>
        <a:bodyPr/>
        <a:lstStyle/>
        <a:p>
          <a:endParaRPr lang="en-US"/>
        </a:p>
      </dgm:t>
    </dgm:pt>
    <dgm:pt modelId="{B4699768-B6E6-4223-940A-5A4811B689EB}">
      <dgm:prSet/>
      <dgm:spPr/>
      <dgm:t>
        <a:bodyPr/>
        <a:lstStyle/>
        <a:p>
          <a:r>
            <a:rPr lang="en-US"/>
            <a:t>Refer to:</a:t>
          </a:r>
        </a:p>
        <a:p>
          <a:r>
            <a:rPr lang="en-US"/>
            <a:t>Cardiac Rehab Inpatient</a:t>
          </a:r>
        </a:p>
        <a:p>
          <a:r>
            <a:rPr lang="en-US"/>
            <a:t>Facilitate to Outpatient </a:t>
          </a:r>
        </a:p>
      </dgm:t>
    </dgm:pt>
    <dgm:pt modelId="{82499585-3E29-41C2-A4EF-90BE0CBA41AA}" type="parTrans" cxnId="{B11E3894-C047-4289-B1D2-C79994B2E67B}">
      <dgm:prSet/>
      <dgm:spPr/>
      <dgm:t>
        <a:bodyPr/>
        <a:lstStyle/>
        <a:p>
          <a:endParaRPr lang="en-US"/>
        </a:p>
      </dgm:t>
    </dgm:pt>
    <dgm:pt modelId="{848DC737-72F9-4958-B868-C23BCB6B0C3B}" type="sibTrans" cxnId="{B11E3894-C047-4289-B1D2-C79994B2E67B}">
      <dgm:prSet/>
      <dgm:spPr/>
      <dgm:t>
        <a:bodyPr/>
        <a:lstStyle/>
        <a:p>
          <a:endParaRPr lang="en-US"/>
        </a:p>
      </dgm:t>
    </dgm:pt>
    <dgm:pt modelId="{DB61300C-59F2-4391-A1D4-96694D9A018D}" type="pres">
      <dgm:prSet presAssocID="{37303085-D097-41B4-A692-9D63F73EA5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C4E066E-0652-48BA-B7B5-97EFBA99CF77}" type="pres">
      <dgm:prSet presAssocID="{B6899EAD-36E6-45E5-A826-2154AE1B562B}" presName="root" presStyleCnt="0"/>
      <dgm:spPr/>
    </dgm:pt>
    <dgm:pt modelId="{1A3D4227-0A7D-4092-85F3-A9C4D38A3711}" type="pres">
      <dgm:prSet presAssocID="{B6899EAD-36E6-45E5-A826-2154AE1B562B}" presName="rootComposite" presStyleCnt="0"/>
      <dgm:spPr/>
    </dgm:pt>
    <dgm:pt modelId="{C563D908-77D0-413F-ADCA-AA6CDEFAB41A}" type="pres">
      <dgm:prSet presAssocID="{B6899EAD-36E6-45E5-A826-2154AE1B562B}" presName="rootText" presStyleLbl="node1" presStyleIdx="0" presStyleCnt="2" custScaleY="36741"/>
      <dgm:spPr/>
      <dgm:t>
        <a:bodyPr/>
        <a:lstStyle/>
        <a:p>
          <a:endParaRPr lang="en-US"/>
        </a:p>
      </dgm:t>
    </dgm:pt>
    <dgm:pt modelId="{F3DC6A32-E824-42BE-80DD-02842174DBD4}" type="pres">
      <dgm:prSet presAssocID="{B6899EAD-36E6-45E5-A826-2154AE1B562B}" presName="rootConnector" presStyleLbl="node1" presStyleIdx="0" presStyleCnt="2"/>
      <dgm:spPr/>
      <dgm:t>
        <a:bodyPr/>
        <a:lstStyle/>
        <a:p>
          <a:endParaRPr lang="en-US"/>
        </a:p>
      </dgm:t>
    </dgm:pt>
    <dgm:pt modelId="{203BA781-D08E-40BE-9897-A1B638BCADAA}" type="pres">
      <dgm:prSet presAssocID="{B6899EAD-36E6-45E5-A826-2154AE1B562B}" presName="childShape" presStyleCnt="0"/>
      <dgm:spPr/>
    </dgm:pt>
    <dgm:pt modelId="{92EA5E18-3C22-4C28-8BF7-4C236830E2AF}" type="pres">
      <dgm:prSet presAssocID="{9F4F4D80-124A-4DD6-90B4-4317EA6C5B7B}" presName="Name13" presStyleLbl="parChTrans1D2" presStyleIdx="0" presStyleCnt="6"/>
      <dgm:spPr/>
      <dgm:t>
        <a:bodyPr/>
        <a:lstStyle/>
        <a:p>
          <a:endParaRPr lang="en-US"/>
        </a:p>
      </dgm:t>
    </dgm:pt>
    <dgm:pt modelId="{936BF9BA-DDCA-4B36-B7FA-5FD35555579E}" type="pres">
      <dgm:prSet presAssocID="{D449A65C-D3E8-4459-9D73-595509755F8C}" presName="childText" presStyleLbl="bgAcc1" presStyleIdx="0" presStyleCnt="6" custScaleY="688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7CFBD4-44C2-4EBF-81A7-B867F764CB3B}" type="pres">
      <dgm:prSet presAssocID="{A3370261-0DD0-43E2-917D-47A7CF174755}" presName="Name13" presStyleLbl="parChTrans1D2" presStyleIdx="1" presStyleCnt="6"/>
      <dgm:spPr/>
      <dgm:t>
        <a:bodyPr/>
        <a:lstStyle/>
        <a:p>
          <a:endParaRPr lang="en-US"/>
        </a:p>
      </dgm:t>
    </dgm:pt>
    <dgm:pt modelId="{A965809F-8FA8-425B-A935-220E0EBB31B1}" type="pres">
      <dgm:prSet presAssocID="{45EF3D5A-C427-4A22-A4C4-49DC516D0624}" presName="childText" presStyleLbl="bgAcc1" presStyleIdx="1" presStyleCnt="6" custLinFactNeighborY="-7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4AAB47-AA6B-4B3C-AD6B-A097F6DAB0F0}" type="pres">
      <dgm:prSet presAssocID="{82499585-3E29-41C2-A4EF-90BE0CBA41AA}" presName="Name13" presStyleLbl="parChTrans1D2" presStyleIdx="2" presStyleCnt="6"/>
      <dgm:spPr/>
      <dgm:t>
        <a:bodyPr/>
        <a:lstStyle/>
        <a:p>
          <a:endParaRPr lang="en-US"/>
        </a:p>
      </dgm:t>
    </dgm:pt>
    <dgm:pt modelId="{13D37CAE-1775-4611-BC12-EB5781AB69B8}" type="pres">
      <dgm:prSet presAssocID="{B4699768-B6E6-4223-940A-5A4811B689EB}" presName="childText" presStyleLbl="bgAcc1" presStyleIdx="2" presStyleCnt="6" custScaleX="109459" custLinFactNeighborX="573" custLinFactNeighborY="3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906ED-71BC-4CA3-8F79-F0DAE241A849}" type="pres">
      <dgm:prSet presAssocID="{E806E326-AE1A-4EDD-806A-37BAB439A9DD}" presName="root" presStyleCnt="0"/>
      <dgm:spPr/>
    </dgm:pt>
    <dgm:pt modelId="{C927BEA2-07BB-4A8F-942B-B793027AC4D6}" type="pres">
      <dgm:prSet presAssocID="{E806E326-AE1A-4EDD-806A-37BAB439A9DD}" presName="rootComposite" presStyleCnt="0"/>
      <dgm:spPr/>
    </dgm:pt>
    <dgm:pt modelId="{DBB2BEF3-3636-4420-944A-2C51E1965A56}" type="pres">
      <dgm:prSet presAssocID="{E806E326-AE1A-4EDD-806A-37BAB439A9DD}" presName="rootText" presStyleLbl="node1" presStyleIdx="1" presStyleCnt="2" custScaleY="37073"/>
      <dgm:spPr/>
      <dgm:t>
        <a:bodyPr/>
        <a:lstStyle/>
        <a:p>
          <a:endParaRPr lang="en-US"/>
        </a:p>
      </dgm:t>
    </dgm:pt>
    <dgm:pt modelId="{C8194DAF-BE91-46DD-A595-45E4EAC10455}" type="pres">
      <dgm:prSet presAssocID="{E806E326-AE1A-4EDD-806A-37BAB439A9DD}" presName="rootConnector" presStyleLbl="node1" presStyleIdx="1" presStyleCnt="2"/>
      <dgm:spPr/>
      <dgm:t>
        <a:bodyPr/>
        <a:lstStyle/>
        <a:p>
          <a:endParaRPr lang="en-US"/>
        </a:p>
      </dgm:t>
    </dgm:pt>
    <dgm:pt modelId="{98BCF6EC-2213-4759-AAFD-EFB78A4DFED6}" type="pres">
      <dgm:prSet presAssocID="{E806E326-AE1A-4EDD-806A-37BAB439A9DD}" presName="childShape" presStyleCnt="0"/>
      <dgm:spPr/>
    </dgm:pt>
    <dgm:pt modelId="{CD97CA7F-F96E-4390-8D8B-2AD2E3D2FA48}" type="pres">
      <dgm:prSet presAssocID="{D71FAB41-7A6F-4947-8CF3-780575475F2C}" presName="Name13" presStyleLbl="parChTrans1D2" presStyleIdx="3" presStyleCnt="6"/>
      <dgm:spPr/>
      <dgm:t>
        <a:bodyPr/>
        <a:lstStyle/>
        <a:p>
          <a:endParaRPr lang="en-US"/>
        </a:p>
      </dgm:t>
    </dgm:pt>
    <dgm:pt modelId="{503AD8A6-05EF-4DC3-AFD6-32B7F6AC828B}" type="pres">
      <dgm:prSet presAssocID="{3680CDBD-1E10-402F-9FCD-F6DA96323D13}" presName="childText" presStyleLbl="bgAcc1" presStyleIdx="3" presStyleCnt="6" custScaleY="54420" custLinFactNeighborX="-2867" custLinFactNeighborY="93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6A37CF-78B7-4A61-8D8B-54357ED578FB}" type="pres">
      <dgm:prSet presAssocID="{D8F8B685-435B-48CB-BDF0-63F7EFBE313A}" presName="Name13" presStyleLbl="parChTrans1D2" presStyleIdx="4" presStyleCnt="6"/>
      <dgm:spPr/>
      <dgm:t>
        <a:bodyPr/>
        <a:lstStyle/>
        <a:p>
          <a:endParaRPr lang="en-US"/>
        </a:p>
      </dgm:t>
    </dgm:pt>
    <dgm:pt modelId="{129D30AE-9039-459B-A339-5965D5CE1CFD}" type="pres">
      <dgm:prSet presAssocID="{A053AEDD-047A-4D9A-A863-A06585708D45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82385A-DAD2-4A2D-A981-F47A533DBBCC}" type="pres">
      <dgm:prSet presAssocID="{0ED1C28A-B1A6-448E-BFBE-68E5CB95F72F}" presName="Name13" presStyleLbl="parChTrans1D2" presStyleIdx="5" presStyleCnt="6"/>
      <dgm:spPr/>
      <dgm:t>
        <a:bodyPr/>
        <a:lstStyle/>
        <a:p>
          <a:endParaRPr lang="en-US"/>
        </a:p>
      </dgm:t>
    </dgm:pt>
    <dgm:pt modelId="{8EC6F177-65DC-4E92-8AC1-EFA7B4ADFA8C}" type="pres">
      <dgm:prSet presAssocID="{2D4CAD20-70B2-4CE6-A1FF-F25575257DE6}" presName="childText" presStyleLbl="bgAcc1" presStyleIdx="5" presStyleCnt="6" custLinFactNeighborY="27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F62F59-D413-47EE-91F9-ADD95B18D583}" type="presOf" srcId="{A053AEDD-047A-4D9A-A863-A06585708D45}" destId="{129D30AE-9039-459B-A339-5965D5CE1CFD}" srcOrd="0" destOrd="0" presId="urn:microsoft.com/office/officeart/2005/8/layout/hierarchy3"/>
    <dgm:cxn modelId="{9154A0DF-C923-4389-B1B6-B82CFB2FE0A3}" type="presOf" srcId="{E806E326-AE1A-4EDD-806A-37BAB439A9DD}" destId="{C8194DAF-BE91-46DD-A595-45E4EAC10455}" srcOrd="1" destOrd="0" presId="urn:microsoft.com/office/officeart/2005/8/layout/hierarchy3"/>
    <dgm:cxn modelId="{C701D949-B536-4572-8CFF-773D0D2986F7}" type="presOf" srcId="{0ED1C28A-B1A6-448E-BFBE-68E5CB95F72F}" destId="{6682385A-DAD2-4A2D-A981-F47A533DBBCC}" srcOrd="0" destOrd="0" presId="urn:microsoft.com/office/officeart/2005/8/layout/hierarchy3"/>
    <dgm:cxn modelId="{4A6B1E88-6B68-4FCE-BF92-145FFA6C3DB4}" type="presOf" srcId="{A3370261-0DD0-43E2-917D-47A7CF174755}" destId="{0A7CFBD4-44C2-4EBF-81A7-B867F764CB3B}" srcOrd="0" destOrd="0" presId="urn:microsoft.com/office/officeart/2005/8/layout/hierarchy3"/>
    <dgm:cxn modelId="{E3A8B2C3-8A89-41FD-9126-9390FA32DA29}" srcId="{B6899EAD-36E6-45E5-A826-2154AE1B562B}" destId="{45EF3D5A-C427-4A22-A4C4-49DC516D0624}" srcOrd="1" destOrd="0" parTransId="{A3370261-0DD0-43E2-917D-47A7CF174755}" sibTransId="{E6C1B1CC-39FA-41E9-91D1-46E228466320}"/>
    <dgm:cxn modelId="{6AEABBA9-6B79-4AB2-94CA-2A9F326EF20A}" srcId="{E806E326-AE1A-4EDD-806A-37BAB439A9DD}" destId="{2D4CAD20-70B2-4CE6-A1FF-F25575257DE6}" srcOrd="2" destOrd="0" parTransId="{0ED1C28A-B1A6-448E-BFBE-68E5CB95F72F}" sibTransId="{5B43122F-680F-49F3-9557-08B9DD5D65CE}"/>
    <dgm:cxn modelId="{495A4E26-BBA4-450B-AE85-A26D5F78206B}" srcId="{E806E326-AE1A-4EDD-806A-37BAB439A9DD}" destId="{A053AEDD-047A-4D9A-A863-A06585708D45}" srcOrd="1" destOrd="0" parTransId="{D8F8B685-435B-48CB-BDF0-63F7EFBE313A}" sibTransId="{9EED592C-8590-4E8B-971D-0DA84FBE51BB}"/>
    <dgm:cxn modelId="{581CE875-3BD3-463C-8F23-5A53C8A626BB}" type="presOf" srcId="{D449A65C-D3E8-4459-9D73-595509755F8C}" destId="{936BF9BA-DDCA-4B36-B7FA-5FD35555579E}" srcOrd="0" destOrd="0" presId="urn:microsoft.com/office/officeart/2005/8/layout/hierarchy3"/>
    <dgm:cxn modelId="{5FF49430-BB67-4284-AB0B-4B4551B58BEF}" type="presOf" srcId="{E806E326-AE1A-4EDD-806A-37BAB439A9DD}" destId="{DBB2BEF3-3636-4420-944A-2C51E1965A56}" srcOrd="0" destOrd="0" presId="urn:microsoft.com/office/officeart/2005/8/layout/hierarchy3"/>
    <dgm:cxn modelId="{6AC50754-F106-4087-98BF-DCA5CF95956B}" type="presOf" srcId="{D8F8B685-435B-48CB-BDF0-63F7EFBE313A}" destId="{F56A37CF-78B7-4A61-8D8B-54357ED578FB}" srcOrd="0" destOrd="0" presId="urn:microsoft.com/office/officeart/2005/8/layout/hierarchy3"/>
    <dgm:cxn modelId="{D8890289-9F6E-4CD8-A041-901AC1C19C6C}" type="presOf" srcId="{37303085-D097-41B4-A692-9D63F73EA542}" destId="{DB61300C-59F2-4391-A1D4-96694D9A018D}" srcOrd="0" destOrd="0" presId="urn:microsoft.com/office/officeart/2005/8/layout/hierarchy3"/>
    <dgm:cxn modelId="{52C95378-6337-49DB-BB8A-F379E8BC0B9D}" type="presOf" srcId="{B6899EAD-36E6-45E5-A826-2154AE1B562B}" destId="{C563D908-77D0-413F-ADCA-AA6CDEFAB41A}" srcOrd="0" destOrd="0" presId="urn:microsoft.com/office/officeart/2005/8/layout/hierarchy3"/>
    <dgm:cxn modelId="{AA9F9DC7-7AD2-44EF-A327-91B9109EADAF}" type="presOf" srcId="{82499585-3E29-41C2-A4EF-90BE0CBA41AA}" destId="{314AAB47-AA6B-4B3C-AD6B-A097F6DAB0F0}" srcOrd="0" destOrd="0" presId="urn:microsoft.com/office/officeart/2005/8/layout/hierarchy3"/>
    <dgm:cxn modelId="{70341D13-F93F-4280-8CD2-1360BB4A2FEE}" type="presOf" srcId="{B6899EAD-36E6-45E5-A826-2154AE1B562B}" destId="{F3DC6A32-E824-42BE-80DD-02842174DBD4}" srcOrd="1" destOrd="0" presId="urn:microsoft.com/office/officeart/2005/8/layout/hierarchy3"/>
    <dgm:cxn modelId="{93A4F3AB-611B-4444-A7DE-58EA3F29A3C6}" type="presOf" srcId="{2D4CAD20-70B2-4CE6-A1FF-F25575257DE6}" destId="{8EC6F177-65DC-4E92-8AC1-EFA7B4ADFA8C}" srcOrd="0" destOrd="0" presId="urn:microsoft.com/office/officeart/2005/8/layout/hierarchy3"/>
    <dgm:cxn modelId="{E2B27383-1DD0-47A1-ACDF-E8907E37CDCB}" type="presOf" srcId="{3680CDBD-1E10-402F-9FCD-F6DA96323D13}" destId="{503AD8A6-05EF-4DC3-AFD6-32B7F6AC828B}" srcOrd="0" destOrd="0" presId="urn:microsoft.com/office/officeart/2005/8/layout/hierarchy3"/>
    <dgm:cxn modelId="{2515325E-E62C-40B8-BF9D-AD9DE1597327}" srcId="{E806E326-AE1A-4EDD-806A-37BAB439A9DD}" destId="{3680CDBD-1E10-402F-9FCD-F6DA96323D13}" srcOrd="0" destOrd="0" parTransId="{D71FAB41-7A6F-4947-8CF3-780575475F2C}" sibTransId="{D94B975C-644F-4F0E-960E-1EBD5D398E50}"/>
    <dgm:cxn modelId="{82523927-2DF0-4EB3-84C7-5E524B83EFDE}" srcId="{37303085-D097-41B4-A692-9D63F73EA542}" destId="{E806E326-AE1A-4EDD-806A-37BAB439A9DD}" srcOrd="1" destOrd="0" parTransId="{CC05EF6D-C4FE-400E-A3A7-B6E98D02917D}" sibTransId="{0332270D-C55D-45CF-AF6A-A44A24B4A777}"/>
    <dgm:cxn modelId="{66A1B1F4-1A7C-4BDF-8A84-839925ED970A}" srcId="{B6899EAD-36E6-45E5-A826-2154AE1B562B}" destId="{D449A65C-D3E8-4459-9D73-595509755F8C}" srcOrd="0" destOrd="0" parTransId="{9F4F4D80-124A-4DD6-90B4-4317EA6C5B7B}" sibTransId="{F4AFDA62-2F2B-480A-A1AD-EE80CABC1263}"/>
    <dgm:cxn modelId="{EE049809-D1B0-4952-836C-B9CEE6F39852}" type="presOf" srcId="{B4699768-B6E6-4223-940A-5A4811B689EB}" destId="{13D37CAE-1775-4611-BC12-EB5781AB69B8}" srcOrd="0" destOrd="0" presId="urn:microsoft.com/office/officeart/2005/8/layout/hierarchy3"/>
    <dgm:cxn modelId="{B11E3894-C047-4289-B1D2-C79994B2E67B}" srcId="{B6899EAD-36E6-45E5-A826-2154AE1B562B}" destId="{B4699768-B6E6-4223-940A-5A4811B689EB}" srcOrd="2" destOrd="0" parTransId="{82499585-3E29-41C2-A4EF-90BE0CBA41AA}" sibTransId="{848DC737-72F9-4958-B868-C23BCB6B0C3B}"/>
    <dgm:cxn modelId="{B0350804-E503-40F7-AA83-5336D3F1BC63}" type="presOf" srcId="{45EF3D5A-C427-4A22-A4C4-49DC516D0624}" destId="{A965809F-8FA8-425B-A935-220E0EBB31B1}" srcOrd="0" destOrd="0" presId="urn:microsoft.com/office/officeart/2005/8/layout/hierarchy3"/>
    <dgm:cxn modelId="{10BF4EB5-CE94-41B6-BDE4-DCE949F2065F}" type="presOf" srcId="{D71FAB41-7A6F-4947-8CF3-780575475F2C}" destId="{CD97CA7F-F96E-4390-8D8B-2AD2E3D2FA48}" srcOrd="0" destOrd="0" presId="urn:microsoft.com/office/officeart/2005/8/layout/hierarchy3"/>
    <dgm:cxn modelId="{314C16A8-4D8C-4C78-B013-43CA4C779EB5}" srcId="{37303085-D097-41B4-A692-9D63F73EA542}" destId="{B6899EAD-36E6-45E5-A826-2154AE1B562B}" srcOrd="0" destOrd="0" parTransId="{256BB2CC-3BFE-4081-82DB-ECD71EF33A83}" sibTransId="{CE3B381B-26ED-428E-A2E8-040D0B6C7BD4}"/>
    <dgm:cxn modelId="{5CECC06D-99E4-4E87-8BE3-8B74A950BB71}" type="presOf" srcId="{9F4F4D80-124A-4DD6-90B4-4317EA6C5B7B}" destId="{92EA5E18-3C22-4C28-8BF7-4C236830E2AF}" srcOrd="0" destOrd="0" presId="urn:microsoft.com/office/officeart/2005/8/layout/hierarchy3"/>
    <dgm:cxn modelId="{8418C672-8DDC-4197-B494-F263FCCE1DFF}" type="presParOf" srcId="{DB61300C-59F2-4391-A1D4-96694D9A018D}" destId="{9C4E066E-0652-48BA-B7B5-97EFBA99CF77}" srcOrd="0" destOrd="0" presId="urn:microsoft.com/office/officeart/2005/8/layout/hierarchy3"/>
    <dgm:cxn modelId="{B04B5CED-B674-4D4A-AC02-874AC611E7B8}" type="presParOf" srcId="{9C4E066E-0652-48BA-B7B5-97EFBA99CF77}" destId="{1A3D4227-0A7D-4092-85F3-A9C4D38A3711}" srcOrd="0" destOrd="0" presId="urn:microsoft.com/office/officeart/2005/8/layout/hierarchy3"/>
    <dgm:cxn modelId="{5E728AA1-D2AC-4835-B89D-542E260EAF4D}" type="presParOf" srcId="{1A3D4227-0A7D-4092-85F3-A9C4D38A3711}" destId="{C563D908-77D0-413F-ADCA-AA6CDEFAB41A}" srcOrd="0" destOrd="0" presId="urn:microsoft.com/office/officeart/2005/8/layout/hierarchy3"/>
    <dgm:cxn modelId="{00AB61FB-6FBF-4D4E-BD62-446D4108BE1C}" type="presParOf" srcId="{1A3D4227-0A7D-4092-85F3-A9C4D38A3711}" destId="{F3DC6A32-E824-42BE-80DD-02842174DBD4}" srcOrd="1" destOrd="0" presId="urn:microsoft.com/office/officeart/2005/8/layout/hierarchy3"/>
    <dgm:cxn modelId="{A6C9549D-3204-444D-BEA1-47E3224F606B}" type="presParOf" srcId="{9C4E066E-0652-48BA-B7B5-97EFBA99CF77}" destId="{203BA781-D08E-40BE-9897-A1B638BCADAA}" srcOrd="1" destOrd="0" presId="urn:microsoft.com/office/officeart/2005/8/layout/hierarchy3"/>
    <dgm:cxn modelId="{C4FBA6E3-79F6-4122-898C-B89BC18C4A2D}" type="presParOf" srcId="{203BA781-D08E-40BE-9897-A1B638BCADAA}" destId="{92EA5E18-3C22-4C28-8BF7-4C236830E2AF}" srcOrd="0" destOrd="0" presId="urn:microsoft.com/office/officeart/2005/8/layout/hierarchy3"/>
    <dgm:cxn modelId="{DFD6AE2F-38F3-4AF5-826E-CBD774559611}" type="presParOf" srcId="{203BA781-D08E-40BE-9897-A1B638BCADAA}" destId="{936BF9BA-DDCA-4B36-B7FA-5FD35555579E}" srcOrd="1" destOrd="0" presId="urn:microsoft.com/office/officeart/2005/8/layout/hierarchy3"/>
    <dgm:cxn modelId="{797AF919-7367-49F3-8398-0666F0102A30}" type="presParOf" srcId="{203BA781-D08E-40BE-9897-A1B638BCADAA}" destId="{0A7CFBD4-44C2-4EBF-81A7-B867F764CB3B}" srcOrd="2" destOrd="0" presId="urn:microsoft.com/office/officeart/2005/8/layout/hierarchy3"/>
    <dgm:cxn modelId="{B0E9BA77-44A5-4C5C-B735-36CEA218775E}" type="presParOf" srcId="{203BA781-D08E-40BE-9897-A1B638BCADAA}" destId="{A965809F-8FA8-425B-A935-220E0EBB31B1}" srcOrd="3" destOrd="0" presId="urn:microsoft.com/office/officeart/2005/8/layout/hierarchy3"/>
    <dgm:cxn modelId="{60E76094-341F-49D0-ACFB-9652EF7F26B6}" type="presParOf" srcId="{203BA781-D08E-40BE-9897-A1B638BCADAA}" destId="{314AAB47-AA6B-4B3C-AD6B-A097F6DAB0F0}" srcOrd="4" destOrd="0" presId="urn:microsoft.com/office/officeart/2005/8/layout/hierarchy3"/>
    <dgm:cxn modelId="{328E76F8-7982-4222-8940-43EB3FD36261}" type="presParOf" srcId="{203BA781-D08E-40BE-9897-A1B638BCADAA}" destId="{13D37CAE-1775-4611-BC12-EB5781AB69B8}" srcOrd="5" destOrd="0" presId="urn:microsoft.com/office/officeart/2005/8/layout/hierarchy3"/>
    <dgm:cxn modelId="{94B31A3D-6011-4694-B085-7FE4643A6D2C}" type="presParOf" srcId="{DB61300C-59F2-4391-A1D4-96694D9A018D}" destId="{435906ED-71BC-4CA3-8F79-F0DAE241A849}" srcOrd="1" destOrd="0" presId="urn:microsoft.com/office/officeart/2005/8/layout/hierarchy3"/>
    <dgm:cxn modelId="{1E0033B5-3828-4677-BAE4-1CD2EA0430F4}" type="presParOf" srcId="{435906ED-71BC-4CA3-8F79-F0DAE241A849}" destId="{C927BEA2-07BB-4A8F-942B-B793027AC4D6}" srcOrd="0" destOrd="0" presId="urn:microsoft.com/office/officeart/2005/8/layout/hierarchy3"/>
    <dgm:cxn modelId="{964B70AA-29D5-4609-AF96-5846350F7DEE}" type="presParOf" srcId="{C927BEA2-07BB-4A8F-942B-B793027AC4D6}" destId="{DBB2BEF3-3636-4420-944A-2C51E1965A56}" srcOrd="0" destOrd="0" presId="urn:microsoft.com/office/officeart/2005/8/layout/hierarchy3"/>
    <dgm:cxn modelId="{FA6DBCF2-0994-4425-B396-34EA5F565A39}" type="presParOf" srcId="{C927BEA2-07BB-4A8F-942B-B793027AC4D6}" destId="{C8194DAF-BE91-46DD-A595-45E4EAC10455}" srcOrd="1" destOrd="0" presId="urn:microsoft.com/office/officeart/2005/8/layout/hierarchy3"/>
    <dgm:cxn modelId="{22DB23B2-F36E-4C6D-9166-F0E56F2DDCCE}" type="presParOf" srcId="{435906ED-71BC-4CA3-8F79-F0DAE241A849}" destId="{98BCF6EC-2213-4759-AAFD-EFB78A4DFED6}" srcOrd="1" destOrd="0" presId="urn:microsoft.com/office/officeart/2005/8/layout/hierarchy3"/>
    <dgm:cxn modelId="{7679208E-EA52-4EC7-9FEC-C3CCF0182F1E}" type="presParOf" srcId="{98BCF6EC-2213-4759-AAFD-EFB78A4DFED6}" destId="{CD97CA7F-F96E-4390-8D8B-2AD2E3D2FA48}" srcOrd="0" destOrd="0" presId="urn:microsoft.com/office/officeart/2005/8/layout/hierarchy3"/>
    <dgm:cxn modelId="{BD8984CA-8FE0-4E5D-9D67-B247B005F8D5}" type="presParOf" srcId="{98BCF6EC-2213-4759-AAFD-EFB78A4DFED6}" destId="{503AD8A6-05EF-4DC3-AFD6-32B7F6AC828B}" srcOrd="1" destOrd="0" presId="urn:microsoft.com/office/officeart/2005/8/layout/hierarchy3"/>
    <dgm:cxn modelId="{AA8B9B54-9100-4270-8A68-2CBFC535918F}" type="presParOf" srcId="{98BCF6EC-2213-4759-AAFD-EFB78A4DFED6}" destId="{F56A37CF-78B7-4A61-8D8B-54357ED578FB}" srcOrd="2" destOrd="0" presId="urn:microsoft.com/office/officeart/2005/8/layout/hierarchy3"/>
    <dgm:cxn modelId="{78D2C37A-515D-4A7F-83C2-A255694B8163}" type="presParOf" srcId="{98BCF6EC-2213-4759-AAFD-EFB78A4DFED6}" destId="{129D30AE-9039-459B-A339-5965D5CE1CFD}" srcOrd="3" destOrd="0" presId="urn:microsoft.com/office/officeart/2005/8/layout/hierarchy3"/>
    <dgm:cxn modelId="{2C78E7FB-DC00-4353-900D-20826B2985C5}" type="presParOf" srcId="{98BCF6EC-2213-4759-AAFD-EFB78A4DFED6}" destId="{6682385A-DAD2-4A2D-A981-F47A533DBBCC}" srcOrd="4" destOrd="0" presId="urn:microsoft.com/office/officeart/2005/8/layout/hierarchy3"/>
    <dgm:cxn modelId="{223EA374-BFB0-416D-B776-CC879BA1855E}" type="presParOf" srcId="{98BCF6EC-2213-4759-AAFD-EFB78A4DFED6}" destId="{8EC6F177-65DC-4E92-8AC1-EFA7B4ADFA8C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EDA3C-847D-42DE-8A64-3057B7193401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00D1B-53CA-4DDC-B92D-5A6A69A05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6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5334857-BB59-4726-A482-02EC732D74C9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F4ADC97-D761-4370-86B4-9B064E628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91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Heart Failure in the United States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About half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people who develop heart failure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die within 5 years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diagnosis.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Heart failure costs the nation an estimated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$32 billion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each year.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This total includes the cost of health care services, medications to treat heart failure, and missed days of work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4ADC97-D761-4370-86B4-9B064E62817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847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51E6384-9B33-467E-B760-7135D01F0620}" type="slidenum">
              <a:rPr lang="en-US" smtClean="0"/>
              <a:pPr/>
              <a:t>31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16519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4ADC97-D761-4370-86B4-9B064E62817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5080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4ADC97-D761-4370-86B4-9B064E62817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450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5333FE-8319-404A-90ED-B02273FBF9DF}" type="slidenum">
              <a:rPr lang="en-US" smtClean="0"/>
              <a:pPr/>
              <a:t>41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11112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Commonly used for </a:t>
            </a:r>
            <a:r>
              <a:rPr lang="en-US" dirty="0" err="1" smtClean="0"/>
              <a:t>hf</a:t>
            </a:r>
            <a:r>
              <a:rPr lang="en-US" dirty="0" smtClean="0"/>
              <a:t> reduced </a:t>
            </a:r>
            <a:r>
              <a:rPr lang="en-US" dirty="0" err="1" smtClean="0"/>
              <a:t>ef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4ADC97-D761-4370-86B4-9B064E62817F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807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4ADC97-D761-4370-86B4-9B064E62817F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420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4ADC97-D761-4370-86B4-9B064E62817F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2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About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5.1 million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people in the United States have heart failure.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One in 9 deaths in 2009 included heart failure as contributing cause.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4ADC97-D761-4370-86B4-9B064E62817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32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In most patients abnormalities of systolic and diastolic can coexist despite EF.  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86C60D9-C45F-4221-A82D-5A6386FB0AB8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4259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4ADC97-D761-4370-86B4-9B064E62817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89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1216E7-F632-491D-B5BA-09AD454D13DE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12281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4098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46350" y="4352637"/>
            <a:ext cx="4770904" cy="347806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marL="76930" indent="-76930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49628" algn="l"/>
                <a:tab pos="1299256" algn="l"/>
                <a:tab pos="1948884" algn="l"/>
                <a:tab pos="2598511" algn="l"/>
                <a:tab pos="3248139" algn="l"/>
                <a:tab pos="3897767" algn="l"/>
                <a:tab pos="4547395" algn="l"/>
              </a:tabLst>
            </a:pPr>
            <a:r>
              <a:rPr lang="en-GB" dirty="0">
                <a:latin typeface="Arial" charset="0"/>
                <a:ea typeface="msgothic" charset="0"/>
                <a:cs typeface="msgothic" charset="0"/>
              </a:rPr>
              <a:t>Figure 1. Left </a:t>
            </a:r>
            <a:r>
              <a:rPr lang="en-GB" dirty="0" err="1">
                <a:latin typeface="Arial" charset="0"/>
                <a:ea typeface="msgothic" charset="0"/>
                <a:cs typeface="msgothic" charset="0"/>
              </a:rPr>
              <a:t>ventriculogram</a:t>
            </a:r>
            <a:r>
              <a:rPr lang="en-GB" dirty="0">
                <a:latin typeface="Arial" charset="0"/>
                <a:ea typeface="msgothic" charset="0"/>
                <a:cs typeface="msgothic" charset="0"/>
              </a:rPr>
              <a:t> (A, end-diastolic phase; B, end-systolic phase) in the right anterior oblique projection. The extensive area around the apex shows </a:t>
            </a:r>
            <a:r>
              <a:rPr lang="en-GB" dirty="0" err="1">
                <a:latin typeface="Arial" charset="0"/>
                <a:ea typeface="msgothic" charset="0"/>
                <a:cs typeface="msgothic" charset="0"/>
              </a:rPr>
              <a:t>akinesis</a:t>
            </a:r>
            <a:r>
              <a:rPr lang="en-GB" dirty="0">
                <a:latin typeface="Arial" charset="0"/>
                <a:ea typeface="msgothic" charset="0"/>
                <a:cs typeface="msgothic" charset="0"/>
              </a:rPr>
              <a:t>, and the basal segments display </a:t>
            </a:r>
            <a:r>
              <a:rPr lang="en-GB" dirty="0" err="1">
                <a:latin typeface="Arial" charset="0"/>
                <a:ea typeface="msgothic" charset="0"/>
                <a:cs typeface="msgothic" charset="0"/>
              </a:rPr>
              <a:t>hypercontraction</a:t>
            </a:r>
            <a:r>
              <a:rPr lang="en-GB" dirty="0">
                <a:latin typeface="Arial" charset="0"/>
                <a:ea typeface="msgothic" charset="0"/>
                <a:cs typeface="msgothic" charset="0"/>
              </a:rPr>
              <a:t>, especially in the end-diastolic phase. C, A picture of a real </a:t>
            </a:r>
            <a:r>
              <a:rPr lang="en-GB" dirty="0" err="1">
                <a:latin typeface="Arial" charset="0"/>
                <a:ea typeface="msgothic" charset="0"/>
                <a:cs typeface="msgothic" charset="0"/>
              </a:rPr>
              <a:t>takotsubo</a:t>
            </a:r>
            <a:r>
              <a:rPr lang="en-GB" dirty="0">
                <a:latin typeface="Arial" charset="0"/>
                <a:ea typeface="msgothic" charset="0"/>
                <a:cs typeface="msgothic" charset="0"/>
              </a:rPr>
              <a:t>, which has a round bottom and narrow neck </a:t>
            </a:r>
            <a:r>
              <a:rPr lang="en-GB" dirty="0" smtClean="0">
                <a:latin typeface="Arial" charset="0"/>
                <a:ea typeface="msgothic" charset="0"/>
                <a:cs typeface="msgothic" charset="0"/>
              </a:rPr>
              <a:t>to </a:t>
            </a:r>
            <a:r>
              <a:rPr lang="en-GB" dirty="0">
                <a:latin typeface="Arial" charset="0"/>
                <a:ea typeface="msgothic" charset="0"/>
                <a:cs typeface="msgothic" charset="0"/>
              </a:rPr>
              <a:t>capture octopuses and has been used for a long time in Japan</a:t>
            </a:r>
            <a:r>
              <a:rPr lang="en-GB" dirty="0" smtClean="0">
                <a:latin typeface="Arial" charset="0"/>
                <a:ea typeface="msgothic" charset="0"/>
                <a:cs typeface="msgothic" charset="0"/>
              </a:rPr>
              <a:t>.</a:t>
            </a:r>
          </a:p>
          <a:p>
            <a:r>
              <a:rPr lang="en-US" dirty="0" smtClean="0"/>
              <a:t>Broken Heart Syndrome</a:t>
            </a:r>
          </a:p>
          <a:p>
            <a:r>
              <a:rPr lang="en-US" b="1" dirty="0" smtClean="0"/>
              <a:t>Features of </a:t>
            </a:r>
            <a:r>
              <a:rPr lang="en-US" b="1" dirty="0" err="1" smtClean="0"/>
              <a:t>takotsubo</a:t>
            </a:r>
            <a:r>
              <a:rPr lang="en-US" b="1" dirty="0" smtClean="0"/>
              <a:t> </a:t>
            </a:r>
            <a:r>
              <a:rPr lang="en-US" b="1" dirty="0" err="1" smtClean="0"/>
              <a:t>cardiomyopathy</a:t>
            </a:r>
            <a:endParaRPr lang="en-US" b="1" dirty="0" smtClean="0"/>
          </a:p>
          <a:p>
            <a:r>
              <a:rPr lang="en-US" dirty="0" smtClean="0"/>
              <a:t>Chest pain and shortness of breath after severe stress (emotional or physical)</a:t>
            </a:r>
          </a:p>
          <a:p>
            <a:r>
              <a:rPr lang="en-US" dirty="0" smtClean="0"/>
              <a:t>Electrocardiogram abnormalities that mimic those of a heart attack</a:t>
            </a:r>
          </a:p>
          <a:p>
            <a:r>
              <a:rPr lang="en-US" dirty="0" smtClean="0"/>
              <a:t>No evidence of coronary artery obstruction</a:t>
            </a:r>
          </a:p>
          <a:p>
            <a:r>
              <a:rPr lang="en-US" dirty="0" smtClean="0"/>
              <a:t>Movement abnormalities in the left ventricle</a:t>
            </a:r>
          </a:p>
          <a:p>
            <a:r>
              <a:rPr lang="en-US" dirty="0" smtClean="0"/>
              <a:t>Ballooning of the left ventricle</a:t>
            </a:r>
          </a:p>
          <a:p>
            <a:r>
              <a:rPr lang="en-US" dirty="0" smtClean="0"/>
              <a:t>Recovery within a month</a:t>
            </a:r>
          </a:p>
          <a:p>
            <a:pPr marL="76930" indent="-76930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49628" algn="l"/>
                <a:tab pos="1299256" algn="l"/>
                <a:tab pos="1948884" algn="l"/>
                <a:tab pos="2598511" algn="l"/>
                <a:tab pos="3248139" algn="l"/>
                <a:tab pos="3897767" algn="l"/>
                <a:tab pos="4547395" algn="l"/>
              </a:tabLst>
            </a:pPr>
            <a:endParaRPr lang="en-GB" dirty="0">
              <a:latin typeface="Arial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589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837747-9D0C-4534-AA76-1B7C30BFBBAB}" type="slidenum">
              <a:rPr lang="en-US" smtClean="0"/>
              <a:pPr/>
              <a:t>19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62769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414A49-190E-4C6A-84D7-706E753AC0A7}" type="slidenum">
              <a:rPr lang="en-US" smtClean="0"/>
              <a:pPr/>
              <a:t>22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72120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4ADC97-D761-4370-86B4-9B064E62817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70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F364C39-8565-4274-BB7B-7A355FB9E72C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39C73B2-C171-4388-B8B7-29F97DBFF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75CBE-D502-4308-A2C6-3AA8DA27A790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56593-67B0-45C5-9162-A3989CFF7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455AA-D816-4E94-84BB-7AC9178E69C0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9EB5F-B4F7-486B-87D8-2530A240D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7A5BF-F77A-4A2E-8707-550308E1BB97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38226-C07A-4A2F-9E8F-06946E2B7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396775F-6E36-4574-ACE8-BC19B4E44235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B3D738-3EDF-4B10-BB91-B40613B85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F2AABF-A4C1-4954-8738-622D2C0C8F48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ACD10F-92DA-44A9-A193-A45553BEC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7F7AA7-752C-43F3-B58B-F6D151318AA6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ABCC74-185F-4AE8-87FF-FCFFD3BD9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DC2FAB-D87A-4F9A-84C6-CF1143116C48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5C46B1-0FB7-4E78-9B32-AB5F44902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14FDC-BD40-4028-902C-B648793F9C42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C155E-9B52-4666-81FA-0570A1B0C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904438-F730-447F-9534-B66B4BEE6B6C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C30015-25C3-4A4C-BC44-CB344027B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CDAC310-AF90-4696-A434-67900457EC3C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B42D292-2B6D-4E5F-9736-D202B2027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A1F471C-00C4-4B8F-A79E-C6E0148E6885}" type="datetimeFigureOut">
              <a:rPr lang="en-US"/>
              <a:pPr>
                <a:defRPr/>
              </a:pPr>
              <a:t>2/19/2015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3B18D2E-9733-47AF-A0D3-E43FE5C8E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2" r:id="rId2"/>
    <p:sldLayoutId id="2147483837" r:id="rId3"/>
    <p:sldLayoutId id="2147483838" r:id="rId4"/>
    <p:sldLayoutId id="2147483839" r:id="rId5"/>
    <p:sldLayoutId id="2147483840" r:id="rId6"/>
    <p:sldLayoutId id="2147483833" r:id="rId7"/>
    <p:sldLayoutId id="2147483841" r:id="rId8"/>
    <p:sldLayoutId id="2147483842" r:id="rId9"/>
    <p:sldLayoutId id="2147483834" r:id="rId10"/>
    <p:sldLayoutId id="21474838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irc.ahajournals.org/lookup/doi/10.1161/CIR.0b013e31829e8776" TargetMode="External"/><Relationship Id="rId4" Type="http://schemas.openxmlformats.org/officeDocument/2006/relationships/hyperlink" Target="http://content.onlinejacc.org/article.aspx?doi=10.1016/j.jacc.2013.05.019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.edu/famimed/projectred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hfn.org/" TargetMode="External"/><Relationship Id="rId2" Type="http://schemas.openxmlformats.org/officeDocument/2006/relationships/hyperlink" Target="http://www.aacvpr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hlbi.nih/health/healthtopics/topics/dash" TargetMode="External"/><Relationship Id="rId5" Type="http://schemas.openxmlformats.org/officeDocument/2006/relationships/hyperlink" Target="http://www.hfsa.org/" TargetMode="External"/><Relationship Id="rId4" Type="http://schemas.openxmlformats.org/officeDocument/2006/relationships/hyperlink" Target="http://www.heart.org/heartfailure" TargetMode="Externa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153400" cy="216712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CARING  FOR  THE  HEART  FAILURE  PATIENT</a:t>
            </a:r>
            <a:endParaRPr lang="en-US" b="0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3886200" y="4419600"/>
            <a:ext cx="5105400" cy="1219200"/>
          </a:xfrm>
        </p:spPr>
        <p:txBody>
          <a:bodyPr/>
          <a:lstStyle/>
          <a:p>
            <a:pPr marR="0" eaLnBrk="1" hangingPunct="1"/>
            <a:r>
              <a:rPr lang="en-US" smtClean="0"/>
              <a:t>Angie Matthews, APRN,CNP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843462"/>
          </a:xfrm>
        </p:spPr>
        <p:txBody>
          <a:bodyPr/>
          <a:lstStyle/>
          <a:p>
            <a:r>
              <a:rPr lang="en-US" dirty="0" smtClean="0"/>
              <a:t>Characterized by ventricular dilatation and decreased contractility</a:t>
            </a:r>
          </a:p>
          <a:p>
            <a:r>
              <a:rPr lang="en-US" dirty="0" smtClean="0"/>
              <a:t>Ischemic and Non-ischemic</a:t>
            </a:r>
          </a:p>
          <a:p>
            <a:r>
              <a:rPr lang="en-US" dirty="0" smtClean="0"/>
              <a:t>Idiopathic DCM</a:t>
            </a:r>
          </a:p>
          <a:p>
            <a:r>
              <a:rPr lang="en-US" dirty="0" smtClean="0"/>
              <a:t>Toxic exposures- chronic alcoholism</a:t>
            </a:r>
          </a:p>
          <a:p>
            <a:r>
              <a:rPr lang="en-US" dirty="0" smtClean="0"/>
              <a:t>Long term use of cocaine</a:t>
            </a:r>
          </a:p>
          <a:p>
            <a:r>
              <a:rPr lang="en-US" dirty="0" err="1" smtClean="0"/>
              <a:t>Cardiotoxicity</a:t>
            </a:r>
            <a:r>
              <a:rPr lang="en-US" dirty="0" smtClean="0"/>
              <a:t> of cancer therapies</a:t>
            </a:r>
          </a:p>
          <a:p>
            <a:r>
              <a:rPr lang="en-US" dirty="0" err="1" smtClean="0"/>
              <a:t>Myocarditis</a:t>
            </a:r>
            <a:r>
              <a:rPr lang="en-US" dirty="0" smtClean="0"/>
              <a:t> due to inflammation</a:t>
            </a:r>
          </a:p>
          <a:p>
            <a:r>
              <a:rPr lang="en-US" dirty="0" err="1" smtClean="0"/>
              <a:t>Peripartum</a:t>
            </a:r>
            <a:r>
              <a:rPr lang="en-US" dirty="0" smtClean="0"/>
              <a:t> –last trimester</a:t>
            </a:r>
          </a:p>
          <a:p>
            <a:r>
              <a:rPr lang="en-US" dirty="0" err="1" smtClean="0"/>
              <a:t>Rheumatological</a:t>
            </a:r>
            <a:r>
              <a:rPr lang="en-US" dirty="0" smtClean="0"/>
              <a:t>/Connective tissue disorders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Structural Abnormalities</a:t>
            </a:r>
            <a:br>
              <a:rPr lang="en-US" dirty="0" smtClean="0"/>
            </a:br>
            <a:r>
              <a:rPr lang="en-US" dirty="0" smtClean="0"/>
              <a:t>Dilated </a:t>
            </a:r>
            <a:r>
              <a:rPr lang="en-US" dirty="0" err="1" smtClean="0"/>
              <a:t>Cardiomyopathies</a:t>
            </a:r>
            <a:r>
              <a:rPr lang="en-US" dirty="0" smtClean="0"/>
              <a:t> (DCM)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676400" y="5638800"/>
            <a:ext cx="7239000" cy="41540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500" b="1" dirty="0" smtClean="0">
                <a:solidFill>
                  <a:srgbClr val="000000"/>
                </a:solidFill>
                <a:ea typeface="msgothic" charset="0"/>
                <a:cs typeface="msgothic" charset="0"/>
              </a:rPr>
              <a:t> </a:t>
            </a:r>
            <a:r>
              <a:rPr lang="en-GB" sz="1500" b="1" dirty="0">
                <a:solidFill>
                  <a:srgbClr val="000000"/>
                </a:solidFill>
                <a:ea typeface="msgothic" charset="0"/>
                <a:cs typeface="msgothic" charset="0"/>
              </a:rPr>
              <a:t>(A, end-diastolic phase; B, end-systolic phase) in the right anterior oblique projection.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6019800"/>
            <a:ext cx="1260000" cy="5098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2590800"/>
            <a:ext cx="6280800" cy="2895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828800" y="6096000"/>
            <a:ext cx="3918240" cy="23186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</a:tabLst>
            </a:pPr>
            <a:r>
              <a:rPr lang="en-GB" sz="1100" b="1" dirty="0">
                <a:solidFill>
                  <a:srgbClr val="000000"/>
                </a:solidFill>
                <a:ea typeface="msgothic" charset="0"/>
                <a:cs typeface="msgothic" charset="0"/>
              </a:rPr>
              <a:t>Akashi Y J et al. Circulation. 2008;118:2754-2762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420160" y="6613175"/>
            <a:ext cx="3624480" cy="347076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77761" indent="-7776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</a:tabLst>
            </a:pPr>
            <a:r>
              <a:rPr lang="en-GB" sz="900" dirty="0">
                <a:solidFill>
                  <a:srgbClr val="000000"/>
                </a:solidFill>
                <a:ea typeface="msgothic" charset="0"/>
                <a:cs typeface="msgothic" charset="0"/>
              </a:rPr>
              <a:t>Copyright © American Heart Association, Inc. All rights reserved.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19600"/>
          </a:xfrm>
        </p:spPr>
        <p:txBody>
          <a:bodyPr/>
          <a:lstStyle/>
          <a:p>
            <a:r>
              <a:rPr lang="en-US" dirty="0" smtClean="0"/>
              <a:t>Chest pain, SOB after severe emotional or physical stress</a:t>
            </a:r>
          </a:p>
          <a:p>
            <a:r>
              <a:rPr lang="en-US" dirty="0" smtClean="0"/>
              <a:t>Mimics MI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Takotsubo</a:t>
            </a:r>
            <a:r>
              <a:rPr lang="en-US" dirty="0" smtClean="0"/>
              <a:t> </a:t>
            </a:r>
            <a:r>
              <a:rPr lang="en-US" dirty="0" err="1" smtClean="0"/>
              <a:t>Cardiomyopathy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Broken Heart Syndrome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Clues suggesting etiology</a:t>
            </a:r>
          </a:p>
          <a:p>
            <a:r>
              <a:rPr lang="en-US" smtClean="0"/>
              <a:t>Duration of illness</a:t>
            </a:r>
          </a:p>
          <a:p>
            <a:r>
              <a:rPr lang="en-US" smtClean="0"/>
              <a:t>Severity and triggers of dyspnea and fatigue</a:t>
            </a:r>
          </a:p>
          <a:p>
            <a:r>
              <a:rPr lang="en-US" smtClean="0"/>
              <a:t>Presence of chest pain </a:t>
            </a:r>
          </a:p>
          <a:p>
            <a:r>
              <a:rPr lang="en-US" smtClean="0"/>
              <a:t>Exercise capacity </a:t>
            </a:r>
          </a:p>
          <a:p>
            <a:r>
              <a:rPr lang="en-US" smtClean="0"/>
              <a:t>Anorexia, weight loss, weight gain</a:t>
            </a:r>
          </a:p>
          <a:p>
            <a:r>
              <a:rPr lang="en-US" smtClean="0"/>
              <a:t>Palpitations, pre(syncope), ICD shocks</a:t>
            </a:r>
          </a:p>
          <a:p>
            <a:r>
              <a:rPr lang="en-US" smtClean="0"/>
              <a:t>Recent hopitalization</a:t>
            </a:r>
          </a:p>
          <a:p>
            <a:r>
              <a:rPr lang="en-US" smtClean="0"/>
              <a:t>Discontinuation of medications for HF</a:t>
            </a:r>
          </a:p>
          <a:p>
            <a:r>
              <a:rPr lang="en-US" smtClean="0"/>
              <a:t>Medications that exacerbate HF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HF Care-History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/>
          <p:cNvSpPr>
            <a:spLocks noGrp="1"/>
          </p:cNvSpPr>
          <p:nvPr>
            <p:ph idx="1"/>
          </p:nvPr>
        </p:nvSpPr>
        <p:spPr>
          <a:xfrm>
            <a:off x="304800" y="1481138"/>
            <a:ext cx="9144000" cy="4525962"/>
          </a:xfrm>
        </p:spPr>
        <p:txBody>
          <a:bodyPr/>
          <a:lstStyle/>
          <a:p>
            <a:r>
              <a:rPr lang="en-US" sz="2400" smtClean="0"/>
              <a:t>HR, B/P standing and sitting, Weight, Height, BMI</a:t>
            </a:r>
          </a:p>
          <a:p>
            <a:r>
              <a:rPr lang="en-US" sz="2400" smtClean="0"/>
              <a:t>JVD at rest and following abdominal compression</a:t>
            </a:r>
          </a:p>
          <a:p>
            <a:r>
              <a:rPr lang="en-US" sz="2400" smtClean="0"/>
              <a:t>Rales, dullness at lung bases due to pleural effusions</a:t>
            </a:r>
          </a:p>
          <a:p>
            <a:r>
              <a:rPr lang="en-US" sz="2400" smtClean="0"/>
              <a:t>Tachycardia, afib-rvr</a:t>
            </a:r>
          </a:p>
          <a:p>
            <a:r>
              <a:rPr lang="en-US" sz="2400" smtClean="0"/>
              <a:t>Displaced apical impulse</a:t>
            </a:r>
          </a:p>
          <a:p>
            <a:r>
              <a:rPr lang="en-US" sz="2400" smtClean="0"/>
              <a:t>Heart murmurs, S3</a:t>
            </a:r>
          </a:p>
          <a:p>
            <a:r>
              <a:rPr lang="en-US" sz="2400" smtClean="0"/>
              <a:t>Hepatomegaly, (venous congestion), ascites</a:t>
            </a:r>
          </a:p>
          <a:p>
            <a:r>
              <a:rPr lang="en-US" sz="2400" smtClean="0"/>
              <a:t>Peripheral edema</a:t>
            </a:r>
          </a:p>
          <a:p>
            <a:r>
              <a:rPr lang="en-US" sz="2400" smtClean="0"/>
              <a:t>Determine functional capacity; document each visit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HF Care- Physical Exam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700"/>
          </a:xfrm>
        </p:spPr>
        <p:txBody>
          <a:bodyPr/>
          <a:lstStyle/>
          <a:p>
            <a:r>
              <a:rPr lang="en-US" dirty="0" smtClean="0"/>
              <a:t>EKG- ischemia, previous MI, LVH, arrhythmias</a:t>
            </a:r>
          </a:p>
          <a:p>
            <a:r>
              <a:rPr lang="en-US" dirty="0" smtClean="0"/>
              <a:t>CXR- evidence for chamber enlargement, pleural effusions, COPD</a:t>
            </a:r>
          </a:p>
          <a:p>
            <a:r>
              <a:rPr lang="en-US" dirty="0" smtClean="0"/>
              <a:t> Non-invasive imaging, Echo</a:t>
            </a:r>
          </a:p>
          <a:p>
            <a:r>
              <a:rPr lang="en-US" dirty="0" smtClean="0"/>
              <a:t>Brain </a:t>
            </a:r>
            <a:r>
              <a:rPr lang="en-US" dirty="0" err="1" smtClean="0"/>
              <a:t>natriuretic</a:t>
            </a:r>
            <a:r>
              <a:rPr lang="en-US" dirty="0" smtClean="0"/>
              <a:t> peptide levels (BNP)</a:t>
            </a:r>
          </a:p>
          <a:p>
            <a:r>
              <a:rPr lang="en-US" dirty="0" smtClean="0"/>
              <a:t>Metabolic panel</a:t>
            </a:r>
          </a:p>
          <a:p>
            <a:r>
              <a:rPr lang="en-US" dirty="0" smtClean="0"/>
              <a:t>Non-invasive imaging to detect ischemia</a:t>
            </a:r>
          </a:p>
          <a:p>
            <a:r>
              <a:rPr lang="en-US" dirty="0" smtClean="0"/>
              <a:t>Heart </a:t>
            </a:r>
            <a:r>
              <a:rPr lang="en-US" dirty="0" err="1" smtClean="0"/>
              <a:t>cath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Diagnostic Testing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Content Placeholder 8" descr="PRinc_rm_xray_of_enlarged_hear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0" y="2147888"/>
            <a:ext cx="5715000" cy="3338512"/>
          </a:xfr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Cardiomegaly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/>
          <a:lstStyle/>
          <a:p>
            <a:r>
              <a:rPr lang="en-US" smtClean="0"/>
              <a:t>Most useful</a:t>
            </a:r>
          </a:p>
          <a:p>
            <a:r>
              <a:rPr lang="en-US" smtClean="0"/>
              <a:t>Distinguishes between systolic and diastolic</a:t>
            </a:r>
          </a:p>
          <a:p>
            <a:r>
              <a:rPr lang="en-US" smtClean="0"/>
              <a:t>Shows wall motion abnormalities</a:t>
            </a:r>
          </a:p>
          <a:p>
            <a:r>
              <a:rPr lang="en-US" smtClean="0"/>
              <a:t>Hypertrophy</a:t>
            </a:r>
          </a:p>
          <a:p>
            <a:r>
              <a:rPr lang="en-US" smtClean="0"/>
              <a:t>Chamber sizes</a:t>
            </a:r>
          </a:p>
          <a:p>
            <a:r>
              <a:rPr lang="en-US" smtClean="0"/>
              <a:t>Valvular abnormalities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Echo</a:t>
            </a:r>
            <a:endParaRPr lang="en-US" dirty="0"/>
          </a:p>
        </p:txBody>
      </p:sp>
      <p:pic>
        <p:nvPicPr>
          <p:cNvPr id="25604" name="Picture 8" descr="heart_disease_s13_echocardiograph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3581400"/>
            <a:ext cx="3124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3" descr="holder_heart_failure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066800" y="533400"/>
            <a:ext cx="7619999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extBox 2"/>
          <p:cNvSpPr txBox="1">
            <a:spLocks noChangeArrowheads="1"/>
          </p:cNvSpPr>
          <p:nvPr/>
        </p:nvSpPr>
        <p:spPr bwMode="auto">
          <a:xfrm>
            <a:off x="0" y="152400"/>
            <a:ext cx="487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Change in chamber size and wall motion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Brain </a:t>
            </a:r>
            <a:r>
              <a:rPr lang="en-US" dirty="0" err="1" smtClean="0"/>
              <a:t>Natriuretic</a:t>
            </a:r>
            <a:r>
              <a:rPr lang="en-US" dirty="0" smtClean="0"/>
              <a:t> Peptide</a:t>
            </a:r>
            <a:endParaRPr lang="en-US" dirty="0"/>
          </a:p>
        </p:txBody>
      </p:sp>
      <p:sp>
        <p:nvSpPr>
          <p:cNvPr id="27651" name="Text Placeholder 3"/>
          <p:cNvSpPr>
            <a:spLocks noGrp="1"/>
          </p:cNvSpPr>
          <p:nvPr>
            <p:ph type="body" idx="1"/>
          </p:nvPr>
        </p:nvSpPr>
        <p:spPr>
          <a:xfrm>
            <a:off x="228600" y="1524000"/>
            <a:ext cx="4040188" cy="762000"/>
          </a:xfrm>
        </p:spPr>
        <p:txBody>
          <a:bodyPr/>
          <a:lstStyle/>
          <a:p>
            <a:r>
              <a:rPr lang="en-US" smtClean="0"/>
              <a:t>Guides Treatment</a:t>
            </a:r>
          </a:p>
        </p:txBody>
      </p:sp>
      <p:sp>
        <p:nvSpPr>
          <p:cNvPr id="27652" name="Text Placeholder 4"/>
          <p:cNvSpPr>
            <a:spLocks noGrp="1"/>
          </p:cNvSpPr>
          <p:nvPr>
            <p:ph type="body" sz="half" idx="3"/>
          </p:nvPr>
        </p:nvSpPr>
        <p:spPr>
          <a:xfrm>
            <a:off x="4724400" y="1752600"/>
            <a:ext cx="4041775" cy="762000"/>
          </a:xfrm>
        </p:spPr>
        <p:txBody>
          <a:bodyPr/>
          <a:lstStyle/>
          <a:p>
            <a:r>
              <a:rPr lang="en-US" smtClean="0"/>
              <a:t>Results</a:t>
            </a:r>
          </a:p>
        </p:txBody>
      </p:sp>
      <p:sp>
        <p:nvSpPr>
          <p:cNvPr id="2765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2438400"/>
            <a:ext cx="4040188" cy="2947988"/>
          </a:xfrm>
          <a:ln>
            <a:prstDash val="solid"/>
          </a:ln>
        </p:spPr>
        <p:txBody>
          <a:bodyPr/>
          <a:lstStyle/>
          <a:p>
            <a:r>
              <a:rPr lang="en-US" smtClean="0"/>
              <a:t>Secreted from ventricles with stretch</a:t>
            </a:r>
          </a:p>
          <a:p>
            <a:r>
              <a:rPr lang="en-US" smtClean="0"/>
              <a:t>Correlates with severity of  HF</a:t>
            </a:r>
          </a:p>
          <a:p>
            <a:r>
              <a:rPr lang="en-US" smtClean="0"/>
              <a:t>Decreases with compensation</a:t>
            </a:r>
          </a:p>
          <a:p>
            <a:r>
              <a:rPr lang="en-US" smtClean="0"/>
              <a:t>Distinguishes HF from pulmonary disease</a:t>
            </a:r>
          </a:p>
          <a:p>
            <a:r>
              <a:rPr lang="en-US" smtClean="0"/>
              <a:t>Increases with age especially in women</a:t>
            </a:r>
          </a:p>
          <a:p>
            <a:endParaRPr lang="en-US" smtClean="0"/>
          </a:p>
        </p:txBody>
      </p:sp>
      <p:sp>
        <p:nvSpPr>
          <p:cNvPr id="2765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57400"/>
            <a:ext cx="4041775" cy="3886200"/>
          </a:xfrm>
          <a:ln>
            <a:prstDash val="solid"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u="sng" smtClean="0"/>
          </a:p>
          <a:p>
            <a:pPr>
              <a:spcBef>
                <a:spcPct val="0"/>
              </a:spcBef>
              <a:buFont typeface="Wingdings 3" pitchFamily="18" charset="2"/>
              <a:buNone/>
            </a:pPr>
            <a:endParaRPr lang="en-US" b="1" smtClean="0"/>
          </a:p>
          <a:p>
            <a:pPr>
              <a:spcBef>
                <a:spcPct val="0"/>
              </a:spcBef>
            </a:pPr>
            <a:endParaRPr lang="en-US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953000" y="2590800"/>
          <a:ext cx="3810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</a:tblGrid>
              <a:tr h="64008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&lt;</a:t>
                      </a:r>
                      <a:r>
                        <a:rPr lang="en-US" b="1" baseline="0" dirty="0" smtClean="0"/>
                        <a:t> 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HF</a:t>
                      </a:r>
                      <a:endParaRPr lang="en-US" dirty="0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 smtClean="0"/>
                        <a:t>100-300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pg/ml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HF presence</a:t>
                      </a:r>
                      <a:endParaRPr lang="en-US" dirty="0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 smtClean="0"/>
                        <a:t>&gt;300 pg/ml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Mild HF</a:t>
                      </a:r>
                      <a:endParaRPr lang="en-US" dirty="0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 smtClean="0"/>
                        <a:t>&gt;600  pg/ml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</a:t>
                      </a:r>
                    </a:p>
                    <a:p>
                      <a:r>
                        <a:rPr lang="en-US" dirty="0" smtClean="0"/>
                        <a:t>HF</a:t>
                      </a:r>
                      <a:endParaRPr lang="en-US" dirty="0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 smtClean="0"/>
                        <a:t>&gt;900 pg/ml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Severe HF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691063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New York Heart Association</a:t>
            </a:r>
            <a:b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Functional Level of Impairment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1066800" y="1828800"/>
          <a:ext cx="75438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5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1148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b="1" u="sng" dirty="0" smtClean="0"/>
              <a:t>Participants will:</a:t>
            </a:r>
          </a:p>
          <a:p>
            <a:pPr eaLnBrk="1" hangingPunct="1"/>
            <a:r>
              <a:rPr lang="en-US" dirty="0" smtClean="0"/>
              <a:t>Understand the stages of the heart failure and the care of HF patients through each stage </a:t>
            </a:r>
          </a:p>
          <a:p>
            <a:pPr eaLnBrk="1" hangingPunct="1"/>
            <a:r>
              <a:rPr lang="en-US" dirty="0" smtClean="0"/>
              <a:t>Have increased knowledge guideline directed medical therapy for HF in each stage</a:t>
            </a:r>
          </a:p>
          <a:p>
            <a:pPr eaLnBrk="1" hangingPunct="1"/>
            <a:r>
              <a:rPr lang="en-US" dirty="0" smtClean="0"/>
              <a:t>Understand importance of self care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Objectives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447801"/>
            <a:ext cx="7772400" cy="2134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Stages in the development of HF and recommended therapy by stage</a:t>
            </a:r>
            <a:endParaRPr lang="en-US" dirty="0"/>
          </a:p>
        </p:txBody>
      </p:sp>
      <p:sp>
        <p:nvSpPr>
          <p:cNvPr id="28675" name="Subtitle 6"/>
          <p:cNvSpPr>
            <a:spLocks noGrp="1"/>
          </p:cNvSpPr>
          <p:nvPr>
            <p:ph type="subTitle" idx="1"/>
          </p:nvPr>
        </p:nvSpPr>
        <p:spPr>
          <a:xfrm>
            <a:off x="1600200" y="3810000"/>
            <a:ext cx="7239000" cy="609600"/>
          </a:xfrm>
        </p:spPr>
        <p:txBody>
          <a:bodyPr/>
          <a:lstStyle/>
          <a:p>
            <a:pPr marR="0"/>
            <a:r>
              <a:rPr lang="en-US" sz="2000" smtClean="0"/>
              <a:t>2013 ACCF/AHA HF Guidelines: Executive Summary </a:t>
            </a:r>
          </a:p>
          <a:p>
            <a:pPr marR="0"/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228600" y="1524000"/>
          <a:ext cx="8458200" cy="4483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Stages of Heart Failure</a:t>
            </a:r>
            <a:br>
              <a:rPr lang="en-US" smtClean="0"/>
            </a:br>
            <a:r>
              <a:rPr lang="en-US" smtClean="0"/>
              <a:t>ACCF-AHA Stages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22960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aramond" pitchFamily="18" charset="0"/>
                <a:ea typeface="ＭＳ Ｐゴシック" pitchFamily="34" charset="-128"/>
              </a:rPr>
              <a:t>Stages, Phenotypes and Treatment of HF</a:t>
            </a:r>
            <a:endParaRPr lang="en-US" sz="3600" dirty="0" smtClean="0">
              <a:solidFill>
                <a:schemeClr val="tx1">
                  <a:lumMod val="50000"/>
                  <a:lumOff val="50000"/>
                </a:schemeClr>
              </a:solidFill>
              <a:ea typeface="ＭＳ Ｐゴシック" pitchFamily="34" charset="-128"/>
            </a:endParaRPr>
          </a:p>
        </p:txBody>
      </p:sp>
      <p:pic>
        <p:nvPicPr>
          <p:cNvPr id="30723" name="Picture 14" descr="Q:\Clinical Policy &amp; Documents\Guidelines\2012 HF Full Revision\Current Draft\Figures\Figure 3_03042013.e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143000"/>
            <a:ext cx="8305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200400" y="6096000"/>
            <a:ext cx="5715000" cy="577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050" dirty="0"/>
              <a:t>2013 ACCF/AHA Guideline for the Management of Heart Failure</a:t>
            </a:r>
            <a:r>
              <a:rPr lang="en-US" sz="1050" i="1" dirty="0"/>
              <a:t>.</a:t>
            </a:r>
            <a:r>
              <a:rPr lang="en-US" sz="1050" dirty="0"/>
              <a:t> E-Published on June 5, 2013, available at: [</a:t>
            </a:r>
            <a:r>
              <a:rPr lang="en-US" sz="1050" u="sng" dirty="0">
                <a:hlinkClick r:id="rId4"/>
              </a:rPr>
              <a:t>http://content.onlinejacc.org/article.aspx?doi=10.1016/j.jacc.2013.05.019</a:t>
            </a:r>
            <a:r>
              <a:rPr lang="en-US" sz="1050" dirty="0"/>
              <a:t> and </a:t>
            </a:r>
            <a:r>
              <a:rPr lang="en-US" sz="1050" dirty="0">
                <a:solidFill>
                  <a:srgbClr val="EB443B"/>
                </a:solidFill>
                <a:hlinkClick r:id="rId5"/>
              </a:rPr>
              <a:t>http://circ.ahajournals.org/lookup/doi/10.1161/CIR.0b013e31829e8776</a:t>
            </a:r>
            <a:r>
              <a:rPr lang="en-US" sz="1050" dirty="0"/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1"/>
          <p:cNvSpPr>
            <a:spLocks noGrp="1"/>
          </p:cNvSpPr>
          <p:nvPr>
            <p:ph idx="1"/>
          </p:nvPr>
        </p:nvSpPr>
        <p:spPr>
          <a:xfrm>
            <a:off x="381000" y="1752600"/>
            <a:ext cx="8458200" cy="38862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b="1" u="sng" smtClean="0"/>
              <a:t>Patients with</a:t>
            </a:r>
            <a:r>
              <a:rPr lang="en-US" u="sng" smtClean="0"/>
              <a:t>: </a:t>
            </a:r>
          </a:p>
          <a:p>
            <a:pPr eaLnBrk="1" hangingPunct="1"/>
            <a:r>
              <a:rPr lang="en-US" smtClean="0"/>
              <a:t>Htn- ID and Treat! Major risk factor</a:t>
            </a:r>
          </a:p>
          <a:p>
            <a:pPr eaLnBrk="1" hangingPunct="1"/>
            <a:r>
              <a:rPr lang="en-US" smtClean="0"/>
              <a:t>Atherosclerotic disease –Treat dyslipidemia!</a:t>
            </a:r>
          </a:p>
          <a:p>
            <a:pPr eaLnBrk="1" hangingPunct="1"/>
            <a:r>
              <a:rPr lang="en-US" smtClean="0"/>
              <a:t>Metabolic syndrome</a:t>
            </a:r>
          </a:p>
          <a:p>
            <a:pPr eaLnBrk="1" hangingPunct="1"/>
            <a:r>
              <a:rPr lang="en-US" smtClean="0"/>
              <a:t>Diabetes</a:t>
            </a:r>
          </a:p>
          <a:p>
            <a:pPr eaLnBrk="1" hangingPunct="1"/>
            <a:r>
              <a:rPr lang="en-US" smtClean="0"/>
              <a:t>Obesity</a:t>
            </a:r>
          </a:p>
          <a:p>
            <a:pPr eaLnBrk="1" hangingPunct="1"/>
            <a:r>
              <a:rPr lang="en-US" smtClean="0"/>
              <a:t>Family history of cardiomyopathy</a:t>
            </a:r>
          </a:p>
          <a:p>
            <a:pPr eaLnBrk="1" hangingPunct="1"/>
            <a:r>
              <a:rPr lang="en-US" smtClean="0"/>
              <a:t>Using cardiotoxins</a:t>
            </a:r>
            <a:endParaRPr lang="en-US" u="sng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smtClean="0"/>
              <a:t>Stage A</a:t>
            </a:r>
            <a:br>
              <a:rPr lang="en-US" u="sng" dirty="0" smtClean="0"/>
            </a:br>
            <a:r>
              <a:rPr lang="en-US" dirty="0" smtClean="0"/>
              <a:t>At risk; no symptoms</a:t>
            </a:r>
            <a:r>
              <a:rPr lang="en-US" u="sng" dirty="0" smtClean="0"/>
              <a:t/>
            </a:r>
            <a:br>
              <a:rPr lang="en-US" u="sng" dirty="0" smtClean="0"/>
            </a:br>
            <a:endParaRPr lang="en-US" u="sng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z="2800" b="1" u="sng" dirty="0" smtClean="0"/>
              <a:t>Goals</a:t>
            </a:r>
          </a:p>
          <a:p>
            <a:pPr eaLnBrk="1" hangingPunct="1"/>
            <a:r>
              <a:rPr lang="en-US" dirty="0" smtClean="0"/>
              <a:t>Heart healthy lifestyle</a:t>
            </a:r>
          </a:p>
          <a:p>
            <a:pPr eaLnBrk="1" hangingPunct="1"/>
            <a:r>
              <a:rPr lang="en-US" dirty="0" smtClean="0"/>
              <a:t>Prevent vascular coronary disease</a:t>
            </a:r>
          </a:p>
          <a:p>
            <a:pPr eaLnBrk="1" hangingPunct="1"/>
            <a:r>
              <a:rPr lang="en-US" dirty="0" smtClean="0"/>
              <a:t>Prevent left ventricular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dirty="0" smtClean="0"/>
              <a:t>   structural abnormalities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800" b="1" u="sng" dirty="0" smtClean="0"/>
              <a:t>Drugs</a:t>
            </a:r>
          </a:p>
          <a:p>
            <a:pPr eaLnBrk="1" hangingPunct="1"/>
            <a:r>
              <a:rPr lang="en-US" dirty="0" smtClean="0"/>
              <a:t>ACE or ARB in appropriate patients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dirty="0" smtClean="0"/>
              <a:t>   for vascular disease or diabetes</a:t>
            </a:r>
          </a:p>
          <a:p>
            <a:pPr eaLnBrk="1" hangingPunct="1"/>
            <a:r>
              <a:rPr lang="en-US" dirty="0" err="1" smtClean="0"/>
              <a:t>Statins</a:t>
            </a:r>
            <a:r>
              <a:rPr lang="en-US" dirty="0" smtClean="0"/>
              <a:t> as appropriate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 smtClean="0"/>
              <a:t>Stage A Therapy</a:t>
            </a:r>
            <a:endParaRPr lang="en-US" u="sng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7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7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z="3200" b="1" u="sng" smtClean="0"/>
              <a:t>Patient with:</a:t>
            </a:r>
          </a:p>
          <a:p>
            <a:pPr eaLnBrk="1" hangingPunct="1"/>
            <a:r>
              <a:rPr lang="en-US" sz="3200" smtClean="0"/>
              <a:t>Previous MI</a:t>
            </a:r>
          </a:p>
          <a:p>
            <a:pPr eaLnBrk="1" hangingPunct="1"/>
            <a:r>
              <a:rPr lang="en-US" sz="3200" smtClean="0"/>
              <a:t>LV remodeling                                         including LVH and low EF</a:t>
            </a:r>
          </a:p>
          <a:p>
            <a:pPr eaLnBrk="1" hangingPunct="1"/>
            <a:r>
              <a:rPr lang="en-US" sz="3200" smtClean="0"/>
              <a:t>Asymptomatic valvular disease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u="sng" dirty="0" smtClean="0"/>
              <a:t>Stage B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Structural HD; No symptoms</a:t>
            </a:r>
            <a:endParaRPr lang="en-US" u="sng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b="1" u="sng" smtClean="0"/>
              <a:t>Goals</a:t>
            </a:r>
          </a:p>
          <a:p>
            <a:pPr eaLnBrk="1" hangingPunct="1"/>
            <a:r>
              <a:rPr lang="en-US" smtClean="0"/>
              <a:t>Prevent HF symptoms</a:t>
            </a:r>
          </a:p>
          <a:p>
            <a:pPr eaLnBrk="1" hangingPunct="1"/>
            <a:r>
              <a:rPr lang="en-US" smtClean="0"/>
              <a:t>Prevent further cardiac remodeling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b="1" u="sng" smtClean="0"/>
              <a:t>Drugs</a:t>
            </a:r>
          </a:p>
          <a:p>
            <a:pPr eaLnBrk="1" hangingPunct="1"/>
            <a:r>
              <a:rPr lang="en-US" smtClean="0"/>
              <a:t>ACE or ARB as appropriate</a:t>
            </a:r>
          </a:p>
          <a:p>
            <a:pPr eaLnBrk="1" hangingPunct="1"/>
            <a:r>
              <a:rPr lang="en-US" smtClean="0"/>
              <a:t>Evidence based beta blockers as appropriate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b="1" u="sng" smtClean="0"/>
              <a:t>In selective patients</a:t>
            </a:r>
          </a:p>
          <a:p>
            <a:pPr eaLnBrk="1" hangingPunct="1"/>
            <a:r>
              <a:rPr lang="en-US" smtClean="0"/>
              <a:t>ICD</a:t>
            </a:r>
          </a:p>
          <a:p>
            <a:pPr eaLnBrk="1" hangingPunct="1"/>
            <a:r>
              <a:rPr lang="en-US" smtClean="0"/>
              <a:t>Revasuclarization or valvular surgery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 smtClean="0"/>
              <a:t>Stage B Therapy</a:t>
            </a:r>
            <a:endParaRPr lang="en-US" u="sng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1"/>
          <p:cNvSpPr>
            <a:spLocks noGrp="1"/>
          </p:cNvSpPr>
          <p:nvPr>
            <p:ph idx="1"/>
          </p:nvPr>
        </p:nvSpPr>
        <p:spPr>
          <a:xfrm>
            <a:off x="685800" y="2133600"/>
            <a:ext cx="8229600" cy="40259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z="3200" b="1" u="sng" smtClean="0"/>
              <a:t>Patients with:</a:t>
            </a:r>
          </a:p>
          <a:p>
            <a:pPr eaLnBrk="1" hangingPunct="1"/>
            <a:r>
              <a:rPr lang="en-US" sz="3200" smtClean="0"/>
              <a:t>Structural HD </a:t>
            </a:r>
          </a:p>
          <a:p>
            <a:pPr eaLnBrk="1" hangingPunct="1"/>
            <a:r>
              <a:rPr lang="en-US" sz="3200" smtClean="0"/>
              <a:t>Symptoms of HF NYHA II,III,IV</a:t>
            </a:r>
          </a:p>
          <a:p>
            <a:pPr eaLnBrk="1" hangingPunct="1"/>
            <a:r>
              <a:rPr lang="en-US" sz="3200" smtClean="0"/>
              <a:t>HF with preserved EF (HFpEF)</a:t>
            </a:r>
          </a:p>
          <a:p>
            <a:pPr eaLnBrk="1" hangingPunct="1"/>
            <a:r>
              <a:rPr lang="en-US" sz="3200" smtClean="0"/>
              <a:t>HF with reduced EF (HFrEF)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u="sng" dirty="0" smtClean="0"/>
              <a:t>Stage C</a:t>
            </a:r>
            <a:br>
              <a:rPr lang="en-US" u="sng" dirty="0" smtClean="0"/>
            </a:br>
            <a:r>
              <a:rPr lang="en-US" dirty="0" smtClean="0"/>
              <a:t>HF</a:t>
            </a:r>
            <a:endParaRPr lang="en-US" u="sng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1"/>
          <p:cNvSpPr>
            <a:spLocks noGrp="1"/>
          </p:cNvSpPr>
          <p:nvPr>
            <p:ph idx="1"/>
          </p:nvPr>
        </p:nvSpPr>
        <p:spPr>
          <a:xfrm>
            <a:off x="1143000" y="2133600"/>
            <a:ext cx="7696200" cy="402590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sz="2800" b="1" u="sng" smtClean="0"/>
              <a:t>Goals</a:t>
            </a:r>
          </a:p>
          <a:p>
            <a:r>
              <a:rPr lang="en-US" sz="2800" smtClean="0"/>
              <a:t>Control Symptoms</a:t>
            </a:r>
          </a:p>
          <a:p>
            <a:r>
              <a:rPr lang="en-US" sz="2800" smtClean="0"/>
              <a:t>Improve HRQOL</a:t>
            </a:r>
          </a:p>
          <a:p>
            <a:pPr>
              <a:buFont typeface="Wingdings 3" pitchFamily="18" charset="2"/>
              <a:buNone/>
            </a:pPr>
            <a:r>
              <a:rPr lang="en-US" sz="2800" smtClean="0"/>
              <a:t>  (health related quality of life)</a:t>
            </a:r>
          </a:p>
          <a:p>
            <a:r>
              <a:rPr lang="en-US" sz="2800" smtClean="0"/>
              <a:t>Prevent hospitalization</a:t>
            </a:r>
          </a:p>
          <a:p>
            <a:r>
              <a:rPr lang="en-US" sz="2800" smtClean="0"/>
              <a:t>Prevent mortality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u="sng" dirty="0" smtClean="0"/>
              <a:t>Stage C Therapy</a:t>
            </a:r>
            <a:br>
              <a:rPr lang="en-US" u="sng" dirty="0" smtClean="0"/>
            </a:br>
            <a:r>
              <a:rPr lang="en-US" dirty="0" err="1" smtClean="0"/>
              <a:t>HFpEF</a:t>
            </a:r>
            <a:endParaRPr lang="en-US" u="sng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70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sz="2800" b="1" u="sng" smtClean="0"/>
              <a:t>Strategies</a:t>
            </a:r>
          </a:p>
          <a:p>
            <a:r>
              <a:rPr lang="en-US" sz="2800" smtClean="0"/>
              <a:t>ID comorbidities</a:t>
            </a:r>
          </a:p>
          <a:p>
            <a:pPr>
              <a:buFont typeface="Wingdings 3" pitchFamily="18" charset="2"/>
              <a:buNone/>
            </a:pPr>
            <a:endParaRPr lang="en-US" sz="2800" b="1" u="sng" smtClean="0"/>
          </a:p>
          <a:p>
            <a:pPr>
              <a:buFont typeface="Wingdings 3" pitchFamily="18" charset="2"/>
              <a:buNone/>
            </a:pPr>
            <a:r>
              <a:rPr lang="en-US" sz="2800" b="1" u="sng" smtClean="0"/>
              <a:t>Treatment</a:t>
            </a:r>
          </a:p>
          <a:p>
            <a:r>
              <a:rPr lang="en-US" sz="2800" smtClean="0"/>
              <a:t>Diuresis to relieve symptoms of congestion</a:t>
            </a:r>
          </a:p>
          <a:p>
            <a:r>
              <a:rPr lang="en-US" sz="2800" smtClean="0"/>
              <a:t>Follow guideline driven indications for comorbidities</a:t>
            </a:r>
          </a:p>
          <a:p>
            <a:pPr>
              <a:buFont typeface="Wingdings 3" pitchFamily="18" charset="2"/>
              <a:buNone/>
            </a:pPr>
            <a:r>
              <a:rPr lang="en-US" sz="2800" smtClean="0"/>
              <a:t>      Treat HTN, Afib, CAD, DM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u="sng" dirty="0" smtClean="0"/>
              <a:t>Stage C Therapy</a:t>
            </a:r>
            <a:br>
              <a:rPr lang="en-US" u="sng" dirty="0" smtClean="0"/>
            </a:br>
            <a:r>
              <a:rPr lang="en-US" dirty="0" err="1" smtClean="0"/>
              <a:t>HFpEF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Leading cause of hospitalizations among adults &gt; 65 years of age</a:t>
            </a:r>
          </a:p>
          <a:p>
            <a:pPr eaLnBrk="1" hangingPunct="1"/>
            <a:r>
              <a:rPr lang="en-US" dirty="0" smtClean="0"/>
              <a:t>&gt; 1 million patients  are hospitalized with primary diagnosis of HF at a cost of 17 billion</a:t>
            </a:r>
          </a:p>
          <a:p>
            <a:pPr eaLnBrk="1" hangingPunct="1"/>
            <a:r>
              <a:rPr lang="en-US" dirty="0" smtClean="0"/>
              <a:t>&gt;650,000 new cases a year</a:t>
            </a:r>
          </a:p>
          <a:p>
            <a:pPr eaLnBrk="1" hangingPunct="1"/>
            <a:r>
              <a:rPr lang="en-US" dirty="0" smtClean="0"/>
              <a:t>5.1 million persons in US clinically affected</a:t>
            </a:r>
          </a:p>
          <a:p>
            <a:pPr eaLnBrk="1" hangingPunct="1"/>
            <a:r>
              <a:rPr lang="en-US" dirty="0" smtClean="0"/>
              <a:t>56,000  will die each year</a:t>
            </a:r>
          </a:p>
          <a:p>
            <a:pPr eaLnBrk="1" hangingPunct="1"/>
            <a:r>
              <a:rPr lang="en-US" dirty="0" smtClean="0"/>
              <a:t>1 in 9 deaths is US – HF on death certificate</a:t>
            </a:r>
          </a:p>
          <a:p>
            <a:pPr eaLnBrk="1" hangingPunct="1"/>
            <a:r>
              <a:rPr lang="en-US" dirty="0" smtClean="0"/>
              <a:t>2013 &gt; $32 billion-services, meds,  and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dirty="0" smtClean="0"/>
              <a:t>   lost productivity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Heart Failure Stats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1"/>
          <p:cNvSpPr>
            <a:spLocks noGrp="1"/>
          </p:cNvSpPr>
          <p:nvPr>
            <p:ph idx="1"/>
          </p:nvPr>
        </p:nvSpPr>
        <p:spPr>
          <a:xfrm>
            <a:off x="1524000" y="1481138"/>
            <a:ext cx="7162800" cy="4525962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b="1" u="sng" smtClean="0"/>
              <a:t>Goals</a:t>
            </a:r>
          </a:p>
          <a:p>
            <a:r>
              <a:rPr lang="en-US" smtClean="0"/>
              <a:t>Control symptoms</a:t>
            </a:r>
          </a:p>
          <a:p>
            <a:r>
              <a:rPr lang="en-US" smtClean="0"/>
              <a:t>Patient education</a:t>
            </a:r>
          </a:p>
          <a:p>
            <a:r>
              <a:rPr lang="en-US" smtClean="0"/>
              <a:t>Prevent hospitalization </a:t>
            </a:r>
          </a:p>
          <a:p>
            <a:r>
              <a:rPr lang="en-US" smtClean="0"/>
              <a:t>Prevent mortality</a:t>
            </a:r>
          </a:p>
          <a:p>
            <a:pPr>
              <a:buFont typeface="Wingdings 3" pitchFamily="18" charset="2"/>
              <a:buNone/>
            </a:pPr>
            <a:r>
              <a:rPr lang="en-US" b="1" u="sng" smtClean="0"/>
              <a:t>Drugs for routine use</a:t>
            </a:r>
          </a:p>
          <a:p>
            <a:r>
              <a:rPr lang="en-US" smtClean="0"/>
              <a:t>Diuretics for fluid retention</a:t>
            </a:r>
          </a:p>
          <a:p>
            <a:r>
              <a:rPr lang="en-US" smtClean="0"/>
              <a:t>ACEI or ARB</a:t>
            </a:r>
          </a:p>
          <a:p>
            <a:r>
              <a:rPr lang="en-US" smtClean="0"/>
              <a:t>Beta Blockers</a:t>
            </a:r>
          </a:p>
          <a:p>
            <a:r>
              <a:rPr lang="en-US" smtClean="0"/>
              <a:t>Aldosterone antagonist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u="sng" dirty="0" smtClean="0"/>
              <a:t>Stage C Therapy</a:t>
            </a:r>
            <a:br>
              <a:rPr lang="en-US" u="sng" dirty="0" smtClean="0"/>
            </a:br>
            <a:r>
              <a:rPr lang="en-US" dirty="0" err="1" smtClean="0"/>
              <a:t>HFrEF</a:t>
            </a:r>
            <a:endParaRPr lang="en-US" u="sng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1"/>
          <p:cNvSpPr>
            <a:spLocks noGrp="1"/>
          </p:cNvSpPr>
          <p:nvPr>
            <p:ph idx="1"/>
          </p:nvPr>
        </p:nvSpPr>
        <p:spPr>
          <a:xfrm>
            <a:off x="914400" y="1676400"/>
            <a:ext cx="8229600" cy="433070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b="1" u="sng" dirty="0" smtClean="0"/>
              <a:t>Drugs for use in selective patients:</a:t>
            </a:r>
          </a:p>
          <a:p>
            <a:r>
              <a:rPr lang="en-US" dirty="0" err="1" smtClean="0"/>
              <a:t>Hydralazine</a:t>
            </a:r>
            <a:r>
              <a:rPr lang="en-US" dirty="0" smtClean="0"/>
              <a:t>/</a:t>
            </a:r>
            <a:r>
              <a:rPr lang="en-US" dirty="0" err="1" smtClean="0"/>
              <a:t>Isosorbide</a:t>
            </a:r>
            <a:r>
              <a:rPr lang="en-US" dirty="0" smtClean="0"/>
              <a:t> </a:t>
            </a:r>
            <a:r>
              <a:rPr lang="en-US" dirty="0" err="1" smtClean="0"/>
              <a:t>dintrate</a:t>
            </a:r>
            <a:endParaRPr lang="en-US" dirty="0" smtClean="0"/>
          </a:p>
          <a:p>
            <a:r>
              <a:rPr lang="en-US" dirty="0" smtClean="0"/>
              <a:t>ACEI and ARB</a:t>
            </a:r>
          </a:p>
          <a:p>
            <a:r>
              <a:rPr lang="en-US" dirty="0" smtClean="0"/>
              <a:t>Digitalis</a:t>
            </a:r>
          </a:p>
          <a:p>
            <a:pPr>
              <a:buFont typeface="Wingdings 3" pitchFamily="18" charset="2"/>
              <a:buNone/>
            </a:pPr>
            <a:r>
              <a:rPr lang="en-US" b="1" u="sng" dirty="0" smtClean="0"/>
              <a:t>In select patients:</a:t>
            </a:r>
          </a:p>
          <a:p>
            <a:r>
              <a:rPr lang="en-US" dirty="0" smtClean="0"/>
              <a:t>CRT  (Cardiac Resynchronization Therapy)</a:t>
            </a:r>
          </a:p>
          <a:p>
            <a:r>
              <a:rPr lang="en-US" dirty="0" smtClean="0"/>
              <a:t>ICD</a:t>
            </a:r>
          </a:p>
          <a:p>
            <a:r>
              <a:rPr lang="en-US" dirty="0" smtClean="0"/>
              <a:t>Revascularization </a:t>
            </a:r>
          </a:p>
          <a:p>
            <a:r>
              <a:rPr lang="en-US" dirty="0" err="1" smtClean="0"/>
              <a:t>Valvular</a:t>
            </a:r>
            <a:r>
              <a:rPr lang="en-US" dirty="0" smtClean="0"/>
              <a:t> surgery as appropriate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700" u="sng" dirty="0" smtClean="0"/>
              <a:t>Stage C Therapy</a:t>
            </a:r>
            <a:br>
              <a:rPr lang="en-US" sz="3700" u="sng" dirty="0" smtClean="0"/>
            </a:br>
            <a:r>
              <a:rPr lang="en-US" sz="3700" dirty="0" err="1" smtClean="0"/>
              <a:t>HFrEF</a:t>
            </a:r>
            <a:endParaRPr lang="en-US" sz="37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1"/>
          <p:cNvSpPr>
            <a:spLocks noGrp="1"/>
          </p:cNvSpPr>
          <p:nvPr>
            <p:ph idx="1"/>
          </p:nvPr>
        </p:nvSpPr>
        <p:spPr>
          <a:xfrm>
            <a:off x="914400" y="1981200"/>
            <a:ext cx="8229600" cy="417830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sz="2800" b="1" u="sng" smtClean="0"/>
              <a:t>Patients with:</a:t>
            </a:r>
          </a:p>
          <a:p>
            <a:r>
              <a:rPr lang="en-US" sz="2800" smtClean="0"/>
              <a:t>Marked HF symptoms at rest</a:t>
            </a:r>
          </a:p>
          <a:p>
            <a:r>
              <a:rPr lang="en-US" sz="2800" smtClean="0"/>
              <a:t>NYHA IV</a:t>
            </a:r>
          </a:p>
          <a:p>
            <a:r>
              <a:rPr lang="en-US" sz="2800" smtClean="0"/>
              <a:t>Recurrent hospitalizations despite GDMT</a:t>
            </a:r>
          </a:p>
          <a:p>
            <a:pPr>
              <a:buFont typeface="Wingdings 3" pitchFamily="18" charset="2"/>
              <a:buNone/>
            </a:pPr>
            <a:r>
              <a:rPr lang="en-US" sz="2800" smtClean="0"/>
              <a:t>   (guideline-directed medical therapy)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u="sng" dirty="0" smtClean="0"/>
              <a:t>Stage 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Refractory HF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1"/>
          <p:cNvSpPr>
            <a:spLocks noGrp="1"/>
          </p:cNvSpPr>
          <p:nvPr>
            <p:ph idx="1"/>
          </p:nvPr>
        </p:nvSpPr>
        <p:spPr>
          <a:xfrm>
            <a:off x="1143000" y="1981200"/>
            <a:ext cx="8229600" cy="4144963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sz="2800" b="1" u="sng" smtClean="0"/>
              <a:t>Goals</a:t>
            </a:r>
          </a:p>
          <a:p>
            <a:r>
              <a:rPr lang="en-US" sz="2800" smtClean="0"/>
              <a:t>Control symptoms</a:t>
            </a:r>
          </a:p>
          <a:p>
            <a:r>
              <a:rPr lang="en-US" sz="2800" smtClean="0"/>
              <a:t>Improve HRQOL</a:t>
            </a:r>
          </a:p>
          <a:p>
            <a:r>
              <a:rPr lang="en-US" sz="2800" smtClean="0"/>
              <a:t>Reduce hospital readmissions</a:t>
            </a:r>
          </a:p>
          <a:p>
            <a:r>
              <a:rPr lang="en-US" sz="2800" smtClean="0"/>
              <a:t>Establish patient’s end of life goals</a:t>
            </a:r>
          </a:p>
          <a:p>
            <a:pPr>
              <a:buFont typeface="Wingdings 3" pitchFamily="18" charset="2"/>
              <a:buNone/>
            </a:pP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u="sng" dirty="0" smtClean="0"/>
              <a:t>Stage D Therapy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Refractory HF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1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440690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b="1" u="sng" smtClean="0"/>
              <a:t>Options of care</a:t>
            </a:r>
          </a:p>
          <a:p>
            <a:r>
              <a:rPr lang="en-US" smtClean="0"/>
              <a:t>Advanced care measures</a:t>
            </a:r>
          </a:p>
          <a:p>
            <a:r>
              <a:rPr lang="en-US" smtClean="0"/>
              <a:t>Heart transplant</a:t>
            </a:r>
          </a:p>
          <a:p>
            <a:r>
              <a:rPr lang="en-US" smtClean="0"/>
              <a:t>Chronic inotropes</a:t>
            </a:r>
          </a:p>
          <a:p>
            <a:r>
              <a:rPr lang="en-US" smtClean="0"/>
              <a:t>Temporary or permanent MCS                                </a:t>
            </a:r>
          </a:p>
          <a:p>
            <a:pPr>
              <a:buFont typeface="Wingdings 3" pitchFamily="18" charset="2"/>
              <a:buNone/>
            </a:pPr>
            <a:r>
              <a:rPr lang="en-US" smtClean="0"/>
              <a:t>   (mechanical circulatory support)</a:t>
            </a:r>
          </a:p>
          <a:p>
            <a:r>
              <a:rPr lang="en-US" smtClean="0"/>
              <a:t>Experimental surgery or drugs</a:t>
            </a:r>
          </a:p>
          <a:p>
            <a:r>
              <a:rPr lang="en-US" smtClean="0"/>
              <a:t>Palliative care and hospice</a:t>
            </a:r>
          </a:p>
          <a:p>
            <a:r>
              <a:rPr lang="en-US" smtClean="0"/>
              <a:t>ICD deactivation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u="sng" dirty="0" smtClean="0"/>
              <a:t>Stage D Therapy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Refractory HF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219200"/>
          <a:ext cx="84582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7772400" cy="1066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Treatment is a step like progression through the stages</a:t>
            </a:r>
            <a:endParaRPr lang="en-US" dirty="0"/>
          </a:p>
        </p:txBody>
      </p:sp>
      <p:sp>
        <p:nvSpPr>
          <p:cNvPr id="44036" name="TextBox 4"/>
          <p:cNvSpPr txBox="1">
            <a:spLocks noChangeArrowheads="1"/>
          </p:cNvSpPr>
          <p:nvPr/>
        </p:nvSpPr>
        <p:spPr bwMode="auto">
          <a:xfrm>
            <a:off x="6324600" y="2438400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/>
              <a:t> D</a:t>
            </a:r>
          </a:p>
        </p:txBody>
      </p:sp>
      <p:sp>
        <p:nvSpPr>
          <p:cNvPr id="44037" name="TextBox 6"/>
          <p:cNvSpPr txBox="1">
            <a:spLocks noChangeArrowheads="1"/>
          </p:cNvSpPr>
          <p:nvPr/>
        </p:nvSpPr>
        <p:spPr bwMode="auto">
          <a:xfrm>
            <a:off x="4419600" y="2895600"/>
            <a:ext cx="369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C</a:t>
            </a:r>
          </a:p>
        </p:txBody>
      </p:sp>
      <p:sp>
        <p:nvSpPr>
          <p:cNvPr id="44038" name="TextBox 7"/>
          <p:cNvSpPr txBox="1">
            <a:spLocks noChangeArrowheads="1"/>
          </p:cNvSpPr>
          <p:nvPr/>
        </p:nvSpPr>
        <p:spPr bwMode="auto">
          <a:xfrm>
            <a:off x="2514600" y="35814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/>
              <a:t>B</a:t>
            </a:r>
          </a:p>
        </p:txBody>
      </p:sp>
      <p:sp>
        <p:nvSpPr>
          <p:cNvPr id="44039" name="TextBox 8"/>
          <p:cNvSpPr txBox="1">
            <a:spLocks noChangeArrowheads="1"/>
          </p:cNvSpPr>
          <p:nvPr/>
        </p:nvSpPr>
        <p:spPr bwMode="auto">
          <a:xfrm>
            <a:off x="1143000" y="4343400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/>
              <a:t>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  Cardiac Rehab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433512"/>
          <a:ext cx="8229600" cy="4967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6868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Device Therapy: Biventricular Pacing</a:t>
            </a:r>
            <a:br>
              <a:rPr lang="en-US" dirty="0" smtClean="0"/>
            </a:br>
            <a:r>
              <a:rPr lang="en-US" dirty="0" smtClean="0"/>
              <a:t>Recommendations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0" y="1481138"/>
            <a:ext cx="4038600" cy="45259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Sinus Rhythm</a:t>
            </a:r>
          </a:p>
          <a:p>
            <a:r>
              <a:rPr lang="en-US" dirty="0" smtClean="0"/>
              <a:t>A widened QRS interval (≥ 120 ms)</a:t>
            </a:r>
          </a:p>
          <a:p>
            <a:r>
              <a:rPr lang="en-US" dirty="0" smtClean="0"/>
              <a:t>Severe LV systolic dysfunction (LVEF ≤ 35%)</a:t>
            </a:r>
          </a:p>
          <a:p>
            <a:r>
              <a:rPr lang="en-US" dirty="0" smtClean="0"/>
              <a:t>Persistent, moderate to severe HF (NYHA III-IV) despite optimal therapy</a:t>
            </a:r>
          </a:p>
          <a:p>
            <a:r>
              <a:rPr lang="en-US" dirty="0" smtClean="0"/>
              <a:t>Evidence of </a:t>
            </a:r>
            <a:r>
              <a:rPr lang="en-US" dirty="0" err="1" smtClean="0"/>
              <a:t>dyssynchrony</a:t>
            </a:r>
            <a:endParaRPr lang="en-US" dirty="0"/>
          </a:p>
        </p:txBody>
      </p:sp>
      <p:pic>
        <p:nvPicPr>
          <p:cNvPr id="5" name="Content Placeholder 4" descr="images hf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343400" y="1752600"/>
            <a:ext cx="4343400" cy="4343400"/>
          </a:xfr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meaningful HF monitoring data</a:t>
            </a:r>
          </a:p>
          <a:p>
            <a:r>
              <a:rPr lang="en-US" dirty="0" smtClean="0"/>
              <a:t>Help titrate medications</a:t>
            </a:r>
          </a:p>
          <a:p>
            <a:r>
              <a:rPr lang="en-US" dirty="0" smtClean="0"/>
              <a:t>Alert to change in clinical status</a:t>
            </a:r>
          </a:p>
          <a:p>
            <a:r>
              <a:rPr lang="en-US" dirty="0" smtClean="0"/>
              <a:t>Alert to arrhythmias</a:t>
            </a:r>
          </a:p>
          <a:p>
            <a:r>
              <a:rPr lang="en-US" dirty="0" smtClean="0"/>
              <a:t>Potential to modify outpatient frequency of visits</a:t>
            </a:r>
          </a:p>
          <a:p>
            <a:r>
              <a:rPr lang="en-US" dirty="0" smtClean="0"/>
              <a:t>Measures impedance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Implantable devices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Surgical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2743200"/>
          </a:xfrm>
        </p:spPr>
        <p:txBody>
          <a:bodyPr/>
          <a:lstStyle/>
          <a:p>
            <a:r>
              <a:rPr lang="en-US" dirty="0" smtClean="0"/>
              <a:t>Left Ventricular  Assist Devices (LVADs)</a:t>
            </a:r>
          </a:p>
          <a:p>
            <a:r>
              <a:rPr lang="en-US" dirty="0" smtClean="0"/>
              <a:t>Ventricular Reconstruction Surgery</a:t>
            </a:r>
          </a:p>
          <a:p>
            <a:r>
              <a:rPr lang="en-US" dirty="0" smtClean="0"/>
              <a:t>Cardiac Transplantation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s_heart_failure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1143000"/>
          </a:xfrm>
        </p:spPr>
        <p:txBody>
          <a:bodyPr/>
          <a:lstStyle/>
          <a:p>
            <a:r>
              <a:rPr lang="en-US" dirty="0" smtClean="0"/>
              <a:t>Left Ventricular Assist Device</a:t>
            </a:r>
            <a:endParaRPr lang="en-US" dirty="0"/>
          </a:p>
        </p:txBody>
      </p:sp>
      <p:pic>
        <p:nvPicPr>
          <p:cNvPr id="9" name="Content Placeholder 8" descr="img_heartmate_LVADII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381000" y="1676400"/>
            <a:ext cx="4038600" cy="4953000"/>
          </a:xfrm>
        </p:spPr>
      </p:pic>
      <p:sp>
        <p:nvSpPr>
          <p:cNvPr id="13" name="Content Placeholder 12"/>
          <p:cNvSpPr>
            <a:spLocks noGrp="1"/>
          </p:cNvSpPr>
          <p:nvPr>
            <p:ph sz="half" idx="4294967295"/>
          </p:nvPr>
        </p:nvSpPr>
        <p:spPr>
          <a:xfrm>
            <a:off x="4648200" y="1828800"/>
            <a:ext cx="4495800" cy="4532313"/>
          </a:xfrm>
        </p:spPr>
        <p:txBody>
          <a:bodyPr/>
          <a:lstStyle/>
          <a:p>
            <a:r>
              <a:rPr lang="en-US" dirty="0" smtClean="0"/>
              <a:t>Heart pump</a:t>
            </a:r>
          </a:p>
          <a:p>
            <a:r>
              <a:rPr lang="en-US" dirty="0" smtClean="0"/>
              <a:t>Assumes pumping functions of left ventricle</a:t>
            </a:r>
          </a:p>
          <a:p>
            <a:r>
              <a:rPr lang="en-US" dirty="0" smtClean="0"/>
              <a:t>Improves quality of life</a:t>
            </a:r>
          </a:p>
          <a:p>
            <a:r>
              <a:rPr lang="en-US" dirty="0" smtClean="0"/>
              <a:t>Bridge to transplant</a:t>
            </a:r>
          </a:p>
          <a:p>
            <a:r>
              <a:rPr lang="en-US" dirty="0" smtClean="0"/>
              <a:t>Destination therapy</a:t>
            </a:r>
          </a:p>
          <a:p>
            <a:r>
              <a:rPr lang="en-US" dirty="0" smtClean="0"/>
              <a:t>Battery life 14 hours </a:t>
            </a:r>
          </a:p>
          <a:p>
            <a:r>
              <a:rPr lang="en-US" dirty="0" smtClean="0"/>
              <a:t>Used since 2005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457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 smtClean="0"/>
              <a:t>Ace Inhibitors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457200"/>
          <a:ext cx="8534400" cy="624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8456"/>
                <a:gridCol w="1261607"/>
                <a:gridCol w="1038970"/>
                <a:gridCol w="1369249"/>
                <a:gridCol w="1821875"/>
                <a:gridCol w="1484243"/>
              </a:tblGrid>
              <a:tr h="918883">
                <a:tc>
                  <a:txBody>
                    <a:bodyPr/>
                    <a:lstStyle/>
                    <a:p>
                      <a:r>
                        <a:rPr lang="en-US" dirty="0" smtClean="0"/>
                        <a:t>Generic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Trade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</a:t>
                      </a:r>
                      <a:r>
                        <a:rPr lang="en-US" baseline="0" dirty="0" smtClean="0"/>
                        <a:t> Daily Dose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Dose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 Dose in Clinical Trials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</a:t>
                      </a:r>
                      <a:endParaRPr lang="en-US" dirty="0"/>
                    </a:p>
                  </a:txBody>
                  <a:tcPr marL="88969" marR="88969"/>
                </a:tc>
              </a:tr>
              <a:tr h="64321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Captopril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Capoten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6.25mg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tid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 mg </a:t>
                      </a:r>
                      <a:r>
                        <a:rPr lang="en-US" dirty="0" err="1" smtClean="0"/>
                        <a:t>tid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122.7 mg/day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 acting</a:t>
                      </a:r>
                      <a:endParaRPr lang="en-US" dirty="0"/>
                    </a:p>
                  </a:txBody>
                  <a:tcPr marL="88969" marR="88969"/>
                </a:tc>
              </a:tr>
              <a:tr h="64321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Enalapril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Vasotec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2.5mg bid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10mg to 20mg bid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16.6 </a:t>
                      </a:r>
                      <a:r>
                        <a:rPr lang="en-US" baseline="0" dirty="0" smtClean="0"/>
                        <a:t> mg/day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 doses</a:t>
                      </a:r>
                      <a:endParaRPr lang="en-US" dirty="0"/>
                    </a:p>
                  </a:txBody>
                  <a:tcPr marL="88969" marR="88969"/>
                </a:tc>
              </a:tr>
              <a:tr h="91888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Fosinopril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Monopril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5-10mg daily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 mg daily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8969" marR="88969"/>
                </a:tc>
              </a:tr>
              <a:tr h="91888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Lisinopril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Zestril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Prinivil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2.5-5mg daily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to 40 mg daily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 low;</a:t>
                      </a:r>
                      <a:r>
                        <a:rPr lang="en-US" baseline="0" dirty="0" smtClean="0"/>
                        <a:t> 33.2 high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Once daily</a:t>
                      </a:r>
                    </a:p>
                    <a:p>
                      <a:r>
                        <a:rPr lang="en-US" dirty="0" smtClean="0"/>
                        <a:t>Low doses</a:t>
                      </a:r>
                      <a:endParaRPr lang="en-US" dirty="0"/>
                    </a:p>
                  </a:txBody>
                  <a:tcPr marL="88969" marR="88969"/>
                </a:tc>
              </a:tr>
              <a:tr h="64321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Quinapril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Accupril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5mg bid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20mg bid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8969" marR="88969"/>
                </a:tc>
              </a:tr>
              <a:tr h="91888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Ramapril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Altace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1.25 - 2.5mg </a:t>
                      </a:r>
                      <a:r>
                        <a:rPr lang="en-US" dirty="0" err="1" smtClean="0"/>
                        <a:t>qd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10mg daily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969" marR="88969"/>
                </a:tc>
              </a:tr>
              <a:tr h="64321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Trandolapril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Mavik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1mg daily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4mg</a:t>
                      </a:r>
                      <a:r>
                        <a:rPr lang="en-US" baseline="0" dirty="0" smtClean="0"/>
                        <a:t> daily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marL="88969" marR="88969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8969" marR="88969"/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Angiotensin Receptor Blockers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412875"/>
          <a:ext cx="8534400" cy="4875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737360"/>
                <a:gridCol w="1554480"/>
                <a:gridCol w="1950720"/>
              </a:tblGrid>
              <a:tr h="1072597">
                <a:tc>
                  <a:txBody>
                    <a:bodyPr/>
                    <a:lstStyle/>
                    <a:p>
                      <a:r>
                        <a:rPr lang="en-US" dirty="0" smtClean="0"/>
                        <a:t>Generic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Trade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Daily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Target Dose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 Dose in Clinical Trials</a:t>
                      </a:r>
                      <a:endParaRPr lang="en-US" dirty="0"/>
                    </a:p>
                  </a:txBody>
                  <a:tcPr/>
                </a:tc>
              </a:tr>
              <a:tr h="62142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Candesartan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Atacand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4-8 mg 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32mg q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24mg daily</a:t>
                      </a:r>
                      <a:endParaRPr lang="en-US" dirty="0"/>
                    </a:p>
                  </a:txBody>
                  <a:tcPr/>
                </a:tc>
              </a:tr>
              <a:tr h="63015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Losartan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Cozaar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 to 50mg  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50 -150 mg 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129 mg daily</a:t>
                      </a:r>
                      <a:endParaRPr lang="en-US" dirty="0"/>
                    </a:p>
                  </a:txBody>
                  <a:tcPr/>
                </a:tc>
              </a:tr>
              <a:tr h="62142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Valsartan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Diovan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20-40mg 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 mg 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254 mg daily</a:t>
                      </a:r>
                      <a:endParaRPr lang="en-US" dirty="0"/>
                    </a:p>
                  </a:txBody>
                  <a:tcPr/>
                </a:tc>
              </a:tr>
              <a:tr h="63015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Irbasartan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Avapro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Htn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dm </a:t>
                      </a:r>
                      <a:r>
                        <a:rPr lang="en-US" baseline="0" dirty="0" err="1" smtClean="0"/>
                        <a:t>nephro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75mg -300mg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3015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Olmesartan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Benicar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Htn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10mg-40mg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3015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Telmisartan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Micardis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Htn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40mg- 80mg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76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Beta Blockers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1066800"/>
          <a:ext cx="8763000" cy="5547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3631"/>
                <a:gridCol w="1076158"/>
                <a:gridCol w="1306764"/>
                <a:gridCol w="1537369"/>
                <a:gridCol w="1383631"/>
                <a:gridCol w="2075447"/>
              </a:tblGrid>
              <a:tr h="1162443">
                <a:tc>
                  <a:txBody>
                    <a:bodyPr/>
                    <a:lstStyle/>
                    <a:p>
                      <a:r>
                        <a:rPr lang="en-US" dirty="0" smtClean="0"/>
                        <a:t>Generic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Daily Dose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Target</a:t>
                      </a:r>
                      <a:r>
                        <a:rPr lang="en-US" baseline="0" dirty="0" smtClean="0"/>
                        <a:t> Dose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 Dose  in Clinical</a:t>
                      </a:r>
                      <a:r>
                        <a:rPr lang="en-US" baseline="0" dirty="0" smtClean="0"/>
                        <a:t> Trials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</a:t>
                      </a:r>
                      <a:endParaRPr lang="en-US" dirty="0"/>
                    </a:p>
                  </a:txBody>
                  <a:tcPr/>
                </a:tc>
              </a:tr>
              <a:tr h="62593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Bisoprolol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Zebeta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1.25mg </a:t>
                      </a:r>
                      <a:r>
                        <a:rPr lang="en-US" dirty="0" err="1" smtClean="0"/>
                        <a:t>qd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10mg </a:t>
                      </a:r>
                      <a:r>
                        <a:rPr lang="en-US" dirty="0" err="1" smtClean="0"/>
                        <a:t>qd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8.6mg </a:t>
                      </a:r>
                      <a:r>
                        <a:rPr lang="en-US" dirty="0" err="1" smtClean="0"/>
                        <a:t>qd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21379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Carvedilol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Coreg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3.125mg 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mg 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37mg </a:t>
                      </a:r>
                      <a:r>
                        <a:rPr lang="en-US" dirty="0" err="1" smtClean="0"/>
                        <a:t>qd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$4.00</a:t>
                      </a:r>
                      <a:r>
                        <a:rPr lang="en-US" baseline="0" dirty="0" smtClean="0"/>
                        <a:t> WM</a:t>
                      </a:r>
                    </a:p>
                    <a:p>
                      <a:r>
                        <a:rPr lang="en-US" baseline="0" dirty="0" smtClean="0"/>
                        <a:t>Postural hypotension</a:t>
                      </a:r>
                    </a:p>
                    <a:p>
                      <a:r>
                        <a:rPr lang="en-US" baseline="0" dirty="0" err="1" smtClean="0"/>
                        <a:t>Bronchospasms</a:t>
                      </a:r>
                      <a:endParaRPr lang="en-US" dirty="0"/>
                    </a:p>
                  </a:txBody>
                  <a:tcPr/>
                </a:tc>
              </a:tr>
              <a:tr h="93369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Carvedilol</a:t>
                      </a:r>
                      <a:r>
                        <a:rPr lang="en-US" dirty="0" smtClean="0"/>
                        <a:t> CR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Coreg</a:t>
                      </a:r>
                      <a:r>
                        <a:rPr lang="en-US" dirty="0" smtClean="0"/>
                        <a:t> CR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10mg q 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80mg </a:t>
                      </a:r>
                      <a:r>
                        <a:rPr lang="en-US" dirty="0" err="1" smtClean="0"/>
                        <a:t>qd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 fatigue,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less ED, $$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Standing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b/p</a:t>
                      </a:r>
                      <a:endParaRPr lang="en-US" dirty="0"/>
                    </a:p>
                  </a:txBody>
                  <a:tcPr/>
                </a:tc>
              </a:tr>
              <a:tr h="89418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Metoprolol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Succinate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Toprol</a:t>
                      </a:r>
                      <a:r>
                        <a:rPr lang="en-US" dirty="0" smtClean="0"/>
                        <a:t> XL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12.5-25mg</a:t>
                      </a:r>
                    </a:p>
                    <a:p>
                      <a:r>
                        <a:rPr lang="en-US" dirty="0" err="1" smtClean="0"/>
                        <a:t>qd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200mg </a:t>
                      </a:r>
                      <a:r>
                        <a:rPr lang="en-US" dirty="0" err="1" smtClean="0"/>
                        <a:t>qd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159 mg </a:t>
                      </a:r>
                      <a:r>
                        <a:rPr lang="en-US" dirty="0" err="1" smtClean="0"/>
                        <a:t>qd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Preferred</a:t>
                      </a:r>
                      <a:r>
                        <a:rPr lang="en-US" baseline="0" dirty="0" smtClean="0"/>
                        <a:t> for COPD and asthma</a:t>
                      </a:r>
                      <a:endParaRPr lang="en-US" dirty="0"/>
                    </a:p>
                  </a:txBody>
                  <a:tcPr/>
                </a:tc>
              </a:tr>
              <a:tr h="65635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Nebivolol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Bystolic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Htn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 mg-20mg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qd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Studies</a:t>
                      </a:r>
                      <a:r>
                        <a:rPr lang="en-US" baseline="0" dirty="0" smtClean="0"/>
                        <a:t> ongoing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</a:t>
                      </a:r>
                      <a:r>
                        <a:rPr lang="en-US" baseline="0" dirty="0" smtClean="0"/>
                        <a:t> fatigue</a:t>
                      </a:r>
                    </a:p>
                    <a:p>
                      <a:r>
                        <a:rPr lang="en-US" baseline="0" dirty="0" smtClean="0"/>
                        <a:t>Less ED, $$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391400" cy="7175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400" dirty="0" smtClean="0"/>
              <a:t>Aldosterone Antagonist</a:t>
            </a:r>
            <a:endParaRPr lang="en-US" sz="4400" dirty="0"/>
          </a:p>
        </p:txBody>
      </p:sp>
      <p:sp>
        <p:nvSpPr>
          <p:cNvPr id="49155" name="Text Placeholder 6"/>
          <p:cNvSpPr>
            <a:spLocks noGrp="1"/>
          </p:cNvSpPr>
          <p:nvPr>
            <p:ph type="body" idx="2"/>
          </p:nvPr>
        </p:nvSpPr>
        <p:spPr>
          <a:xfrm>
            <a:off x="609600" y="914400"/>
            <a:ext cx="7391400" cy="2286000"/>
          </a:xfrm>
        </p:spPr>
        <p:txBody>
          <a:bodyPr/>
          <a:lstStyle/>
          <a:p>
            <a:pPr algn="l">
              <a:buFont typeface="Arial" charset="0"/>
              <a:buChar char="•"/>
            </a:pPr>
            <a:r>
              <a:rPr lang="en-US" sz="2200" smtClean="0"/>
              <a:t> </a:t>
            </a: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↑</a:t>
            </a:r>
            <a:r>
              <a:rPr lang="en-US" sz="2000" smtClean="0"/>
              <a:t>renin and angiotensin II </a:t>
            </a:r>
            <a:r>
              <a:rPr lang="en-US" sz="2000" smtClean="0">
                <a:latin typeface="Calibri" pitchFamily="34" charset="0"/>
                <a:ea typeface="Calibri" pitchFamily="34" charset="0"/>
                <a:cs typeface="Calibri" pitchFamily="34" charset="0"/>
              </a:rPr>
              <a:t>→</a:t>
            </a:r>
            <a:r>
              <a:rPr lang="en-US" sz="2000" smtClean="0"/>
              <a:t> aldosterone production</a:t>
            </a:r>
          </a:p>
          <a:p>
            <a:pPr algn="l">
              <a:buFont typeface="Arial" charset="0"/>
              <a:buChar char="•"/>
            </a:pPr>
            <a:r>
              <a:rPr lang="en-US" sz="2000" smtClean="0">
                <a:latin typeface="Calibri" pitchFamily="34" charset="0"/>
                <a:ea typeface="Calibri" pitchFamily="34" charset="0"/>
                <a:cs typeface="Calibri" pitchFamily="34" charset="0"/>
              </a:rPr>
              <a:t> ↑</a:t>
            </a:r>
            <a:r>
              <a:rPr lang="en-US" sz="2000" smtClean="0"/>
              <a:t>NA retention and potassium and magnesium release</a:t>
            </a:r>
          </a:p>
          <a:p>
            <a:pPr algn="l">
              <a:buFont typeface="Arial" charset="0"/>
              <a:buChar char="•"/>
            </a:pPr>
            <a:r>
              <a:rPr lang="en-US" sz="2000" smtClean="0"/>
              <a:t>  Aldosterone upsets autonomic balance</a:t>
            </a:r>
          </a:p>
          <a:p>
            <a:pPr algn="l">
              <a:buFont typeface="Arial" charset="0"/>
              <a:buChar char="•"/>
            </a:pPr>
            <a:r>
              <a:rPr lang="en-US" sz="2000" smtClean="0">
                <a:latin typeface="Calibri" pitchFamily="34" charset="0"/>
                <a:ea typeface="Calibri" pitchFamily="34" charset="0"/>
                <a:cs typeface="Calibri" pitchFamily="34" charset="0"/>
              </a:rPr>
              <a:t> ↑</a:t>
            </a:r>
            <a:r>
              <a:rPr lang="en-US" sz="2000" smtClean="0"/>
              <a:t>sympathetic activation and parasympathetic inhibition</a:t>
            </a:r>
          </a:p>
          <a:p>
            <a:pPr algn="l">
              <a:buFont typeface="Arial" charset="0"/>
              <a:buChar char="•"/>
            </a:pPr>
            <a:r>
              <a:rPr lang="en-US" sz="2000" smtClean="0"/>
              <a:t>  Promotes cardiac and vascular structural remodeling through collagen synthesis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228600" y="3048000"/>
          <a:ext cx="8762998" cy="3483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6580"/>
                <a:gridCol w="1180419"/>
                <a:gridCol w="990600"/>
                <a:gridCol w="802142"/>
                <a:gridCol w="1095375"/>
                <a:gridCol w="1330097"/>
                <a:gridCol w="1877785"/>
              </a:tblGrid>
              <a:tr h="7620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Generic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Trade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Initial</a:t>
                      </a:r>
                      <a:r>
                        <a:rPr lang="en-US" sz="1600" baseline="0" dirty="0" smtClean="0"/>
                        <a:t> Daily </a:t>
                      </a:r>
                    </a:p>
                    <a:p>
                      <a:r>
                        <a:rPr lang="en-US" sz="1600" baseline="0" dirty="0" smtClean="0"/>
                        <a:t>Dose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 Dose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 Dose</a:t>
                      </a:r>
                      <a:r>
                        <a:rPr lang="en-US" sz="1600" baseline="0" dirty="0" smtClean="0"/>
                        <a:t> in Trials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Elimination</a:t>
                      </a:r>
                    </a:p>
                    <a:p>
                      <a:r>
                        <a:rPr lang="en-US" sz="1600" dirty="0" smtClean="0"/>
                        <a:t>Duration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Comments</a:t>
                      </a:r>
                      <a:endParaRPr lang="en-US" sz="1600" dirty="0"/>
                    </a:p>
                  </a:txBody>
                  <a:tcPr marL="113594" marR="113594"/>
                </a:tc>
              </a:tr>
              <a:tr h="1466669">
                <a:tc>
                  <a:txBody>
                    <a:bodyPr/>
                    <a:lstStyle/>
                    <a:p>
                      <a:r>
                        <a:rPr lang="en-US" sz="1200" b="0" dirty="0" err="1" smtClean="0"/>
                        <a:t>Spironolactone</a:t>
                      </a:r>
                      <a:endParaRPr lang="en-US" sz="1200" b="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Aldactone</a:t>
                      </a:r>
                      <a:endParaRPr lang="en-US" sz="15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12.5 mg to 25mg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err="1" smtClean="0"/>
                        <a:t>qd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25</a:t>
                      </a:r>
                      <a:r>
                        <a:rPr lang="en-US" sz="1600" baseline="0" dirty="0" smtClean="0"/>
                        <a:t> mg </a:t>
                      </a:r>
                      <a:r>
                        <a:rPr lang="en-US" sz="1600" baseline="0" dirty="0" err="1" smtClean="0"/>
                        <a:t>qd</a:t>
                      </a:r>
                      <a:r>
                        <a:rPr lang="en-US" sz="1600" baseline="0" dirty="0" smtClean="0"/>
                        <a:t> to bid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26</a:t>
                      </a:r>
                      <a:r>
                        <a:rPr lang="en-US" sz="1600" baseline="0" dirty="0" smtClean="0"/>
                        <a:t> mg </a:t>
                      </a:r>
                      <a:r>
                        <a:rPr lang="en-US" sz="1600" baseline="0" dirty="0" err="1" smtClean="0"/>
                        <a:t>qd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Metobolic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48-72</a:t>
                      </a:r>
                      <a:r>
                        <a:rPr lang="en-US" sz="1600" baseline="0" dirty="0" smtClean="0"/>
                        <a:t> hours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Weak</a:t>
                      </a:r>
                      <a:r>
                        <a:rPr lang="en-US" sz="1600" baseline="0" dirty="0" smtClean="0"/>
                        <a:t> diuretic, </a:t>
                      </a:r>
                      <a:r>
                        <a:rPr lang="en-US" sz="1600" baseline="0" dirty="0" err="1" smtClean="0"/>
                        <a:t>hyperkalemia</a:t>
                      </a:r>
                      <a:r>
                        <a:rPr lang="en-US" sz="1600" baseline="0" dirty="0" smtClean="0"/>
                        <a:t>, avoid in renal </a:t>
                      </a:r>
                      <a:r>
                        <a:rPr lang="en-US" sz="1600" baseline="0" dirty="0" err="1" smtClean="0"/>
                        <a:t>dysf</a:t>
                      </a:r>
                      <a:r>
                        <a:rPr lang="en-US" sz="1600" baseline="0" dirty="0" smtClean="0"/>
                        <a:t>, </a:t>
                      </a:r>
                      <a:r>
                        <a:rPr lang="en-US" sz="1600" baseline="0" dirty="0" err="1" smtClean="0"/>
                        <a:t>gynecomastia</a:t>
                      </a:r>
                      <a:endParaRPr lang="en-US" sz="1600" dirty="0"/>
                    </a:p>
                  </a:txBody>
                  <a:tcPr marL="113594" marR="113594"/>
                </a:tc>
              </a:tr>
              <a:tr h="119380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Eplerenone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Inspra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25mg </a:t>
                      </a:r>
                      <a:r>
                        <a:rPr lang="en-US" sz="1600" dirty="0" err="1" smtClean="0"/>
                        <a:t>qd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50</a:t>
                      </a:r>
                      <a:r>
                        <a:rPr lang="en-US" sz="1600" baseline="0" dirty="0" smtClean="0"/>
                        <a:t> mg </a:t>
                      </a:r>
                      <a:r>
                        <a:rPr lang="en-US" sz="1600" baseline="0" dirty="0" err="1" smtClean="0"/>
                        <a:t>qd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42.6</a:t>
                      </a:r>
                      <a:r>
                        <a:rPr lang="en-US" sz="1600" baseline="0" dirty="0" smtClean="0"/>
                        <a:t> mg </a:t>
                      </a:r>
                      <a:r>
                        <a:rPr lang="en-US" sz="1600" baseline="0" dirty="0" err="1" smtClean="0"/>
                        <a:t>qd</a:t>
                      </a:r>
                      <a:endParaRPr lang="en-US" sz="1600" baseline="0" dirty="0" smtClean="0"/>
                    </a:p>
                    <a:p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Renal</a:t>
                      </a:r>
                      <a:r>
                        <a:rPr lang="en-US" sz="1600" baseline="0" dirty="0" smtClean="0"/>
                        <a:t> and metabolic</a:t>
                      </a:r>
                    </a:p>
                    <a:p>
                      <a:r>
                        <a:rPr lang="en-US" sz="1600" baseline="0" dirty="0" smtClean="0"/>
                        <a:t>Unknown</a:t>
                      </a:r>
                      <a:endParaRPr lang="en-US" sz="1600" dirty="0"/>
                    </a:p>
                  </a:txBody>
                  <a:tcPr marL="113594" marR="113594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Hyperkalemia</a:t>
                      </a:r>
                      <a:r>
                        <a:rPr lang="en-US" sz="1600" dirty="0" smtClean="0"/>
                        <a:t>, avoid in renal </a:t>
                      </a:r>
                      <a:r>
                        <a:rPr lang="en-US" sz="1600" dirty="0" err="1" smtClean="0"/>
                        <a:t>dysf</a:t>
                      </a:r>
                      <a:r>
                        <a:rPr lang="en-US" sz="1600" dirty="0" smtClean="0"/>
                        <a:t>, no </a:t>
                      </a:r>
                      <a:r>
                        <a:rPr lang="en-US" sz="1600" dirty="0" err="1" smtClean="0"/>
                        <a:t>gynecomastia</a:t>
                      </a:r>
                      <a:endParaRPr lang="en-US" sz="1600" dirty="0"/>
                    </a:p>
                  </a:txBody>
                  <a:tcPr marL="113594" marR="113594"/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Oral Nitrates and </a:t>
            </a:r>
            <a:r>
              <a:rPr lang="en-US" dirty="0" err="1" smtClean="0"/>
              <a:t>Hydralazine</a:t>
            </a:r>
            <a:r>
              <a:rPr lang="en-US" dirty="0" smtClean="0"/>
              <a:t> Recommendations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153400" cy="15240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African Americans with </a:t>
            </a:r>
            <a:r>
              <a:rPr lang="en-US" dirty="0" err="1" smtClean="0"/>
              <a:t>HFrEF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NYHA III and IV strong recommendation</a:t>
            </a:r>
          </a:p>
          <a:p>
            <a:pPr>
              <a:defRPr/>
            </a:pPr>
            <a:r>
              <a:rPr lang="en-US" dirty="0" smtClean="0"/>
              <a:t>Can be used in non-African Americans that remain symptomatic</a:t>
            </a:r>
          </a:p>
          <a:p>
            <a:pPr>
              <a:defRPr/>
            </a:pPr>
            <a:r>
              <a:rPr lang="en-US" dirty="0" smtClean="0"/>
              <a:t>Vasodilators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152400" y="3200400"/>
          <a:ext cx="8991600" cy="3161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223"/>
                <a:gridCol w="1166736"/>
                <a:gridCol w="1183105"/>
                <a:gridCol w="1261979"/>
                <a:gridCol w="1498600"/>
                <a:gridCol w="2523957"/>
              </a:tblGrid>
              <a:tr h="761999">
                <a:tc>
                  <a:txBody>
                    <a:bodyPr/>
                    <a:lstStyle/>
                    <a:p>
                      <a:r>
                        <a:rPr lang="en-US" dirty="0" smtClean="0"/>
                        <a:t>Generic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Brand 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Daily Dose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Target </a:t>
                      </a:r>
                    </a:p>
                    <a:p>
                      <a:r>
                        <a:rPr lang="en-US" dirty="0" smtClean="0"/>
                        <a:t>Dose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 Dose in Clinical Trails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</a:t>
                      </a:r>
                      <a:endParaRPr lang="en-US" dirty="0"/>
                    </a:p>
                  </a:txBody>
                  <a:tcPr marL="44873" marR="44873"/>
                </a:tc>
              </a:tr>
              <a:tr h="1405973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Hydralazine</a:t>
                      </a:r>
                      <a:endParaRPr lang="en-US" sz="1600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Apresoline</a:t>
                      </a:r>
                      <a:endParaRPr lang="en-US" sz="1600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37.5mg </a:t>
                      </a:r>
                      <a:r>
                        <a:rPr lang="en-US" dirty="0" err="1" smtClean="0"/>
                        <a:t>qid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75mg </a:t>
                      </a:r>
                      <a:r>
                        <a:rPr lang="en-US" dirty="0" err="1" smtClean="0"/>
                        <a:t>qid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270mg q day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4x’s daily dosing</a:t>
                      </a:r>
                    </a:p>
                    <a:p>
                      <a:r>
                        <a:rPr lang="en-US" dirty="0" smtClean="0"/>
                        <a:t>Prevents coronary steal</a:t>
                      </a:r>
                      <a:r>
                        <a:rPr lang="en-US" baseline="0" dirty="0" smtClean="0"/>
                        <a:t> with nitrates; take with meals</a:t>
                      </a:r>
                      <a:endParaRPr lang="en-US" dirty="0"/>
                    </a:p>
                  </a:txBody>
                  <a:tcPr marL="44873" marR="44873"/>
                </a:tc>
              </a:tr>
              <a:tr h="84118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Isorsorbide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Isordil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20mg </a:t>
                      </a:r>
                      <a:r>
                        <a:rPr lang="en-US" dirty="0" err="1" smtClean="0"/>
                        <a:t>qid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40mg </a:t>
                      </a:r>
                      <a:r>
                        <a:rPr lang="en-US" dirty="0" err="1" smtClean="0"/>
                        <a:t>qid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136 mg q day</a:t>
                      </a:r>
                      <a:endParaRPr lang="en-US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4x’s daily dosing</a:t>
                      </a:r>
                    </a:p>
                    <a:p>
                      <a:r>
                        <a:rPr lang="en-US" dirty="0" smtClean="0"/>
                        <a:t>Helps</a:t>
                      </a:r>
                      <a:r>
                        <a:rPr lang="en-US" baseline="0" dirty="0" smtClean="0"/>
                        <a:t> angina</a:t>
                      </a:r>
                      <a:endParaRPr lang="en-US" dirty="0"/>
                    </a:p>
                  </a:txBody>
                  <a:tcPr marL="44873" marR="44873"/>
                </a:tc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Loop Diuretics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0" y="1371600"/>
          <a:ext cx="8915400" cy="4876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143000"/>
                <a:gridCol w="1286934"/>
                <a:gridCol w="1075266"/>
                <a:gridCol w="1295400"/>
                <a:gridCol w="1066800"/>
                <a:gridCol w="1524000"/>
              </a:tblGrid>
              <a:tr h="1171003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Generic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Daily Dose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Max</a:t>
                      </a:r>
                      <a:r>
                        <a:rPr lang="en-US" sz="1600" baseline="0" dirty="0" smtClean="0"/>
                        <a:t> Total Daily Dose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Elimination:</a:t>
                      </a:r>
                    </a:p>
                    <a:p>
                      <a:r>
                        <a:rPr lang="en-US" sz="1400" dirty="0" smtClean="0"/>
                        <a:t>Renal-Met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Duration of Action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US" dirty="0"/>
                    </a:p>
                  </a:txBody>
                  <a:tcPr/>
                </a:tc>
              </a:tr>
              <a:tr h="94946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Furosimide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Lasix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20-40mg </a:t>
                      </a:r>
                      <a:r>
                        <a:rPr lang="en-US" dirty="0" err="1" smtClean="0"/>
                        <a:t>qd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or</a:t>
                      </a:r>
                      <a:r>
                        <a:rPr lang="en-US" baseline="0" dirty="0" smtClean="0"/>
                        <a:t> 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600mg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65%R</a:t>
                      </a:r>
                    </a:p>
                    <a:p>
                      <a:r>
                        <a:rPr lang="en-US" dirty="0" smtClean="0"/>
                        <a:t>35%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6-8 hrs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IV or PO</a:t>
                      </a:r>
                    </a:p>
                    <a:p>
                      <a:r>
                        <a:rPr lang="en-US" dirty="0" smtClean="0"/>
                        <a:t>PO =</a:t>
                      </a:r>
                      <a:r>
                        <a:rPr lang="en-US" baseline="0" dirty="0" smtClean="0"/>
                        <a:t> 2x IV</a:t>
                      </a:r>
                      <a:endParaRPr lang="en-US" dirty="0"/>
                    </a:p>
                  </a:txBody>
                  <a:tcPr/>
                </a:tc>
              </a:tr>
              <a:tr h="949462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Bumetanide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Bumex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0.5mg-1.0mg</a:t>
                      </a:r>
                    </a:p>
                    <a:p>
                      <a:r>
                        <a:rPr lang="en-US" dirty="0" err="1" smtClean="0"/>
                        <a:t>qd</a:t>
                      </a:r>
                      <a:r>
                        <a:rPr lang="en-US" baseline="0" dirty="0" smtClean="0"/>
                        <a:t> or 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62%R</a:t>
                      </a:r>
                    </a:p>
                    <a:p>
                      <a:r>
                        <a:rPr lang="en-US" dirty="0" smtClean="0"/>
                        <a:t>38%M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r>
                        <a:rPr lang="en-US" baseline="0" dirty="0" smtClean="0"/>
                        <a:t> to 6 </a:t>
                      </a:r>
                      <a:r>
                        <a:rPr lang="en-US" dirty="0" smtClean="0"/>
                        <a:t>hrs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Good</a:t>
                      </a:r>
                      <a:r>
                        <a:rPr lang="en-US" baseline="0" dirty="0" smtClean="0"/>
                        <a:t> Bio</a:t>
                      </a:r>
                    </a:p>
                    <a:p>
                      <a:r>
                        <a:rPr lang="en-US" baseline="0" dirty="0" smtClean="0"/>
                        <a:t>PO or IV</a:t>
                      </a:r>
                      <a:endParaRPr lang="en-US" dirty="0"/>
                    </a:p>
                  </a:txBody>
                  <a:tcPr/>
                </a:tc>
              </a:tr>
              <a:tr h="66462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Torsemide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Demadex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10-20mg </a:t>
                      </a:r>
                      <a:r>
                        <a:rPr lang="en-US" dirty="0" err="1" smtClean="0"/>
                        <a:t>qd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20% R</a:t>
                      </a:r>
                    </a:p>
                    <a:p>
                      <a:r>
                        <a:rPr lang="en-US" dirty="0" smtClean="0"/>
                        <a:t>80%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12-16hrs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Best </a:t>
                      </a:r>
                      <a:r>
                        <a:rPr lang="en-US" dirty="0" err="1" smtClean="0"/>
                        <a:t>availabilty</a:t>
                      </a:r>
                      <a:endParaRPr lang="en-US" dirty="0"/>
                    </a:p>
                  </a:txBody>
                  <a:tcPr/>
                </a:tc>
              </a:tr>
              <a:tr h="114225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Ethacrynic</a:t>
                      </a:r>
                      <a:r>
                        <a:rPr lang="en-US" baseline="0" dirty="0" smtClean="0"/>
                        <a:t> Acid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Edicrin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25-50 mg </a:t>
                      </a:r>
                      <a:r>
                        <a:rPr lang="en-US" dirty="0" err="1" smtClean="0"/>
                        <a:t>qd</a:t>
                      </a:r>
                      <a:r>
                        <a:rPr lang="en-US" dirty="0" smtClean="0"/>
                        <a:t> or 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67% R</a:t>
                      </a:r>
                    </a:p>
                    <a:p>
                      <a:r>
                        <a:rPr lang="en-US" dirty="0" smtClean="0"/>
                        <a:t>33%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 hrs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</a:t>
                      </a:r>
                      <a:r>
                        <a:rPr lang="en-US" baseline="0" dirty="0" smtClean="0"/>
                        <a:t> use with sulfa allergy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Thiazide</a:t>
            </a:r>
            <a:r>
              <a:rPr lang="en-US" dirty="0" smtClean="0"/>
              <a:t> Diuretics</a:t>
            </a:r>
            <a:endParaRPr lang="en-US" dirty="0"/>
          </a:p>
        </p:txBody>
      </p:sp>
      <p:sp>
        <p:nvSpPr>
          <p:cNvPr id="52227" name="Content Placeholder 3"/>
          <p:cNvSpPr>
            <a:spLocks noGrp="1"/>
          </p:cNvSpPr>
          <p:nvPr>
            <p:ph sz="half" idx="4294967295"/>
          </p:nvPr>
        </p:nvSpPr>
        <p:spPr>
          <a:xfrm>
            <a:off x="0" y="1752600"/>
            <a:ext cx="7620000" cy="1752600"/>
          </a:xfrm>
        </p:spPr>
        <p:txBody>
          <a:bodyPr/>
          <a:lstStyle/>
          <a:p>
            <a:r>
              <a:rPr lang="en-US" b="1" u="sng" smtClean="0"/>
              <a:t>Loop diuretics</a:t>
            </a:r>
            <a:r>
              <a:rPr lang="en-US" b="1" smtClean="0"/>
              <a:t> rather than thiazide-type diuretics are typically necessary to restore normal volume status in patients with HF.  					       			    </a:t>
            </a:r>
            <a:endParaRPr lang="en-US" sz="1600" b="1" i="1" smtClean="0">
              <a:solidFill>
                <a:srgbClr val="CCE8EA"/>
              </a:solidFill>
            </a:endParaRPr>
          </a:p>
          <a:p>
            <a:endParaRPr lang="en-US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4294967295"/>
          </p:nvPr>
        </p:nvGraphicFramePr>
        <p:xfrm>
          <a:off x="381000" y="3352800"/>
          <a:ext cx="7924800" cy="321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657350"/>
                <a:gridCol w="1040130"/>
                <a:gridCol w="1584960"/>
                <a:gridCol w="15849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Generic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Daily</a:t>
                      </a:r>
                      <a:r>
                        <a:rPr lang="en-US" baseline="0" dirty="0" smtClean="0"/>
                        <a:t> Dose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Target Dose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Duration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HCTZ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Esidrix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Hydrodiuril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25mg</a:t>
                      </a:r>
                      <a:r>
                        <a:rPr lang="en-US" baseline="0" dirty="0" smtClean="0"/>
                        <a:t> once or 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needed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6-12 hrs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Metolazone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Zaroxolyn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12-24 hrs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Give ½ hour prior to </a:t>
                      </a:r>
                      <a:r>
                        <a:rPr lang="en-US" dirty="0" err="1" smtClean="0"/>
                        <a:t>furosimide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8229600" cy="1066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  </a:t>
            </a:r>
            <a:r>
              <a:rPr lang="en-US" dirty="0" err="1" smtClean="0"/>
              <a:t>Lanoxin</a:t>
            </a:r>
            <a:endParaRPr lang="en-US" dirty="0"/>
          </a:p>
        </p:txBody>
      </p:sp>
      <p:sp>
        <p:nvSpPr>
          <p:cNvPr id="53251" name="Content Placeholder 5"/>
          <p:cNvSpPr>
            <a:spLocks noGrp="1"/>
          </p:cNvSpPr>
          <p:nvPr>
            <p:ph idx="4294967295"/>
          </p:nvPr>
        </p:nvSpPr>
        <p:spPr>
          <a:xfrm>
            <a:off x="914400" y="1981200"/>
            <a:ext cx="7315200" cy="4313238"/>
          </a:xfrm>
        </p:spPr>
        <p:txBody>
          <a:bodyPr/>
          <a:lstStyle/>
          <a:p>
            <a:r>
              <a:rPr lang="en-US" smtClean="0"/>
              <a:t>Neurohormonal modulating agent </a:t>
            </a:r>
          </a:p>
          <a:p>
            <a:r>
              <a:rPr lang="en-US" smtClean="0"/>
              <a:t> Inhibits enzyme Na+/K+ -ATPase in organs</a:t>
            </a:r>
          </a:p>
          <a:p>
            <a:r>
              <a:rPr lang="en-US" smtClean="0"/>
              <a:t>Increases myocardial contractility</a:t>
            </a:r>
          </a:p>
          <a:p>
            <a:r>
              <a:rPr lang="en-US" smtClean="0"/>
              <a:t>Reduces sympathetic outflow</a:t>
            </a:r>
          </a:p>
          <a:p>
            <a:r>
              <a:rPr lang="en-US" smtClean="0"/>
              <a:t>Inhibits renin release</a:t>
            </a:r>
          </a:p>
          <a:p>
            <a:r>
              <a:rPr lang="en-US" smtClean="0"/>
              <a:t>Reduces rate of hospitalization</a:t>
            </a:r>
          </a:p>
          <a:p>
            <a:r>
              <a:rPr lang="en-US" smtClean="0"/>
              <a:t>Does not reduce mortality</a:t>
            </a:r>
          </a:p>
          <a:p>
            <a:r>
              <a:rPr lang="en-US" smtClean="0"/>
              <a:t>Use lowest dose possible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Meds to Avoid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4275" name="Text Placeholder 6"/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4040188" cy="762000"/>
          </a:xfrm>
        </p:spPr>
        <p:txBody>
          <a:bodyPr/>
          <a:lstStyle/>
          <a:p>
            <a:r>
              <a:rPr lang="en-US" u="sng" smtClean="0"/>
              <a:t>Meds to Avoid</a:t>
            </a:r>
          </a:p>
        </p:txBody>
      </p:sp>
      <p:sp>
        <p:nvSpPr>
          <p:cNvPr id="54276" name="Text Placeholder 7"/>
          <p:cNvSpPr>
            <a:spLocks noGrp="1"/>
          </p:cNvSpPr>
          <p:nvPr>
            <p:ph type="body" sz="half" idx="3"/>
          </p:nvPr>
        </p:nvSpPr>
        <p:spPr>
          <a:xfrm>
            <a:off x="4648200" y="762000"/>
            <a:ext cx="4041775" cy="762000"/>
          </a:xfrm>
        </p:spPr>
        <p:txBody>
          <a:bodyPr/>
          <a:lstStyle/>
          <a:p>
            <a:r>
              <a:rPr lang="en-US" u="sng" smtClean="0"/>
              <a:t>Exceptions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1676400"/>
            <a:ext cx="4040188" cy="434340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dirty="0" smtClean="0"/>
              <a:t>NSAIDS- fluid retention </a:t>
            </a:r>
          </a:p>
          <a:p>
            <a:pPr>
              <a:defRPr/>
            </a:pPr>
            <a:r>
              <a:rPr lang="en-US" dirty="0" err="1" smtClean="0"/>
              <a:t>Antiarrhythmics</a:t>
            </a:r>
            <a:r>
              <a:rPr lang="en-US" dirty="0" smtClean="0"/>
              <a:t>- prolonged QT, </a:t>
            </a:r>
          </a:p>
          <a:p>
            <a:pPr>
              <a:buFont typeface="Wingdings 3" pitchFamily="18" charset="2"/>
              <a:buNone/>
              <a:defRPr/>
            </a:pPr>
            <a:r>
              <a:rPr lang="en-US" dirty="0" smtClean="0"/>
              <a:t>   </a:t>
            </a:r>
            <a:r>
              <a:rPr lang="en-US" dirty="0" err="1" smtClean="0"/>
              <a:t>Multaq</a:t>
            </a:r>
            <a:r>
              <a:rPr lang="en-US" dirty="0" smtClean="0"/>
              <a:t> can worsen HF;                                          </a:t>
            </a:r>
            <a:r>
              <a:rPr lang="en-US" dirty="0" err="1" smtClean="0"/>
              <a:t>Flecainide</a:t>
            </a:r>
            <a:r>
              <a:rPr lang="en-US" dirty="0" smtClean="0"/>
              <a:t> and </a:t>
            </a:r>
            <a:r>
              <a:rPr lang="en-US" dirty="0" err="1" smtClean="0"/>
              <a:t>propafenone</a:t>
            </a:r>
            <a:r>
              <a:rPr lang="en-US" dirty="0" smtClean="0"/>
              <a:t> can induce VT</a:t>
            </a:r>
          </a:p>
          <a:p>
            <a:pPr>
              <a:defRPr/>
            </a:pPr>
            <a:r>
              <a:rPr lang="en-US" dirty="0" err="1" smtClean="0"/>
              <a:t>Cilostazol</a:t>
            </a:r>
            <a:r>
              <a:rPr lang="en-US" dirty="0" smtClean="0"/>
              <a:t> – used for ASPVD contraindicated when EF ≤ 40%</a:t>
            </a:r>
          </a:p>
          <a:p>
            <a:pPr>
              <a:defRPr/>
            </a:pPr>
            <a:r>
              <a:rPr lang="en-US" dirty="0" smtClean="0"/>
              <a:t>Calcium channel blockers can worsen symptoms</a:t>
            </a:r>
          </a:p>
          <a:p>
            <a:pPr>
              <a:buFont typeface="Wingdings 3" pitchFamily="18" charset="2"/>
              <a:buNone/>
              <a:defRPr/>
            </a:pPr>
            <a:endParaRPr lang="en-US" dirty="0" smtClean="0"/>
          </a:p>
        </p:txBody>
      </p:sp>
      <p:sp>
        <p:nvSpPr>
          <p:cNvPr id="54278" name="Content Placeholder 8"/>
          <p:cNvSpPr>
            <a:spLocks noGrp="1"/>
          </p:cNvSpPr>
          <p:nvPr>
            <p:ph sz="quarter" idx="4"/>
          </p:nvPr>
        </p:nvSpPr>
        <p:spPr>
          <a:xfrm>
            <a:off x="4724400" y="1981200"/>
            <a:ext cx="4041775" cy="3633788"/>
          </a:xfrm>
          <a:ln>
            <a:prstDash val="solid"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Tylenol , Glucosomine –ok</a:t>
            </a:r>
          </a:p>
          <a:p>
            <a:pPr>
              <a:spcBef>
                <a:spcPct val="0"/>
              </a:spcBef>
            </a:pPr>
            <a:r>
              <a:rPr lang="en-US" smtClean="0"/>
              <a:t> </a:t>
            </a:r>
            <a:r>
              <a:rPr lang="en-US" b="1" smtClean="0"/>
              <a:t>Amiodarone, dolfetamide indicated for HF</a:t>
            </a:r>
            <a:endParaRPr lang="en-US" smtClean="0"/>
          </a:p>
          <a:p>
            <a:pPr>
              <a:spcBef>
                <a:spcPct val="0"/>
              </a:spcBef>
            </a:pPr>
            <a:r>
              <a:rPr lang="en-US" smtClean="0"/>
              <a:t>Dihydroperidine CC – amlodipine is neutral                use for chest pain and B/P</a:t>
            </a:r>
          </a:p>
          <a:p>
            <a:pPr>
              <a:spcBef>
                <a:spcPct val="0"/>
              </a:spcBef>
              <a:buFont typeface="Wingdings 3" pitchFamily="18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82000" cy="4267200"/>
          </a:xfrm>
        </p:spPr>
        <p:txBody>
          <a:bodyPr/>
          <a:lstStyle/>
          <a:p>
            <a:pPr eaLnBrk="1" hangingPunct="1"/>
            <a:r>
              <a:rPr lang="en-US" dirty="0" smtClean="0"/>
              <a:t>Complex clinical syndrome </a:t>
            </a:r>
          </a:p>
          <a:p>
            <a:pPr eaLnBrk="1" hangingPunct="1"/>
            <a:r>
              <a:rPr lang="en-US" dirty="0" smtClean="0"/>
              <a:t>Results from structural or functional impairment of ventricular filling</a:t>
            </a:r>
          </a:p>
          <a:p>
            <a:pPr eaLnBrk="1" hangingPunct="1"/>
            <a:r>
              <a:rPr lang="en-US" dirty="0" smtClean="0"/>
              <a:t> Ejection of blood from ventricles impaired</a:t>
            </a:r>
          </a:p>
          <a:p>
            <a:pPr eaLnBrk="1" hangingPunct="1"/>
            <a:r>
              <a:rPr lang="en-US" dirty="0" smtClean="0"/>
              <a:t>Manifested by </a:t>
            </a:r>
            <a:r>
              <a:rPr lang="en-US" dirty="0" err="1" smtClean="0"/>
              <a:t>dyspnea</a:t>
            </a:r>
            <a:r>
              <a:rPr lang="en-US" dirty="0" smtClean="0"/>
              <a:t> and fatigue</a:t>
            </a:r>
          </a:p>
          <a:p>
            <a:pPr eaLnBrk="1" hangingPunct="1"/>
            <a:r>
              <a:rPr lang="en-US" dirty="0" smtClean="0"/>
              <a:t>Heart failure with reduced EF (</a:t>
            </a:r>
            <a:r>
              <a:rPr lang="en-US" dirty="0" err="1" smtClean="0"/>
              <a:t>HFrEF</a:t>
            </a:r>
            <a:r>
              <a:rPr lang="en-US" dirty="0" smtClean="0"/>
              <a:t>) EF &lt; 40%</a:t>
            </a:r>
          </a:p>
          <a:p>
            <a:pPr eaLnBrk="1" hangingPunct="1"/>
            <a:r>
              <a:rPr lang="en-US" dirty="0" smtClean="0"/>
              <a:t>Heart failure with preserved EF (</a:t>
            </a:r>
            <a:r>
              <a:rPr lang="en-US" dirty="0" err="1" smtClean="0"/>
              <a:t>HFpEF</a:t>
            </a:r>
            <a:r>
              <a:rPr lang="en-US" dirty="0" smtClean="0"/>
              <a:t>)</a:t>
            </a:r>
          </a:p>
          <a:p>
            <a:pPr eaLnBrk="1" hangingPunct="1"/>
            <a:r>
              <a:rPr lang="en-US" dirty="0" smtClean="0"/>
              <a:t>“Heart Failure” preferred over 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dirty="0" smtClean="0"/>
              <a:t>          “Congested heart failure”</a:t>
            </a:r>
          </a:p>
          <a:p>
            <a:pPr eaLnBrk="1" hangingPunct="1">
              <a:buFont typeface="Wingdings 3" pitchFamily="18" charset="2"/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Heart Failure Definition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Critical to  improving outcomes</a:t>
            </a:r>
          </a:p>
          <a:p>
            <a:r>
              <a:rPr lang="en-US" dirty="0" smtClean="0"/>
              <a:t>Develop a partnership- treatments are explored and agreed upon</a:t>
            </a:r>
          </a:p>
          <a:p>
            <a:r>
              <a:rPr lang="en-US" dirty="0" smtClean="0"/>
              <a:t>Adherence is discussed and follow up planned</a:t>
            </a:r>
          </a:p>
          <a:p>
            <a:r>
              <a:rPr lang="en-US" dirty="0" smtClean="0"/>
              <a:t>When non-adherence is </a:t>
            </a:r>
            <a:r>
              <a:rPr lang="en-US" dirty="0" err="1" smtClean="0"/>
              <a:t>ID’d</a:t>
            </a:r>
            <a:r>
              <a:rPr lang="en-US" dirty="0" smtClean="0"/>
              <a:t> – reinforce benefits of treatment and resolve barriers</a:t>
            </a:r>
          </a:p>
          <a:p>
            <a:r>
              <a:rPr lang="en-US" dirty="0" smtClean="0"/>
              <a:t>Placing blame should be avoided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Promote Adherence and Self Care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Advanced age</a:t>
            </a:r>
          </a:p>
          <a:p>
            <a:r>
              <a:rPr lang="en-US" smtClean="0"/>
              <a:t>Multiple co-morbidities</a:t>
            </a:r>
          </a:p>
          <a:p>
            <a:r>
              <a:rPr lang="en-US" smtClean="0"/>
              <a:t>Multiple specialist</a:t>
            </a:r>
          </a:p>
          <a:p>
            <a:r>
              <a:rPr lang="en-US" smtClean="0"/>
              <a:t>Dementia/cognitive dysfunction</a:t>
            </a:r>
          </a:p>
          <a:p>
            <a:r>
              <a:rPr lang="en-US" smtClean="0"/>
              <a:t>Financial challenges</a:t>
            </a:r>
          </a:p>
          <a:p>
            <a:r>
              <a:rPr lang="en-US" smtClean="0"/>
              <a:t>Lack of social support</a:t>
            </a:r>
          </a:p>
          <a:p>
            <a:r>
              <a:rPr lang="en-US" smtClean="0"/>
              <a:t>Poor functional capacity</a:t>
            </a:r>
          </a:p>
          <a:p>
            <a:r>
              <a:rPr lang="en-US" smtClean="0"/>
              <a:t>Depression</a:t>
            </a:r>
          </a:p>
          <a:p>
            <a:r>
              <a:rPr lang="en-US" smtClean="0"/>
              <a:t>Cultural barriers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Identify Barriers to </a:t>
            </a:r>
            <a:r>
              <a:rPr lang="en-US" dirty="0" err="1" smtClean="0"/>
              <a:t>Adherance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500"/>
          </a:xfrm>
        </p:spPr>
        <p:txBody>
          <a:bodyPr/>
          <a:lstStyle/>
          <a:p>
            <a:r>
              <a:rPr lang="en-US" dirty="0" smtClean="0"/>
              <a:t>Identify the learner</a:t>
            </a:r>
          </a:p>
          <a:p>
            <a:r>
              <a:rPr lang="en-US" dirty="0" smtClean="0"/>
              <a:t>Focus on key elements of self-care</a:t>
            </a:r>
          </a:p>
          <a:p>
            <a:r>
              <a:rPr lang="en-US" dirty="0" smtClean="0"/>
              <a:t>Address low health literacy issues</a:t>
            </a:r>
          </a:p>
          <a:p>
            <a:r>
              <a:rPr lang="en-US" dirty="0" smtClean="0"/>
              <a:t>Utilize teach back approach</a:t>
            </a:r>
          </a:p>
          <a:p>
            <a:r>
              <a:rPr lang="en-US" dirty="0" smtClean="0"/>
              <a:t>Interdisciplinary approach</a:t>
            </a:r>
          </a:p>
          <a:p>
            <a:pPr>
              <a:buNone/>
            </a:pPr>
            <a:r>
              <a:rPr lang="en-US" dirty="0" smtClean="0"/>
              <a:t>   Pharmacy, Physical Therapy, Occupational   Therapy, Case Management, Chaplain, Nursing, (it takes a hospital)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Focused Patient Education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Hospital follow-up within 7 days of discharge</a:t>
            </a:r>
          </a:p>
          <a:p>
            <a:r>
              <a:rPr lang="en-US" dirty="0" smtClean="0"/>
              <a:t>Improved discharge summaries completed prior to the 7 day hospital follow up</a:t>
            </a:r>
          </a:p>
          <a:p>
            <a:r>
              <a:rPr lang="en-US" dirty="0" smtClean="0"/>
              <a:t>Accurate med and up to date med list</a:t>
            </a:r>
          </a:p>
          <a:p>
            <a:r>
              <a:rPr lang="en-US" dirty="0" smtClean="0"/>
              <a:t>Improved education</a:t>
            </a:r>
          </a:p>
          <a:p>
            <a:pPr>
              <a:buNone/>
            </a:pPr>
            <a:r>
              <a:rPr lang="en-US" dirty="0" smtClean="0"/>
              <a:t>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Prevent Hospital Readmissions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Hospital to Home – American College of Cardiology : See you in &amp;</a:t>
            </a:r>
          </a:p>
          <a:p>
            <a:r>
              <a:rPr lang="en-US" dirty="0" smtClean="0"/>
              <a:t>Target HF- American Heart Association</a:t>
            </a:r>
          </a:p>
          <a:p>
            <a:r>
              <a:rPr lang="en-US" dirty="0" smtClean="0"/>
              <a:t>Project RED –Boston University</a:t>
            </a:r>
          </a:p>
          <a:p>
            <a:r>
              <a:rPr lang="en-US" dirty="0" smtClean="0">
                <a:hlinkClick r:id="rId2"/>
              </a:rPr>
              <a:t>www.bu.edu/fammed/projectred</a:t>
            </a:r>
            <a:r>
              <a:rPr lang="en-US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Tool kits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534400" cy="5257800"/>
          </a:xfrm>
          <a:ln>
            <a:solidFill>
              <a:schemeClr val="accent3"/>
            </a:solidFill>
          </a:ln>
        </p:spPr>
        <p:txBody>
          <a:bodyPr/>
          <a:lstStyle/>
          <a:p>
            <a:r>
              <a:rPr lang="en-US" dirty="0" smtClean="0"/>
              <a:t>American Association of Cardiovascular and Pulmonary Rehabilitation</a:t>
            </a:r>
          </a:p>
          <a:p>
            <a:pPr>
              <a:buFont typeface="Wingdings 3" pitchFamily="18" charset="2"/>
              <a:buNone/>
            </a:pPr>
            <a:r>
              <a:rPr lang="en-US" dirty="0" smtClean="0"/>
              <a:t>   </a:t>
            </a:r>
            <a:r>
              <a:rPr lang="en-US" dirty="0" smtClean="0">
                <a:hlinkClick r:id="rId2"/>
              </a:rPr>
              <a:t>www.aacvpr.org</a:t>
            </a:r>
            <a:endParaRPr lang="en-US" dirty="0" smtClean="0"/>
          </a:p>
          <a:p>
            <a:r>
              <a:rPr lang="en-US" dirty="0" smtClean="0"/>
              <a:t>American Association of Heart Failure Nurses </a:t>
            </a:r>
            <a:r>
              <a:rPr lang="en-US" dirty="0" smtClean="0">
                <a:solidFill>
                  <a:srgbClr val="FF0000"/>
                </a:solidFill>
                <a:hlinkClick r:id="rId3"/>
              </a:rPr>
              <a:t>www.aahfn.org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American Heart Association 800-242-8721 </a:t>
            </a:r>
            <a:r>
              <a:rPr lang="en-US" dirty="0" smtClean="0">
                <a:hlinkClick r:id="rId4"/>
              </a:rPr>
              <a:t>www.heart.org/heartfailure</a:t>
            </a:r>
            <a:endParaRPr lang="en-US" dirty="0" smtClean="0"/>
          </a:p>
          <a:p>
            <a:r>
              <a:rPr lang="en-US" dirty="0" smtClean="0"/>
              <a:t>Heart Failure Society of America </a:t>
            </a:r>
            <a:r>
              <a:rPr lang="en-US" dirty="0" smtClean="0">
                <a:hlinkClick r:id="rId5"/>
              </a:rPr>
              <a:t>www.hfsa.org</a:t>
            </a:r>
            <a:endParaRPr lang="en-US" dirty="0" smtClean="0"/>
          </a:p>
          <a:p>
            <a:r>
              <a:rPr lang="en-US" dirty="0" smtClean="0"/>
              <a:t>NHLBI DASH Eating Plan </a:t>
            </a:r>
            <a:r>
              <a:rPr lang="en-US" dirty="0" smtClean="0">
                <a:hlinkClick r:id="rId6"/>
              </a:rPr>
              <a:t>www.nhlbi.nih/health/healthtopics/topics/dash</a:t>
            </a:r>
            <a:endParaRPr lang="en-US" dirty="0" smtClean="0"/>
          </a:p>
          <a:p>
            <a:r>
              <a:rPr lang="en-US" dirty="0" smtClean="0"/>
              <a:t>American College of Cardiology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smtClean="0">
                <a:solidFill>
                  <a:schemeClr val="accent3"/>
                </a:solidFill>
              </a:rPr>
              <a:t>www. ACC.org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Resources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905000" y="1752600"/>
            <a:ext cx="5867400" cy="1830388"/>
          </a:xfrm>
        </p:spPr>
        <p:txBody>
          <a:bodyPr/>
          <a:lstStyle/>
          <a:p>
            <a:r>
              <a:rPr lang="en-US" dirty="0" smtClean="0"/>
              <a:t>Thank you 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Complex Clinical Syndrome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1143000" y="990600"/>
            <a:ext cx="7620000" cy="5562600"/>
          </a:xfrm>
        </p:spPr>
        <p:txBody>
          <a:bodyPr/>
          <a:lstStyle/>
          <a:p>
            <a:r>
              <a:rPr lang="en-US" b="1" smtClean="0"/>
              <a:t>HYPERTENSION</a:t>
            </a:r>
            <a:r>
              <a:rPr lang="en-US" smtClean="0"/>
              <a:t>- </a:t>
            </a:r>
            <a:r>
              <a:rPr lang="en-US" u="sng" smtClean="0"/>
              <a:t>single most important </a:t>
            </a:r>
          </a:p>
          <a:p>
            <a:pPr>
              <a:buFont typeface="Wingdings 3" pitchFamily="18" charset="2"/>
              <a:buNone/>
            </a:pPr>
            <a:r>
              <a:rPr lang="en-US" u="sng" smtClean="0"/>
              <a:t>modifiable risk factor</a:t>
            </a:r>
          </a:p>
          <a:p>
            <a:pPr>
              <a:buFont typeface="Wingdings 3" pitchFamily="18" charset="2"/>
              <a:buNone/>
            </a:pP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7159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Risk Factors For HF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685800" y="1981200"/>
          <a:ext cx="59436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Down Arrow 4"/>
          <p:cNvSpPr/>
          <p:nvPr/>
        </p:nvSpPr>
        <p:spPr>
          <a:xfrm>
            <a:off x="3581400" y="3962400"/>
            <a:ext cx="2971800" cy="2590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LONG TERM TX OF BP</a:t>
            </a:r>
            <a:r>
              <a:rPr lang="en-US" sz="2400" b="1" dirty="0">
                <a:latin typeface="Calibri"/>
              </a:rPr>
              <a:t>↓</a:t>
            </a:r>
          </a:p>
          <a:p>
            <a:pPr algn="ctr">
              <a:defRPr/>
            </a:pPr>
            <a:r>
              <a:rPr lang="en-US" sz="2400" b="1" dirty="0">
                <a:latin typeface="Calibri"/>
              </a:rPr>
              <a:t>↓</a:t>
            </a:r>
            <a:r>
              <a:rPr lang="en-US" sz="2800" b="1" dirty="0">
                <a:latin typeface="Calibri"/>
              </a:rPr>
              <a:t>HF 50%</a:t>
            </a:r>
            <a:endParaRPr lang="en-US" sz="2800" b="1" dirty="0"/>
          </a:p>
        </p:txBody>
      </p:sp>
      <p:sp>
        <p:nvSpPr>
          <p:cNvPr id="6" name="Up Arrow 5"/>
          <p:cNvSpPr/>
          <p:nvPr/>
        </p:nvSpPr>
        <p:spPr>
          <a:xfrm>
            <a:off x="6934200" y="2133600"/>
            <a:ext cx="1905000" cy="16637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latin typeface="Calibri"/>
              </a:rPr>
              <a:t>↑HF</a:t>
            </a:r>
            <a:endParaRPr lang="en-US" sz="2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>
              <a:buNone/>
            </a:pPr>
            <a:endParaRPr lang="en-US" sz="2800" b="1" dirty="0" smtClean="0"/>
          </a:p>
          <a:p>
            <a:r>
              <a:rPr lang="en-US" sz="2800" dirty="0" smtClean="0"/>
              <a:t>Diabetes</a:t>
            </a:r>
          </a:p>
          <a:p>
            <a:r>
              <a:rPr lang="en-US" sz="2800" dirty="0" smtClean="0"/>
              <a:t>Obesity and insulin resistance ↑ incidence</a:t>
            </a:r>
          </a:p>
          <a:p>
            <a:r>
              <a:rPr lang="en-US" sz="2800" dirty="0" smtClean="0"/>
              <a:t>Metabolic Syndrome </a:t>
            </a:r>
          </a:p>
          <a:p>
            <a:pPr>
              <a:buFont typeface="Wingdings 3" pitchFamily="18" charset="2"/>
              <a:buNone/>
            </a:pPr>
            <a:r>
              <a:rPr lang="en-US" sz="2800" dirty="0" smtClean="0"/>
              <a:t>  abdominal adiposity, </a:t>
            </a:r>
            <a:r>
              <a:rPr lang="en-US" sz="2800" dirty="0" err="1" smtClean="0"/>
              <a:t>dyslipidemia</a:t>
            </a:r>
            <a:r>
              <a:rPr lang="en-US" sz="2800" dirty="0" smtClean="0"/>
              <a:t>, fasting hyperglycemia</a:t>
            </a:r>
          </a:p>
          <a:p>
            <a:r>
              <a:rPr lang="en-US" sz="2800" dirty="0" smtClean="0"/>
              <a:t>Atherosclerotic Diseases</a:t>
            </a:r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Risk Factors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6900"/>
          </a:xfrm>
        </p:spPr>
        <p:txBody>
          <a:bodyPr/>
          <a:lstStyle/>
          <a:p>
            <a:r>
              <a:rPr lang="en-US" dirty="0" smtClean="0"/>
              <a:t>Myocardial ischemia/infarction</a:t>
            </a:r>
          </a:p>
          <a:p>
            <a:r>
              <a:rPr lang="en-US" dirty="0" smtClean="0"/>
              <a:t>Hypertension</a:t>
            </a:r>
          </a:p>
          <a:p>
            <a:r>
              <a:rPr lang="en-US" dirty="0" err="1" smtClean="0"/>
              <a:t>Atrial</a:t>
            </a:r>
            <a:r>
              <a:rPr lang="en-US" dirty="0" smtClean="0"/>
              <a:t> fibrillation or other arrhythmias</a:t>
            </a:r>
          </a:p>
          <a:p>
            <a:r>
              <a:rPr lang="en-US" dirty="0" smtClean="0"/>
              <a:t>Thyroid diseases</a:t>
            </a:r>
          </a:p>
          <a:p>
            <a:r>
              <a:rPr lang="en-US" dirty="0" smtClean="0"/>
              <a:t>Anemia</a:t>
            </a:r>
          </a:p>
          <a:p>
            <a:r>
              <a:rPr lang="en-US" dirty="0" smtClean="0"/>
              <a:t>Pulmonary congestion</a:t>
            </a:r>
          </a:p>
          <a:p>
            <a:r>
              <a:rPr lang="en-US" dirty="0" smtClean="0"/>
              <a:t>Drug interactions</a:t>
            </a:r>
          </a:p>
          <a:p>
            <a:r>
              <a:rPr lang="en-US" dirty="0" smtClean="0"/>
              <a:t>Non-adherence</a:t>
            </a:r>
          </a:p>
          <a:p>
            <a:r>
              <a:rPr lang="en-US" dirty="0" smtClean="0"/>
              <a:t>Sleep apnea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Precipitating Factors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984</TotalTime>
  <Words>2352</Words>
  <Application>Microsoft Office PowerPoint</Application>
  <PresentationFormat>On-screen Show (4:3)</PresentationFormat>
  <Paragraphs>665</Paragraphs>
  <Slides>56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7" baseType="lpstr">
      <vt:lpstr>MS PGothic</vt:lpstr>
      <vt:lpstr>MS PGothic</vt:lpstr>
      <vt:lpstr>Arial</vt:lpstr>
      <vt:lpstr>Calibri</vt:lpstr>
      <vt:lpstr>Garamond</vt:lpstr>
      <vt:lpstr>Lucida Sans Unicode</vt:lpstr>
      <vt:lpstr>msgothic</vt:lpstr>
      <vt:lpstr>Verdana</vt:lpstr>
      <vt:lpstr>Wingdings 2</vt:lpstr>
      <vt:lpstr>Wingdings 3</vt:lpstr>
      <vt:lpstr>Concourse</vt:lpstr>
      <vt:lpstr>CARING  FOR  THE  HEART  FAILURE  PATIENT</vt:lpstr>
      <vt:lpstr>Objectives</vt:lpstr>
      <vt:lpstr>Heart Failure Stats</vt:lpstr>
      <vt:lpstr>PowerPoint Presentation</vt:lpstr>
      <vt:lpstr>Heart Failure Definition</vt:lpstr>
      <vt:lpstr>Complex Clinical Syndrome</vt:lpstr>
      <vt:lpstr>Risk Factors For HF</vt:lpstr>
      <vt:lpstr>Risk Factors </vt:lpstr>
      <vt:lpstr>Precipitating Factors</vt:lpstr>
      <vt:lpstr>Structural Abnormalities Dilated Cardiomyopathies (DCM) </vt:lpstr>
      <vt:lpstr>Takotsubo Cardiomyopathy Broken Heart Syndrome</vt:lpstr>
      <vt:lpstr>HF Care-History</vt:lpstr>
      <vt:lpstr>HF Care- Physical Exam </vt:lpstr>
      <vt:lpstr>Diagnostic Testing</vt:lpstr>
      <vt:lpstr>Cardiomegaly</vt:lpstr>
      <vt:lpstr>Echo</vt:lpstr>
      <vt:lpstr>PowerPoint Presentation</vt:lpstr>
      <vt:lpstr>Brain Natriuretic Peptide</vt:lpstr>
      <vt:lpstr>New York Heart Association Functional Level of Impairment</vt:lpstr>
      <vt:lpstr>Stages in the development of HF and recommended therapy by stage</vt:lpstr>
      <vt:lpstr>Stages of Heart Failure ACCF-AHA Stages</vt:lpstr>
      <vt:lpstr>Stages, Phenotypes and Treatment of HF</vt:lpstr>
      <vt:lpstr> Stage A At risk; no symptoms </vt:lpstr>
      <vt:lpstr>Stage A Therapy</vt:lpstr>
      <vt:lpstr>Stage B  Structural HD; No symptoms</vt:lpstr>
      <vt:lpstr>Stage B Therapy</vt:lpstr>
      <vt:lpstr>Stage C HF</vt:lpstr>
      <vt:lpstr>Stage C Therapy HFpEF</vt:lpstr>
      <vt:lpstr>Stage C Therapy HFpEF</vt:lpstr>
      <vt:lpstr>Stage C Therapy HFrEF</vt:lpstr>
      <vt:lpstr>Stage C Therapy HFrEF</vt:lpstr>
      <vt:lpstr>Stage D Refractory HF</vt:lpstr>
      <vt:lpstr>Stage D Therapy Refractory HF</vt:lpstr>
      <vt:lpstr>Stage D Therapy Refractory HF</vt:lpstr>
      <vt:lpstr>Treatment is a step like progression through the stages</vt:lpstr>
      <vt:lpstr>  Cardiac Rehab</vt:lpstr>
      <vt:lpstr>Device Therapy: Biventricular Pacing Recommendations </vt:lpstr>
      <vt:lpstr>Implantable devices</vt:lpstr>
      <vt:lpstr>Surgical Options</vt:lpstr>
      <vt:lpstr>Left Ventricular Assist Device</vt:lpstr>
      <vt:lpstr>Ace Inhibitors</vt:lpstr>
      <vt:lpstr>Angiotensin Receptor Blockers </vt:lpstr>
      <vt:lpstr>Beta Blockers</vt:lpstr>
      <vt:lpstr>Aldosterone Antagonist</vt:lpstr>
      <vt:lpstr>Oral Nitrates and Hydralazine Recommendations</vt:lpstr>
      <vt:lpstr>Loop Diuretics</vt:lpstr>
      <vt:lpstr>Thiazide Diuretics</vt:lpstr>
      <vt:lpstr>  Lanoxin</vt:lpstr>
      <vt:lpstr>Meds to Avoid </vt:lpstr>
      <vt:lpstr>Promote Adherence and Self Care</vt:lpstr>
      <vt:lpstr>Identify Barriers to Adherance</vt:lpstr>
      <vt:lpstr>Focused Patient Education</vt:lpstr>
      <vt:lpstr>Prevent Hospital Readmissions</vt:lpstr>
      <vt:lpstr>Tool kits</vt:lpstr>
      <vt:lpstr>Resources</vt:lpstr>
      <vt:lpstr>Thank you !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Caring for the heart failure patient</dc:title>
  <dc:creator>Lloyd L. Matthews</dc:creator>
  <cp:lastModifiedBy>McConnell, Sandra E.  (HSC)</cp:lastModifiedBy>
  <cp:revision>14</cp:revision>
  <dcterms:created xsi:type="dcterms:W3CDTF">2014-10-30T04:32:43Z</dcterms:created>
  <dcterms:modified xsi:type="dcterms:W3CDTF">2015-02-19T20:44:56Z</dcterms:modified>
</cp:coreProperties>
</file>