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31"/>
  </p:notesMasterIdLst>
  <p:sldIdLst>
    <p:sldId id="311" r:id="rId2"/>
    <p:sldId id="357" r:id="rId3"/>
    <p:sldId id="347" r:id="rId4"/>
    <p:sldId id="348" r:id="rId5"/>
    <p:sldId id="349" r:id="rId6"/>
    <p:sldId id="350" r:id="rId7"/>
    <p:sldId id="351" r:id="rId8"/>
    <p:sldId id="321" r:id="rId9"/>
    <p:sldId id="322" r:id="rId10"/>
    <p:sldId id="319" r:id="rId11"/>
    <p:sldId id="323" r:id="rId12"/>
    <p:sldId id="324" r:id="rId13"/>
    <p:sldId id="327" r:id="rId14"/>
    <p:sldId id="334" r:id="rId15"/>
    <p:sldId id="331" r:id="rId16"/>
    <p:sldId id="332" r:id="rId17"/>
    <p:sldId id="337" r:id="rId18"/>
    <p:sldId id="338" r:id="rId19"/>
    <p:sldId id="341" r:id="rId20"/>
    <p:sldId id="316" r:id="rId21"/>
    <p:sldId id="353" r:id="rId22"/>
    <p:sldId id="290" r:id="rId23"/>
    <p:sldId id="291" r:id="rId24"/>
    <p:sldId id="292" r:id="rId25"/>
    <p:sldId id="294" r:id="rId26"/>
    <p:sldId id="297" r:id="rId27"/>
    <p:sldId id="317" r:id="rId28"/>
    <p:sldId id="355" r:id="rId29"/>
    <p:sldId id="356" r:id="rId3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942" autoAdjust="0"/>
  </p:normalViewPr>
  <p:slideViewPr>
    <p:cSldViewPr>
      <p:cViewPr varScale="1">
        <p:scale>
          <a:sx n="53" d="100"/>
          <a:sy n="53" d="100"/>
        </p:scale>
        <p:origin x="85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155053-92F8-4051-B1B0-35911A2D5C9D}" type="datetimeFigureOut">
              <a:rPr lang="en-US" smtClean="0"/>
              <a:t>3/4/2015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BBF21-E5F0-41B7-B4AC-22B67A7016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28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1CF579-EE85-4211-A8BB-E15E45F01560}" type="slidenum">
              <a:rPr lang="en-US"/>
              <a:pPr/>
              <a:t>6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846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F0C18A-A7A1-4662-B8AF-AAA9FE193DC4}" type="slidenum">
              <a:rPr lang="en-US"/>
              <a:pPr/>
              <a:t>7</a:t>
            </a:fld>
            <a:endParaRPr lang="en-US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751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71026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1027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87778B-AFC7-4AC5-BA6C-E446467246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F05A1-EF03-4B7D-8BA5-4810CC95DB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D5DEB-8BEE-454D-88BF-DCF3ADC73A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BA229-9AD4-41E3-AB68-94A2A31DE8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BAE4E9-33FB-43A4-A22B-E36B07E2DF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1806E-9DCD-4A33-9A8B-B0379D0BCC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2338F-5634-44E5-875B-18203CA3CE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644954-2985-4FEC-BC22-CD1C60C7B9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CB3D1-80D4-4575-B2AE-96D4081A2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96FCA-E051-45F7-940E-D2EA203869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1AB1B-5B8D-4DD9-9748-3A851B86AF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4965D-ADDC-4828-8469-EF66218575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1DF4F-3AAF-440E-8AEA-3A201C0542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3FB71-A21B-4391-9A1F-605EE8300F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69987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88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89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0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1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2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3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4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5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6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7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8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9999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0000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0001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70002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0003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0004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0005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2704E6F-B281-42E8-814E-483DE7BF8B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000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9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radiology.yale.edu/education/resources.aspx" TargetMode="External"/><Relationship Id="rId2" Type="http://schemas.openxmlformats.org/officeDocument/2006/relationships/hyperlink" Target="http://www.yale.edu/imaging/contents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radiologyeducation.com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Basic Steps to reading</a:t>
            </a:r>
            <a:r>
              <a:rPr lang="en-US" sz="8400" smtClean="0"/>
              <a:t> </a:t>
            </a:r>
            <a:br>
              <a:rPr lang="en-US" sz="8400" smtClean="0"/>
            </a:br>
            <a:r>
              <a:rPr lang="en-US" sz="8400" smtClean="0"/>
              <a:t>Chest X-rays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90112" y="3733800"/>
            <a:ext cx="7768087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A guide to help you study film!</a:t>
            </a:r>
          </a:p>
          <a:p>
            <a:pPr eaLnBrk="1" hangingPunct="1">
              <a:defRPr/>
            </a:pPr>
            <a:r>
              <a:rPr lang="en-US" dirty="0" smtClean="0"/>
              <a:t>Greg Brooks, </a:t>
            </a:r>
            <a:r>
              <a:rPr lang="en-US" sz="3200" dirty="0" smtClean="0"/>
              <a:t>DNP, APRN, FNP-BC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At the conclusion of this workshop, the participant will be able to:</a:t>
            </a:r>
          </a:p>
          <a:p>
            <a:r>
              <a:rPr lang="en-US" sz="2400" dirty="0"/>
              <a:t>1)	Assess Chest Radiographs by incorporating an organized examination approach to preparing, reading and interpreting radiographic findings.</a:t>
            </a:r>
          </a:p>
          <a:p>
            <a:r>
              <a:rPr lang="en-US" sz="2400" dirty="0"/>
              <a:t>2)	Differentiate normal from abnormal findings at the beginner’s level using an organized examination approach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539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Radiologic Terms</a:t>
            </a: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Radiography (XR Plain Films)</a:t>
            </a:r>
          </a:p>
          <a:p>
            <a:r>
              <a:rPr lang="en-US"/>
              <a:t>Ultrasonography (US)</a:t>
            </a:r>
          </a:p>
          <a:p>
            <a:r>
              <a:rPr lang="en-US"/>
              <a:t>Computed Tomography (CT)</a:t>
            </a:r>
          </a:p>
          <a:p>
            <a:r>
              <a:rPr lang="en-US"/>
              <a:t>Magnetic Resonance Imaging (MRI)</a:t>
            </a:r>
          </a:p>
          <a:p>
            <a:r>
              <a:rPr lang="en-US"/>
              <a:t>Beam Direction (PA Chest)</a:t>
            </a:r>
          </a:p>
          <a:p>
            <a:r>
              <a:rPr lang="en-US"/>
              <a:t>Body part Closest to FILM (Left Lat. Chest)</a:t>
            </a:r>
          </a:p>
        </p:txBody>
      </p:sp>
    </p:spTree>
    <p:extLst>
      <p:ext uri="{BB962C8B-B14F-4D97-AF65-F5344CB8AC3E}">
        <p14:creationId xmlns:p14="http://schemas.microsoft.com/office/powerpoint/2010/main" val="3729573997"/>
      </p:ext>
    </p:extLst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Densities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4114800" cy="4530725"/>
          </a:xfrm>
        </p:spPr>
        <p:txBody>
          <a:bodyPr/>
          <a:lstStyle/>
          <a:p>
            <a:r>
              <a:rPr lang="en-US" sz="2800" dirty="0"/>
              <a:t>Gas (Air) Appears as ….</a:t>
            </a:r>
          </a:p>
          <a:p>
            <a:r>
              <a:rPr lang="en-US" sz="2800" dirty="0"/>
              <a:t>Fat &amp; Lipids appear as….</a:t>
            </a:r>
          </a:p>
          <a:p>
            <a:r>
              <a:rPr lang="en-US" sz="2800" dirty="0"/>
              <a:t>Soft Tissue (muscle) appears as…</a:t>
            </a:r>
          </a:p>
          <a:p>
            <a:r>
              <a:rPr lang="en-US" sz="2800" dirty="0"/>
              <a:t>Calcium (Bone) appears as…</a:t>
            </a:r>
          </a:p>
          <a:p>
            <a:r>
              <a:rPr lang="en-US" sz="2800" dirty="0"/>
              <a:t>Heavy Metal (FB) appears as…</a:t>
            </a:r>
          </a:p>
        </p:txBody>
      </p:sp>
      <p:pic>
        <p:nvPicPr>
          <p:cNvPr id="12290" name="Picture 2" descr="http://www.ctsnet.org/sites/default/files/graphics/clincalcases/kraev/figur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143000"/>
            <a:ext cx="5715000" cy="581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41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 Approach to X-rays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First thing you check for is…….</a:t>
            </a:r>
          </a:p>
          <a:p>
            <a:pPr lvl="1"/>
            <a:r>
              <a:rPr lang="en-US"/>
              <a:t>PATIENT’S NAME!!!!</a:t>
            </a:r>
          </a:p>
          <a:p>
            <a:r>
              <a:rPr lang="en-US"/>
              <a:t>Next – check Date Done!</a:t>
            </a:r>
          </a:p>
          <a:p>
            <a:r>
              <a:rPr lang="en-US"/>
              <a:t>Position Markers: (left, right, upright)</a:t>
            </a:r>
          </a:p>
          <a:p>
            <a:r>
              <a:rPr lang="en-US"/>
              <a:t>Type of film: CT, MRI, radiograph</a:t>
            </a:r>
          </a:p>
          <a:p>
            <a:r>
              <a:rPr lang="en-US"/>
              <a:t>Patient position: Upright, Supine, Lateral</a:t>
            </a:r>
          </a:p>
          <a:p>
            <a:r>
              <a:rPr lang="en-US"/>
              <a:t>Quality of film</a:t>
            </a:r>
          </a:p>
        </p:txBody>
      </p:sp>
    </p:spTree>
    <p:extLst>
      <p:ext uri="{BB962C8B-B14F-4D97-AF65-F5344CB8AC3E}">
        <p14:creationId xmlns:p14="http://schemas.microsoft.com/office/powerpoint/2010/main" val="169741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REMEMBER YOUR RULES!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Superior to inferior</a:t>
            </a:r>
          </a:p>
          <a:p>
            <a:endParaRPr lang="en-US" dirty="0"/>
          </a:p>
          <a:p>
            <a:r>
              <a:rPr lang="en-US" dirty="0"/>
              <a:t>Compare side to side</a:t>
            </a:r>
          </a:p>
          <a:p>
            <a:endParaRPr lang="en-US" dirty="0"/>
          </a:p>
          <a:p>
            <a:r>
              <a:rPr lang="en-US" dirty="0"/>
              <a:t>External to internal</a:t>
            </a:r>
          </a:p>
          <a:p>
            <a:endParaRPr lang="en-US" dirty="0"/>
          </a:p>
          <a:p>
            <a:r>
              <a:rPr lang="en-US" dirty="0" smtClean="0"/>
              <a:t>Seek </a:t>
            </a:r>
            <a:r>
              <a:rPr lang="en-US" dirty="0"/>
              <a:t>pathology</a:t>
            </a:r>
          </a:p>
        </p:txBody>
      </p:sp>
    </p:spTree>
    <p:extLst>
      <p:ext uri="{BB962C8B-B14F-4D97-AF65-F5344CB8AC3E}">
        <p14:creationId xmlns:p14="http://schemas.microsoft.com/office/powerpoint/2010/main" val="429362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Ethics and </a:t>
            </a:r>
            <a:r>
              <a:rPr lang="en-US" dirty="0" err="1"/>
              <a:t>Legals</a:t>
            </a:r>
            <a:r>
              <a:rPr lang="en-US" dirty="0"/>
              <a:t> involved</a:t>
            </a: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600200"/>
            <a:ext cx="8540750" cy="4800600"/>
          </a:xfrm>
        </p:spPr>
        <p:txBody>
          <a:bodyPr/>
          <a:lstStyle/>
          <a:p>
            <a:r>
              <a:rPr lang="en-US"/>
              <a:t>Have a rationale</a:t>
            </a:r>
          </a:p>
          <a:p>
            <a:endParaRPr lang="en-US"/>
          </a:p>
          <a:p>
            <a:r>
              <a:rPr lang="en-US"/>
              <a:t>DOES NOT REPLACE EXAM!!!</a:t>
            </a:r>
          </a:p>
          <a:p>
            <a:endParaRPr lang="en-US"/>
          </a:p>
          <a:p>
            <a:r>
              <a:rPr lang="en-US"/>
              <a:t>Responsible for entire X-ray.</a:t>
            </a:r>
          </a:p>
          <a:p>
            <a:endParaRPr lang="en-US"/>
          </a:p>
          <a:p>
            <a:r>
              <a:rPr lang="en-US"/>
              <a:t>Must be reviewed by a Radiologist – You are not a radiologist!!</a:t>
            </a:r>
          </a:p>
        </p:txBody>
      </p:sp>
    </p:spTree>
    <p:extLst>
      <p:ext uri="{BB962C8B-B14F-4D97-AF65-F5344CB8AC3E}">
        <p14:creationId xmlns:p14="http://schemas.microsoft.com/office/powerpoint/2010/main" val="289204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“Reading” a chest X-ray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  <a:defRPr/>
            </a:pPr>
            <a:r>
              <a:rPr lang="en-US" dirty="0" smtClean="0"/>
              <a:t>Reading a Chest X-ray is reading Through the chest and “Seeing” all structures.</a:t>
            </a:r>
          </a:p>
          <a:p>
            <a:pPr marL="990600" lvl="1" indent="-533400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marL="990600" lvl="1" indent="-533400" eaLnBrk="1" hangingPunct="1">
              <a:buFont typeface="Wingdings" pitchFamily="2" charset="2"/>
              <a:buNone/>
              <a:defRPr/>
            </a:pPr>
            <a:endParaRPr lang="en-US" dirty="0"/>
          </a:p>
          <a:p>
            <a:pPr marL="990600" lvl="1" indent="-533400" eaLnBrk="1" hangingPunct="1">
              <a:buFont typeface="Wingdings" pitchFamily="2" charset="2"/>
              <a:buNone/>
              <a:defRPr/>
            </a:pPr>
            <a:r>
              <a:rPr lang="en-US" dirty="0" smtClean="0"/>
              <a:t>“right” and “left” refer to Patient orientation.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General Approach to CHEST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812800" indent="-812800" eaLnBrk="1" hangingPunct="1">
              <a:buFont typeface="Wingdings" pitchFamily="2" charset="2"/>
              <a:buNone/>
              <a:defRPr/>
            </a:pPr>
            <a:r>
              <a:rPr lang="en-US" dirty="0" smtClean="0"/>
              <a:t>First, Evaluate the film.</a:t>
            </a:r>
          </a:p>
          <a:p>
            <a:pPr marL="812800" indent="-812800" eaLnBrk="1" hangingPunct="1">
              <a:defRPr/>
            </a:pPr>
            <a:r>
              <a:rPr lang="en-US" dirty="0" smtClean="0"/>
              <a:t>Is Client midline and in alignment?</a:t>
            </a:r>
          </a:p>
          <a:p>
            <a:pPr marL="812800" indent="-812800" eaLnBrk="1" hangingPunct="1">
              <a:defRPr/>
            </a:pPr>
            <a:endParaRPr lang="en-US" dirty="0" smtClean="0"/>
          </a:p>
          <a:p>
            <a:pPr marL="812800" indent="-812800" eaLnBrk="1" hangingPunct="1">
              <a:defRPr/>
            </a:pPr>
            <a:r>
              <a:rPr lang="en-US" dirty="0" smtClean="0"/>
              <a:t>Is film developed correctly?</a:t>
            </a:r>
          </a:p>
          <a:p>
            <a:pPr marL="812800" indent="-812800" eaLnBrk="1" hangingPunct="1">
              <a:defRPr/>
            </a:pPr>
            <a:endParaRPr lang="en-US" dirty="0" smtClean="0"/>
          </a:p>
          <a:p>
            <a:pPr marL="812800" indent="-812800" eaLnBrk="1" hangingPunct="1">
              <a:defRPr/>
            </a:pPr>
            <a:r>
              <a:rPr lang="en-US" dirty="0" smtClean="0"/>
              <a:t>Is it a quality film?</a:t>
            </a:r>
          </a:p>
          <a:p>
            <a:pPr marL="812800" indent="-812800"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Is this an adequate film?</a:t>
            </a:r>
          </a:p>
        </p:txBody>
      </p:sp>
      <p:pic>
        <p:nvPicPr>
          <p:cNvPr id="19459" name="Picture 3" descr="8_pneumothorax_cxr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1066800"/>
            <a:ext cx="7543800" cy="5791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Density: Vertebral Bodies must be visible through Cardiac Shadow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Scapula Postition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5814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4800" dirty="0" smtClean="0"/>
              <a:t>  Scapula should project outside the lung fields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800" smtClean="0"/>
              <a:t>Rotation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Look at the clavicles of an X-ray</a:t>
            </a:r>
          </a:p>
          <a:p>
            <a:pPr eaLnBrk="1" hangingPunct="1">
              <a:defRPr/>
            </a:pPr>
            <a:r>
              <a:rPr lang="en-US" smtClean="0"/>
              <a:t>Medial ends should be of Equal Distance from the Spinous Process.</a:t>
            </a:r>
          </a:p>
          <a:p>
            <a:pPr eaLnBrk="1" hangingPunct="1">
              <a:defRPr/>
            </a:pPr>
            <a:endParaRPr lang="en-US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4800" smtClean="0"/>
              <a:t>Inspiration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_(n)ACjoint_bone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92075"/>
            <a:ext cx="8229600" cy="6765925"/>
          </a:xfrm>
          <a:noFill/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295400" y="381000"/>
            <a:ext cx="1905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First find #1 and #2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143000" y="4038600"/>
            <a:ext cx="152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Now #3, then #4…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257800" y="55626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5257800" y="6157119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/>
              <a:t>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ib #1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87313"/>
            <a:ext cx="8229600" cy="67706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ib #2 with arrows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0"/>
            <a:ext cx="8229600" cy="67706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295400"/>
            <a:ext cx="8229600" cy="23622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NOW Practice counting on your own!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hr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79375"/>
            <a:ext cx="7231063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Is this an adequate film?</a:t>
            </a:r>
          </a:p>
        </p:txBody>
      </p:sp>
      <p:pic>
        <p:nvPicPr>
          <p:cNvPr id="41987" name="Picture 3" descr="8_pneumothorax_cxr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1066800"/>
            <a:ext cx="7543800" cy="5791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5486400" cy="1139825"/>
          </a:xfrm>
        </p:spPr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7408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486400" cy="453072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Soft Tissue &amp; Bones</a:t>
            </a:r>
          </a:p>
          <a:p>
            <a:pPr eaLnBrk="1" hangingPunct="1">
              <a:defRPr/>
            </a:pPr>
            <a:r>
              <a:rPr lang="en-US" smtClean="0"/>
              <a:t>Mediastinum</a:t>
            </a:r>
          </a:p>
          <a:p>
            <a:pPr lvl="1" eaLnBrk="1" hangingPunct="1">
              <a:buFontTx/>
              <a:buNone/>
              <a:defRPr/>
            </a:pPr>
            <a:r>
              <a:rPr lang="en-US" smtClean="0"/>
              <a:t>* Lymphoma</a:t>
            </a:r>
            <a:br>
              <a:rPr lang="en-US" smtClean="0"/>
            </a:br>
            <a:r>
              <a:rPr lang="en-US" smtClean="0"/>
              <a:t>* Aortic aneurysm</a:t>
            </a:r>
            <a:br>
              <a:rPr lang="en-US" smtClean="0"/>
            </a:br>
            <a:r>
              <a:rPr lang="en-US" smtClean="0"/>
              <a:t>   * Dilated eosophagus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Looking at the Thymus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93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Now let’s evaluate a chest X-ray.</a:t>
            </a:r>
            <a:br>
              <a:rPr lang="en-US" sz="4000" smtClean="0"/>
            </a:br>
            <a:endParaRPr lang="en-US" sz="4000" smtClean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Soft Tissue &amp; Bones</a:t>
            </a:r>
          </a:p>
          <a:p>
            <a:pPr eaLnBrk="1" hangingPunct="1">
              <a:defRPr/>
            </a:pPr>
            <a:r>
              <a:rPr lang="en-US" dirty="0" err="1" smtClean="0"/>
              <a:t>Mediastinum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Heart</a:t>
            </a:r>
          </a:p>
          <a:p>
            <a:pPr lvl="1" eaLnBrk="1" hangingPunct="1">
              <a:defRPr/>
            </a:pPr>
            <a:r>
              <a:rPr lang="en-US" dirty="0" smtClean="0"/>
              <a:t>PA view vs. AP view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The Heart</a:t>
            </a:r>
          </a:p>
        </p:txBody>
      </p:sp>
      <p:sp>
        <p:nvSpPr>
          <p:cNvPr id="94213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4037013" cy="4530725"/>
          </a:xfrm>
        </p:spPr>
        <p:txBody>
          <a:bodyPr/>
          <a:lstStyle/>
          <a:p>
            <a:pPr eaLnBrk="1" hangingPunct="1">
              <a:defRPr/>
            </a:pPr>
            <a:endParaRPr lang="en-US" sz="2800" smtClean="0"/>
          </a:p>
        </p:txBody>
      </p:sp>
      <p:sp>
        <p:nvSpPr>
          <p:cNvPr id="9421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9788" y="1600200"/>
            <a:ext cx="4037012" cy="4530725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1. </a:t>
            </a:r>
            <a:r>
              <a:rPr lang="en-US" sz="2800" u="sng" smtClean="0"/>
              <a:t>Always look at both films</a:t>
            </a:r>
            <a:br>
              <a:rPr lang="en-US" sz="2800" u="sng" smtClean="0"/>
            </a:br>
            <a:endParaRPr lang="en-US" sz="2800" u="sng" smtClean="0"/>
          </a:p>
          <a:p>
            <a:pPr eaLnBrk="1" hangingPunct="1">
              <a:defRPr/>
            </a:pPr>
            <a:r>
              <a:rPr lang="en-US" sz="2800" smtClean="0"/>
              <a:t>2. Right border: Edge of (r) Atrium</a:t>
            </a:r>
            <a:br>
              <a:rPr lang="en-US" sz="2800" smtClean="0"/>
            </a:br>
            <a:endParaRPr lang="en-US" sz="2800" smtClean="0"/>
          </a:p>
          <a:p>
            <a:pPr eaLnBrk="1" hangingPunct="1">
              <a:defRPr/>
            </a:pPr>
            <a:r>
              <a:rPr lang="en-US" sz="2800" smtClean="0"/>
              <a:t>3. Left border: (l) Ventricle + Atrium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Lateral View</a:t>
            </a:r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7013" cy="4530725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Posterior border: left Ventricle</a:t>
            </a:r>
            <a:br>
              <a:rPr lang="en-US" sz="2800" smtClean="0"/>
            </a:br>
            <a:r>
              <a:rPr lang="en-US" sz="2800" smtClean="0"/>
              <a:t/>
            </a:r>
            <a:br>
              <a:rPr lang="en-US" sz="2800" smtClean="0"/>
            </a:br>
            <a:r>
              <a:rPr lang="en-US" sz="2800" smtClean="0"/>
              <a:t>Anterior border: right Ventricle </a:t>
            </a:r>
          </a:p>
        </p:txBody>
      </p:sp>
      <p:sp>
        <p:nvSpPr>
          <p:cNvPr id="96262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649788" y="1600200"/>
            <a:ext cx="4037012" cy="4530725"/>
          </a:xfrm>
        </p:spPr>
        <p:txBody>
          <a:bodyPr/>
          <a:lstStyle/>
          <a:p>
            <a:pPr eaLnBrk="1" hangingPunct="1">
              <a:defRPr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Now let’s evaluate a chest X-ray.</a:t>
            </a:r>
            <a:br>
              <a:rPr lang="en-US" sz="4000" smtClean="0"/>
            </a:br>
            <a:endParaRPr lang="en-US" sz="4000" smtClean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Soft Tissue &amp; Bones</a:t>
            </a:r>
          </a:p>
          <a:p>
            <a:pPr eaLnBrk="1" hangingPunct="1">
              <a:defRPr/>
            </a:pPr>
            <a:r>
              <a:rPr lang="en-US" smtClean="0"/>
              <a:t>Mediastinum</a:t>
            </a:r>
          </a:p>
          <a:p>
            <a:pPr eaLnBrk="1" hangingPunct="1">
              <a:defRPr/>
            </a:pPr>
            <a:r>
              <a:rPr lang="en-US" smtClean="0"/>
              <a:t>Heart</a:t>
            </a:r>
          </a:p>
          <a:p>
            <a:pPr eaLnBrk="1" hangingPunct="1">
              <a:defRPr/>
            </a:pPr>
            <a:r>
              <a:rPr lang="en-US" smtClean="0"/>
              <a:t>Diaphragm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Now let’s evaluate a chest X-ray.</a:t>
            </a:r>
            <a:br>
              <a:rPr lang="en-US" sz="4000" smtClean="0"/>
            </a:br>
            <a:endParaRPr lang="en-US" sz="4000" smtClean="0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Soft Tissue &amp; Bones</a:t>
            </a:r>
          </a:p>
          <a:p>
            <a:pPr eaLnBrk="1" hangingPunct="1">
              <a:defRPr/>
            </a:pPr>
            <a:r>
              <a:rPr lang="en-US" smtClean="0"/>
              <a:t>Mediastinum</a:t>
            </a:r>
          </a:p>
          <a:p>
            <a:pPr eaLnBrk="1" hangingPunct="1">
              <a:defRPr/>
            </a:pPr>
            <a:r>
              <a:rPr lang="en-US" smtClean="0"/>
              <a:t>Heart</a:t>
            </a:r>
          </a:p>
          <a:p>
            <a:pPr eaLnBrk="1" hangingPunct="1">
              <a:defRPr/>
            </a:pPr>
            <a:r>
              <a:rPr lang="en-US" smtClean="0"/>
              <a:t>Diaphragm</a:t>
            </a:r>
          </a:p>
          <a:p>
            <a:pPr eaLnBrk="1" hangingPunct="1">
              <a:defRPr/>
            </a:pPr>
            <a:r>
              <a:rPr lang="en-US" smtClean="0"/>
              <a:t>Pleura/Fissures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Now let’s evaluate a chest X-ray.</a:t>
            </a:r>
            <a:br>
              <a:rPr lang="en-US" sz="4000" smtClean="0"/>
            </a:br>
            <a:endParaRPr lang="en-US" sz="4000" smtClean="0"/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800" smtClean="0"/>
              <a:t>Soft Tissue &amp; Bones</a:t>
            </a:r>
          </a:p>
          <a:p>
            <a:pPr eaLnBrk="1" hangingPunct="1">
              <a:defRPr/>
            </a:pPr>
            <a:r>
              <a:rPr lang="en-US" sz="2800" smtClean="0"/>
              <a:t>Mediastinum</a:t>
            </a:r>
          </a:p>
          <a:p>
            <a:pPr eaLnBrk="1" hangingPunct="1">
              <a:defRPr/>
            </a:pPr>
            <a:r>
              <a:rPr lang="en-US" sz="2800" smtClean="0"/>
              <a:t>Heart</a:t>
            </a:r>
          </a:p>
          <a:p>
            <a:pPr eaLnBrk="1" hangingPunct="1">
              <a:defRPr/>
            </a:pPr>
            <a:r>
              <a:rPr lang="en-US" sz="2800" smtClean="0"/>
              <a:t>Diaphragm</a:t>
            </a:r>
          </a:p>
          <a:p>
            <a:pPr eaLnBrk="1" hangingPunct="1">
              <a:defRPr/>
            </a:pPr>
            <a:r>
              <a:rPr lang="en-US" sz="2800" smtClean="0"/>
              <a:t>Pleura/Fissures</a:t>
            </a:r>
          </a:p>
          <a:p>
            <a:pPr eaLnBrk="1" hangingPunct="1">
              <a:defRPr/>
            </a:pPr>
            <a:r>
              <a:rPr lang="en-US" sz="2800" smtClean="0"/>
              <a:t>Lungs</a:t>
            </a:r>
          </a:p>
          <a:p>
            <a:pPr lvl="1" eaLnBrk="1" hangingPunct="1">
              <a:defRPr/>
            </a:pPr>
            <a:r>
              <a:rPr lang="en-US" sz="2400" smtClean="0"/>
              <a:t>Trachea &amp; Bronchi		 - Parenchyma</a:t>
            </a:r>
          </a:p>
          <a:p>
            <a:pPr lvl="1" eaLnBrk="1" hangingPunct="1">
              <a:defRPr/>
            </a:pPr>
            <a:r>
              <a:rPr lang="en-US" sz="2400" smtClean="0"/>
              <a:t>Hilum				 - Apex</a:t>
            </a:r>
          </a:p>
          <a:p>
            <a:pPr lvl="1" eaLnBrk="1" hangingPunct="1">
              <a:defRPr/>
            </a:pPr>
            <a:r>
              <a:rPr lang="en-US" sz="2400" smtClean="0"/>
              <a:t>Vasculature			 - Behind Heart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>
          <a:xfrm>
            <a:off x="0" y="228600"/>
            <a:ext cx="9144000" cy="2286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Chest X-ray site: </a:t>
            </a:r>
            <a:r>
              <a:rPr lang="en-US" dirty="0"/>
              <a:t/>
            </a:r>
            <a:br>
              <a:rPr lang="en-US" dirty="0"/>
            </a:br>
            <a:r>
              <a:rPr lang="en-US" sz="3600" dirty="0">
                <a:hlinkClick r:id="rId2"/>
              </a:rPr>
              <a:t>http://</a:t>
            </a:r>
            <a:r>
              <a:rPr lang="en-US" sz="3600" dirty="0" smtClean="0">
                <a:hlinkClick r:id="rId2"/>
              </a:rPr>
              <a:t>www.yale.edu/imaging/contents.html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>
          <a:xfrm>
            <a:off x="-18691" y="2743200"/>
            <a:ext cx="9144000" cy="32004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OTHER SITES:  </a:t>
            </a:r>
            <a:r>
              <a:rPr lang="en-US" dirty="0" smtClean="0">
                <a:hlinkClick r:id="rId3"/>
              </a:rPr>
              <a:t>http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radiology.yale.edu/education/resources.aspx</a:t>
            </a: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://www.radiologyeducation.com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26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Suggested Readings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Novelline</a:t>
            </a:r>
            <a:r>
              <a:rPr lang="en-US" dirty="0" smtClean="0"/>
              <a:t>, R. A. (2004). </a:t>
            </a:r>
            <a:r>
              <a:rPr lang="en-US" i="1" dirty="0" smtClean="0"/>
              <a:t>Squire’s Fundamentals of Radiology </a:t>
            </a:r>
            <a:r>
              <a:rPr lang="en-US" dirty="0" smtClean="0"/>
              <a:t>(6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 err="1" smtClean="0"/>
              <a:t>ed</a:t>
            </a:r>
            <a:r>
              <a:rPr lang="en-US" dirty="0" smtClean="0"/>
              <a:t>). Cambridge, MA</a:t>
            </a:r>
            <a:r>
              <a:rPr lang="en-US" dirty="0"/>
              <a:t>: Harvard University Press</a:t>
            </a:r>
          </a:p>
        </p:txBody>
      </p:sp>
    </p:spTree>
    <p:extLst>
      <p:ext uri="{BB962C8B-B14F-4D97-AF65-F5344CB8AC3E}">
        <p14:creationId xmlns:p14="http://schemas.microsoft.com/office/powerpoint/2010/main" val="365391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iff">
  <a:themeElements>
    <a:clrScheme name="Cliff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Cliff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Cliff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6576</TotalTime>
  <Words>485</Words>
  <Application>Microsoft Office PowerPoint</Application>
  <PresentationFormat>On-screen Show (4:3)</PresentationFormat>
  <Paragraphs>114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Verdana</vt:lpstr>
      <vt:lpstr>Wingdings</vt:lpstr>
      <vt:lpstr>Cliff</vt:lpstr>
      <vt:lpstr>Basic Steps to reading  Chest X-rays</vt:lpstr>
      <vt:lpstr>Objectives</vt:lpstr>
      <vt:lpstr>Radiologic Terms</vt:lpstr>
      <vt:lpstr>Basic Densities</vt:lpstr>
      <vt:lpstr>General Approach to X-rays</vt:lpstr>
      <vt:lpstr>REMEMBER YOUR RULES!</vt:lpstr>
      <vt:lpstr>Ethics and Legals involved</vt:lpstr>
      <vt:lpstr>“Reading” a chest X-ray</vt:lpstr>
      <vt:lpstr>General Approach to CHEST</vt:lpstr>
      <vt:lpstr>Is this an adequate film?</vt:lpstr>
      <vt:lpstr>Density: Vertebral Bodies must be visible through Cardiac Shadow</vt:lpstr>
      <vt:lpstr>Scapula Postition</vt:lpstr>
      <vt:lpstr>Rotation</vt:lpstr>
      <vt:lpstr>PowerPoint Presentation</vt:lpstr>
      <vt:lpstr>PowerPoint Presentation</vt:lpstr>
      <vt:lpstr>PowerPoint Presentation</vt:lpstr>
      <vt:lpstr>NOW Practice counting on your own!</vt:lpstr>
      <vt:lpstr>PowerPoint Presentation</vt:lpstr>
      <vt:lpstr>Is this an adequate film?</vt:lpstr>
      <vt:lpstr>PowerPoint Presentation</vt:lpstr>
      <vt:lpstr>Looking at the Thymus</vt:lpstr>
      <vt:lpstr>Now let’s evaluate a chest X-ray. </vt:lpstr>
      <vt:lpstr>The Heart</vt:lpstr>
      <vt:lpstr>Lateral View</vt:lpstr>
      <vt:lpstr>Now let’s evaluate a chest X-ray. </vt:lpstr>
      <vt:lpstr>Now let’s evaluate a chest X-ray. </vt:lpstr>
      <vt:lpstr>Now let’s evaluate a chest X-ray. </vt:lpstr>
      <vt:lpstr>Chest X-ray site:  http://www.yale.edu/imaging/contents.html </vt:lpstr>
      <vt:lpstr>Suggested Readings</vt:lpstr>
    </vt:vector>
  </TitlesOfParts>
  <Company>OUHSC College of Nursing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gbrooks</dc:creator>
  <cp:lastModifiedBy>McConnell, Sandra E.  (HSC)</cp:lastModifiedBy>
  <cp:revision>37</cp:revision>
  <dcterms:created xsi:type="dcterms:W3CDTF">2003-11-12T06:55:30Z</dcterms:created>
  <dcterms:modified xsi:type="dcterms:W3CDTF">2015-03-04T13:24:28Z</dcterms:modified>
</cp:coreProperties>
</file>