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7"/>
  </p:notesMasterIdLst>
  <p:sldIdLst>
    <p:sldId id="257" r:id="rId2"/>
    <p:sldId id="258" r:id="rId3"/>
    <p:sldId id="260" r:id="rId4"/>
    <p:sldId id="261" r:id="rId5"/>
    <p:sldId id="264" r:id="rId6"/>
    <p:sldId id="272" r:id="rId7"/>
    <p:sldId id="267" r:id="rId8"/>
    <p:sldId id="268" r:id="rId9"/>
    <p:sldId id="273" r:id="rId10"/>
    <p:sldId id="275" r:id="rId11"/>
    <p:sldId id="274" r:id="rId12"/>
    <p:sldId id="292" r:id="rId13"/>
    <p:sldId id="297" r:id="rId14"/>
    <p:sldId id="298" r:id="rId15"/>
    <p:sldId id="279" r:id="rId16"/>
    <p:sldId id="281" r:id="rId17"/>
    <p:sldId id="282" r:id="rId18"/>
    <p:sldId id="283" r:id="rId19"/>
    <p:sldId id="266" r:id="rId20"/>
    <p:sldId id="284" r:id="rId21"/>
    <p:sldId id="285" r:id="rId22"/>
    <p:sldId id="288" r:id="rId23"/>
    <p:sldId id="291" r:id="rId24"/>
    <p:sldId id="286" r:id="rId25"/>
    <p:sldId id="287" r:id="rId26"/>
    <p:sldId id="305" r:id="rId27"/>
    <p:sldId id="306" r:id="rId28"/>
    <p:sldId id="293" r:id="rId29"/>
    <p:sldId id="337" r:id="rId30"/>
    <p:sldId id="301" r:id="rId31"/>
    <p:sldId id="302" r:id="rId32"/>
    <p:sldId id="303" r:id="rId33"/>
    <p:sldId id="304" r:id="rId34"/>
    <p:sldId id="309" r:id="rId35"/>
    <p:sldId id="308" r:id="rId36"/>
    <p:sldId id="310" r:id="rId37"/>
    <p:sldId id="311" r:id="rId38"/>
    <p:sldId id="307" r:id="rId39"/>
    <p:sldId id="295" r:id="rId40"/>
    <p:sldId id="312" r:id="rId41"/>
    <p:sldId id="313" r:id="rId42"/>
    <p:sldId id="317" r:id="rId43"/>
    <p:sldId id="316" r:id="rId44"/>
    <p:sldId id="315" r:id="rId45"/>
    <p:sldId id="319" r:id="rId46"/>
    <p:sldId id="320" r:id="rId47"/>
    <p:sldId id="321" r:id="rId48"/>
    <p:sldId id="322" r:id="rId49"/>
    <p:sldId id="318" r:id="rId50"/>
    <p:sldId id="341" r:id="rId51"/>
    <p:sldId id="323" r:id="rId52"/>
    <p:sldId id="324" r:id="rId53"/>
    <p:sldId id="325" r:id="rId54"/>
    <p:sldId id="339" r:id="rId55"/>
    <p:sldId id="326" r:id="rId56"/>
    <p:sldId id="329" r:id="rId57"/>
    <p:sldId id="327" r:id="rId58"/>
    <p:sldId id="330" r:id="rId59"/>
    <p:sldId id="331" r:id="rId60"/>
    <p:sldId id="332" r:id="rId61"/>
    <p:sldId id="333" r:id="rId62"/>
    <p:sldId id="334" r:id="rId63"/>
    <p:sldId id="335" r:id="rId64"/>
    <p:sldId id="336" r:id="rId65"/>
    <p:sldId id="340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9" autoAdjust="0"/>
    <p:restoredTop sz="73813" autoAdjust="0"/>
  </p:normalViewPr>
  <p:slideViewPr>
    <p:cSldViewPr>
      <p:cViewPr varScale="1">
        <p:scale>
          <a:sx n="53" d="100"/>
          <a:sy n="53" d="100"/>
        </p:scale>
        <p:origin x="93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324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C4829-2182-4266-8148-78A6D6B11CEB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E5E0B3-211E-4969-9A52-3A61988B1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14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96165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64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76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42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10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4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90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665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665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11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4689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109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754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805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118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873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969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409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958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985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6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902719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499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234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428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066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695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678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153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153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717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2BA125-37FE-435E-BD90-DE9D662006AC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05426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1400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374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243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852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721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840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949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7545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242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5124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652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255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662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933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644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8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236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2961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803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3681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0281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06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8474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7149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5347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9974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6208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5347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6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89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49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5E0B3-211E-4969-9A52-3A61988B16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64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69C9-189B-4ADF-B670-B8AF4BA80292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AACF-FE00-47D6-8A1E-4D94AEEDA3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69C9-189B-4ADF-B670-B8AF4BA80292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AACF-FE00-47D6-8A1E-4D94AEEDA3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69C9-189B-4ADF-B670-B8AF4BA80292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AACF-FE00-47D6-8A1E-4D94AEEDA3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69C9-189B-4ADF-B670-B8AF4BA80292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AACF-FE00-47D6-8A1E-4D94AEEDA3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69C9-189B-4ADF-B670-B8AF4BA80292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AACF-FE00-47D6-8A1E-4D94AEEDA3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69C9-189B-4ADF-B670-B8AF4BA80292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AACF-FE00-47D6-8A1E-4D94AEEDA3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69C9-189B-4ADF-B670-B8AF4BA80292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AACF-FE00-47D6-8A1E-4D94AEEDA3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69C9-189B-4ADF-B670-B8AF4BA80292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AACF-FE00-47D6-8A1E-4D94AEEDA3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69C9-189B-4ADF-B670-B8AF4BA80292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AACF-FE00-47D6-8A1E-4D94AEEDA3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69C9-189B-4ADF-B670-B8AF4BA80292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AACF-FE00-47D6-8A1E-4D94AEEDA3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69C9-189B-4ADF-B670-B8AF4BA80292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D86AACF-FE00-47D6-8A1E-4D94AEEDA35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D869C9-189B-4ADF-B670-B8AF4BA80292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D86AACF-FE00-47D6-8A1E-4D94AEEDA356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hyperlink" Target="http://www.entusa.com/world_ent_photos/zlinsky/nasal_polyps_vz.jpg" TargetMode="External"/><Relationship Id="rId7" Type="http://schemas.openxmlformats.org/officeDocument/2006/relationships/hyperlink" Target="http://www.entusa.com/nasal_pictures_html/allergic_rhinitis_3.htm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hyperlink" Target="http://www.entusa.com/nasal_pictures_html/chronic_rhinitis_1.htm" TargetMode="External"/><Relationship Id="rId4" Type="http://schemas.openxmlformats.org/officeDocument/2006/relationships/image" Target="../media/image29.jpeg"/><Relationship Id="rId9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gif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D5gLRHkmIs?feature=player_detailpage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828800"/>
            <a:ext cx="8229600" cy="2209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5400" b="1" i="1" dirty="0" smtClean="0">
                <a:solidFill>
                  <a:srgbClr val="FFFF00"/>
                </a:solidFill>
              </a:rPr>
              <a:t>ENT Skills</a:t>
            </a:r>
            <a:br>
              <a:rPr lang="en-US" sz="5400" b="1" i="1" dirty="0" smtClean="0">
                <a:solidFill>
                  <a:srgbClr val="FFFF00"/>
                </a:solidFill>
              </a:rPr>
            </a:br>
            <a:r>
              <a:rPr lang="en-US" sz="5400" b="1" i="1" dirty="0" smtClean="0">
                <a:solidFill>
                  <a:srgbClr val="FFFF00"/>
                </a:solidFill>
              </a:rPr>
              <a:t>Evaluation of ENT Disorders</a:t>
            </a:r>
            <a:r>
              <a:rPr lang="en-US" sz="3600" b="1" i="1" dirty="0" smtClean="0">
                <a:solidFill>
                  <a:srgbClr val="FFFF00"/>
                </a:solidFill>
              </a:rPr>
              <a:t/>
            </a:r>
            <a:br>
              <a:rPr lang="en-US" sz="3600" b="1" i="1" dirty="0" smtClean="0">
                <a:solidFill>
                  <a:srgbClr val="FFFF00"/>
                </a:solidFill>
              </a:rPr>
            </a:br>
            <a:endParaRPr lang="en-US" sz="3600" b="1" i="1" dirty="0" smtClean="0">
              <a:solidFill>
                <a:srgbClr val="FFFF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4724400"/>
            <a:ext cx="6400800" cy="17526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US" sz="2800" b="1" i="1" dirty="0"/>
              <a:t>Jennifer Bennett, </a:t>
            </a:r>
            <a:r>
              <a:rPr lang="en-US" sz="2800" b="1" i="1" dirty="0" smtClean="0"/>
              <a:t>APRN-CNP</a:t>
            </a:r>
            <a:endParaRPr lang="en-US" sz="2800" b="1" i="1" dirty="0"/>
          </a:p>
          <a:p>
            <a:pPr algn="ctr" eaLnBrk="1" hangingPunct="1">
              <a:lnSpc>
                <a:spcPct val="80000"/>
              </a:lnSpc>
              <a:defRPr/>
            </a:pPr>
            <a:r>
              <a:rPr lang="en-US" sz="2400" dirty="0"/>
              <a:t>Otolaryngology Nurse Practitioner 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en-US" sz="2400" dirty="0"/>
              <a:t>Oklahoma City VA Medical Center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en-US" sz="2400" dirty="0"/>
              <a:t>Oklahoma City, Oklahoma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/>
          </a:p>
          <a:p>
            <a:pPr eaLnBrk="1" hangingPunct="1">
              <a:lnSpc>
                <a:spcPct val="80000"/>
              </a:lnSpc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754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9453">
        <p:cut/>
      </p:transition>
    </mc:Choice>
    <mc:Fallback xmlns="">
      <p:transition advTm="19453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96112"/>
          </a:xfrm>
        </p:spPr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Hearing Assessment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i="1" dirty="0" smtClean="0">
                <a:solidFill>
                  <a:srgbClr val="FFFF00"/>
                </a:solidFill>
              </a:rPr>
              <a:t>Technique</a:t>
            </a:r>
            <a:endParaRPr lang="en-US" sz="2800" i="1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i="1" dirty="0" smtClean="0">
                <a:solidFill>
                  <a:srgbClr val="FFFF00"/>
                </a:solidFill>
              </a:rPr>
              <a:t>Results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152400" y="2514600"/>
            <a:ext cx="4344988" cy="4343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2 Techniques </a:t>
            </a:r>
          </a:p>
          <a:p>
            <a:r>
              <a:rPr lang="en-US" b="1" i="1" dirty="0" smtClean="0"/>
              <a:t>Loudness </a:t>
            </a:r>
            <a:r>
              <a:rPr lang="en-US" b="1" i="1" dirty="0"/>
              <a:t>Comparison </a:t>
            </a:r>
            <a:r>
              <a:rPr lang="en-US" b="1" i="1" dirty="0" smtClean="0"/>
              <a:t>Technique</a:t>
            </a:r>
          </a:p>
          <a:p>
            <a:pPr lvl="1"/>
            <a:r>
              <a:rPr lang="en-US" dirty="0" smtClean="0"/>
              <a:t> Vibrating TF is </a:t>
            </a:r>
            <a:r>
              <a:rPr lang="en-US" dirty="0"/>
              <a:t>placed </a:t>
            </a:r>
            <a:r>
              <a:rPr lang="en-US" dirty="0" smtClean="0"/>
              <a:t>on the mastoid to asses bone conduction </a:t>
            </a:r>
            <a:r>
              <a:rPr lang="en-US" b="1" i="1" dirty="0" smtClean="0">
                <a:solidFill>
                  <a:srgbClr val="FFFF00"/>
                </a:solidFill>
              </a:rPr>
              <a:t>THEN</a:t>
            </a:r>
          </a:p>
          <a:p>
            <a:pPr lvl="1"/>
            <a:r>
              <a:rPr lang="en-US" dirty="0"/>
              <a:t>Vibrating </a:t>
            </a:r>
            <a:r>
              <a:rPr lang="en-US" dirty="0" smtClean="0"/>
              <a:t>TF is quickly placed close </a:t>
            </a:r>
            <a:r>
              <a:rPr lang="en-US" dirty="0"/>
              <a:t>to the ear canal with the “U” of the fork facing </a:t>
            </a:r>
            <a:r>
              <a:rPr lang="en-US" dirty="0" smtClean="0"/>
              <a:t>forward</a:t>
            </a:r>
          </a:p>
          <a:p>
            <a:pPr lvl="1"/>
            <a:r>
              <a:rPr lang="en-US" dirty="0" smtClean="0"/>
              <a:t>Which sound location is </a:t>
            </a:r>
            <a:r>
              <a:rPr lang="en-US" b="1" i="1" dirty="0" smtClean="0">
                <a:solidFill>
                  <a:srgbClr val="FFFF00"/>
                </a:solidFill>
              </a:rPr>
              <a:t>louder</a:t>
            </a:r>
          </a:p>
          <a:p>
            <a:r>
              <a:rPr lang="en-US" b="1" i="1" dirty="0" smtClean="0"/>
              <a:t>Threshold Technique</a:t>
            </a:r>
          </a:p>
          <a:p>
            <a:pPr lvl="1"/>
            <a:r>
              <a:rPr lang="en-US" dirty="0" smtClean="0"/>
              <a:t>Vibrating TF is placed on the </a:t>
            </a:r>
            <a:r>
              <a:rPr lang="en-US" dirty="0"/>
              <a:t>on the </a:t>
            </a:r>
            <a:r>
              <a:rPr lang="en-US" dirty="0" smtClean="0"/>
              <a:t>mastoid until patient can longer hearing the sound </a:t>
            </a:r>
            <a:r>
              <a:rPr lang="en-US" b="1" i="1" dirty="0" smtClean="0">
                <a:solidFill>
                  <a:srgbClr val="FFFF00"/>
                </a:solidFill>
              </a:rPr>
              <a:t>THEN</a:t>
            </a:r>
          </a:p>
          <a:p>
            <a:pPr lvl="1"/>
            <a:r>
              <a:rPr lang="en-US" dirty="0"/>
              <a:t>Vibrating TF is quickly placed close to the ear canal with the “U” of the fork facing </a:t>
            </a:r>
            <a:r>
              <a:rPr lang="en-US" dirty="0" smtClean="0"/>
              <a:t>forward</a:t>
            </a:r>
          </a:p>
          <a:p>
            <a:pPr lvl="1"/>
            <a:r>
              <a:rPr lang="en-US" dirty="0" smtClean="0"/>
              <a:t>Can you hear the sound in front of ear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393192" lvl="1" indent="0">
              <a:buNone/>
            </a:pPr>
            <a:r>
              <a:rPr lang="en-US" b="1" i="1" dirty="0" smtClean="0">
                <a:solidFill>
                  <a:srgbClr val="00B050"/>
                </a:solidFill>
              </a:rPr>
              <a:t>Normal</a:t>
            </a:r>
            <a:r>
              <a:rPr lang="en-US" dirty="0"/>
              <a:t>: air conduction &gt; bone conduction (AC &gt; BC)</a:t>
            </a:r>
          </a:p>
          <a:p>
            <a:pPr marL="393192" lvl="1" indent="0">
              <a:buNone/>
            </a:pPr>
            <a:r>
              <a:rPr lang="en-US" b="1" i="1" dirty="0" smtClean="0">
                <a:solidFill>
                  <a:srgbClr val="FF0000"/>
                </a:solidFill>
              </a:rPr>
              <a:t>Abnormal</a:t>
            </a:r>
            <a:r>
              <a:rPr lang="en-US" dirty="0"/>
              <a:t>: bone conduction &gt; air conduction (BC &gt; AC), consistent with conductive hearing loss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495800"/>
            <a:ext cx="4015668" cy="2042941"/>
          </a:xfrm>
          <a:prstGeom prst="rect">
            <a:avLst/>
          </a:prstGeom>
        </p:spPr>
      </p:pic>
      <p:sp>
        <p:nvSpPr>
          <p:cNvPr id="8" name="Text Placeholder 4"/>
          <p:cNvSpPr txBox="1">
            <a:spLocks/>
          </p:cNvSpPr>
          <p:nvPr/>
        </p:nvSpPr>
        <p:spPr>
          <a:xfrm>
            <a:off x="2514600" y="1348296"/>
            <a:ext cx="4040188" cy="659352"/>
          </a:xfrm>
          <a:prstGeom prst="rect">
            <a:avLst/>
          </a:prstGeom>
        </p:spPr>
        <p:txBody>
          <a:bodyPr vert="horz" lIns="45720" tIns="0" rIns="45720" bIns="0" anchor="ctr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400" b="1" kern="1200" cap="none" baseline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i="1" dirty="0" err="1" smtClean="0">
                <a:solidFill>
                  <a:srgbClr val="FFFF00"/>
                </a:solidFill>
              </a:rPr>
              <a:t>Rinne</a:t>
            </a:r>
            <a:endParaRPr lang="en-US" sz="28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30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879"/>
    </mc:Choice>
    <mc:Fallback xmlns="">
      <p:transition spd="slow" advTm="11687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609600"/>
            <a:ext cx="6172200" cy="972312"/>
          </a:xfrm>
        </p:spPr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Interpretation</a:t>
            </a:r>
            <a:endParaRPr lang="en-US" b="1" i="1" dirty="0">
              <a:solidFill>
                <a:srgbClr val="FFFF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0912064"/>
              </p:ext>
            </p:extLst>
          </p:nvPr>
        </p:nvGraphicFramePr>
        <p:xfrm>
          <a:off x="533400" y="1981200"/>
          <a:ext cx="8153400" cy="4313238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717800"/>
                <a:gridCol w="2717800"/>
                <a:gridCol w="2717800"/>
              </a:tblGrid>
              <a:tr h="828146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Weber</a:t>
                      </a:r>
                      <a:endParaRPr lang="en-US" sz="2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Rinne</a:t>
                      </a:r>
                      <a:r>
                        <a:rPr lang="en-US" sz="2800" dirty="0" smtClean="0"/>
                        <a:t> (+ or –)</a:t>
                      </a:r>
                      <a:endParaRPr lang="en-US" sz="2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Diagnosis</a:t>
                      </a:r>
                      <a:endParaRPr lang="en-US" sz="2800" i="1" dirty="0"/>
                    </a:p>
                  </a:txBody>
                  <a:tcPr/>
                </a:tc>
              </a:tr>
              <a:tr h="828146">
                <a:tc>
                  <a:txBody>
                    <a:bodyPr/>
                    <a:lstStyle/>
                    <a:p>
                      <a:r>
                        <a:rPr lang="en-US" dirty="0" smtClean="0"/>
                        <a:t>Lateralization</a:t>
                      </a:r>
                      <a:r>
                        <a:rPr lang="en-US" baseline="0" dirty="0" smtClean="0"/>
                        <a:t> RIGHT 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Right Ear: AC &gt; BC (+)</a:t>
                      </a:r>
                    </a:p>
                    <a:p>
                      <a:r>
                        <a:rPr lang="en-US" dirty="0" smtClean="0"/>
                        <a:t>Left</a:t>
                      </a:r>
                      <a:r>
                        <a:rPr lang="en-US" baseline="0" dirty="0" smtClean="0"/>
                        <a:t> Ear: AC &gt; BC (+)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LEFT SNHL</a:t>
                      </a:r>
                      <a:endParaRPr lang="en-US" dirty="0"/>
                    </a:p>
                  </a:txBody>
                  <a:tcPr/>
                </a:tc>
              </a:tr>
              <a:tr h="8281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Lateralization</a:t>
                      </a:r>
                      <a:r>
                        <a:rPr lang="en-US" baseline="0" dirty="0" smtClean="0"/>
                        <a:t> RIGHT EAR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Right Ear:</a:t>
                      </a:r>
                      <a:r>
                        <a:rPr lang="en-US" baseline="0" dirty="0" smtClean="0"/>
                        <a:t>  BC &gt; AC (-) </a:t>
                      </a:r>
                    </a:p>
                    <a:p>
                      <a:r>
                        <a:rPr lang="en-US" baseline="0" dirty="0" smtClean="0"/>
                        <a:t>Left Ear: AC &gt; BC (+)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RIGHT</a:t>
                      </a:r>
                      <a:r>
                        <a:rPr lang="en-US" baseline="0" dirty="0" smtClean="0"/>
                        <a:t> CHL</a:t>
                      </a:r>
                      <a:endParaRPr lang="en-US" dirty="0"/>
                    </a:p>
                  </a:txBody>
                  <a:tcPr/>
                </a:tc>
              </a:tr>
              <a:tr h="828146">
                <a:tc>
                  <a:txBody>
                    <a:bodyPr/>
                    <a:lstStyle/>
                    <a:p>
                      <a:r>
                        <a:rPr lang="en-US" dirty="0" smtClean="0"/>
                        <a:t>Lateralization</a:t>
                      </a:r>
                      <a:r>
                        <a:rPr lang="en-US" baseline="0" dirty="0" smtClean="0"/>
                        <a:t> LEFT 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Right Ear: AC &gt; BC (+)</a:t>
                      </a:r>
                    </a:p>
                    <a:p>
                      <a:r>
                        <a:rPr lang="en-US" dirty="0" smtClean="0"/>
                        <a:t>Left</a:t>
                      </a:r>
                      <a:r>
                        <a:rPr lang="en-US" baseline="0" dirty="0" smtClean="0"/>
                        <a:t> Ear: AC &gt; BC (+)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RIGHT SNHL</a:t>
                      </a:r>
                      <a:endParaRPr lang="en-US" dirty="0"/>
                    </a:p>
                  </a:txBody>
                  <a:tcPr/>
                </a:tc>
              </a:tr>
              <a:tr h="8281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Lateralization</a:t>
                      </a:r>
                      <a:r>
                        <a:rPr lang="en-US" baseline="0" dirty="0" smtClean="0"/>
                        <a:t> LEFT EAR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Right Ear:</a:t>
                      </a:r>
                      <a:r>
                        <a:rPr lang="en-US" baseline="0" dirty="0" smtClean="0"/>
                        <a:t>  AC &gt; BC (+) </a:t>
                      </a:r>
                    </a:p>
                    <a:p>
                      <a:r>
                        <a:rPr lang="en-US" baseline="0" dirty="0" smtClean="0"/>
                        <a:t>Left Ear: BC &gt; AC (-)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LEFT CHL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7200" y="6390305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 SNHL = Sensorineural Hearing Loss</a:t>
            </a:r>
            <a:r>
              <a:rPr lang="en-US" dirty="0" smtClean="0"/>
              <a:t>	</a:t>
            </a:r>
            <a:r>
              <a:rPr lang="en-US" b="1" i="1" dirty="0" smtClean="0"/>
              <a:t>CHL = Conductive Hearing Loss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34899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EAC Foreign Body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i="1" dirty="0" smtClean="0">
                <a:solidFill>
                  <a:srgbClr val="FFFF00"/>
                </a:solidFill>
              </a:rPr>
              <a:t>History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i="1" dirty="0" smtClean="0">
                <a:solidFill>
                  <a:srgbClr val="FFFF00"/>
                </a:solidFill>
              </a:rPr>
              <a:t>Findings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History varies according </a:t>
            </a:r>
            <a:r>
              <a:rPr lang="en-US" dirty="0"/>
              <a:t>to object and length of time it has been in the ear</a:t>
            </a:r>
            <a:endParaRPr lang="en-US" dirty="0" smtClean="0"/>
          </a:p>
          <a:p>
            <a:r>
              <a:rPr lang="en-US" dirty="0" smtClean="0"/>
              <a:t>Aural Fullness</a:t>
            </a:r>
          </a:p>
          <a:p>
            <a:r>
              <a:rPr lang="en-US" dirty="0" smtClean="0"/>
              <a:t>Hearing Loss</a:t>
            </a:r>
          </a:p>
          <a:p>
            <a:r>
              <a:rPr lang="en-US" dirty="0" smtClean="0"/>
              <a:t>Discomfort</a:t>
            </a:r>
          </a:p>
          <a:p>
            <a:r>
              <a:rPr lang="en-US" dirty="0" smtClean="0"/>
              <a:t>Delayed Presentation</a:t>
            </a:r>
          </a:p>
          <a:p>
            <a:pPr lvl="1"/>
            <a:r>
              <a:rPr lang="en-US" dirty="0" err="1" smtClean="0"/>
              <a:t>Otalgia</a:t>
            </a:r>
            <a:endParaRPr lang="en-US" dirty="0" smtClean="0"/>
          </a:p>
          <a:p>
            <a:pPr lvl="1"/>
            <a:r>
              <a:rPr lang="en-US" dirty="0" err="1" smtClean="0"/>
              <a:t>Otorrhea</a:t>
            </a:r>
            <a:endParaRPr lang="en-US" dirty="0" smtClean="0"/>
          </a:p>
          <a:p>
            <a:pPr marL="393192" lvl="1" indent="0">
              <a:buNone/>
            </a:pP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124200"/>
          </a:xfrm>
        </p:spPr>
        <p:txBody>
          <a:bodyPr>
            <a:normAutofit/>
          </a:bodyPr>
          <a:lstStyle/>
          <a:p>
            <a:r>
              <a:rPr lang="en-US" dirty="0" smtClean="0"/>
              <a:t>Observe Foreign Body</a:t>
            </a:r>
          </a:p>
          <a:p>
            <a:r>
              <a:rPr lang="en-US" dirty="0" smtClean="0"/>
              <a:t>Insect</a:t>
            </a:r>
          </a:p>
          <a:p>
            <a:pPr lvl="1"/>
            <a:r>
              <a:rPr lang="en-US" dirty="0" smtClean="0"/>
              <a:t>Minimize movement with Viscous Lidocaine or Mineral oil.</a:t>
            </a:r>
          </a:p>
          <a:p>
            <a:r>
              <a:rPr lang="en-US" dirty="0" smtClean="0"/>
              <a:t>Food </a:t>
            </a:r>
          </a:p>
          <a:p>
            <a:pPr lvl="1"/>
            <a:r>
              <a:rPr lang="en-US" dirty="0" smtClean="0"/>
              <a:t>Do not instill water </a:t>
            </a:r>
          </a:p>
          <a:p>
            <a:pPr lvl="1"/>
            <a:r>
              <a:rPr lang="en-US" dirty="0" smtClean="0"/>
              <a:t>Can lead to size increase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81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03"/>
    </mc:Choice>
    <mc:Fallback xmlns="">
      <p:transition spd="slow" advTm="5620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Cerumen Impaction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i="1" dirty="0" smtClean="0">
                <a:solidFill>
                  <a:srgbClr val="FFFF00"/>
                </a:solidFill>
              </a:rPr>
              <a:t>History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i="1" dirty="0" smtClean="0">
                <a:solidFill>
                  <a:srgbClr val="FFFF00"/>
                </a:solidFill>
              </a:rPr>
              <a:t>Findings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Aural Fullness</a:t>
            </a:r>
          </a:p>
          <a:p>
            <a:r>
              <a:rPr lang="en-US" dirty="0" smtClean="0"/>
              <a:t>Hearing Loss</a:t>
            </a:r>
          </a:p>
          <a:p>
            <a:r>
              <a:rPr lang="en-US" dirty="0" err="1" smtClean="0"/>
              <a:t>Otalgia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38400"/>
            <a:ext cx="2976824" cy="3066256"/>
          </a:xfrm>
        </p:spPr>
      </p:pic>
    </p:spTree>
    <p:extLst>
      <p:ext uri="{BB962C8B-B14F-4D97-AF65-F5344CB8AC3E}">
        <p14:creationId xmlns:p14="http://schemas.microsoft.com/office/powerpoint/2010/main" val="243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23"/>
    </mc:Choice>
    <mc:Fallback xmlns="">
      <p:transition spd="slow" advTm="32223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Removal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920084"/>
            <a:ext cx="4038600" cy="4785515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err="1" smtClean="0"/>
              <a:t>Ceruminolytic</a:t>
            </a:r>
            <a:r>
              <a:rPr lang="en-US" b="1" dirty="0" smtClean="0"/>
              <a:t> Agents</a:t>
            </a:r>
          </a:p>
          <a:p>
            <a:pPr lvl="1"/>
            <a:r>
              <a:rPr lang="en-US" dirty="0" smtClean="0"/>
              <a:t>3% H2O2 Solution</a:t>
            </a:r>
          </a:p>
          <a:p>
            <a:pPr lvl="1"/>
            <a:r>
              <a:rPr lang="en-US" dirty="0" err="1" smtClean="0"/>
              <a:t>Debrox</a:t>
            </a:r>
            <a:r>
              <a:rPr lang="en-US" dirty="0" smtClean="0"/>
              <a:t>® Ear Drops</a:t>
            </a:r>
          </a:p>
          <a:p>
            <a:pPr lvl="1"/>
            <a:r>
              <a:rPr lang="en-US" dirty="0" smtClean="0"/>
              <a:t>Mineral Oil, Baby Oil, Olive Oil</a:t>
            </a:r>
          </a:p>
          <a:p>
            <a:r>
              <a:rPr lang="en-US" b="1" dirty="0" smtClean="0"/>
              <a:t>Manual Removal</a:t>
            </a:r>
          </a:p>
          <a:p>
            <a:pPr lvl="1"/>
            <a:r>
              <a:rPr lang="en-US" dirty="0" smtClean="0"/>
              <a:t>Alligator Forceps</a:t>
            </a:r>
          </a:p>
          <a:p>
            <a:pPr lvl="1"/>
            <a:r>
              <a:rPr lang="en-US" dirty="0" smtClean="0"/>
              <a:t>Ear Curette</a:t>
            </a:r>
          </a:p>
          <a:p>
            <a:r>
              <a:rPr lang="en-US" b="1" dirty="0" smtClean="0"/>
              <a:t>Suction</a:t>
            </a:r>
          </a:p>
          <a:p>
            <a:pPr lvl="1"/>
            <a:r>
              <a:rPr lang="en-US" dirty="0" smtClean="0"/>
              <a:t>Small </a:t>
            </a:r>
            <a:r>
              <a:rPr lang="en-US" dirty="0"/>
              <a:t>catheter held in contact with the object</a:t>
            </a:r>
            <a:endParaRPr lang="en-US" dirty="0" smtClean="0"/>
          </a:p>
          <a:p>
            <a:r>
              <a:rPr lang="en-US" b="1" dirty="0" smtClean="0"/>
              <a:t>Irrigation </a:t>
            </a:r>
          </a:p>
          <a:p>
            <a:pPr lvl="1"/>
            <a:r>
              <a:rPr lang="en-US" dirty="0" smtClean="0"/>
              <a:t>Simplest measure but is not without risk.</a:t>
            </a:r>
          </a:p>
          <a:p>
            <a:pPr marL="393192" lvl="1" indent="0">
              <a:buNone/>
            </a:pP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48200" y="1920084"/>
            <a:ext cx="4038600" cy="4785515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ENT Consult</a:t>
            </a:r>
          </a:p>
          <a:p>
            <a:pPr lvl="1"/>
            <a:r>
              <a:rPr lang="en-US" dirty="0"/>
              <a:t>TM Perforation (History or Suspected)</a:t>
            </a:r>
          </a:p>
          <a:p>
            <a:pPr lvl="1"/>
            <a:r>
              <a:rPr lang="en-US" dirty="0"/>
              <a:t>History Ear Surgery</a:t>
            </a:r>
          </a:p>
          <a:p>
            <a:pPr lvl="1"/>
            <a:r>
              <a:rPr lang="en-US" dirty="0"/>
              <a:t>Unable to remove </a:t>
            </a:r>
          </a:p>
          <a:p>
            <a:r>
              <a:rPr lang="en-US" b="1" dirty="0" smtClean="0"/>
              <a:t>Follow-Up</a:t>
            </a:r>
          </a:p>
          <a:p>
            <a:pPr lvl="1"/>
            <a:r>
              <a:rPr lang="en-US" dirty="0" smtClean="0"/>
              <a:t>None </a:t>
            </a:r>
          </a:p>
          <a:p>
            <a:pPr lvl="1"/>
            <a:r>
              <a:rPr lang="en-US" dirty="0" smtClean="0"/>
              <a:t>Recommend Combo </a:t>
            </a:r>
            <a:r>
              <a:rPr lang="en-US" dirty="0" err="1" smtClean="0"/>
              <a:t>Oto</a:t>
            </a:r>
            <a:r>
              <a:rPr lang="en-US" dirty="0" smtClean="0"/>
              <a:t>-topical antibiotic &amp; steroid ear drops for infection or abrasion. 	</a:t>
            </a:r>
          </a:p>
        </p:txBody>
      </p:sp>
    </p:spTree>
    <p:extLst>
      <p:ext uri="{BB962C8B-B14F-4D97-AF65-F5344CB8AC3E}">
        <p14:creationId xmlns:p14="http://schemas.microsoft.com/office/powerpoint/2010/main" val="407757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14"/>
    </mc:Choice>
    <mc:Fallback xmlns="">
      <p:transition spd="slow" advTm="9631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675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Acute Otitis </a:t>
            </a:r>
            <a:r>
              <a:rPr lang="en-US" b="1" i="1" dirty="0" err="1" smtClean="0">
                <a:solidFill>
                  <a:srgbClr val="FFFF00"/>
                </a:solidFill>
              </a:rPr>
              <a:t>Externa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05522"/>
            <a:ext cx="5573085" cy="521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77000" y="41148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***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818" y="645789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*** Hallmark Sign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84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51"/>
    </mc:Choice>
    <mc:Fallback xmlns="">
      <p:transition spd="slow" advTm="7215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AOE Treatment Principles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5943600" cy="2788920"/>
          </a:xfrm>
        </p:spPr>
        <p:txBody>
          <a:bodyPr/>
          <a:lstStyle/>
          <a:p>
            <a:r>
              <a:rPr lang="en-US" dirty="0" smtClean="0"/>
              <a:t>Aural Cleaning</a:t>
            </a:r>
          </a:p>
          <a:p>
            <a:r>
              <a:rPr lang="en-US" dirty="0" smtClean="0"/>
              <a:t>Pain Management</a:t>
            </a:r>
          </a:p>
          <a:p>
            <a:r>
              <a:rPr lang="en-US" dirty="0" smtClean="0"/>
              <a:t>Antimicrobial Therapy</a:t>
            </a:r>
          </a:p>
          <a:p>
            <a:r>
              <a:rPr lang="en-US" dirty="0" smtClean="0"/>
              <a:t>Dry Ear Precautions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58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55"/>
    </mc:Choice>
    <mc:Fallback xmlns="">
      <p:transition spd="slow" advTm="1985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Ear Wick Placement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905000"/>
            <a:ext cx="3027795" cy="4163219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Facilitates Drug Delivery with severe EAC edema</a:t>
            </a:r>
          </a:p>
          <a:p>
            <a:r>
              <a:rPr lang="en-US" dirty="0" smtClean="0"/>
              <a:t>Hard sponge that expands when saturated with ear drops after placement. </a:t>
            </a:r>
          </a:p>
          <a:p>
            <a:r>
              <a:rPr lang="en-US" dirty="0" smtClean="0"/>
              <a:t>Will cause temporary discomfort with insertion.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56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508"/>
    </mc:Choice>
    <mc:Fallback xmlns="">
      <p:transition spd="slow" advTm="90508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Ear Wick Placement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Gently/Firmly place  wick into lateral EAC with forceps until external end is at EAC meatus.</a:t>
            </a:r>
          </a:p>
          <a:p>
            <a:r>
              <a:rPr lang="en-US" dirty="0" smtClean="0"/>
              <a:t>Wick may self extrude as edema resolves or provider removes at follow-up visit 5-7 days later. </a:t>
            </a:r>
          </a:p>
        </p:txBody>
      </p:sp>
    </p:spTree>
    <p:extLst>
      <p:ext uri="{BB962C8B-B14F-4D97-AF65-F5344CB8AC3E}">
        <p14:creationId xmlns:p14="http://schemas.microsoft.com/office/powerpoint/2010/main" val="156631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23"/>
    </mc:Choice>
    <mc:Fallback xmlns="">
      <p:transition spd="slow" advTm="1292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Otitis Media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/>
              <a:t>Signs &amp; Symptoms</a:t>
            </a:r>
          </a:p>
          <a:p>
            <a:pPr lvl="1"/>
            <a:r>
              <a:rPr lang="en-US" dirty="0" smtClean="0"/>
              <a:t>Fever</a:t>
            </a:r>
          </a:p>
          <a:p>
            <a:pPr lvl="1"/>
            <a:r>
              <a:rPr lang="en-US" dirty="0" err="1" smtClean="0"/>
              <a:t>Otalgia</a:t>
            </a:r>
            <a:endParaRPr lang="en-US" dirty="0" smtClean="0"/>
          </a:p>
          <a:p>
            <a:pPr lvl="1"/>
            <a:r>
              <a:rPr lang="en-US" dirty="0" smtClean="0"/>
              <a:t>Irritability, Insomnia</a:t>
            </a:r>
          </a:p>
          <a:p>
            <a:pPr lvl="1"/>
            <a:r>
              <a:rPr lang="en-US" dirty="0" err="1" smtClean="0"/>
              <a:t>Otorrhea</a:t>
            </a:r>
            <a:endParaRPr lang="en-US" dirty="0" smtClean="0"/>
          </a:p>
          <a:p>
            <a:pPr lvl="1"/>
            <a:r>
              <a:rPr lang="en-US" dirty="0" smtClean="0"/>
              <a:t>Hearing Loss</a:t>
            </a:r>
          </a:p>
          <a:p>
            <a:pPr lvl="1"/>
            <a:r>
              <a:rPr lang="en-US" dirty="0" smtClean="0"/>
              <a:t>Concurrent or Preceding  URI symptoms</a:t>
            </a:r>
          </a:p>
        </p:txBody>
      </p:sp>
    </p:spTree>
    <p:extLst>
      <p:ext uri="{BB962C8B-B14F-4D97-AF65-F5344CB8AC3E}">
        <p14:creationId xmlns:p14="http://schemas.microsoft.com/office/powerpoint/2010/main" val="167101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6"/>
    </mc:Choice>
    <mc:Fallback xmlns="">
      <p:transition spd="slow" advTm="1260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i="1" dirty="0" smtClean="0">
                <a:solidFill>
                  <a:srgbClr val="FFFF00"/>
                </a:solidFill>
              </a:rPr>
              <a:t>Objectives</a:t>
            </a:r>
            <a:endParaRPr lang="en-US" sz="5400" b="1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Describe </a:t>
            </a:r>
            <a:r>
              <a:rPr lang="en-US" dirty="0">
                <a:latin typeface="Arial Black" panose="020B0A04020102020204" pitchFamily="34" charset="0"/>
              </a:rPr>
              <a:t>the assessment findings and management principles in ear and nose conditions. </a:t>
            </a:r>
          </a:p>
          <a:p>
            <a:r>
              <a:rPr lang="en-US" dirty="0" smtClean="0">
                <a:latin typeface="Arial Black" panose="020B0A04020102020204" pitchFamily="34" charset="0"/>
              </a:rPr>
              <a:t>Describe </a:t>
            </a:r>
            <a:r>
              <a:rPr lang="en-US" dirty="0">
                <a:latin typeface="Arial Black" panose="020B0A04020102020204" pitchFamily="34" charset="0"/>
              </a:rPr>
              <a:t>the assessment findings and management principles in throat conditions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67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8041">
        <p:cut/>
      </p:transition>
    </mc:Choice>
    <mc:Fallback xmlns="">
      <p:transition advTm="8041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OM </a:t>
            </a:r>
            <a:r>
              <a:rPr lang="en-US" b="1" i="1" dirty="0" err="1" smtClean="0">
                <a:solidFill>
                  <a:srgbClr val="FFFF00"/>
                </a:solidFill>
              </a:rPr>
              <a:t>Otoscopy</a:t>
            </a:r>
            <a:r>
              <a:rPr lang="en-US" b="1" i="1" dirty="0" smtClean="0">
                <a:solidFill>
                  <a:srgbClr val="FFFF00"/>
                </a:solidFill>
              </a:rPr>
              <a:t> Exam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400" b="1" i="1" dirty="0">
                <a:solidFill>
                  <a:srgbClr val="FFC000"/>
                </a:solidFill>
              </a:rPr>
              <a:t>Opacity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Opaque</a:t>
            </a: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400" b="1" i="1" dirty="0">
                <a:solidFill>
                  <a:srgbClr val="FFC000"/>
                </a:solidFill>
              </a:rPr>
              <a:t>Color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Red, Cloudy</a:t>
            </a: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400" b="1" i="1" dirty="0">
                <a:solidFill>
                  <a:srgbClr val="FFC000"/>
                </a:solidFill>
              </a:rPr>
              <a:t>Position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Bulging/Full</a:t>
            </a: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400" b="1" i="1" dirty="0">
                <a:solidFill>
                  <a:srgbClr val="FFC000"/>
                </a:solidFill>
              </a:rPr>
              <a:t>Mobility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Reduced Mobility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Effusion Present</a:t>
            </a:r>
            <a:endParaRPr lang="en-US" sz="2000" dirty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00681"/>
            <a:ext cx="3473163" cy="3399167"/>
          </a:xfrm>
        </p:spPr>
      </p:pic>
    </p:spTree>
    <p:extLst>
      <p:ext uri="{BB962C8B-B14F-4D97-AF65-F5344CB8AC3E}">
        <p14:creationId xmlns:p14="http://schemas.microsoft.com/office/powerpoint/2010/main" val="275132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76"/>
    </mc:Choice>
    <mc:Fallback xmlns="">
      <p:transition spd="slow" advTm="15776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OM Treatment Principles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Observation vs. Antibiotics</a:t>
            </a:r>
          </a:p>
          <a:p>
            <a:r>
              <a:rPr lang="en-US" dirty="0" smtClean="0"/>
              <a:t>Pain Management</a:t>
            </a:r>
          </a:p>
          <a:p>
            <a:pPr lvl="1"/>
            <a:r>
              <a:rPr lang="en-US" dirty="0" smtClean="0"/>
              <a:t>Topical </a:t>
            </a:r>
          </a:p>
          <a:p>
            <a:pPr lvl="1"/>
            <a:r>
              <a:rPr lang="en-US" dirty="0" smtClean="0"/>
              <a:t>Systemic</a:t>
            </a:r>
          </a:p>
          <a:p>
            <a:r>
              <a:rPr lang="en-US" dirty="0" smtClean="0"/>
              <a:t>Surgical Management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45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42"/>
    </mc:Choice>
    <mc:Fallback xmlns="">
      <p:transition spd="slow" advTm="20042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FF00"/>
                </a:solidFill>
              </a:rPr>
              <a:t>OM Observation vs. Antibiotics</a:t>
            </a:r>
            <a:endParaRPr lang="en-US" b="1" i="1" dirty="0">
              <a:solidFill>
                <a:srgbClr val="FFFF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357815"/>
              </p:ext>
            </p:extLst>
          </p:nvPr>
        </p:nvGraphicFramePr>
        <p:xfrm>
          <a:off x="381000" y="2057400"/>
          <a:ext cx="8305800" cy="33426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90600"/>
                <a:gridCol w="1208314"/>
                <a:gridCol w="1153886"/>
                <a:gridCol w="1295400"/>
                <a:gridCol w="1295400"/>
                <a:gridCol w="1143000"/>
                <a:gridCol w="1219200"/>
              </a:tblGrid>
              <a:tr h="685800">
                <a:tc rowSpan="2">
                  <a:txBody>
                    <a:bodyPr/>
                    <a:lstStyle/>
                    <a:p>
                      <a:pPr algn="ctr"/>
                      <a:endParaRPr lang="en-U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 of  Child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AOM with </a:t>
                      </a:r>
                      <a:r>
                        <a:rPr lang="en-US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Otorrhea</a:t>
                      </a:r>
                      <a:endParaRPr lang="en-U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AOM without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Otorrhea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AOM with Severe Symptoms***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Unilatera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     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Bilateral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Unilateral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Bilateral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Unilateral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Bilateral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0-6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Antibiotics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Antibiotics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Antibiotics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Antibiotics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Antibiotics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Antibiotics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6mo-2y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Antibiotics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Antibiotics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Antibiotics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 Observation</a:t>
                      </a:r>
                      <a:endParaRPr lang="en-US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Antibiotics</a:t>
                      </a:r>
                    </a:p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Antibiotics</a:t>
                      </a:r>
                    </a:p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Antibiotics</a:t>
                      </a:r>
                    </a:p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&gt;2y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Antibiotics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Antibiotics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Antibiotics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 Observation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Antibiotics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 Observation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Antibiotics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Antibiotics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3850" y="5672435"/>
            <a:ext cx="8610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 Black" panose="020B0A04020102020204" pitchFamily="34" charset="0"/>
              </a:rPr>
              <a:t>***</a:t>
            </a:r>
            <a:r>
              <a:rPr lang="en-US" sz="1600" b="1" i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Severe Symptoms  </a:t>
            </a:r>
            <a:r>
              <a:rPr lang="en-US" sz="1600" dirty="0" smtClean="0">
                <a:latin typeface="Arial Black" panose="020B0A04020102020204" pitchFamily="34" charset="0"/>
              </a:rPr>
              <a:t>=  toxic appearing child, persistent </a:t>
            </a:r>
            <a:r>
              <a:rPr lang="en-US" sz="1600" dirty="0" err="1" smtClean="0">
                <a:latin typeface="Arial Black" panose="020B0A04020102020204" pitchFamily="34" charset="0"/>
              </a:rPr>
              <a:t>otalgia</a:t>
            </a:r>
            <a:r>
              <a:rPr lang="en-US" sz="1600" dirty="0" smtClean="0">
                <a:latin typeface="Arial Black" panose="020B0A04020102020204" pitchFamily="34" charset="0"/>
              </a:rPr>
              <a:t> &gt; 48 </a:t>
            </a:r>
            <a:r>
              <a:rPr lang="en-US" sz="1600" dirty="0" err="1" smtClean="0">
                <a:latin typeface="Arial Black" panose="020B0A04020102020204" pitchFamily="34" charset="0"/>
              </a:rPr>
              <a:t>hrs</a:t>
            </a:r>
            <a:r>
              <a:rPr lang="en-US" sz="1600" dirty="0" smtClean="0">
                <a:latin typeface="Arial Black" panose="020B0A04020102020204" pitchFamily="34" charset="0"/>
              </a:rPr>
              <a:t>, </a:t>
            </a:r>
            <a:r>
              <a:rPr lang="en-US" sz="1600" dirty="0" err="1" smtClean="0">
                <a:latin typeface="Arial Black" panose="020B0A04020102020204" pitchFamily="34" charset="0"/>
              </a:rPr>
              <a:t>temperative</a:t>
            </a:r>
            <a:r>
              <a:rPr lang="en-US" sz="1600" dirty="0" smtClean="0">
                <a:latin typeface="Arial Black" panose="020B0A04020102020204" pitchFamily="34" charset="0"/>
              </a:rPr>
              <a:t> &gt; 39C in last 48 </a:t>
            </a:r>
            <a:r>
              <a:rPr lang="en-US" sz="1600" dirty="0" err="1" smtClean="0">
                <a:latin typeface="Arial Black" panose="020B0A04020102020204" pitchFamily="34" charset="0"/>
              </a:rPr>
              <a:t>hrs</a:t>
            </a:r>
            <a:r>
              <a:rPr lang="en-US" sz="1600" dirty="0" smtClean="0">
                <a:latin typeface="Arial Black" panose="020B0A04020102020204" pitchFamily="34" charset="0"/>
              </a:rPr>
              <a:t>, or uncertain access to follow-up. </a:t>
            </a:r>
            <a:r>
              <a:rPr lang="en-US" dirty="0" smtClean="0">
                <a:latin typeface="Arial Black" panose="020B0A04020102020204" pitchFamily="34" charset="0"/>
              </a:rPr>
              <a:t> 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72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14"/>
    </mc:Choice>
    <mc:Fallback xmlns="">
      <p:transition spd="slow" advTm="35214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Middle Ear Effusion (OME)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/>
              <a:t>Signs &amp; Symptoms</a:t>
            </a:r>
          </a:p>
          <a:p>
            <a:pPr lvl="1"/>
            <a:r>
              <a:rPr lang="en-US" dirty="0" smtClean="0"/>
              <a:t>No signs or symptoms of active infection</a:t>
            </a:r>
          </a:p>
          <a:p>
            <a:pPr lvl="2"/>
            <a:r>
              <a:rPr lang="en-US" dirty="0" smtClean="0"/>
              <a:t>No </a:t>
            </a:r>
            <a:r>
              <a:rPr lang="en-US" dirty="0" err="1" smtClean="0"/>
              <a:t>otalgia</a:t>
            </a:r>
            <a:endParaRPr lang="en-US" dirty="0" smtClean="0"/>
          </a:p>
          <a:p>
            <a:pPr lvl="2"/>
            <a:r>
              <a:rPr lang="en-US" dirty="0" smtClean="0"/>
              <a:t>No TM color changes</a:t>
            </a:r>
          </a:p>
          <a:p>
            <a:pPr lvl="1"/>
            <a:r>
              <a:rPr lang="en-US" dirty="0" smtClean="0"/>
              <a:t>Aural Fullness</a:t>
            </a:r>
          </a:p>
          <a:p>
            <a:pPr lvl="1"/>
            <a:r>
              <a:rPr lang="en-US" dirty="0" smtClean="0"/>
              <a:t>Hearing Loss</a:t>
            </a:r>
          </a:p>
          <a:p>
            <a:pPr lvl="1"/>
            <a:r>
              <a:rPr lang="en-US" dirty="0" smtClean="0"/>
              <a:t>Concurrent or Preceding  URI symptoms</a:t>
            </a:r>
          </a:p>
          <a:p>
            <a:pPr lvl="1"/>
            <a:r>
              <a:rPr lang="en-US" dirty="0" smtClean="0"/>
              <a:t>Recent episode of AOM</a:t>
            </a:r>
          </a:p>
        </p:txBody>
      </p:sp>
    </p:spTree>
    <p:extLst>
      <p:ext uri="{BB962C8B-B14F-4D97-AF65-F5344CB8AC3E}">
        <p14:creationId xmlns:p14="http://schemas.microsoft.com/office/powerpoint/2010/main" val="90193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61"/>
    </mc:Choice>
    <mc:Fallback xmlns="">
      <p:transition spd="slow" advTm="3136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Middle Ear Effusion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b="1" i="1" dirty="0">
                <a:solidFill>
                  <a:srgbClr val="FFC000"/>
                </a:solidFill>
              </a:rPr>
              <a:t>Opacity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Translucent</a:t>
            </a: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400" b="1" i="1" dirty="0">
                <a:solidFill>
                  <a:srgbClr val="FFC000"/>
                </a:solidFill>
              </a:rPr>
              <a:t>Color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Gray or Pink</a:t>
            </a: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400" b="1" i="1" dirty="0">
                <a:solidFill>
                  <a:srgbClr val="FFC000"/>
                </a:solidFill>
              </a:rPr>
              <a:t>Position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Neutral or Retracted Position</a:t>
            </a: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400" b="1" i="1" dirty="0">
                <a:solidFill>
                  <a:srgbClr val="FFC000"/>
                </a:solidFill>
              </a:rPr>
              <a:t>Mobility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Reduced </a:t>
            </a:r>
            <a:r>
              <a:rPr lang="en-US" sz="2000" dirty="0" smtClean="0"/>
              <a:t>Mobility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Mobile with Negative Pressure Only</a:t>
            </a:r>
            <a:endParaRPr lang="en-US" sz="2000" dirty="0"/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Effusion Present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23731"/>
            <a:ext cx="3765873" cy="3828501"/>
          </a:xfrm>
        </p:spPr>
      </p:pic>
    </p:spTree>
    <p:extLst>
      <p:ext uri="{BB962C8B-B14F-4D97-AF65-F5344CB8AC3E}">
        <p14:creationId xmlns:p14="http://schemas.microsoft.com/office/powerpoint/2010/main" val="43013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86"/>
    </mc:Choice>
    <mc:Fallback xmlns="">
      <p:transition spd="slow" advTm="37386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Middle Ear Effusion (OME) Treatment Principles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Watchful Waiting </a:t>
            </a:r>
          </a:p>
          <a:p>
            <a:pPr lvl="1"/>
            <a:r>
              <a:rPr lang="en-US" dirty="0" smtClean="0"/>
              <a:t>No evidence that oral steroids, intranasal steroids, antihistamines, and/or decongestants can be beneficial in resolving fluid or restoring hearing sensitivity. </a:t>
            </a:r>
          </a:p>
          <a:p>
            <a:r>
              <a:rPr lang="en-US" dirty="0" smtClean="0"/>
              <a:t>Surgical Management with </a:t>
            </a:r>
            <a:r>
              <a:rPr lang="en-US" b="1" dirty="0" err="1" smtClean="0"/>
              <a:t>Tympanostomy</a:t>
            </a:r>
            <a:r>
              <a:rPr lang="en-US" b="1" dirty="0" smtClean="0"/>
              <a:t> Tubes</a:t>
            </a:r>
            <a:endParaRPr lang="en-US" dirty="0" smtClean="0"/>
          </a:p>
          <a:p>
            <a:pPr lvl="1"/>
            <a:r>
              <a:rPr lang="en-US" dirty="0" smtClean="0"/>
              <a:t>Risk of Language Delay from Impaired Hearing</a:t>
            </a:r>
          </a:p>
          <a:p>
            <a:pPr lvl="1"/>
            <a:r>
              <a:rPr lang="en-US" dirty="0" smtClean="0"/>
              <a:t>Effusion Present &gt; </a:t>
            </a:r>
            <a:r>
              <a:rPr lang="en-US" b="1" dirty="0" smtClean="0"/>
              <a:t>90 days</a:t>
            </a:r>
          </a:p>
          <a:p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2767"/>
            <a:ext cx="4038600" cy="4310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05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96"/>
    </mc:Choice>
    <mc:Fallback xmlns="">
      <p:transition spd="slow" advTm="49096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Sudden Sensorineural </a:t>
            </a:r>
            <a:br>
              <a:rPr lang="en-US" b="1" i="1" dirty="0" smtClean="0">
                <a:solidFill>
                  <a:srgbClr val="FFFF00"/>
                </a:solidFill>
              </a:rPr>
            </a:br>
            <a:r>
              <a:rPr lang="en-US" b="1" i="1" dirty="0" smtClean="0">
                <a:solidFill>
                  <a:srgbClr val="FFFF00"/>
                </a:solidFill>
              </a:rPr>
              <a:t>Hearing Loss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i="1" dirty="0" smtClean="0">
                <a:solidFill>
                  <a:srgbClr val="FFFF00"/>
                </a:solidFill>
              </a:rPr>
              <a:t>Signs/Symptoms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i="1" dirty="0" smtClean="0">
                <a:solidFill>
                  <a:srgbClr val="FFFF00"/>
                </a:solidFill>
              </a:rPr>
              <a:t>Exam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3810000" cy="1295400"/>
          </a:xfrm>
        </p:spPr>
        <p:txBody>
          <a:bodyPr/>
          <a:lstStyle/>
          <a:p>
            <a:r>
              <a:rPr lang="en-US" dirty="0" smtClean="0"/>
              <a:t>Hearing Loss</a:t>
            </a:r>
          </a:p>
          <a:p>
            <a:r>
              <a:rPr lang="en-US" dirty="0" smtClean="0"/>
              <a:t>Tinnitus</a:t>
            </a:r>
          </a:p>
          <a:p>
            <a:r>
              <a:rPr lang="en-US" dirty="0" smtClean="0"/>
              <a:t>Dizziness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Normal Ear Exam</a:t>
            </a:r>
          </a:p>
          <a:p>
            <a:r>
              <a:rPr lang="en-US" dirty="0" smtClean="0"/>
              <a:t>Abnormal Tuning Fork Exam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71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704088"/>
            <a:ext cx="8991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Sudden Sensorineural </a:t>
            </a:r>
            <a:r>
              <a:rPr lang="en-US" b="1" i="1" dirty="0">
                <a:solidFill>
                  <a:srgbClr val="FFFF00"/>
                </a:solidFill>
              </a:rPr>
              <a:t/>
            </a:r>
            <a:br>
              <a:rPr lang="en-US" b="1" i="1" dirty="0">
                <a:solidFill>
                  <a:srgbClr val="FFFF00"/>
                </a:solidFill>
              </a:rPr>
            </a:br>
            <a:r>
              <a:rPr lang="en-US" b="1" i="1" dirty="0">
                <a:solidFill>
                  <a:srgbClr val="FFFF00"/>
                </a:solidFill>
              </a:rPr>
              <a:t>Hearing Loss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Diagnostic</a:t>
            </a:r>
          </a:p>
          <a:p>
            <a:pPr lvl="1"/>
            <a:r>
              <a:rPr lang="en-US" dirty="0" smtClean="0"/>
              <a:t>Audiogram</a:t>
            </a:r>
          </a:p>
          <a:p>
            <a:pPr lvl="1"/>
            <a:r>
              <a:rPr lang="en-US" dirty="0" smtClean="0"/>
              <a:t>MRI</a:t>
            </a:r>
          </a:p>
          <a:p>
            <a:pPr marL="393192" lvl="1" indent="0">
              <a:buNone/>
            </a:pP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Treatment Principles</a:t>
            </a:r>
          </a:p>
          <a:p>
            <a:pPr lvl="1"/>
            <a:r>
              <a:rPr lang="en-US" dirty="0" smtClean="0"/>
              <a:t>Urgent ENT Consult</a:t>
            </a:r>
          </a:p>
          <a:p>
            <a:pPr lvl="1"/>
            <a:r>
              <a:rPr lang="en-US" dirty="0" smtClean="0"/>
              <a:t>High Dose Oral Steroids </a:t>
            </a:r>
          </a:p>
        </p:txBody>
      </p:sp>
    </p:spTree>
    <p:extLst>
      <p:ext uri="{BB962C8B-B14F-4D97-AF65-F5344CB8AC3E}">
        <p14:creationId xmlns:p14="http://schemas.microsoft.com/office/powerpoint/2010/main" val="209953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932688"/>
          </a:xfrm>
        </p:spPr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Ear Emergencies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41446"/>
            <a:ext cx="5486400" cy="445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5638800"/>
            <a:ext cx="198120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Pinna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Auricular Hematoma</a:t>
            </a:r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0" y="5681917"/>
            <a:ext cx="236220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EAC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Skull Base Osteomyelitis</a:t>
            </a:r>
            <a:endParaRPr lang="en-U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0" y="5486400"/>
            <a:ext cx="2362200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Middle Ear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TM Trauma</a:t>
            </a:r>
          </a:p>
          <a:p>
            <a:pPr algn="r"/>
            <a:r>
              <a:rPr lang="en-US" b="1" i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Acute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Mastoiditis</a:t>
            </a:r>
            <a:endParaRPr lang="en-US" dirty="0" smtClean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Temporal Bone Fracture </a:t>
            </a:r>
            <a:endParaRPr lang="en-US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0" y="2057400"/>
            <a:ext cx="266700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Inner Ear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Sudden SNHL</a:t>
            </a:r>
          </a:p>
        </p:txBody>
      </p:sp>
    </p:spTree>
    <p:extLst>
      <p:ext uri="{BB962C8B-B14F-4D97-AF65-F5344CB8AC3E}">
        <p14:creationId xmlns:p14="http://schemas.microsoft.com/office/powerpoint/2010/main" val="59311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18"/>
    </mc:Choice>
    <mc:Fallback xmlns="">
      <p:transition spd="slow" advTm="47618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Questions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6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8382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5400" b="1" i="1" dirty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8229600" cy="495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000" dirty="0" smtClean="0">
                <a:latin typeface="Arial Black" panose="020B0A04020102020204" pitchFamily="34" charset="0"/>
              </a:rPr>
              <a:t>ENT Differential Diagnosis</a:t>
            </a:r>
          </a:p>
          <a:p>
            <a:pPr eaLnBrk="1" hangingPunct="1">
              <a:defRPr/>
            </a:pPr>
            <a:r>
              <a:rPr lang="en-US" sz="3000" dirty="0" smtClean="0">
                <a:latin typeface="Arial Black" panose="020B0A04020102020204" pitchFamily="34" charset="0"/>
              </a:rPr>
              <a:t>Ear Disorders</a:t>
            </a:r>
          </a:p>
          <a:p>
            <a:pPr eaLnBrk="1" hangingPunct="1">
              <a:defRPr/>
            </a:pPr>
            <a:r>
              <a:rPr lang="en-US" sz="3000" dirty="0" smtClean="0">
                <a:latin typeface="Arial Black" panose="020B0A04020102020204" pitchFamily="34" charset="0"/>
              </a:rPr>
              <a:t>Nose Disorders</a:t>
            </a:r>
          </a:p>
          <a:p>
            <a:pPr eaLnBrk="1" hangingPunct="1">
              <a:defRPr/>
            </a:pPr>
            <a:r>
              <a:rPr lang="en-US" sz="3000" dirty="0" smtClean="0">
                <a:latin typeface="Arial Black" panose="020B0A04020102020204" pitchFamily="34" charset="0"/>
              </a:rPr>
              <a:t>Throat Disorders</a:t>
            </a:r>
          </a:p>
        </p:txBody>
      </p:sp>
    </p:spTree>
    <p:extLst>
      <p:ext uri="{BB962C8B-B14F-4D97-AF65-F5344CB8AC3E}">
        <p14:creationId xmlns:p14="http://schemas.microsoft.com/office/powerpoint/2010/main" val="4188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8779">
        <p:cut/>
      </p:transition>
    </mc:Choice>
    <mc:Fallback xmlns="">
      <p:transition advTm="8779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External Nasal Anatomy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3581400" cy="3414015"/>
          </a:xfrm>
        </p:spPr>
        <p:txBody>
          <a:bodyPr>
            <a:normAutofit/>
          </a:bodyPr>
          <a:lstStyle/>
          <a:p>
            <a:r>
              <a:rPr lang="en-US" dirty="0" smtClean="0"/>
              <a:t>External Nose Framework</a:t>
            </a:r>
          </a:p>
          <a:p>
            <a:pPr lvl="1"/>
            <a:r>
              <a:rPr lang="en-US" dirty="0" smtClean="0"/>
              <a:t>Nasal Root</a:t>
            </a:r>
          </a:p>
          <a:p>
            <a:pPr lvl="1"/>
            <a:r>
              <a:rPr lang="en-US" dirty="0" smtClean="0"/>
              <a:t>Nasal Dorsum</a:t>
            </a:r>
          </a:p>
          <a:p>
            <a:pPr lvl="1"/>
            <a:r>
              <a:rPr lang="en-US" dirty="0" smtClean="0"/>
              <a:t>Nasal Tip</a:t>
            </a:r>
          </a:p>
          <a:p>
            <a:pPr lvl="1"/>
            <a:r>
              <a:rPr lang="en-US" dirty="0" smtClean="0"/>
              <a:t>Nasal Ala</a:t>
            </a:r>
          </a:p>
          <a:p>
            <a:pPr lvl="1"/>
            <a:endParaRPr lang="en-US" dirty="0"/>
          </a:p>
        </p:txBody>
      </p:sp>
      <p:pic>
        <p:nvPicPr>
          <p:cNvPr id="14340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1" t="8610" r="47840" b="32230"/>
          <a:stretch/>
        </p:blipFill>
        <p:spPr bwMode="auto">
          <a:xfrm>
            <a:off x="4598424" y="1905000"/>
            <a:ext cx="3124200" cy="416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4916743" y="4689864"/>
            <a:ext cx="495300" cy="3405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5589024" y="4361259"/>
            <a:ext cx="10668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627124" y="2971800"/>
            <a:ext cx="381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5762932" y="4702182"/>
            <a:ext cx="740492" cy="1579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665224" y="28194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Root</a:t>
            </a:r>
            <a:endParaRPr lang="en-US" sz="1600" b="1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6601132" y="4105089"/>
            <a:ext cx="1171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Nasal Dorsum</a:t>
            </a:r>
            <a:endParaRPr lang="en-US" sz="1600" b="1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6601132" y="4675457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Ala</a:t>
            </a:r>
            <a:endParaRPr lang="en-US" sz="1600" b="1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4625769" y="4860123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Tip</a:t>
            </a:r>
            <a:endParaRPr lang="en-US" sz="1600" b="1" i="1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5762932" y="3188732"/>
            <a:ext cx="180668" cy="10022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943600" y="3188733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Nasal Sidewall</a:t>
            </a:r>
            <a:endParaRPr lang="en-US" sz="1600" b="1" i="1" dirty="0"/>
          </a:p>
        </p:txBody>
      </p:sp>
      <p:cxnSp>
        <p:nvCxnSpPr>
          <p:cNvPr id="14342" name="Straight Arrow Connector 14341"/>
          <p:cNvCxnSpPr/>
          <p:nvPr/>
        </p:nvCxnSpPr>
        <p:spPr>
          <a:xfrm flipH="1" flipV="1">
            <a:off x="5762932" y="4860123"/>
            <a:ext cx="740492" cy="7786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3" name="TextBox 14342"/>
          <p:cNvSpPr txBox="1"/>
          <p:nvPr/>
        </p:nvSpPr>
        <p:spPr>
          <a:xfrm>
            <a:off x="6503424" y="5638800"/>
            <a:ext cx="1088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Nasal Sill</a:t>
            </a:r>
            <a:endParaRPr lang="en-US" sz="1600" b="1" i="1" dirty="0"/>
          </a:p>
        </p:txBody>
      </p:sp>
      <p:cxnSp>
        <p:nvCxnSpPr>
          <p:cNvPr id="14345" name="Straight Arrow Connector 14344"/>
          <p:cNvCxnSpPr/>
          <p:nvPr/>
        </p:nvCxnSpPr>
        <p:spPr>
          <a:xfrm flipV="1">
            <a:off x="5117076" y="4860124"/>
            <a:ext cx="381000" cy="9479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8" name="TextBox 14347"/>
          <p:cNvSpPr txBox="1"/>
          <p:nvPr/>
        </p:nvSpPr>
        <p:spPr>
          <a:xfrm>
            <a:off x="4736076" y="5808077"/>
            <a:ext cx="1397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 smtClean="0"/>
              <a:t>Columella</a:t>
            </a:r>
            <a:endParaRPr lang="en-US" sz="1600" b="1" i="1" dirty="0"/>
          </a:p>
        </p:txBody>
      </p:sp>
      <p:cxnSp>
        <p:nvCxnSpPr>
          <p:cNvPr id="14351" name="Straight Arrow Connector 14350"/>
          <p:cNvCxnSpPr/>
          <p:nvPr/>
        </p:nvCxnSpPr>
        <p:spPr>
          <a:xfrm flipH="1" flipV="1">
            <a:off x="6248400" y="5014011"/>
            <a:ext cx="609600" cy="2354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2" name="TextBox 14351"/>
          <p:cNvSpPr txBox="1"/>
          <p:nvPr/>
        </p:nvSpPr>
        <p:spPr>
          <a:xfrm>
            <a:off x="6858000" y="5021061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Nasolabial Fold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189664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Internal Nasal Anatomy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Internal Nose</a:t>
            </a:r>
          </a:p>
          <a:p>
            <a:pPr lvl="1"/>
            <a:r>
              <a:rPr lang="en-US" dirty="0" smtClean="0"/>
              <a:t>Nasal </a:t>
            </a:r>
            <a:r>
              <a:rPr lang="en-US" dirty="0"/>
              <a:t>Septum</a:t>
            </a:r>
          </a:p>
          <a:p>
            <a:pPr lvl="1"/>
            <a:r>
              <a:rPr lang="en-US" dirty="0" smtClean="0"/>
              <a:t>Nasal </a:t>
            </a:r>
            <a:r>
              <a:rPr lang="en-US" dirty="0" err="1" smtClean="0"/>
              <a:t>Turbinates</a:t>
            </a:r>
            <a:endParaRPr lang="en-US" dirty="0"/>
          </a:p>
          <a:p>
            <a:endParaRPr lang="en-US" dirty="0"/>
          </a:p>
        </p:txBody>
      </p:sp>
      <p:pic>
        <p:nvPicPr>
          <p:cNvPr id="1536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24000"/>
            <a:ext cx="3888410" cy="5021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10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Paranasal Sinuses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4 paired sets</a:t>
            </a:r>
          </a:p>
          <a:p>
            <a:r>
              <a:rPr lang="en-US" dirty="0" smtClean="0"/>
              <a:t>Frontal </a:t>
            </a:r>
          </a:p>
          <a:p>
            <a:r>
              <a:rPr lang="en-US" dirty="0" smtClean="0"/>
              <a:t>Maxillary</a:t>
            </a:r>
          </a:p>
          <a:p>
            <a:r>
              <a:rPr lang="en-US" dirty="0" smtClean="0"/>
              <a:t>Ethmoid</a:t>
            </a:r>
          </a:p>
          <a:p>
            <a:r>
              <a:rPr lang="en-US" dirty="0" smtClean="0"/>
              <a:t>Sphenoid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76400"/>
            <a:ext cx="3710189" cy="4864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27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Nasal Exam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Nasal Speculum</a:t>
            </a:r>
          </a:p>
          <a:p>
            <a:r>
              <a:rPr lang="en-US" dirty="0" smtClean="0"/>
              <a:t>Otoscope 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008" y="1981200"/>
            <a:ext cx="4894792" cy="3671094"/>
          </a:xfrm>
        </p:spPr>
      </p:pic>
      <p:sp>
        <p:nvSpPr>
          <p:cNvPr id="6" name="TextBox 5"/>
          <p:cNvSpPr txBox="1"/>
          <p:nvPr/>
        </p:nvSpPr>
        <p:spPr>
          <a:xfrm>
            <a:off x="5057774" y="49530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Septum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05600" y="3314997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</a:rPr>
              <a:t>Inferior</a:t>
            </a:r>
          </a:p>
          <a:p>
            <a:r>
              <a:rPr lang="en-US" b="1" i="1" dirty="0" smtClean="0">
                <a:solidFill>
                  <a:srgbClr val="FFFF00"/>
                </a:solidFill>
              </a:rPr>
              <a:t>Turbinate</a:t>
            </a:r>
            <a:endParaRPr lang="en-US" b="1" i="1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>
            <a:stCxn id="10" idx="2"/>
          </p:cNvCxnSpPr>
          <p:nvPr/>
        </p:nvCxnSpPr>
        <p:spPr>
          <a:xfrm>
            <a:off x="5888831" y="2971800"/>
            <a:ext cx="141684" cy="129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72062" y="2325469"/>
            <a:ext cx="1633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Middle Turbinate</a:t>
            </a:r>
            <a:endParaRPr lang="en-US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74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 Nasal History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Unilateral vs. Bilateral vs. Alternating Symptoms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Duration</a:t>
            </a:r>
          </a:p>
          <a:p>
            <a:pPr lvl="2">
              <a:lnSpc>
                <a:spcPct val="90000"/>
              </a:lnSpc>
              <a:defRPr/>
            </a:pPr>
            <a:r>
              <a:rPr lang="en-US" dirty="0"/>
              <a:t>Acute, &lt; 4 weeks</a:t>
            </a:r>
          </a:p>
          <a:p>
            <a:pPr lvl="2">
              <a:lnSpc>
                <a:spcPct val="90000"/>
              </a:lnSpc>
              <a:defRPr/>
            </a:pPr>
            <a:r>
              <a:rPr lang="en-US" dirty="0"/>
              <a:t>Sub Acute, 4-12 weeks</a:t>
            </a:r>
          </a:p>
          <a:p>
            <a:pPr lvl="2">
              <a:lnSpc>
                <a:spcPct val="90000"/>
              </a:lnSpc>
              <a:defRPr/>
            </a:pPr>
            <a:r>
              <a:rPr lang="en-US" dirty="0"/>
              <a:t>Chronic, &gt; 12 weeks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Seasonal Patterns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Day vs. Nighttime Symptoms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Associated Nasal Symptoms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Nasal Trauma</a:t>
            </a:r>
          </a:p>
          <a:p>
            <a:r>
              <a:rPr lang="en-US" dirty="0" smtClean="0"/>
              <a:t>Nasal Surgery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46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Common Nasal Symptoms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Nasal </a:t>
            </a:r>
            <a:r>
              <a:rPr lang="en-US" dirty="0" smtClean="0"/>
              <a:t>Obstruction/Obstruction </a:t>
            </a:r>
            <a:endParaRPr lang="en-US" dirty="0"/>
          </a:p>
          <a:p>
            <a:r>
              <a:rPr lang="en-US" dirty="0" smtClean="0"/>
              <a:t>Rhinorrhea</a:t>
            </a:r>
            <a:endParaRPr lang="en-US" dirty="0"/>
          </a:p>
          <a:p>
            <a:r>
              <a:rPr lang="en-US" dirty="0" smtClean="0"/>
              <a:t>Epistaxis</a:t>
            </a:r>
            <a:endParaRPr lang="en-US" dirty="0"/>
          </a:p>
          <a:p>
            <a:r>
              <a:rPr lang="en-US" dirty="0" smtClean="0"/>
              <a:t>Sneezing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13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675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Sinus Symptoms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3733800" cy="2743200"/>
          </a:xfrm>
        </p:spPr>
        <p:txBody>
          <a:bodyPr>
            <a:normAutofit/>
          </a:bodyPr>
          <a:lstStyle/>
          <a:p>
            <a:r>
              <a:rPr lang="en-US" dirty="0" smtClean="0"/>
              <a:t>Maxillary</a:t>
            </a:r>
          </a:p>
          <a:p>
            <a:pPr lvl="1"/>
            <a:r>
              <a:rPr lang="en-US" dirty="0" smtClean="0"/>
              <a:t>Facial Tenderness</a:t>
            </a:r>
          </a:p>
          <a:p>
            <a:pPr lvl="1"/>
            <a:r>
              <a:rPr lang="en-US" dirty="0" smtClean="0"/>
              <a:t>Upper Teeth Ache</a:t>
            </a:r>
          </a:p>
          <a:p>
            <a:pPr lvl="1"/>
            <a:r>
              <a:rPr lang="en-US" dirty="0" smtClean="0"/>
              <a:t>Upper Jaw Ache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57200" y="3581400"/>
            <a:ext cx="4419600" cy="3124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Ethmoid</a:t>
            </a:r>
          </a:p>
          <a:p>
            <a:pPr lvl="1"/>
            <a:r>
              <a:rPr lang="en-US" dirty="0" smtClean="0"/>
              <a:t>Pain between Eyes</a:t>
            </a:r>
          </a:p>
          <a:p>
            <a:pPr lvl="1"/>
            <a:r>
              <a:rPr lang="en-US" dirty="0" smtClean="0"/>
              <a:t>Nasal Sidewall Tenderness</a:t>
            </a:r>
          </a:p>
          <a:p>
            <a:pPr lvl="1"/>
            <a:r>
              <a:rPr lang="en-US" dirty="0" smtClean="0"/>
              <a:t>Smell Changes</a:t>
            </a:r>
          </a:p>
          <a:p>
            <a:pPr lvl="1"/>
            <a:r>
              <a:rPr lang="en-US" dirty="0" smtClean="0"/>
              <a:t>Nasal Congestion</a:t>
            </a:r>
          </a:p>
          <a:p>
            <a:pPr lvl="1"/>
            <a:r>
              <a:rPr lang="en-US" dirty="0" err="1" smtClean="0"/>
              <a:t>Periocular</a:t>
            </a:r>
            <a:r>
              <a:rPr lang="en-US" dirty="0" smtClean="0"/>
              <a:t> Tissue Swelling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093" y="1981200"/>
            <a:ext cx="4160369" cy="339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3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Sinus Symptoms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3352800" cy="2270915"/>
          </a:xfrm>
        </p:spPr>
        <p:txBody>
          <a:bodyPr>
            <a:normAutofit/>
          </a:bodyPr>
          <a:lstStyle/>
          <a:p>
            <a:r>
              <a:rPr lang="en-US" dirty="0" smtClean="0"/>
              <a:t>Sphenoid</a:t>
            </a:r>
          </a:p>
          <a:p>
            <a:pPr lvl="1"/>
            <a:r>
              <a:rPr lang="en-US" dirty="0" smtClean="0"/>
              <a:t>Earache/</a:t>
            </a:r>
            <a:r>
              <a:rPr lang="en-US" dirty="0" err="1" smtClean="0"/>
              <a:t>Otalgia</a:t>
            </a:r>
            <a:endParaRPr lang="en-US" dirty="0" smtClean="0"/>
          </a:p>
          <a:p>
            <a:pPr lvl="1"/>
            <a:r>
              <a:rPr lang="en-US" dirty="0" smtClean="0"/>
              <a:t>Retro Orbital Pain</a:t>
            </a:r>
          </a:p>
          <a:p>
            <a:pPr lvl="1"/>
            <a:r>
              <a:rPr lang="en-US" dirty="0" smtClean="0"/>
              <a:t>Neck Pain</a:t>
            </a:r>
          </a:p>
          <a:p>
            <a:pPr lvl="1"/>
            <a:r>
              <a:rPr lang="en-US" dirty="0" smtClean="0"/>
              <a:t>Vertex Headache</a:t>
            </a:r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57200" y="4267200"/>
            <a:ext cx="3657600" cy="1447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Frontal </a:t>
            </a:r>
          </a:p>
          <a:p>
            <a:pPr lvl="1"/>
            <a:r>
              <a:rPr lang="en-US" dirty="0" smtClean="0"/>
              <a:t>Forehead Pain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662" y="2362200"/>
            <a:ext cx="4372438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Nasal Airway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055" y="1659523"/>
            <a:ext cx="3810000" cy="249951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Anatomic</a:t>
            </a:r>
          </a:p>
          <a:p>
            <a:pPr lvl="1"/>
            <a:r>
              <a:rPr lang="en-US" dirty="0" smtClean="0"/>
              <a:t>Nasal Valve Collapse</a:t>
            </a:r>
          </a:p>
          <a:p>
            <a:pPr lvl="1"/>
            <a:r>
              <a:rPr lang="en-US" dirty="0" smtClean="0"/>
              <a:t>Nasal Septal Deviation</a:t>
            </a:r>
          </a:p>
          <a:p>
            <a:pPr lvl="1"/>
            <a:r>
              <a:rPr lang="en-US" dirty="0" smtClean="0"/>
              <a:t>Turbinate Hypertrophy</a:t>
            </a:r>
          </a:p>
          <a:p>
            <a:pPr lvl="1"/>
            <a:r>
              <a:rPr lang="en-US" dirty="0" smtClean="0"/>
              <a:t>Concha Bullosa</a:t>
            </a:r>
          </a:p>
          <a:p>
            <a:pPr lvl="1"/>
            <a:r>
              <a:rPr lang="en-US" dirty="0" smtClean="0"/>
              <a:t>Nasal Septal Perforation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714" y="1716509"/>
            <a:ext cx="1804599" cy="2169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83055" y="3886200"/>
            <a:ext cx="2383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Nasal Valve Collapse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55" y="4267200"/>
            <a:ext cx="2400542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9255" y="6214646"/>
            <a:ext cx="2593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Turbinate Hypertrophy</a:t>
            </a:r>
            <a:endParaRPr lang="en-US" sz="1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742" y="1944877"/>
            <a:ext cx="2548054" cy="175775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7467601" y="3016836"/>
            <a:ext cx="147874" cy="8693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560769" y="1828800"/>
            <a:ext cx="78644" cy="8070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00916" y="3904833"/>
            <a:ext cx="2400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Nasal Septal Deviation</a:t>
            </a:r>
            <a:endParaRPr lang="en-US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472479" y="1490246"/>
            <a:ext cx="2400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Concha Bullosa</a:t>
            </a:r>
            <a:endParaRPr lang="en-US" sz="1600" b="1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69" y="4430712"/>
            <a:ext cx="2286000" cy="17145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303446" y="6214646"/>
            <a:ext cx="2822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Nasal Septal Perforation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5395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b="1" i="1" dirty="0" smtClean="0">
                <a:solidFill>
                  <a:srgbClr val="FFFF00"/>
                </a:solidFill>
              </a:rPr>
              <a:t>Nasal Airway</a:t>
            </a:r>
            <a:endParaRPr lang="en-US" sz="4000" b="1" i="1" dirty="0">
              <a:solidFill>
                <a:srgbClr val="FFFF00"/>
              </a:solidFill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Inflammatory/Infectious</a:t>
            </a:r>
          </a:p>
          <a:p>
            <a:pPr lvl="2" eaLnBrk="1" hangingPunct="1">
              <a:defRPr/>
            </a:pPr>
            <a:r>
              <a:rPr lang="en-US" sz="2200" dirty="0"/>
              <a:t>Allergic Rhinitis</a:t>
            </a:r>
          </a:p>
          <a:p>
            <a:pPr lvl="2" eaLnBrk="1" hangingPunct="1">
              <a:defRPr/>
            </a:pPr>
            <a:r>
              <a:rPr lang="en-US" sz="2200" dirty="0" smtClean="0"/>
              <a:t>Non Allergic Rhinitis</a:t>
            </a:r>
            <a:endParaRPr lang="en-US" sz="2200" dirty="0"/>
          </a:p>
          <a:p>
            <a:pPr lvl="2" eaLnBrk="1" hangingPunct="1">
              <a:defRPr/>
            </a:pPr>
            <a:r>
              <a:rPr lang="en-US" sz="2200" dirty="0"/>
              <a:t>Acute Sinusitis</a:t>
            </a:r>
          </a:p>
          <a:p>
            <a:pPr lvl="2" eaLnBrk="1" hangingPunct="1">
              <a:defRPr/>
            </a:pPr>
            <a:r>
              <a:rPr lang="en-US" sz="2200" dirty="0"/>
              <a:t>Chronic Sinusitis</a:t>
            </a:r>
          </a:p>
          <a:p>
            <a:pPr lvl="2" eaLnBrk="1" hangingPunct="1">
              <a:defRPr/>
            </a:pPr>
            <a:r>
              <a:rPr lang="en-US" sz="2200" dirty="0"/>
              <a:t>Nasal Polyps</a:t>
            </a:r>
          </a:p>
          <a:p>
            <a:pPr lvl="2" eaLnBrk="1" hangingPunct="1">
              <a:defRPr/>
            </a:pPr>
            <a:endParaRPr lang="en-US" sz="2200" dirty="0"/>
          </a:p>
        </p:txBody>
      </p:sp>
      <p:pic>
        <p:nvPicPr>
          <p:cNvPr id="29700" name="Picture 15" descr="nasal_polyps_vz_small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0400" y="4343400"/>
            <a:ext cx="18288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 Box 16"/>
          <p:cNvSpPr txBox="1">
            <a:spLocks noChangeArrowheads="1"/>
          </p:cNvSpPr>
          <p:nvPr/>
        </p:nvSpPr>
        <p:spPr bwMode="auto">
          <a:xfrm>
            <a:off x="7239000" y="61722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</a:rPr>
              <a:t>Nasal Polyps</a:t>
            </a:r>
          </a:p>
        </p:txBody>
      </p:sp>
      <p:pic>
        <p:nvPicPr>
          <p:cNvPr id="29702" name="Picture 18" descr="Chronic Allergic Rhinitis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34200" y="1676400"/>
            <a:ext cx="19431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 Box 19"/>
          <p:cNvSpPr txBox="1">
            <a:spLocks noChangeArrowheads="1"/>
          </p:cNvSpPr>
          <p:nvPr/>
        </p:nvSpPr>
        <p:spPr bwMode="auto">
          <a:xfrm>
            <a:off x="7162800" y="3581400"/>
            <a:ext cx="160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</a:rPr>
              <a:t>Chronic Rhinitis</a:t>
            </a:r>
          </a:p>
        </p:txBody>
      </p:sp>
      <p:pic>
        <p:nvPicPr>
          <p:cNvPr id="29704" name="Picture 23" descr="Pale Nasal Mucosa in a Patient with Allergic Rhinitis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00600" y="1676400"/>
            <a:ext cx="20669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5" name="Text Box 24"/>
          <p:cNvSpPr txBox="1">
            <a:spLocks noChangeArrowheads="1"/>
          </p:cNvSpPr>
          <p:nvPr/>
        </p:nvSpPr>
        <p:spPr bwMode="auto">
          <a:xfrm>
            <a:off x="4876800" y="3810000"/>
            <a:ext cx="198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706" name="Text Box 25"/>
          <p:cNvSpPr txBox="1">
            <a:spLocks noChangeArrowheads="1"/>
          </p:cNvSpPr>
          <p:nvPr/>
        </p:nvSpPr>
        <p:spPr bwMode="auto">
          <a:xfrm>
            <a:off x="4876800" y="3810000"/>
            <a:ext cx="198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</a:rPr>
              <a:t>Allergic Rhinitis</a:t>
            </a:r>
          </a:p>
        </p:txBody>
      </p:sp>
      <p:pic>
        <p:nvPicPr>
          <p:cNvPr id="29707" name="Picture 27" descr="108_0854_IM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24400" y="4419600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8" name="Text Box 28"/>
          <p:cNvSpPr txBox="1">
            <a:spLocks noChangeArrowheads="1"/>
          </p:cNvSpPr>
          <p:nvPr/>
        </p:nvSpPr>
        <p:spPr bwMode="auto">
          <a:xfrm>
            <a:off x="4876800" y="61722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b="1">
                <a:solidFill>
                  <a:srgbClr val="FFFFFF"/>
                </a:solidFill>
              </a:rPr>
              <a:t>Sinusitis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29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5" descr="http://ovidsp.tx.ovid.com.webproxy.ouhsc.edu/FullTextService/CT%7b06b9ee1beed59419f262b60a9f5507e11c6b840b31a1b902b6775d9b0c9208602812c53e442ecfb7e1c579bfe5e3cc59%7d/CH-FF17.gif"/>
          <p:cNvSpPr>
            <a:spLocks noChangeAspect="1" noChangeArrowheads="1"/>
          </p:cNvSpPr>
          <p:nvPr/>
        </p:nvSpPr>
        <p:spPr bwMode="auto">
          <a:xfrm>
            <a:off x="63500" y="-136525"/>
            <a:ext cx="7648575" cy="809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AutoShape 7" descr="http://ovidsp.tx.ovid.com.webproxy.ouhsc.edu/FullTextService/CT%7b06b9ee1beed59419f262b60a9f5507e11c6b840b31a1b902b6775d9b0c9208602812c53e442ecfb7e1c579bfe5e3cc59%7d/CH-FF17.gif"/>
          <p:cNvSpPr>
            <a:spLocks noChangeAspect="1" noChangeArrowheads="1"/>
          </p:cNvSpPr>
          <p:nvPr/>
        </p:nvSpPr>
        <p:spPr bwMode="auto">
          <a:xfrm>
            <a:off x="215900" y="15875"/>
            <a:ext cx="7648575" cy="809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ENT Differential Diagnosis	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different </a:t>
            </a:r>
            <a:r>
              <a:rPr lang="en-US" dirty="0" smtClean="0"/>
              <a:t>Mnemonics</a:t>
            </a:r>
          </a:p>
          <a:p>
            <a:pPr lvl="1"/>
            <a:r>
              <a:rPr lang="en-US" dirty="0"/>
              <a:t>KITTENS, VITAMIN C, VINDICATE</a:t>
            </a:r>
          </a:p>
          <a:p>
            <a:pPr lvl="1"/>
            <a:r>
              <a:rPr lang="en-US" dirty="0"/>
              <a:t>Categories are all similar</a:t>
            </a:r>
          </a:p>
          <a:p>
            <a:r>
              <a:rPr lang="en-US" dirty="0" smtClean="0"/>
              <a:t>Can be used in any ENT condition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b="1" i="1" dirty="0" smtClean="0">
                <a:solidFill>
                  <a:srgbClr val="FFC000"/>
                </a:solidFill>
              </a:rPr>
              <a:t>K</a:t>
            </a:r>
            <a:r>
              <a:rPr lang="en-US" sz="2000" dirty="0" smtClean="0"/>
              <a:t> = Congenital</a:t>
            </a:r>
          </a:p>
          <a:p>
            <a:r>
              <a:rPr lang="en-US" sz="2400" b="1" i="1" dirty="0" smtClean="0">
                <a:solidFill>
                  <a:srgbClr val="FFC000"/>
                </a:solidFill>
              </a:rPr>
              <a:t>I</a:t>
            </a:r>
            <a:r>
              <a:rPr lang="en-US" sz="2000" dirty="0" smtClean="0"/>
              <a:t> = Infectious, Iatrogenic</a:t>
            </a:r>
          </a:p>
          <a:p>
            <a:r>
              <a:rPr lang="en-US" sz="2400" b="1" i="1" dirty="0" smtClean="0">
                <a:solidFill>
                  <a:srgbClr val="FFC000"/>
                </a:solidFill>
              </a:rPr>
              <a:t>T</a:t>
            </a:r>
            <a:r>
              <a:rPr lang="en-US" sz="2000" dirty="0" smtClean="0"/>
              <a:t> = Hematoma</a:t>
            </a:r>
          </a:p>
          <a:p>
            <a:r>
              <a:rPr lang="en-US" sz="2400" b="1" i="1" dirty="0" smtClean="0">
                <a:solidFill>
                  <a:srgbClr val="FFC000"/>
                </a:solidFill>
              </a:rPr>
              <a:t>T</a:t>
            </a:r>
            <a:r>
              <a:rPr lang="en-US" sz="2000" dirty="0" smtClean="0"/>
              <a:t> = Toxins</a:t>
            </a:r>
          </a:p>
          <a:p>
            <a:r>
              <a:rPr lang="en-US" sz="2400" b="1" i="1" dirty="0" smtClean="0">
                <a:solidFill>
                  <a:srgbClr val="FFC000"/>
                </a:solidFill>
              </a:rPr>
              <a:t>E </a:t>
            </a:r>
            <a:r>
              <a:rPr lang="en-US" sz="2000" dirty="0" smtClean="0"/>
              <a:t>= Endocrine</a:t>
            </a:r>
          </a:p>
          <a:p>
            <a:r>
              <a:rPr lang="en-US" sz="2400" b="1" i="1" dirty="0" smtClean="0">
                <a:solidFill>
                  <a:srgbClr val="FFC000"/>
                </a:solidFill>
              </a:rPr>
              <a:t>N</a:t>
            </a:r>
            <a:r>
              <a:rPr lang="en-US" sz="2000" dirty="0" smtClean="0"/>
              <a:t> = Neoplasm</a:t>
            </a:r>
          </a:p>
          <a:p>
            <a:r>
              <a:rPr lang="en-US" sz="2400" b="1" i="1" dirty="0" smtClean="0">
                <a:solidFill>
                  <a:srgbClr val="FFC000"/>
                </a:solidFill>
              </a:rPr>
              <a:t>S</a:t>
            </a:r>
            <a:r>
              <a:rPr lang="en-US" sz="2000" dirty="0" smtClean="0"/>
              <a:t> = Systemic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4746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888">
        <p:cut/>
      </p:transition>
    </mc:Choice>
    <mc:Fallback xmlns="">
      <p:transition advTm="2888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Nasal Obstruction </a:t>
            </a:r>
            <a:br>
              <a:rPr lang="en-US" b="1" i="1" dirty="0" smtClean="0">
                <a:solidFill>
                  <a:srgbClr val="FFFF00"/>
                </a:solidFill>
              </a:rPr>
            </a:br>
            <a:r>
              <a:rPr lang="en-US" b="1" i="1" dirty="0" smtClean="0">
                <a:solidFill>
                  <a:srgbClr val="FFFF00"/>
                </a:solidFill>
              </a:rPr>
              <a:t>Treatment </a:t>
            </a:r>
            <a:r>
              <a:rPr lang="en-US" b="1" i="1" dirty="0">
                <a:solidFill>
                  <a:srgbClr val="FFFF00"/>
                </a:solidFill>
              </a:rPr>
              <a:t>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Improve Nasal Airflow</a:t>
            </a:r>
          </a:p>
          <a:p>
            <a:r>
              <a:rPr lang="en-US" dirty="0" smtClean="0"/>
              <a:t>Correct Anatomic Deformity</a:t>
            </a:r>
          </a:p>
          <a:p>
            <a:r>
              <a:rPr lang="en-US" dirty="0" smtClean="0"/>
              <a:t>Treat any underlying infectious and/or inflammatory process</a:t>
            </a:r>
          </a:p>
          <a:p>
            <a:r>
              <a:rPr lang="en-US" dirty="0" smtClean="0"/>
              <a:t>Pain 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19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Epistaxis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4953000" cy="4800600"/>
          </a:xfrm>
        </p:spPr>
        <p:txBody>
          <a:bodyPr>
            <a:normAutofit/>
          </a:bodyPr>
          <a:lstStyle/>
          <a:p>
            <a:r>
              <a:rPr lang="en-US" b="1" dirty="0" smtClean="0"/>
              <a:t>Incidence</a:t>
            </a:r>
            <a:endParaRPr lang="en-US" b="1" dirty="0"/>
          </a:p>
          <a:p>
            <a:pPr lvl="1"/>
            <a:r>
              <a:rPr lang="en-US" dirty="0"/>
              <a:t> Children</a:t>
            </a:r>
          </a:p>
          <a:p>
            <a:pPr lvl="1"/>
            <a:r>
              <a:rPr lang="en-US" dirty="0"/>
              <a:t> Middle Age Adults 45-65 </a:t>
            </a:r>
            <a:r>
              <a:rPr lang="en-US" dirty="0" smtClean="0"/>
              <a:t>years</a:t>
            </a:r>
            <a:endParaRPr lang="en-US" dirty="0"/>
          </a:p>
          <a:p>
            <a:r>
              <a:rPr lang="en-US" b="1" dirty="0" smtClean="0"/>
              <a:t>Risk Factors</a:t>
            </a:r>
          </a:p>
          <a:p>
            <a:pPr lvl="1"/>
            <a:r>
              <a:rPr lang="en-US" dirty="0" smtClean="0"/>
              <a:t>Hypertension</a:t>
            </a:r>
          </a:p>
          <a:p>
            <a:pPr lvl="1"/>
            <a:r>
              <a:rPr lang="en-US" dirty="0" smtClean="0"/>
              <a:t>Liver Disease</a:t>
            </a:r>
          </a:p>
          <a:p>
            <a:pPr lvl="1"/>
            <a:r>
              <a:rPr lang="en-US" dirty="0" smtClean="0"/>
              <a:t>Blood Disorders</a:t>
            </a:r>
          </a:p>
          <a:p>
            <a:pPr lvl="1"/>
            <a:r>
              <a:rPr lang="en-US" dirty="0" smtClean="0"/>
              <a:t>Anticoagulant or Antiplatelet Use</a:t>
            </a:r>
          </a:p>
          <a:p>
            <a:pPr lvl="1"/>
            <a:r>
              <a:rPr lang="en-US" dirty="0" smtClean="0"/>
              <a:t>ASA, NSAID Use</a:t>
            </a:r>
          </a:p>
          <a:p>
            <a:pPr marL="393192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77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Epistaxis Etiology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5410200"/>
          </a:xfrm>
        </p:spPr>
        <p:txBody>
          <a:bodyPr>
            <a:normAutofit/>
          </a:bodyPr>
          <a:lstStyle/>
          <a:p>
            <a:r>
              <a:rPr lang="en-US" b="1" dirty="0" smtClean="0"/>
              <a:t>Traumatic</a:t>
            </a:r>
          </a:p>
          <a:p>
            <a:pPr lvl="1"/>
            <a:r>
              <a:rPr lang="en-US" i="1" dirty="0" smtClean="0"/>
              <a:t>Nasal Picking</a:t>
            </a:r>
          </a:p>
          <a:p>
            <a:pPr lvl="1"/>
            <a:r>
              <a:rPr lang="en-US" dirty="0" smtClean="0"/>
              <a:t>Facial Trauma</a:t>
            </a:r>
          </a:p>
          <a:p>
            <a:pPr lvl="1"/>
            <a:r>
              <a:rPr lang="en-US" dirty="0" smtClean="0"/>
              <a:t>Nasogastric Tube Placement</a:t>
            </a:r>
          </a:p>
          <a:p>
            <a:r>
              <a:rPr lang="en-US" b="1" dirty="0" smtClean="0"/>
              <a:t>Structural</a:t>
            </a:r>
          </a:p>
          <a:p>
            <a:pPr lvl="1"/>
            <a:r>
              <a:rPr lang="en-US" i="1" dirty="0" smtClean="0"/>
              <a:t>Nasal Dryness</a:t>
            </a:r>
          </a:p>
          <a:p>
            <a:pPr lvl="1"/>
            <a:r>
              <a:rPr lang="en-US" dirty="0" smtClean="0"/>
              <a:t>Nasal Septal Deviation</a:t>
            </a:r>
          </a:p>
          <a:p>
            <a:pPr lvl="1"/>
            <a:r>
              <a:rPr lang="en-US" dirty="0" smtClean="0"/>
              <a:t>Surgical Procedures</a:t>
            </a:r>
          </a:p>
          <a:p>
            <a:r>
              <a:rPr lang="en-US" b="1" dirty="0" smtClean="0"/>
              <a:t>Inflammatory</a:t>
            </a:r>
          </a:p>
          <a:p>
            <a:pPr lvl="1"/>
            <a:r>
              <a:rPr lang="en-US" dirty="0" smtClean="0"/>
              <a:t>Environmental Irritants</a:t>
            </a:r>
          </a:p>
          <a:p>
            <a:pPr lvl="1"/>
            <a:r>
              <a:rPr lang="en-US" dirty="0" smtClean="0"/>
              <a:t>Infections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0" y="1447800"/>
            <a:ext cx="4419600" cy="5105400"/>
          </a:xfrm>
        </p:spPr>
        <p:txBody>
          <a:bodyPr>
            <a:normAutofit/>
          </a:bodyPr>
          <a:lstStyle/>
          <a:p>
            <a:r>
              <a:rPr lang="en-US" b="1" dirty="0" smtClean="0"/>
              <a:t>Drug Induced</a:t>
            </a:r>
          </a:p>
          <a:p>
            <a:pPr lvl="1"/>
            <a:r>
              <a:rPr lang="en-US" dirty="0" smtClean="0"/>
              <a:t>Nasal Sprays</a:t>
            </a:r>
          </a:p>
          <a:p>
            <a:pPr lvl="1"/>
            <a:r>
              <a:rPr lang="en-US" dirty="0" smtClean="0"/>
              <a:t>Substance Inhalation</a:t>
            </a:r>
          </a:p>
          <a:p>
            <a:r>
              <a:rPr lang="en-US" b="1" dirty="0" smtClean="0"/>
              <a:t>Hematologic</a:t>
            </a:r>
          </a:p>
          <a:p>
            <a:pPr lvl="1"/>
            <a:r>
              <a:rPr lang="en-US" dirty="0" smtClean="0"/>
              <a:t>Thrombocytopenia</a:t>
            </a:r>
          </a:p>
          <a:p>
            <a:pPr lvl="1"/>
            <a:r>
              <a:rPr lang="en-US" dirty="0" smtClean="0"/>
              <a:t>Hepatic Disease</a:t>
            </a:r>
          </a:p>
          <a:p>
            <a:pPr lvl="1"/>
            <a:r>
              <a:rPr lang="en-US" i="1" dirty="0" smtClean="0"/>
              <a:t>Anticoagulant or Antiplatelet Medications</a:t>
            </a:r>
          </a:p>
          <a:p>
            <a:r>
              <a:rPr lang="en-US" b="1" dirty="0" smtClean="0"/>
              <a:t>Neoplastic</a:t>
            </a:r>
          </a:p>
          <a:p>
            <a:pPr lvl="1"/>
            <a:r>
              <a:rPr lang="en-US" dirty="0" smtClean="0"/>
              <a:t>Benign</a:t>
            </a:r>
          </a:p>
          <a:p>
            <a:pPr lvl="1"/>
            <a:r>
              <a:rPr lang="en-US" dirty="0" smtClean="0"/>
              <a:t>Malignant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06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Initial Epistaxis Management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Clear </a:t>
            </a:r>
          </a:p>
          <a:p>
            <a:pPr lvl="1"/>
            <a:r>
              <a:rPr lang="en-US" dirty="0" smtClean="0"/>
              <a:t>Suction </a:t>
            </a:r>
            <a:r>
              <a:rPr lang="en-US" dirty="0"/>
              <a:t>or have the patient gently blow the </a:t>
            </a:r>
            <a:r>
              <a:rPr lang="en-US" dirty="0" smtClean="0"/>
              <a:t>nose to remove any clot </a:t>
            </a:r>
            <a:r>
              <a:rPr lang="en-US" b="1" i="1" u="sng" dirty="0" smtClean="0">
                <a:solidFill>
                  <a:srgbClr val="FFFF00"/>
                </a:solidFill>
              </a:rPr>
              <a:t>THEN</a:t>
            </a:r>
          </a:p>
          <a:p>
            <a:r>
              <a:rPr lang="en-US" dirty="0" smtClean="0"/>
              <a:t>Vasoconstriction</a:t>
            </a:r>
          </a:p>
          <a:p>
            <a:pPr lvl="1"/>
            <a:r>
              <a:rPr lang="en-US" dirty="0" smtClean="0"/>
              <a:t>Flood each nasal cavity with </a:t>
            </a:r>
            <a:r>
              <a:rPr lang="en-US" dirty="0" err="1" smtClean="0"/>
              <a:t>Oxymetazoline</a:t>
            </a:r>
            <a:r>
              <a:rPr lang="en-US" dirty="0" smtClean="0"/>
              <a:t> nasal spray </a:t>
            </a:r>
            <a:r>
              <a:rPr lang="en-US" b="1" i="1" u="sng" dirty="0" smtClean="0">
                <a:solidFill>
                  <a:srgbClr val="FFFF00"/>
                </a:solidFill>
              </a:rPr>
              <a:t>THEN</a:t>
            </a:r>
          </a:p>
          <a:p>
            <a:r>
              <a:rPr lang="en-US" dirty="0" smtClean="0"/>
              <a:t>Compression</a:t>
            </a:r>
          </a:p>
          <a:p>
            <a:pPr lvl="1"/>
            <a:r>
              <a:rPr lang="en-US" dirty="0" smtClean="0"/>
              <a:t>Manuel Compression along anterior soft part of nose for 10 minutes</a:t>
            </a:r>
          </a:p>
          <a:p>
            <a:r>
              <a:rPr lang="en-US" dirty="0" smtClean="0"/>
              <a:t>Inspection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47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Epistaxis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Location</a:t>
            </a:r>
          </a:p>
          <a:p>
            <a:pPr lvl="1"/>
            <a:r>
              <a:rPr lang="en-US" dirty="0" smtClean="0"/>
              <a:t>Anterior</a:t>
            </a:r>
          </a:p>
          <a:p>
            <a:pPr lvl="2"/>
            <a:r>
              <a:rPr lang="en-US" b="1" dirty="0" err="1"/>
              <a:t>Kiesselbach</a:t>
            </a:r>
            <a:r>
              <a:rPr lang="en-US" b="1" dirty="0"/>
              <a:t> Plexus</a:t>
            </a:r>
          </a:p>
          <a:p>
            <a:pPr lvl="1"/>
            <a:r>
              <a:rPr lang="en-US" dirty="0" smtClean="0"/>
              <a:t>Posterior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750" y="2209800"/>
            <a:ext cx="4358050" cy="3592689"/>
          </a:xfrm>
        </p:spPr>
      </p:pic>
    </p:spTree>
    <p:extLst>
      <p:ext uri="{BB962C8B-B14F-4D97-AF65-F5344CB8AC3E}">
        <p14:creationId xmlns:p14="http://schemas.microsoft.com/office/powerpoint/2010/main" val="234818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Anterior Epistaxis Management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Supplies</a:t>
            </a:r>
          </a:p>
          <a:p>
            <a:pPr lvl="1"/>
            <a:r>
              <a:rPr lang="en-US" dirty="0" smtClean="0"/>
              <a:t>Head Lamp</a:t>
            </a:r>
          </a:p>
          <a:p>
            <a:pPr lvl="1"/>
            <a:r>
              <a:rPr lang="en-US" dirty="0" smtClean="0"/>
              <a:t>Nasal Speculum</a:t>
            </a:r>
          </a:p>
          <a:p>
            <a:pPr lvl="1"/>
            <a:r>
              <a:rPr lang="en-US" dirty="0" smtClean="0"/>
              <a:t>Bayonet Forceps</a:t>
            </a:r>
          </a:p>
          <a:p>
            <a:pPr lvl="1"/>
            <a:r>
              <a:rPr lang="en-US" dirty="0" smtClean="0"/>
              <a:t>Frasier Suction #10 </a:t>
            </a:r>
          </a:p>
          <a:p>
            <a:pPr lvl="1"/>
            <a:r>
              <a:rPr lang="en-US" dirty="0" smtClean="0"/>
              <a:t>Suction Set Up</a:t>
            </a:r>
          </a:p>
          <a:p>
            <a:pPr lvl="1"/>
            <a:r>
              <a:rPr lang="en-US" dirty="0" smtClean="0"/>
              <a:t>Non sterile gloves</a:t>
            </a:r>
          </a:p>
          <a:p>
            <a:pPr lvl="1"/>
            <a:r>
              <a:rPr lang="en-US" dirty="0" smtClean="0"/>
              <a:t>Emesis Basin</a:t>
            </a:r>
          </a:p>
          <a:p>
            <a:pPr lvl="1"/>
            <a:r>
              <a:rPr lang="en-US" dirty="0" smtClean="0"/>
              <a:t>Non sterile towels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79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Anterior Epistaxis Management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Chemical Cautery</a:t>
            </a:r>
          </a:p>
          <a:p>
            <a:pPr lvl="1"/>
            <a:r>
              <a:rPr lang="en-US" dirty="0"/>
              <a:t>Silver Nitrate </a:t>
            </a:r>
          </a:p>
          <a:p>
            <a:r>
              <a:rPr lang="en-US" dirty="0"/>
              <a:t>Nasal Packing</a:t>
            </a:r>
          </a:p>
          <a:p>
            <a:pPr lvl="1"/>
            <a:r>
              <a:rPr lang="en-US" dirty="0"/>
              <a:t>Nasal Tampon</a:t>
            </a:r>
          </a:p>
          <a:p>
            <a:pPr lvl="1"/>
            <a:r>
              <a:rPr lang="en-US" dirty="0"/>
              <a:t>Nasal Balloon Catheter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057400"/>
            <a:ext cx="2481072" cy="71323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712" y="3581400"/>
            <a:ext cx="3657600" cy="265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9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Anterior Epistaxis Management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Thrombogenic</a:t>
            </a:r>
            <a:r>
              <a:rPr lang="en-US" dirty="0"/>
              <a:t> Agent</a:t>
            </a:r>
          </a:p>
          <a:p>
            <a:pPr lvl="1"/>
            <a:r>
              <a:rPr lang="en-US" dirty="0"/>
              <a:t>Surgical Absorbable Gauze</a:t>
            </a:r>
          </a:p>
          <a:p>
            <a:pPr lvl="1"/>
            <a:r>
              <a:rPr lang="en-US" dirty="0"/>
              <a:t>Topical Thrombin Gel</a:t>
            </a:r>
          </a:p>
          <a:p>
            <a:pPr lvl="1"/>
            <a:r>
              <a:rPr lang="en-US" dirty="0"/>
              <a:t>Fibrin Glue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209799"/>
            <a:ext cx="2733675" cy="190721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324350"/>
            <a:ext cx="19812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3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Posterior Epistaxis Management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Difficult &amp; challenging to evaluate due to lack of visualization. </a:t>
            </a:r>
          </a:p>
          <a:p>
            <a:r>
              <a:rPr lang="en-US" dirty="0" smtClean="0"/>
              <a:t>Recommend evaluation by Otolaryngology for further management.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60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Epistaxis Prevention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i="1" dirty="0" smtClean="0"/>
              <a:t>Aggressive Nasal Moisture Regiment</a:t>
            </a:r>
          </a:p>
          <a:p>
            <a:pPr lvl="1"/>
            <a:r>
              <a:rPr lang="en-US" dirty="0" smtClean="0"/>
              <a:t>Saline Nasal Spray  several times daily</a:t>
            </a:r>
          </a:p>
          <a:p>
            <a:pPr lvl="1"/>
            <a:r>
              <a:rPr lang="en-US" dirty="0" smtClean="0"/>
              <a:t>Nasal Ointment BID</a:t>
            </a:r>
          </a:p>
          <a:p>
            <a:r>
              <a:rPr lang="en-US" dirty="0" smtClean="0"/>
              <a:t>Avoid nose blowing for 7-10 days</a:t>
            </a:r>
          </a:p>
          <a:p>
            <a:r>
              <a:rPr lang="en-US" dirty="0" smtClean="0"/>
              <a:t>Home Humidifier Use</a:t>
            </a:r>
          </a:p>
          <a:p>
            <a:r>
              <a:rPr lang="en-US" dirty="0" smtClean="0"/>
              <a:t>Bedside Vaporizer</a:t>
            </a:r>
          </a:p>
          <a:p>
            <a:r>
              <a:rPr lang="en-US" dirty="0" smtClean="0"/>
              <a:t>Open Mouth with Sneezing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920085"/>
            <a:ext cx="4495800" cy="443484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Otorhinolaryngology Referral for severe or recurrent epistaxis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0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Ear Anatomy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49603"/>
            <a:ext cx="6707234" cy="5003597"/>
          </a:xfrm>
        </p:spPr>
      </p:pic>
    </p:spTree>
    <p:extLst>
      <p:ext uri="{BB962C8B-B14F-4D97-AF65-F5344CB8AC3E}">
        <p14:creationId xmlns:p14="http://schemas.microsoft.com/office/powerpoint/2010/main" val="81862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73"/>
    </mc:Choice>
    <mc:Fallback xmlns="">
      <p:transition spd="slow" advTm="55973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Questions</a:t>
            </a:r>
            <a:endParaRPr lang="en-US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89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Throat Exam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Oral Cavity</a:t>
            </a:r>
          </a:p>
          <a:p>
            <a:r>
              <a:rPr lang="en-US" dirty="0" smtClean="0"/>
              <a:t>Oropharynx</a:t>
            </a:r>
          </a:p>
        </p:txBody>
      </p:sp>
    </p:spTree>
    <p:extLst>
      <p:ext uri="{BB962C8B-B14F-4D97-AF65-F5344CB8AC3E}">
        <p14:creationId xmlns:p14="http://schemas.microsoft.com/office/powerpoint/2010/main" val="29137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Oral Cavity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1920085"/>
            <a:ext cx="8839200" cy="4434840"/>
          </a:xfrm>
        </p:spPr>
        <p:txBody>
          <a:bodyPr/>
          <a:lstStyle/>
          <a:p>
            <a:r>
              <a:rPr lang="en-US" dirty="0" smtClean="0"/>
              <a:t>Inspect lips, teeth, gums, anterior tongue, floor of mouth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514600"/>
            <a:ext cx="5943600" cy="4136653"/>
          </a:xfrm>
        </p:spPr>
      </p:pic>
    </p:spTree>
    <p:extLst>
      <p:ext uri="{BB962C8B-B14F-4D97-AF65-F5344CB8AC3E}">
        <p14:creationId xmlns:p14="http://schemas.microsoft.com/office/powerpoint/2010/main" val="409878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1143000"/>
          </a:xfrm>
        </p:spPr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Oropharynx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47800"/>
            <a:ext cx="3886200" cy="990600"/>
          </a:xfrm>
        </p:spPr>
        <p:txBody>
          <a:bodyPr/>
          <a:lstStyle/>
          <a:p>
            <a:r>
              <a:rPr lang="en-US" dirty="0" smtClean="0"/>
              <a:t>Area of pharynx posterior to oral cavity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14600"/>
            <a:ext cx="7924800" cy="3858286"/>
          </a:xfrm>
        </p:spPr>
      </p:pic>
      <p:sp>
        <p:nvSpPr>
          <p:cNvPr id="6" name="Rectangle 5"/>
          <p:cNvSpPr/>
          <p:nvPr/>
        </p:nvSpPr>
        <p:spPr>
          <a:xfrm>
            <a:off x="4038600" y="1469648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" lvl="0" indent="-274320">
              <a:spcBef>
                <a:spcPct val="20000"/>
              </a:spcBef>
              <a:buClr>
                <a:srgbClr val="5BD078"/>
              </a:buClr>
              <a:buSzPct val="95000"/>
              <a:buFont typeface="Wingdings 2"/>
              <a:buChar char=""/>
            </a:pPr>
            <a:r>
              <a:rPr lang="en-US" sz="2600" dirty="0">
                <a:solidFill>
                  <a:prstClr val="white"/>
                </a:solidFill>
              </a:rPr>
              <a:t>Consists of tonsils, posterior pharyngeal, base of tongue.</a:t>
            </a:r>
          </a:p>
        </p:txBody>
      </p:sp>
    </p:spTree>
    <p:extLst>
      <p:ext uri="{BB962C8B-B14F-4D97-AF65-F5344CB8AC3E}">
        <p14:creationId xmlns:p14="http://schemas.microsoft.com/office/powerpoint/2010/main" val="156256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Pharyngeal Anatomy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98224"/>
            <a:ext cx="7358062" cy="4937176"/>
          </a:xfrm>
        </p:spPr>
      </p:pic>
    </p:spTree>
    <p:extLst>
      <p:ext uri="{BB962C8B-B14F-4D97-AF65-F5344CB8AC3E}">
        <p14:creationId xmlns:p14="http://schemas.microsoft.com/office/powerpoint/2010/main" val="379626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Throat Symptoms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Sore Throat</a:t>
            </a:r>
          </a:p>
          <a:p>
            <a:r>
              <a:rPr lang="en-US" dirty="0" smtClean="0"/>
              <a:t>Dysphagia</a:t>
            </a:r>
          </a:p>
          <a:p>
            <a:r>
              <a:rPr lang="en-US" dirty="0" smtClean="0"/>
              <a:t>Odynophagia</a:t>
            </a:r>
          </a:p>
          <a:p>
            <a:r>
              <a:rPr lang="en-US" dirty="0" smtClean="0"/>
              <a:t>Hoarseness</a:t>
            </a:r>
          </a:p>
          <a:p>
            <a:r>
              <a:rPr lang="en-US" dirty="0" err="1" smtClean="0"/>
              <a:t>Trismus</a:t>
            </a:r>
            <a:endParaRPr lang="en-US" dirty="0" smtClean="0"/>
          </a:p>
          <a:p>
            <a:r>
              <a:rPr lang="en-US" dirty="0" smtClean="0"/>
              <a:t>Neck Mass</a:t>
            </a:r>
          </a:p>
          <a:p>
            <a:r>
              <a:rPr lang="en-US" dirty="0" smtClean="0"/>
              <a:t>Globus Sensation</a:t>
            </a:r>
          </a:p>
          <a:p>
            <a:r>
              <a:rPr lang="en-US" dirty="0" smtClean="0"/>
              <a:t>Drooling</a:t>
            </a:r>
          </a:p>
          <a:p>
            <a:r>
              <a:rPr lang="en-US" dirty="0" smtClean="0"/>
              <a:t>Noisy Breathing</a:t>
            </a:r>
          </a:p>
        </p:txBody>
      </p:sp>
    </p:spTree>
    <p:extLst>
      <p:ext uri="{BB962C8B-B14F-4D97-AF65-F5344CB8AC3E}">
        <p14:creationId xmlns:p14="http://schemas.microsoft.com/office/powerpoint/2010/main" val="398493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b="1" i="1" dirty="0">
                <a:solidFill>
                  <a:srgbClr val="FFFF00"/>
                </a:solidFill>
              </a:rPr>
              <a:t>Submandibular Space Infection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228600" y="1920084"/>
            <a:ext cx="4267200" cy="4937915"/>
          </a:xfrm>
        </p:spPr>
        <p:txBody>
          <a:bodyPr>
            <a:normAutofit/>
          </a:bodyPr>
          <a:lstStyle/>
          <a:p>
            <a:r>
              <a:rPr lang="en-US" dirty="0" smtClean="0"/>
              <a:t>Aggressive rapidly spreading cellulitis without lymphadenopathy with potential for airway obstruction</a:t>
            </a:r>
          </a:p>
          <a:p>
            <a:r>
              <a:rPr lang="en-US" dirty="0"/>
              <a:t>Etiology</a:t>
            </a:r>
          </a:p>
          <a:p>
            <a:pPr lvl="1"/>
            <a:r>
              <a:rPr lang="en-US" b="1" i="1" dirty="0"/>
              <a:t>Dental</a:t>
            </a:r>
          </a:p>
          <a:p>
            <a:pPr lvl="2"/>
            <a:r>
              <a:rPr lang="en-US" dirty="0" smtClean="0"/>
              <a:t> 90% of </a:t>
            </a:r>
            <a:r>
              <a:rPr lang="en-US" dirty="0"/>
              <a:t>infections</a:t>
            </a:r>
          </a:p>
          <a:p>
            <a:pPr lvl="2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&amp; 3</a:t>
            </a:r>
            <a:r>
              <a:rPr lang="en-US" baseline="30000" dirty="0"/>
              <a:t>rd</a:t>
            </a:r>
            <a:r>
              <a:rPr lang="en-US" dirty="0"/>
              <a:t> Molar most commonly involved</a:t>
            </a:r>
          </a:p>
          <a:p>
            <a:pPr lvl="1"/>
            <a:r>
              <a:rPr lang="en-US" dirty="0" err="1"/>
              <a:t>Peritonsillar</a:t>
            </a:r>
            <a:r>
              <a:rPr lang="en-US" dirty="0"/>
              <a:t> Abscess</a:t>
            </a:r>
          </a:p>
          <a:p>
            <a:pPr lvl="1"/>
            <a:r>
              <a:rPr lang="en-US" dirty="0" err="1"/>
              <a:t>Suppurative</a:t>
            </a:r>
            <a:r>
              <a:rPr lang="en-US" dirty="0"/>
              <a:t> </a:t>
            </a:r>
            <a:r>
              <a:rPr lang="en-US" dirty="0" err="1"/>
              <a:t>Parotitis</a:t>
            </a:r>
            <a:endParaRPr lang="en-US" dirty="0"/>
          </a:p>
          <a:p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438400"/>
            <a:ext cx="4316458" cy="3400425"/>
          </a:xfrm>
        </p:spPr>
      </p:pic>
      <p:sp>
        <p:nvSpPr>
          <p:cNvPr id="16" name="TextBox 15"/>
          <p:cNvSpPr txBox="1"/>
          <p:nvPr/>
        </p:nvSpPr>
        <p:spPr>
          <a:xfrm>
            <a:off x="2133600" y="12954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atin typeface="+mj-lt"/>
              </a:rPr>
              <a:t>Ludwig’s Angina</a:t>
            </a:r>
            <a:endParaRPr lang="en-US" sz="32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6468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28600"/>
            <a:ext cx="8229600" cy="1143000"/>
          </a:xfrm>
        </p:spPr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Submandibular Space Infection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17512" y="1981200"/>
            <a:ext cx="4040188" cy="659352"/>
          </a:xfrm>
        </p:spPr>
        <p:txBody>
          <a:bodyPr/>
          <a:lstStyle/>
          <a:p>
            <a:pPr algn="ctr"/>
            <a:r>
              <a:rPr lang="en-US" i="1" dirty="0"/>
              <a:t>Symptoms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dirty="0" smtClean="0"/>
              <a:t>Exam Findings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Fever</a:t>
            </a:r>
          </a:p>
          <a:p>
            <a:r>
              <a:rPr lang="en-US" dirty="0"/>
              <a:t>Mouth Pain </a:t>
            </a:r>
            <a:endParaRPr lang="en-US" dirty="0" smtClean="0"/>
          </a:p>
          <a:p>
            <a:r>
              <a:rPr lang="en-US" dirty="0" smtClean="0"/>
              <a:t>Neck Swelling</a:t>
            </a:r>
            <a:endParaRPr lang="en-US" dirty="0"/>
          </a:p>
          <a:p>
            <a:r>
              <a:rPr lang="en-US" dirty="0"/>
              <a:t>Stiff Neck</a:t>
            </a:r>
          </a:p>
          <a:p>
            <a:r>
              <a:rPr lang="en-US" dirty="0"/>
              <a:t>Drooling</a:t>
            </a:r>
          </a:p>
          <a:p>
            <a:r>
              <a:rPr lang="en-US" dirty="0" smtClean="0"/>
              <a:t>Dysphagia</a:t>
            </a:r>
          </a:p>
          <a:p>
            <a:r>
              <a:rPr lang="en-US" dirty="0" smtClean="0"/>
              <a:t>Shortness of Breath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Tender, Symmetric, “Woody” induration of submandibular area.</a:t>
            </a:r>
          </a:p>
          <a:p>
            <a:r>
              <a:rPr lang="en-US" dirty="0" smtClean="0"/>
              <a:t>Floor of Mouth tender with edema &amp; erythema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133600" y="12954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atin typeface="+mj-lt"/>
              </a:rPr>
              <a:t>Ludwig’s Angina</a:t>
            </a:r>
            <a:endParaRPr lang="en-US" sz="32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755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28600"/>
            <a:ext cx="8229600" cy="1143000"/>
          </a:xfrm>
        </p:spPr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Submandibular Space Infection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</a:p>
          <a:p>
            <a:pPr lvl="1"/>
            <a:r>
              <a:rPr lang="en-US" dirty="0" smtClean="0"/>
              <a:t>Clinical Exam</a:t>
            </a:r>
          </a:p>
          <a:p>
            <a:pPr lvl="1"/>
            <a:r>
              <a:rPr lang="en-US" dirty="0" smtClean="0"/>
              <a:t>CT Scan Neck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Treatment Principles</a:t>
            </a:r>
          </a:p>
          <a:p>
            <a:pPr lvl="1"/>
            <a:r>
              <a:rPr lang="en-US" dirty="0" smtClean="0"/>
              <a:t>Surgical Airway Management</a:t>
            </a:r>
          </a:p>
          <a:p>
            <a:pPr lvl="1"/>
            <a:r>
              <a:rPr lang="en-US" dirty="0" smtClean="0"/>
              <a:t>Surgical Drainage</a:t>
            </a:r>
          </a:p>
          <a:p>
            <a:pPr lvl="1"/>
            <a:r>
              <a:rPr lang="en-US" dirty="0" smtClean="0"/>
              <a:t>IV Antibiotics</a:t>
            </a:r>
          </a:p>
          <a:p>
            <a:pPr lvl="1"/>
            <a:r>
              <a:rPr lang="en-US" dirty="0" smtClean="0"/>
              <a:t>Odontogenic Origin Treatment </a:t>
            </a:r>
          </a:p>
          <a:p>
            <a:pPr marL="393192" lvl="1" indent="0">
              <a:buNone/>
            </a:pPr>
            <a:endParaRPr lang="en-US" dirty="0" smtClean="0"/>
          </a:p>
          <a:p>
            <a:pPr marL="393192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43125" y="13716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latin typeface="+mj-lt"/>
              </a:rPr>
              <a:t>Ludwig’s Angina</a:t>
            </a:r>
            <a:endParaRPr lang="en-US" sz="32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858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i="1" dirty="0" err="1" smtClean="0">
                <a:solidFill>
                  <a:srgbClr val="FFFF00"/>
                </a:solidFill>
              </a:rPr>
              <a:t>Peritonsillar</a:t>
            </a:r>
            <a:r>
              <a:rPr lang="en-US" b="1" i="1" dirty="0" smtClean="0">
                <a:solidFill>
                  <a:srgbClr val="FFFF00"/>
                </a:solidFill>
              </a:rPr>
              <a:t> Abscess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920085"/>
            <a:ext cx="4267200" cy="4434840"/>
          </a:xfrm>
        </p:spPr>
        <p:txBody>
          <a:bodyPr/>
          <a:lstStyle/>
          <a:p>
            <a:r>
              <a:rPr lang="en-US" dirty="0" smtClean="0"/>
              <a:t>Most common deep space neck infection in children and young adults</a:t>
            </a:r>
          </a:p>
          <a:p>
            <a:r>
              <a:rPr lang="en-US" dirty="0" smtClean="0"/>
              <a:t>Etiology</a:t>
            </a:r>
          </a:p>
          <a:p>
            <a:pPr lvl="1"/>
            <a:r>
              <a:rPr lang="en-US" dirty="0" smtClean="0"/>
              <a:t>Contiguous spread from tonsil parenchyma </a:t>
            </a:r>
          </a:p>
          <a:p>
            <a:pPr lvl="1"/>
            <a:r>
              <a:rPr lang="en-US" dirty="0" smtClean="0"/>
              <a:t>Secondary infection of minor salivary gland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590800"/>
            <a:ext cx="4587468" cy="3067050"/>
          </a:xfrm>
        </p:spPr>
      </p:pic>
    </p:spTree>
    <p:extLst>
      <p:ext uri="{BB962C8B-B14F-4D97-AF65-F5344CB8AC3E}">
        <p14:creationId xmlns:p14="http://schemas.microsoft.com/office/powerpoint/2010/main" val="161970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5334000" cy="914400"/>
          </a:xfrm>
        </p:spPr>
        <p:txBody>
          <a:bodyPr>
            <a:normAutofit/>
          </a:bodyPr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Equipment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4267200" cy="32004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724401"/>
            <a:ext cx="1876425" cy="185737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724400"/>
            <a:ext cx="2057400" cy="1857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401" y="1590674"/>
            <a:ext cx="4714599" cy="406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5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86"/>
    </mc:Choice>
    <mc:Fallback xmlns="">
      <p:transition spd="slow" advTm="39486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err="1">
                <a:solidFill>
                  <a:srgbClr val="FFFF00"/>
                </a:solidFill>
              </a:rPr>
              <a:t>Peritonsillar</a:t>
            </a:r>
            <a:r>
              <a:rPr lang="en-US" b="1" i="1" dirty="0">
                <a:solidFill>
                  <a:srgbClr val="FFFF00"/>
                </a:solidFill>
              </a:rPr>
              <a:t> Abscess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Symptoms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dirty="0" smtClean="0"/>
              <a:t>Exam Findings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Prolonged Sore Throat</a:t>
            </a:r>
          </a:p>
          <a:p>
            <a:r>
              <a:rPr lang="en-US" dirty="0" smtClean="0"/>
              <a:t>Hot Potato/Muffled Voice </a:t>
            </a:r>
          </a:p>
          <a:p>
            <a:r>
              <a:rPr lang="en-US" dirty="0" smtClean="0"/>
              <a:t>Fever </a:t>
            </a:r>
          </a:p>
          <a:p>
            <a:r>
              <a:rPr lang="en-US" dirty="0" err="1" smtClean="0"/>
              <a:t>Trismus</a:t>
            </a:r>
            <a:endParaRPr lang="en-US" dirty="0" smtClean="0"/>
          </a:p>
          <a:p>
            <a:r>
              <a:rPr lang="en-US" dirty="0" smtClean="0"/>
              <a:t>Dysphagia, Odynophagia</a:t>
            </a:r>
          </a:p>
          <a:p>
            <a:r>
              <a:rPr lang="en-US" dirty="0" smtClean="0"/>
              <a:t>Tender Lymphadenopathy</a:t>
            </a:r>
          </a:p>
          <a:p>
            <a:r>
              <a:rPr lang="en-US" dirty="0" smtClean="0"/>
              <a:t>Unilateral </a:t>
            </a:r>
            <a:r>
              <a:rPr lang="en-US" dirty="0" err="1" smtClean="0"/>
              <a:t>Otalgia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Superior Tonsillar Pole Bulging</a:t>
            </a:r>
          </a:p>
          <a:p>
            <a:r>
              <a:rPr lang="en-US" dirty="0" smtClean="0"/>
              <a:t>Uvula deviation </a:t>
            </a:r>
            <a:r>
              <a:rPr lang="en-US" b="1" i="1" dirty="0" smtClean="0"/>
              <a:t>AWAY</a:t>
            </a:r>
            <a:r>
              <a:rPr lang="en-US" dirty="0" smtClean="0"/>
              <a:t> from abscess 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07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err="1">
                <a:solidFill>
                  <a:srgbClr val="FFFF00"/>
                </a:solidFill>
              </a:rPr>
              <a:t>Peritonsillar</a:t>
            </a:r>
            <a:r>
              <a:rPr lang="en-US" b="1" i="1" dirty="0">
                <a:solidFill>
                  <a:srgbClr val="FFFF00"/>
                </a:solidFill>
              </a:rPr>
              <a:t> Abscess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Diagnosis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dirty="0" smtClean="0"/>
              <a:t>Exam Findings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Clinical Exam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Aspiration</a:t>
            </a:r>
          </a:p>
          <a:p>
            <a:r>
              <a:rPr lang="en-US" dirty="0" smtClean="0"/>
              <a:t>Incision/Drainage</a:t>
            </a:r>
          </a:p>
          <a:p>
            <a:r>
              <a:rPr lang="en-US" dirty="0" smtClean="0"/>
              <a:t>Antibiotics</a:t>
            </a:r>
          </a:p>
          <a:p>
            <a:r>
              <a:rPr lang="en-US" dirty="0" smtClean="0"/>
              <a:t>Hospital Admission for Severe Presentation</a:t>
            </a:r>
          </a:p>
          <a:p>
            <a:r>
              <a:rPr lang="en-US" dirty="0" smtClean="0"/>
              <a:t>Consider Otolaryngology Consult for delayed elective tonsillectomy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41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Retropharyngeal Space Infection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Most serious deep neck space infection</a:t>
            </a:r>
          </a:p>
          <a:p>
            <a:r>
              <a:rPr lang="en-US" dirty="0" smtClean="0"/>
              <a:t>Infection may reach retropharyngeal space from local or distant sites</a:t>
            </a:r>
          </a:p>
          <a:p>
            <a:pPr lvl="1"/>
            <a:r>
              <a:rPr lang="en-US" dirty="0" smtClean="0"/>
              <a:t>Local Sites</a:t>
            </a:r>
          </a:p>
          <a:p>
            <a:pPr lvl="2"/>
            <a:r>
              <a:rPr lang="en-US" dirty="0" smtClean="0"/>
              <a:t>Pharyngitis</a:t>
            </a:r>
          </a:p>
          <a:p>
            <a:pPr lvl="2"/>
            <a:r>
              <a:rPr lang="en-US" dirty="0" smtClean="0"/>
              <a:t>Penetrating Trauma </a:t>
            </a:r>
          </a:p>
          <a:p>
            <a:pPr lvl="2"/>
            <a:r>
              <a:rPr lang="en-US" dirty="0" smtClean="0"/>
              <a:t>Instrumentation</a:t>
            </a:r>
          </a:p>
          <a:p>
            <a:pPr lvl="2"/>
            <a:r>
              <a:rPr lang="en-US" dirty="0" smtClean="0"/>
              <a:t>Foreign Body Indigestion</a:t>
            </a:r>
          </a:p>
          <a:p>
            <a:pPr lvl="1"/>
            <a:r>
              <a:rPr lang="en-US" dirty="0" smtClean="0"/>
              <a:t>Distant Sites</a:t>
            </a:r>
          </a:p>
          <a:p>
            <a:pPr lvl="2"/>
            <a:r>
              <a:rPr lang="en-US" dirty="0" smtClean="0"/>
              <a:t>Odontogenic Infection</a:t>
            </a:r>
          </a:p>
          <a:p>
            <a:pPr lvl="2"/>
            <a:r>
              <a:rPr lang="en-US" dirty="0" err="1" smtClean="0"/>
              <a:t>Peritonsillar</a:t>
            </a:r>
            <a:r>
              <a:rPr lang="en-US" dirty="0" smtClean="0"/>
              <a:t> Abscess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05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i="1" dirty="0">
                <a:solidFill>
                  <a:srgbClr val="FFFF00"/>
                </a:solidFill>
              </a:rPr>
              <a:t>Retropharyngeal Space </a:t>
            </a:r>
            <a:r>
              <a:rPr lang="en-US" b="1" i="1" dirty="0" smtClean="0">
                <a:solidFill>
                  <a:srgbClr val="FFFF00"/>
                </a:solidFill>
              </a:rPr>
              <a:t>Infection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Symptoms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dirty="0" smtClean="0"/>
              <a:t>Exam Findings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Fever</a:t>
            </a:r>
          </a:p>
          <a:p>
            <a:r>
              <a:rPr lang="en-US" dirty="0" smtClean="0"/>
              <a:t>Sore Throat</a:t>
            </a:r>
          </a:p>
          <a:p>
            <a:r>
              <a:rPr lang="en-US" dirty="0" smtClean="0"/>
              <a:t>Dysphagia</a:t>
            </a:r>
          </a:p>
          <a:p>
            <a:r>
              <a:rPr lang="en-US" dirty="0" smtClean="0"/>
              <a:t>Odynophagia</a:t>
            </a:r>
          </a:p>
          <a:p>
            <a:r>
              <a:rPr lang="en-US" dirty="0" smtClean="0"/>
              <a:t>Neck Stiffness</a:t>
            </a:r>
          </a:p>
          <a:p>
            <a:r>
              <a:rPr lang="en-US" dirty="0" smtClean="0"/>
              <a:t>Shortness of Breath</a:t>
            </a:r>
          </a:p>
          <a:p>
            <a:r>
              <a:rPr lang="en-US" dirty="0" smtClean="0"/>
              <a:t>Symptoms associated with Ludwig’s Angina or PTA if infection from a distant site. </a:t>
            </a:r>
          </a:p>
          <a:p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Posterior  Pharyngeal Wall Edema</a:t>
            </a:r>
          </a:p>
          <a:p>
            <a:r>
              <a:rPr lang="en-US" dirty="0" smtClean="0"/>
              <a:t>Cervical Adenopathy</a:t>
            </a:r>
          </a:p>
          <a:p>
            <a:r>
              <a:rPr lang="en-US" dirty="0" smtClean="0"/>
              <a:t>Exam findings associated </a:t>
            </a:r>
            <a:r>
              <a:rPr lang="en-US" dirty="0"/>
              <a:t>with Ludwig’s Angina or PTA if abscess from a distant site.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44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i="1" dirty="0">
                <a:solidFill>
                  <a:srgbClr val="FFFF00"/>
                </a:solidFill>
              </a:rPr>
              <a:t>Retropharyngeal Space Infection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Diagnosis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dirty="0" smtClean="0"/>
              <a:t>Treatment Principles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Clinical Exam</a:t>
            </a:r>
          </a:p>
          <a:p>
            <a:r>
              <a:rPr lang="en-US" dirty="0" smtClean="0"/>
              <a:t>CT Scan Neck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Hospital Admission</a:t>
            </a:r>
          </a:p>
          <a:p>
            <a:r>
              <a:rPr lang="en-US" dirty="0" smtClean="0"/>
              <a:t>Antibiotics</a:t>
            </a:r>
          </a:p>
          <a:p>
            <a:r>
              <a:rPr lang="en-US" dirty="0"/>
              <a:t>Surgical </a:t>
            </a:r>
            <a:r>
              <a:rPr lang="en-US" dirty="0" smtClean="0"/>
              <a:t>Drainage  only if localized </a:t>
            </a:r>
            <a:r>
              <a:rPr lang="en-US" dirty="0"/>
              <a:t>into a discrete </a:t>
            </a:r>
            <a:r>
              <a:rPr lang="en-US" dirty="0" smtClean="0"/>
              <a:t>abscess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180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Questions</a:t>
            </a:r>
            <a:endParaRPr lang="en-US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82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3733800" cy="838202"/>
          </a:xfrm>
        </p:spPr>
        <p:txBody>
          <a:bodyPr/>
          <a:lstStyle/>
          <a:p>
            <a:pPr algn="ctr"/>
            <a:r>
              <a:rPr lang="en-US" sz="3600" b="1" i="1" dirty="0" smtClean="0">
                <a:solidFill>
                  <a:srgbClr val="FFFF00"/>
                </a:solidFill>
              </a:rPr>
              <a:t>Normal </a:t>
            </a:r>
            <a:r>
              <a:rPr lang="en-US" sz="3600" b="1" i="1" dirty="0" err="1" smtClean="0">
                <a:solidFill>
                  <a:srgbClr val="FFFF00"/>
                </a:solidFill>
              </a:rPr>
              <a:t>Otoscopy</a:t>
            </a:r>
            <a:endParaRPr lang="en-US" sz="3600" b="1" i="1" dirty="0">
              <a:solidFill>
                <a:srgbClr val="FFFF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algn="ctr"/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733800"/>
            <a:ext cx="4038600" cy="2971800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762000"/>
            <a:ext cx="4041775" cy="3033713"/>
          </a:xfrm>
        </p:spPr>
      </p:pic>
      <p:sp>
        <p:nvSpPr>
          <p:cNvPr id="3" name="TextBox 2"/>
          <p:cNvSpPr txBox="1"/>
          <p:nvPr/>
        </p:nvSpPr>
        <p:spPr>
          <a:xfrm>
            <a:off x="228600" y="2057400"/>
            <a:ext cx="44196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b="1" i="1" dirty="0" smtClean="0">
                <a:solidFill>
                  <a:srgbClr val="FFC000"/>
                </a:solidFill>
              </a:rPr>
              <a:t>Opacity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Translucent OR  Transparent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i="1" dirty="0" smtClean="0">
                <a:solidFill>
                  <a:srgbClr val="FFC000"/>
                </a:solidFill>
              </a:rPr>
              <a:t>Color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Gray or Pink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i="1" dirty="0" smtClean="0">
                <a:solidFill>
                  <a:srgbClr val="FFC000"/>
                </a:solidFill>
              </a:rPr>
              <a:t>Position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Neutral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i="1" dirty="0" smtClean="0">
                <a:solidFill>
                  <a:srgbClr val="FFC000"/>
                </a:solidFill>
              </a:rPr>
              <a:t>Integrity</a:t>
            </a:r>
            <a:endParaRPr lang="en-US" sz="2400" b="1" i="1" dirty="0">
              <a:solidFill>
                <a:srgbClr val="FFC000"/>
              </a:solidFill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Intact</a:t>
            </a: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400" b="1" i="1" dirty="0" smtClean="0">
                <a:solidFill>
                  <a:srgbClr val="FFC000"/>
                </a:solidFill>
              </a:rPr>
              <a:t>Mobility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Full Mobility with Pneumatic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75443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60"/>
    </mc:Choice>
    <mc:Fallback xmlns="">
      <p:transition spd="slow" advTm="4676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6477000" cy="1066800"/>
          </a:xfrm>
        </p:spPr>
        <p:txBody>
          <a:bodyPr>
            <a:normAutofit/>
          </a:bodyPr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Pneumatic </a:t>
            </a:r>
            <a:r>
              <a:rPr lang="en-US" b="1" i="1" dirty="0" err="1" smtClean="0">
                <a:solidFill>
                  <a:srgbClr val="FFFF00"/>
                </a:solidFill>
              </a:rPr>
              <a:t>Otoscopy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5" name="eD5gLRHkmIs?feature=player_detailpag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47132" y="1752600"/>
            <a:ext cx="8568268" cy="481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25"/>
    </mc:Choice>
    <mc:Fallback xmlns="">
      <p:transition spd="slow" advTm="6862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6096000" cy="914400"/>
          </a:xfrm>
        </p:spPr>
        <p:txBody>
          <a:bodyPr>
            <a:normAutofit/>
          </a:bodyPr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</a:rPr>
              <a:t>Hearing Assessment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i="1" dirty="0" smtClean="0">
                <a:solidFill>
                  <a:srgbClr val="FFFF00"/>
                </a:solidFill>
              </a:rPr>
              <a:t>Technique</a:t>
            </a:r>
            <a:endParaRPr lang="en-US" sz="2800" i="1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i="1" dirty="0" smtClean="0">
                <a:solidFill>
                  <a:srgbClr val="FFFF00"/>
                </a:solidFill>
              </a:rPr>
              <a:t>Results</a:t>
            </a:r>
            <a:endParaRPr lang="en-US" sz="2800" i="1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381000" y="2514600"/>
            <a:ext cx="3962400" cy="3845720"/>
          </a:xfrm>
        </p:spPr>
        <p:txBody>
          <a:bodyPr>
            <a:normAutofit/>
          </a:bodyPr>
          <a:lstStyle/>
          <a:p>
            <a:r>
              <a:rPr lang="en-US" dirty="0" smtClean="0"/>
              <a:t>Vibrating Tuning Fork (TF) is placed on the vertex.</a:t>
            </a:r>
          </a:p>
          <a:p>
            <a:r>
              <a:rPr lang="en-US" dirty="0" smtClean="0"/>
              <a:t>Is sound perceived by patient</a:t>
            </a:r>
          </a:p>
          <a:p>
            <a:pPr lvl="1"/>
            <a:r>
              <a:rPr lang="en-US" dirty="0" smtClean="0"/>
              <a:t>If not perceived then change locations</a:t>
            </a:r>
          </a:p>
          <a:p>
            <a:pPr lvl="1"/>
            <a:r>
              <a:rPr lang="en-US" dirty="0" smtClean="0"/>
              <a:t>Alternative locations include bridge of nose, upper incisors, or forehead</a:t>
            </a:r>
          </a:p>
          <a:p>
            <a:r>
              <a:rPr lang="en-US" dirty="0" smtClean="0"/>
              <a:t>Where is the sound the loudest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1"/>
            <a:r>
              <a:rPr lang="en-US" dirty="0"/>
              <a:t>Midline =  normal</a:t>
            </a:r>
          </a:p>
          <a:p>
            <a:pPr lvl="1"/>
            <a:r>
              <a:rPr lang="en-US" dirty="0"/>
              <a:t>Lateralization = conductive impairment in the that ear,  sensorineural impairment  in contralateral ear or both</a:t>
            </a:r>
          </a:p>
          <a:p>
            <a:pPr lvl="1"/>
            <a:r>
              <a:rPr lang="en-US" dirty="0"/>
              <a:t>Documentation: midline or lateralization </a:t>
            </a:r>
            <a:r>
              <a:rPr lang="en-US" dirty="0" smtClean="0"/>
              <a:t>location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000" y="4800600"/>
            <a:ext cx="5047600" cy="19433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7400" y="1447800"/>
            <a:ext cx="40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WEBER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93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717"/>
    </mc:Choice>
    <mc:Fallback xmlns="">
      <p:transition spd="slow" advTm="113717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7432</TotalTime>
  <Words>1751</Words>
  <Application>Microsoft Office PowerPoint</Application>
  <PresentationFormat>On-screen Show (4:3)</PresentationFormat>
  <Paragraphs>605</Paragraphs>
  <Slides>65</Slides>
  <Notes>65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2" baseType="lpstr">
      <vt:lpstr>Arial</vt:lpstr>
      <vt:lpstr>Arial Black</vt:lpstr>
      <vt:lpstr>Arial Narrow</vt:lpstr>
      <vt:lpstr>Calibri</vt:lpstr>
      <vt:lpstr>Constantia</vt:lpstr>
      <vt:lpstr>Wingdings 2</vt:lpstr>
      <vt:lpstr>Flow</vt:lpstr>
      <vt:lpstr>ENT Skills Evaluation of ENT Disorders </vt:lpstr>
      <vt:lpstr>Objectives</vt:lpstr>
      <vt:lpstr>Outline</vt:lpstr>
      <vt:lpstr>ENT Differential Diagnosis </vt:lpstr>
      <vt:lpstr>Ear Anatomy</vt:lpstr>
      <vt:lpstr>Equipment</vt:lpstr>
      <vt:lpstr>Normal Otoscopy</vt:lpstr>
      <vt:lpstr>Pneumatic Otoscopy</vt:lpstr>
      <vt:lpstr>Hearing Assessment</vt:lpstr>
      <vt:lpstr>Hearing Assessment</vt:lpstr>
      <vt:lpstr>Interpretation</vt:lpstr>
      <vt:lpstr>EAC Foreign Body</vt:lpstr>
      <vt:lpstr>Cerumen Impaction</vt:lpstr>
      <vt:lpstr>Removal</vt:lpstr>
      <vt:lpstr>Acute Otitis Externa</vt:lpstr>
      <vt:lpstr>AOE Treatment Principles</vt:lpstr>
      <vt:lpstr>Ear Wick Placement</vt:lpstr>
      <vt:lpstr>Ear Wick Placement</vt:lpstr>
      <vt:lpstr>Otitis Media</vt:lpstr>
      <vt:lpstr>OM Otoscopy Exam</vt:lpstr>
      <vt:lpstr>OM Treatment Principles</vt:lpstr>
      <vt:lpstr>OM Observation vs. Antibiotics</vt:lpstr>
      <vt:lpstr>Middle Ear Effusion (OME)</vt:lpstr>
      <vt:lpstr>Middle Ear Effusion</vt:lpstr>
      <vt:lpstr>Middle Ear Effusion (OME) Treatment Principles</vt:lpstr>
      <vt:lpstr>Sudden Sensorineural  Hearing Loss</vt:lpstr>
      <vt:lpstr>Sudden Sensorineural  Hearing Loss</vt:lpstr>
      <vt:lpstr>Ear Emergencies</vt:lpstr>
      <vt:lpstr>Questions</vt:lpstr>
      <vt:lpstr>External Nasal Anatomy</vt:lpstr>
      <vt:lpstr>Internal Nasal Anatomy</vt:lpstr>
      <vt:lpstr>Paranasal Sinuses</vt:lpstr>
      <vt:lpstr>Nasal Exam</vt:lpstr>
      <vt:lpstr> Nasal History</vt:lpstr>
      <vt:lpstr>Common Nasal Symptoms</vt:lpstr>
      <vt:lpstr>Sinus Symptoms</vt:lpstr>
      <vt:lpstr>Sinus Symptoms</vt:lpstr>
      <vt:lpstr>Nasal Airway</vt:lpstr>
      <vt:lpstr>Nasal Airway</vt:lpstr>
      <vt:lpstr>Nasal Obstruction  Treatment Principles</vt:lpstr>
      <vt:lpstr>Epistaxis</vt:lpstr>
      <vt:lpstr>Epistaxis Etiology</vt:lpstr>
      <vt:lpstr>Initial Epistaxis Management</vt:lpstr>
      <vt:lpstr>Epistaxis</vt:lpstr>
      <vt:lpstr>Anterior Epistaxis Management</vt:lpstr>
      <vt:lpstr>Anterior Epistaxis Management</vt:lpstr>
      <vt:lpstr>Anterior Epistaxis Management</vt:lpstr>
      <vt:lpstr>Posterior Epistaxis Management</vt:lpstr>
      <vt:lpstr>Epistaxis Prevention</vt:lpstr>
      <vt:lpstr>Questions</vt:lpstr>
      <vt:lpstr>Throat Exam</vt:lpstr>
      <vt:lpstr>Oral Cavity</vt:lpstr>
      <vt:lpstr>Oropharynx</vt:lpstr>
      <vt:lpstr>Pharyngeal Anatomy</vt:lpstr>
      <vt:lpstr>Throat Symptoms</vt:lpstr>
      <vt:lpstr>Submandibular Space Infection</vt:lpstr>
      <vt:lpstr>Submandibular Space Infection</vt:lpstr>
      <vt:lpstr>Submandibular Space Infection</vt:lpstr>
      <vt:lpstr>Peritonsillar Abscess</vt:lpstr>
      <vt:lpstr>Peritonsillar Abscess</vt:lpstr>
      <vt:lpstr>Peritonsillar Abscess</vt:lpstr>
      <vt:lpstr>Retropharyngeal Space Infection</vt:lpstr>
      <vt:lpstr>Retropharyngeal Space Infection</vt:lpstr>
      <vt:lpstr>Retropharyngeal Space Infection</vt:lpstr>
      <vt:lpstr>Questions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 Skills Evaluation of ENT Disorders</dc:title>
  <dc:creator>Jennifer</dc:creator>
  <cp:lastModifiedBy>McConnell, Sandra E.  (HSC)</cp:lastModifiedBy>
  <cp:revision>194</cp:revision>
  <dcterms:created xsi:type="dcterms:W3CDTF">2015-02-16T14:42:58Z</dcterms:created>
  <dcterms:modified xsi:type="dcterms:W3CDTF">2015-03-04T15:55:44Z</dcterms:modified>
</cp:coreProperties>
</file>