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9" r:id="rId8"/>
    <p:sldId id="270" r:id="rId9"/>
    <p:sldId id="261" r:id="rId10"/>
    <p:sldId id="262" r:id="rId11"/>
    <p:sldId id="263" r:id="rId12"/>
    <p:sldId id="271" r:id="rId13"/>
    <p:sldId id="286" r:id="rId14"/>
    <p:sldId id="287" r:id="rId15"/>
    <p:sldId id="272" r:id="rId16"/>
    <p:sldId id="285" r:id="rId17"/>
    <p:sldId id="264" r:id="rId18"/>
    <p:sldId id="288" r:id="rId19"/>
    <p:sldId id="265" r:id="rId20"/>
    <p:sldId id="274" r:id="rId21"/>
    <p:sldId id="275" r:id="rId22"/>
    <p:sldId id="276" r:id="rId23"/>
    <p:sldId id="282" r:id="rId24"/>
    <p:sldId id="283" r:id="rId25"/>
    <p:sldId id="284" r:id="rId26"/>
    <p:sldId id="266" r:id="rId27"/>
    <p:sldId id="277" r:id="rId28"/>
    <p:sldId id="278" r:id="rId29"/>
    <p:sldId id="279" r:id="rId30"/>
    <p:sldId id="280" r:id="rId31"/>
    <p:sldId id="267" r:id="rId32"/>
    <p:sldId id="289" r:id="rId33"/>
    <p:sldId id="28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 smtClean="0"/>
              <a:t>WHAT TO DO</a:t>
            </a:r>
            <a:endParaRPr lang="en-US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BESIDES STAND THERE AND LOOK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40273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ALTERNATIVES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REFER</a:t>
            </a:r>
            <a:r>
              <a:rPr lang="en-US" sz="3600" dirty="0" smtClean="0"/>
              <a:t> EVERYONE TO DERM?</a:t>
            </a:r>
          </a:p>
          <a:p>
            <a:r>
              <a:rPr lang="en-US" sz="3600" dirty="0" smtClean="0"/>
              <a:t>THEN DEVELOP RELATIONSHIP WITH A PRACTICE OR PROVIDER</a:t>
            </a:r>
          </a:p>
          <a:p>
            <a:r>
              <a:rPr lang="en-US" sz="3600" dirty="0" smtClean="0"/>
              <a:t>TO EXPEDITE TIMELY REFERRAL BY PROVIDER-TO-PROVIDER CALL</a:t>
            </a:r>
          </a:p>
          <a:p>
            <a:r>
              <a:rPr lang="en-US" sz="3600" dirty="0" smtClean="0"/>
              <a:t>READ THEIR CONSULT REPORTS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333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BIG PEARLS: </a:t>
            </a:r>
            <a:r>
              <a:rPr lang="en-US" sz="6600" dirty="0" smtClean="0">
                <a:solidFill>
                  <a:srgbClr val="FFFF00"/>
                </a:solidFill>
              </a:rPr>
              <a:t>NMSC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BASAL CELL / SQUAMOUS CELL</a:t>
            </a:r>
          </a:p>
          <a:p>
            <a:r>
              <a:rPr lang="en-US" sz="4400" dirty="0" smtClean="0"/>
              <a:t>MILLIONS EACH YEAR</a:t>
            </a:r>
          </a:p>
          <a:p>
            <a:r>
              <a:rPr lang="en-US" sz="4400" dirty="0" smtClean="0"/>
              <a:t>OLDER PTS = HIGHER RISK</a:t>
            </a:r>
          </a:p>
          <a:p>
            <a:r>
              <a:rPr lang="en-US" sz="4400" dirty="0" smtClean="0"/>
              <a:t>BUMPS GROW OR WON’T HEAL</a:t>
            </a:r>
          </a:p>
          <a:p>
            <a:r>
              <a:rPr lang="en-US" sz="4400" dirty="0" smtClean="0"/>
              <a:t>SUN-EXPOSED AREAS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74146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99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05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058400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63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13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MELANOMA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NOT AS RELATED TO AGE</a:t>
            </a:r>
          </a:p>
          <a:p>
            <a:r>
              <a:rPr lang="en-US" sz="3600" dirty="0" smtClean="0"/>
              <a:t>LEADING CAUSE OF DEATH IN YOUNG WOMEN (LEGS, HIPS)</a:t>
            </a:r>
          </a:p>
          <a:p>
            <a:r>
              <a:rPr lang="en-US" sz="3600" dirty="0" smtClean="0"/>
              <a:t>85% SURVIVE, 15% DON’T</a:t>
            </a:r>
          </a:p>
          <a:p>
            <a:r>
              <a:rPr lang="en-US" sz="3600" dirty="0" smtClean="0"/>
              <a:t>PREFERS THE SAME FAIR, BLUE-EYED, SUN-FRIED FOLKS AS NMSC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9032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MELANOMA FACTS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REDHEADS, BLONDES ESP.</a:t>
            </a:r>
          </a:p>
          <a:p>
            <a:r>
              <a:rPr lang="en-US" sz="4800" dirty="0" smtClean="0"/>
              <a:t>SUN-INTOLERANT</a:t>
            </a:r>
          </a:p>
          <a:p>
            <a:r>
              <a:rPr lang="en-US" sz="4800" dirty="0" smtClean="0"/>
              <a:t>HX OVEREXPOSURE TO UV</a:t>
            </a:r>
          </a:p>
          <a:p>
            <a:r>
              <a:rPr lang="en-US" sz="4800" dirty="0" smtClean="0"/>
              <a:t>INCREASINGLY COMMON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0463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MELANOMA II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USUALLY FLAT, BLACK FRECKLE</a:t>
            </a:r>
          </a:p>
          <a:p>
            <a:r>
              <a:rPr lang="en-US" sz="3600" dirty="0" smtClean="0"/>
              <a:t>ODD BORDERS, COLORS</a:t>
            </a:r>
          </a:p>
          <a:p>
            <a:r>
              <a:rPr lang="en-US" sz="3600" dirty="0" smtClean="0"/>
              <a:t>SLOW GROWTH, SOLITARY</a:t>
            </a:r>
          </a:p>
          <a:p>
            <a:r>
              <a:rPr lang="en-US" sz="3600" dirty="0" smtClean="0"/>
              <a:t>DON’T COME FROM “MOLES” MUCH</a:t>
            </a:r>
          </a:p>
          <a:p>
            <a:r>
              <a:rPr lang="en-US" sz="3600" dirty="0" smtClean="0"/>
              <a:t>UNDER 12, ALMOST UNKNOWN</a:t>
            </a:r>
          </a:p>
          <a:p>
            <a:r>
              <a:rPr lang="en-US" sz="3600" dirty="0" smtClean="0"/>
              <a:t>OVER 15, ALL BETS ARE OFF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291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THIS LECTURE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WON’T GET THE JOB DONE</a:t>
            </a:r>
          </a:p>
          <a:p>
            <a:r>
              <a:rPr lang="en-US" sz="3600" dirty="0" smtClean="0"/>
              <a:t>BUT WE HAVE TO START SOMEWHERE</a:t>
            </a:r>
          </a:p>
          <a:p>
            <a:r>
              <a:rPr lang="en-US" sz="3600" dirty="0" smtClean="0"/>
              <a:t>WE CAN GIVE YOU SOME IDEAS OF WHERE TO START</a:t>
            </a:r>
          </a:p>
          <a:p>
            <a:r>
              <a:rPr lang="en-US" sz="3600" dirty="0" smtClean="0"/>
              <a:t>ALMOST NO ONE IN PRIMARY CARE LEARNS DERMATOLOGY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27133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31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44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21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0" y="0"/>
            <a:ext cx="10058400" cy="66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6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0" y="0"/>
            <a:ext cx="10058400" cy="66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73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MELANOMA III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PREVENTION: ESPECIALLY FOR THE FAIR: SUNSCREEN, SHADE, HATS</a:t>
            </a:r>
          </a:p>
          <a:p>
            <a:r>
              <a:rPr lang="en-US" sz="3600" dirty="0" smtClean="0"/>
              <a:t>BE A WHITE PERSON!</a:t>
            </a:r>
          </a:p>
          <a:p>
            <a:r>
              <a:rPr lang="en-US" sz="3600" dirty="0" smtClean="0"/>
              <a:t>KEEP YOUR EYES OPEN, ESPECIALLY ON THOSE FAIR SKINNED PATIENTS</a:t>
            </a:r>
          </a:p>
          <a:p>
            <a:r>
              <a:rPr lang="en-US" sz="3600" dirty="0" smtClean="0"/>
              <a:t>TRAGEDY VS TRIUMPH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126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 ATOPIC DERMATITIS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AFFECTS 15 – 20 % OF NEWBORNS</a:t>
            </a:r>
          </a:p>
          <a:p>
            <a:r>
              <a:rPr lang="en-US" sz="3600" dirty="0" smtClean="0"/>
              <a:t>ECZEMA, SEASONAL ALLERGIES, ASTHMA, URTICARIA,DRY SKIN</a:t>
            </a:r>
          </a:p>
          <a:p>
            <a:r>
              <a:rPr lang="en-US" sz="3600" dirty="0" smtClean="0"/>
              <a:t>HEREDITARY BASIS</a:t>
            </a:r>
          </a:p>
          <a:p>
            <a:r>
              <a:rPr lang="en-US" sz="3600" dirty="0" smtClean="0"/>
              <a:t>MOSTLY IN DEVELOPED COUNTRIES</a:t>
            </a:r>
          </a:p>
          <a:p>
            <a:r>
              <a:rPr lang="en-US" sz="3600" dirty="0" smtClean="0"/>
              <a:t>NOT FOOD-RELATED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9019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0" y="0"/>
            <a:ext cx="10058400" cy="66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35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20" y="1737360"/>
            <a:ext cx="653796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44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1088136"/>
            <a:ext cx="702259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7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DERM WILL FIND YOU OUT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ALMOST 40% OF PRIMARY CARE PATIENTS HAVE A SKIN COMPLAINT</a:t>
            </a:r>
          </a:p>
          <a:p>
            <a:r>
              <a:rPr lang="en-US" sz="3200" dirty="0" smtClean="0"/>
              <a:t>WHERE TO START?</a:t>
            </a:r>
          </a:p>
          <a:p>
            <a:r>
              <a:rPr lang="en-US" sz="3200" dirty="0" smtClean="0"/>
              <a:t>YOUR COLLEAGUES WILL BE NO HELP</a:t>
            </a:r>
          </a:p>
          <a:p>
            <a:r>
              <a:rPr lang="en-US" sz="3200" dirty="0" smtClean="0"/>
              <a:t>OBFUSCATE OR GET BETTER</a:t>
            </a:r>
          </a:p>
          <a:p>
            <a:r>
              <a:rPr lang="en-US" sz="3200" dirty="0" smtClean="0"/>
              <a:t>WHAT TO DO?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5471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10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DERMATOLOGY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DEEPEST, WIDEST MEDICAL SPECIALTY</a:t>
            </a:r>
          </a:p>
          <a:p>
            <a:r>
              <a:rPr lang="en-US" sz="3200" dirty="0" smtClean="0"/>
              <a:t>= A FILL IN THE BLANK TEST</a:t>
            </a:r>
          </a:p>
          <a:p>
            <a:r>
              <a:rPr lang="en-US" sz="3200" dirty="0" smtClean="0"/>
              <a:t>EITHER STUDY, STUDY, STUDY, OR REFER, REFER, REFER. DON’T OBFUSCATE.</a:t>
            </a:r>
          </a:p>
          <a:p>
            <a:r>
              <a:rPr lang="en-US" sz="3200" dirty="0" smtClean="0"/>
              <a:t>GET BETTER AT DERM, BECOME A REAL RESOURCE IN YOUR PRACTICE</a:t>
            </a:r>
          </a:p>
          <a:p>
            <a:r>
              <a:rPr lang="en-US" sz="3200" dirty="0" smtClean="0"/>
              <a:t>NOT BEYOND ANY MOTIVATED PROVIDER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5209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REFERENCES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ANDREWS DERMATOLOGY, 10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EDITION</a:t>
            </a:r>
          </a:p>
          <a:p>
            <a:r>
              <a:rPr lang="en-US" sz="3600" dirty="0" smtClean="0"/>
              <a:t>RAPINI, BOLOGNIA ET AL, SKIN DISEASE TEXT, 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EDITION</a:t>
            </a:r>
          </a:p>
          <a:p>
            <a:r>
              <a:rPr lang="en-US" sz="3600" smtClean="0"/>
              <a:t>FITPATRICK, ET AL, ATLAS OF SKIN DISEASE, 8</a:t>
            </a:r>
            <a:r>
              <a:rPr lang="en-US" sz="3600" baseline="30000" smtClean="0"/>
              <a:t>TH</a:t>
            </a:r>
            <a:r>
              <a:rPr lang="en-US" sz="3600" smtClean="0"/>
              <a:t> EDITION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734468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BY JOE MONROE, MPAS, PA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JMONROE9@COX.NET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653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GET SOME DERM BOOKS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FITZPATRICK PAPERBACK</a:t>
            </a:r>
          </a:p>
          <a:p>
            <a:r>
              <a:rPr lang="en-US" sz="4800" dirty="0" smtClean="0"/>
              <a:t>HABIF PAPERBACK OR HARDBACK</a:t>
            </a:r>
          </a:p>
          <a:p>
            <a:r>
              <a:rPr lang="en-US" sz="4800" dirty="0" smtClean="0"/>
              <a:t>PEDS DERM: WEINBERG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865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HOW </a:t>
            </a:r>
            <a:r>
              <a:rPr lang="en-US" sz="4800" dirty="0" smtClean="0">
                <a:solidFill>
                  <a:srgbClr val="FFFF00"/>
                </a:solidFill>
              </a:rPr>
              <a:t>NOT</a:t>
            </a:r>
            <a:r>
              <a:rPr lang="en-US" sz="4800" dirty="0" smtClean="0"/>
              <a:t> TO USE THE BOOKS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DON’T PLAY “MATCH THE RASH TO THE PICTURE”</a:t>
            </a:r>
          </a:p>
          <a:p>
            <a:r>
              <a:rPr lang="en-US" sz="4000" dirty="0" smtClean="0"/>
              <a:t>THIS IGNORES CRUCIAL INFORMATION LIKE CONTEXT, INCIDENCE</a:t>
            </a:r>
          </a:p>
          <a:p>
            <a:r>
              <a:rPr lang="en-US" sz="4000" dirty="0" smtClean="0"/>
              <a:t>READ TABLE OF CONTENTS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0087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READ THE BOOK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 ADVANCE OF THE SIGHTING</a:t>
            </a:r>
          </a:p>
          <a:p>
            <a:r>
              <a:rPr lang="en-US" sz="3600" dirty="0" smtClean="0"/>
              <a:t>TO SEE WHAT YOU MIGHT SEE AND WHERE IT MIGHT APPEAR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YOU ARE UNLIKELY TO DIAGNOSE CONDITIONS YOU NEVER HEARD OF</a:t>
            </a:r>
          </a:p>
          <a:p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5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89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69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READ JOURNALS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CLINICIAN REVIEWS, CONSULTANT, CUTIS</a:t>
            </a:r>
          </a:p>
          <a:p>
            <a:r>
              <a:rPr lang="en-US" sz="3600" dirty="0" smtClean="0"/>
              <a:t>REPEATED EXPOSURE TO A WIDE VARIETY OF PATHOLOGY = KEY</a:t>
            </a:r>
          </a:p>
          <a:p>
            <a:r>
              <a:rPr lang="en-US" sz="3600" dirty="0" smtClean="0"/>
              <a:t>RELATE SKIN FINDINGS TO INTERNAL PATHOLOGY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09190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123</TotalTime>
  <Words>447</Words>
  <Application>Microsoft Office PowerPoint</Application>
  <PresentationFormat>Widescreen</PresentationFormat>
  <Paragraphs>80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Century Gothic</vt:lpstr>
      <vt:lpstr>Wingdings 3</vt:lpstr>
      <vt:lpstr>Ion</vt:lpstr>
      <vt:lpstr>WHAT TO DO</vt:lpstr>
      <vt:lpstr>THIS LECTURE</vt:lpstr>
      <vt:lpstr>DERM WILL FIND YOU OUT</vt:lpstr>
      <vt:lpstr>GET SOME DERM BOOKS</vt:lpstr>
      <vt:lpstr>HOW NOT TO USE THE BOOKS</vt:lpstr>
      <vt:lpstr>READ THE BOOK</vt:lpstr>
      <vt:lpstr>PowerPoint Presentation</vt:lpstr>
      <vt:lpstr>PowerPoint Presentation</vt:lpstr>
      <vt:lpstr>READ JOURNALS</vt:lpstr>
      <vt:lpstr>ALTERNATIVES</vt:lpstr>
      <vt:lpstr>BIG PEARLS: NMSC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MELANOMA</vt:lpstr>
      <vt:lpstr>MELANOMA FACTS</vt:lpstr>
      <vt:lpstr>MELANOMA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MELANOMA III</vt:lpstr>
      <vt:lpstr> ATOPIC DERMATITIS</vt:lpstr>
      <vt:lpstr>PowerPoint Presentation</vt:lpstr>
      <vt:lpstr>PowerPoint Presentation</vt:lpstr>
      <vt:lpstr>PowerPoint Presentation</vt:lpstr>
      <vt:lpstr>PowerPoint Presentation</vt:lpstr>
      <vt:lpstr>DERMATOLOGY</vt:lpstr>
      <vt:lpstr>REFERENCES</vt:lpstr>
      <vt:lpstr>BY JOE MONROE, MPAS, PA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DO</dc:title>
  <dc:creator>Joe Randall Monroe</dc:creator>
  <cp:lastModifiedBy>McConnell, Sandra E.  (HSC)</cp:lastModifiedBy>
  <cp:revision>12</cp:revision>
  <dcterms:created xsi:type="dcterms:W3CDTF">2015-02-14T16:59:55Z</dcterms:created>
  <dcterms:modified xsi:type="dcterms:W3CDTF">2015-03-04T15:59:09Z</dcterms:modified>
</cp:coreProperties>
</file>