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56"/>
  </p:notesMasterIdLst>
  <p:handoutMasterIdLst>
    <p:handoutMasterId r:id="rId57"/>
  </p:handoutMasterIdLst>
  <p:sldIdLst>
    <p:sldId id="268" r:id="rId2"/>
    <p:sldId id="269" r:id="rId3"/>
    <p:sldId id="508" r:id="rId4"/>
    <p:sldId id="509" r:id="rId5"/>
    <p:sldId id="510" r:id="rId6"/>
    <p:sldId id="511" r:id="rId7"/>
    <p:sldId id="517" r:id="rId8"/>
    <p:sldId id="518" r:id="rId9"/>
    <p:sldId id="512" r:id="rId10"/>
    <p:sldId id="513" r:id="rId11"/>
    <p:sldId id="514" r:id="rId12"/>
    <p:sldId id="320" r:id="rId13"/>
    <p:sldId id="322" r:id="rId14"/>
    <p:sldId id="321" r:id="rId15"/>
    <p:sldId id="323" r:id="rId16"/>
    <p:sldId id="519" r:id="rId17"/>
    <p:sldId id="324" r:id="rId18"/>
    <p:sldId id="520" r:id="rId19"/>
    <p:sldId id="507" r:id="rId20"/>
    <p:sldId id="521" r:id="rId21"/>
    <p:sldId id="388" r:id="rId22"/>
    <p:sldId id="327" r:id="rId23"/>
    <p:sldId id="343" r:id="rId24"/>
    <p:sldId id="328" r:id="rId25"/>
    <p:sldId id="331" r:id="rId26"/>
    <p:sldId id="476" r:id="rId27"/>
    <p:sldId id="332" r:id="rId28"/>
    <p:sldId id="334" r:id="rId29"/>
    <p:sldId id="374" r:id="rId30"/>
    <p:sldId id="335" r:id="rId31"/>
    <p:sldId id="337" r:id="rId32"/>
    <p:sldId id="339" r:id="rId33"/>
    <p:sldId id="522" r:id="rId34"/>
    <p:sldId id="344" r:id="rId35"/>
    <p:sldId id="348" r:id="rId36"/>
    <p:sldId id="523" r:id="rId37"/>
    <p:sldId id="524" r:id="rId38"/>
    <p:sldId id="432" r:id="rId39"/>
    <p:sldId id="425" r:id="rId40"/>
    <p:sldId id="426" r:id="rId41"/>
    <p:sldId id="427" r:id="rId42"/>
    <p:sldId id="428" r:id="rId43"/>
    <p:sldId id="429" r:id="rId44"/>
    <p:sldId id="430" r:id="rId45"/>
    <p:sldId id="431" r:id="rId46"/>
    <p:sldId id="404" r:id="rId47"/>
    <p:sldId id="414" r:id="rId48"/>
    <p:sldId id="493" r:id="rId49"/>
    <p:sldId id="525" r:id="rId50"/>
    <p:sldId id="371" r:id="rId51"/>
    <p:sldId id="443" r:id="rId52"/>
    <p:sldId id="367" r:id="rId53"/>
    <p:sldId id="516" r:id="rId54"/>
    <p:sldId id="515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00"/>
    <a:srgbClr val="000000"/>
    <a:srgbClr val="0000CC"/>
    <a:srgbClr val="660033"/>
    <a:srgbClr val="FF99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87464" autoAdjust="0"/>
  </p:normalViewPr>
  <p:slideViewPr>
    <p:cSldViewPr>
      <p:cViewPr varScale="1">
        <p:scale>
          <a:sx n="63" d="100"/>
          <a:sy n="63" d="100"/>
        </p:scale>
        <p:origin x="5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2"/>
    </p:cViewPr>
  </p:sorterViewPr>
  <p:notesViewPr>
    <p:cSldViewPr>
      <p:cViewPr varScale="1">
        <p:scale>
          <a:sx n="62" d="100"/>
          <a:sy n="62" d="100"/>
        </p:scale>
        <p:origin x="-110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4C5444A-D235-4DC7-BD40-E83E5D93A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15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850F2E7-65AB-4109-ADDD-A5D87A495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88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C6412-9ABF-4EEC-970A-FC44DE915DF1}" type="slidenum">
              <a:rPr lang="en-US"/>
              <a:pPr/>
              <a:t>1</a:t>
            </a:fld>
            <a:endParaRPr lang="en-US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836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F9994-9561-4EA9-8506-04B0F4AB81B2}" type="slidenum">
              <a:rPr lang="en-US"/>
              <a:pPr/>
              <a:t>31</a:t>
            </a:fld>
            <a:endParaRPr lang="en-US"/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12-lead of anterior hemiblock</a:t>
            </a:r>
          </a:p>
        </p:txBody>
      </p:sp>
    </p:spTree>
    <p:extLst>
      <p:ext uri="{BB962C8B-B14F-4D97-AF65-F5344CB8AC3E}">
        <p14:creationId xmlns:p14="http://schemas.microsoft.com/office/powerpoint/2010/main" val="2106131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025B0-28E4-40C9-932C-3E15B42D8A4D}" type="slidenum">
              <a:rPr lang="en-US"/>
              <a:pPr/>
              <a:t>35</a:t>
            </a:fld>
            <a:endParaRPr lang="en-US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12-lead of bifascicular block</a:t>
            </a:r>
          </a:p>
          <a:p>
            <a:pPr eaLnBrk="1" hangingPunct="1"/>
            <a:r>
              <a:rPr lang="en-US" smtClean="0"/>
              <a:t>Pg 381</a:t>
            </a:r>
          </a:p>
        </p:txBody>
      </p:sp>
    </p:spTree>
    <p:extLst>
      <p:ext uri="{BB962C8B-B14F-4D97-AF65-F5344CB8AC3E}">
        <p14:creationId xmlns:p14="http://schemas.microsoft.com/office/powerpoint/2010/main" val="1104886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025B0-28E4-40C9-932C-3E15B42D8A4D}" type="slidenum">
              <a:rPr lang="en-US"/>
              <a:pPr/>
              <a:t>36</a:t>
            </a:fld>
            <a:endParaRPr lang="en-US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12-lead of bifascicular block</a:t>
            </a:r>
          </a:p>
          <a:p>
            <a:pPr eaLnBrk="1" hangingPunct="1"/>
            <a:r>
              <a:rPr lang="en-US" smtClean="0"/>
              <a:t>Pg 381</a:t>
            </a:r>
          </a:p>
        </p:txBody>
      </p:sp>
    </p:spTree>
    <p:extLst>
      <p:ext uri="{BB962C8B-B14F-4D97-AF65-F5344CB8AC3E}">
        <p14:creationId xmlns:p14="http://schemas.microsoft.com/office/powerpoint/2010/main" val="216553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025B0-28E4-40C9-932C-3E15B42D8A4D}" type="slidenum">
              <a:rPr lang="en-US"/>
              <a:pPr/>
              <a:t>37</a:t>
            </a:fld>
            <a:endParaRPr lang="en-US"/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12-lead of bifascicular block</a:t>
            </a:r>
          </a:p>
          <a:p>
            <a:pPr eaLnBrk="1" hangingPunct="1"/>
            <a:r>
              <a:rPr lang="en-US" smtClean="0"/>
              <a:t>Pg 381</a:t>
            </a:r>
          </a:p>
        </p:txBody>
      </p:sp>
    </p:spTree>
    <p:extLst>
      <p:ext uri="{BB962C8B-B14F-4D97-AF65-F5344CB8AC3E}">
        <p14:creationId xmlns:p14="http://schemas.microsoft.com/office/powerpoint/2010/main" val="1958742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98805-7255-401F-AF14-3B9C78FA3FA9}" type="slidenum">
              <a:rPr lang="en-US"/>
              <a:pPr/>
              <a:t>38</a:t>
            </a:fld>
            <a:endParaRPr lang="en-US"/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289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36E13-F224-4B6C-B350-0DDF5FEB4140}" type="slidenum">
              <a:rPr lang="en-US"/>
              <a:pPr/>
              <a:t>39</a:t>
            </a:fld>
            <a:endParaRPr lang="en-US"/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Anteroseptal wall MI</a:t>
            </a:r>
          </a:p>
          <a:p>
            <a:pPr eaLnBrk="1" hangingPunct="1"/>
            <a:r>
              <a:rPr lang="en-US" smtClean="0"/>
              <a:t>Left anterior fascicular block (superior axis)</a:t>
            </a:r>
          </a:p>
        </p:txBody>
      </p:sp>
    </p:spTree>
    <p:extLst>
      <p:ext uri="{BB962C8B-B14F-4D97-AF65-F5344CB8AC3E}">
        <p14:creationId xmlns:p14="http://schemas.microsoft.com/office/powerpoint/2010/main" val="2745450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D4C44-B103-450E-AC63-20101481C1CB}" type="slidenum">
              <a:rPr lang="en-US"/>
              <a:pPr/>
              <a:t>40</a:t>
            </a:fld>
            <a:endParaRPr lang="en-US"/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Septal wall MI</a:t>
            </a:r>
          </a:p>
        </p:txBody>
      </p:sp>
    </p:spTree>
    <p:extLst>
      <p:ext uri="{BB962C8B-B14F-4D97-AF65-F5344CB8AC3E}">
        <p14:creationId xmlns:p14="http://schemas.microsoft.com/office/powerpoint/2010/main" val="2494381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F89AD2-7BFE-4EF8-91EC-50278B636A7A}" type="slidenum">
              <a:rPr lang="en-US"/>
              <a:pPr/>
              <a:t>41</a:t>
            </a:fld>
            <a:endParaRPr lang="en-US"/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Anteroseptal wall MI</a:t>
            </a:r>
          </a:p>
        </p:txBody>
      </p:sp>
    </p:spTree>
    <p:extLst>
      <p:ext uri="{BB962C8B-B14F-4D97-AF65-F5344CB8AC3E}">
        <p14:creationId xmlns:p14="http://schemas.microsoft.com/office/powerpoint/2010/main" val="107366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023ED2-4E94-412A-A8D6-0FA149F62AC4}" type="slidenum">
              <a:rPr lang="en-US"/>
              <a:pPr/>
              <a:t>42</a:t>
            </a:fld>
            <a:endParaRPr lang="en-US"/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Inferior wall MI</a:t>
            </a:r>
          </a:p>
        </p:txBody>
      </p:sp>
    </p:spTree>
    <p:extLst>
      <p:ext uri="{BB962C8B-B14F-4D97-AF65-F5344CB8AC3E}">
        <p14:creationId xmlns:p14="http://schemas.microsoft.com/office/powerpoint/2010/main" val="986871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5D027-3C98-459C-AACD-17B792155D21}" type="slidenum">
              <a:rPr lang="en-US"/>
              <a:pPr/>
              <a:t>43</a:t>
            </a:fld>
            <a:endParaRPr lang="en-US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Inferior wall MI</a:t>
            </a:r>
          </a:p>
          <a:p>
            <a:pPr eaLnBrk="1" hangingPunct="1"/>
            <a:r>
              <a:rPr lang="en-US" smtClean="0"/>
              <a:t>Q waves present in inferior leads</a:t>
            </a:r>
          </a:p>
          <a:p>
            <a:pPr eaLnBrk="1" hangingPunct="1"/>
            <a:r>
              <a:rPr lang="en-US" smtClean="0"/>
              <a:t>A-fib</a:t>
            </a:r>
          </a:p>
        </p:txBody>
      </p:sp>
    </p:spTree>
    <p:extLst>
      <p:ext uri="{BB962C8B-B14F-4D97-AF65-F5344CB8AC3E}">
        <p14:creationId xmlns:p14="http://schemas.microsoft.com/office/powerpoint/2010/main" val="221345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16C42-00B9-44FD-AC62-AED748C7D278}" type="slidenum">
              <a:rPr lang="en-US"/>
              <a:pPr/>
              <a:t>2</a:t>
            </a:fld>
            <a:endParaRPr lang="en-US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0674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BA71F-69B5-446F-A7DC-D1BAF6B1ED0B}" type="slidenum">
              <a:rPr lang="en-US"/>
              <a:pPr/>
              <a:t>44</a:t>
            </a:fld>
            <a:endParaRPr lang="en-US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Anteroseptal wall MI</a:t>
            </a:r>
          </a:p>
          <a:p>
            <a:pPr eaLnBrk="1" hangingPunct="1"/>
            <a:r>
              <a:rPr lang="en-US" smtClean="0"/>
              <a:t>Q waves present</a:t>
            </a:r>
          </a:p>
        </p:txBody>
      </p:sp>
    </p:spTree>
    <p:extLst>
      <p:ext uri="{BB962C8B-B14F-4D97-AF65-F5344CB8AC3E}">
        <p14:creationId xmlns:p14="http://schemas.microsoft.com/office/powerpoint/2010/main" val="4158652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68D04-C55F-48EC-82B2-A8BE58703FBD}" type="slidenum">
              <a:rPr lang="en-US"/>
              <a:pPr/>
              <a:t>45</a:t>
            </a:fld>
            <a:endParaRPr lang="en-US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Inferior wall MI</a:t>
            </a:r>
          </a:p>
          <a:p>
            <a:pPr eaLnBrk="1" hangingPunct="1"/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degree AV block</a:t>
            </a:r>
          </a:p>
        </p:txBody>
      </p:sp>
    </p:spTree>
    <p:extLst>
      <p:ext uri="{BB962C8B-B14F-4D97-AF65-F5344CB8AC3E}">
        <p14:creationId xmlns:p14="http://schemas.microsoft.com/office/powerpoint/2010/main" val="3800237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C3646-1BDD-42C4-82E3-8D979124BB36}" type="slidenum">
              <a:rPr lang="en-US"/>
              <a:pPr/>
              <a:t>46</a:t>
            </a:fld>
            <a:endParaRPr lang="en-US"/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Fig. 26-1  pg 388</a:t>
            </a:r>
          </a:p>
        </p:txBody>
      </p:sp>
    </p:spTree>
    <p:extLst>
      <p:ext uri="{BB962C8B-B14F-4D97-AF65-F5344CB8AC3E}">
        <p14:creationId xmlns:p14="http://schemas.microsoft.com/office/powerpoint/2010/main" val="571967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46EF6-C35A-4A91-B219-5F31E63407F3}" type="slidenum">
              <a:rPr lang="en-US"/>
              <a:pPr/>
              <a:t>47</a:t>
            </a:fld>
            <a:endParaRPr lang="en-US"/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368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D9D73-9F21-4AB6-83F4-8D3FE3326149}" type="slidenum">
              <a:rPr lang="en-US"/>
              <a:pPr/>
              <a:t>48</a:t>
            </a:fld>
            <a:endParaRPr lang="en-US"/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VT</a:t>
            </a:r>
          </a:p>
          <a:p>
            <a:pPr eaLnBrk="1" hangingPunct="1"/>
            <a:r>
              <a:rPr lang="en-US" smtClean="0"/>
              <a:t>First of 5 slides ending in cardio version</a:t>
            </a:r>
          </a:p>
        </p:txBody>
      </p:sp>
    </p:spTree>
    <p:extLst>
      <p:ext uri="{BB962C8B-B14F-4D97-AF65-F5344CB8AC3E}">
        <p14:creationId xmlns:p14="http://schemas.microsoft.com/office/powerpoint/2010/main" val="295304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8F403-743C-499F-BBAB-F0E008B570CA}" type="slidenum">
              <a:rPr lang="en-US"/>
              <a:pPr/>
              <a:t>12</a:t>
            </a:fld>
            <a:endParaRPr lang="en-US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Precordial leads picture</a:t>
            </a:r>
          </a:p>
        </p:txBody>
      </p:sp>
    </p:spTree>
    <p:extLst>
      <p:ext uri="{BB962C8B-B14F-4D97-AF65-F5344CB8AC3E}">
        <p14:creationId xmlns:p14="http://schemas.microsoft.com/office/powerpoint/2010/main" val="4032976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97CE16-ECF8-429B-8846-915C1232DEFD}" type="slidenum">
              <a:rPr lang="en-US"/>
              <a:pPr/>
              <a:t>13</a:t>
            </a:fld>
            <a:endParaRPr lang="en-US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Normal electrical axis</a:t>
            </a:r>
          </a:p>
          <a:p>
            <a:pPr eaLnBrk="1" hangingPunct="1"/>
            <a:r>
              <a:rPr lang="en-US" smtClean="0"/>
              <a:t>Fig 4-4  pg 40</a:t>
            </a:r>
          </a:p>
        </p:txBody>
      </p:sp>
    </p:spTree>
    <p:extLst>
      <p:ext uri="{BB962C8B-B14F-4D97-AF65-F5344CB8AC3E}">
        <p14:creationId xmlns:p14="http://schemas.microsoft.com/office/powerpoint/2010/main" val="682292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D2C5E9-A404-4F8E-B661-0CCB8071A426}" type="slidenum">
              <a:rPr lang="en-US"/>
              <a:pPr/>
              <a:t>23</a:t>
            </a:fld>
            <a:endParaRPr lang="en-US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Review causes of BBB</a:t>
            </a:r>
          </a:p>
        </p:txBody>
      </p:sp>
    </p:spTree>
    <p:extLst>
      <p:ext uri="{BB962C8B-B14F-4D97-AF65-F5344CB8AC3E}">
        <p14:creationId xmlns:p14="http://schemas.microsoft.com/office/powerpoint/2010/main" val="242432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6B404C-9F97-4B64-BC96-E18F12550593}" type="slidenum">
              <a:rPr lang="en-US"/>
              <a:pPr/>
              <a:t>25</a:t>
            </a:fld>
            <a:endParaRPr lang="en-US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12-lead of RBBB</a:t>
            </a:r>
          </a:p>
        </p:txBody>
      </p:sp>
    </p:spTree>
    <p:extLst>
      <p:ext uri="{BB962C8B-B14F-4D97-AF65-F5344CB8AC3E}">
        <p14:creationId xmlns:p14="http://schemas.microsoft.com/office/powerpoint/2010/main" val="2332223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736C7-C470-4D07-8556-421A27F37D71}" type="slidenum">
              <a:rPr lang="en-US"/>
              <a:pPr/>
              <a:t>26</a:t>
            </a:fld>
            <a:endParaRPr lang="en-US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12-lead of RBBB</a:t>
            </a:r>
          </a:p>
        </p:txBody>
      </p:sp>
    </p:spTree>
    <p:extLst>
      <p:ext uri="{BB962C8B-B14F-4D97-AF65-F5344CB8AC3E}">
        <p14:creationId xmlns:p14="http://schemas.microsoft.com/office/powerpoint/2010/main" val="3698651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C9054-7E54-474C-8E5F-F3A97E690651}" type="slidenum">
              <a:rPr lang="en-US"/>
              <a:pPr/>
              <a:t>28</a:t>
            </a:fld>
            <a:endParaRPr lang="en-US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12-lead of LBBB</a:t>
            </a:r>
          </a:p>
        </p:txBody>
      </p:sp>
    </p:spTree>
    <p:extLst>
      <p:ext uri="{BB962C8B-B14F-4D97-AF65-F5344CB8AC3E}">
        <p14:creationId xmlns:p14="http://schemas.microsoft.com/office/powerpoint/2010/main" val="3584041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34C42-371E-4734-9A03-50F2B8FA7CF7}" type="slidenum">
              <a:rPr lang="en-US"/>
              <a:pPr/>
              <a:t>29</a:t>
            </a:fld>
            <a:endParaRPr lang="en-US"/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12-lead of LBBB</a:t>
            </a:r>
          </a:p>
        </p:txBody>
      </p:sp>
    </p:spTree>
    <p:extLst>
      <p:ext uri="{BB962C8B-B14F-4D97-AF65-F5344CB8AC3E}">
        <p14:creationId xmlns:p14="http://schemas.microsoft.com/office/powerpoint/2010/main" val="382860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57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57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75EF5C-495C-4C9F-9062-7D072803F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DE62D-B5FC-4697-B06F-5401B89C9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F0241-5AB9-4849-9FC8-78AEE2694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0A5DC-9B4C-42D7-A9AC-1D30836DD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1F0A-27E3-4387-9D10-EABFE31A5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479C4-C659-4660-8F5C-219BE5E34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3643C-C3D0-4CC6-AB70-1065C6D6E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05528-1AA0-480F-8822-0C5C06F4B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F1309-08E5-4153-ACCF-325775F1A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089FE-8968-4D65-B6C6-0F37F6A9D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1AA08-0EA9-4933-B397-0016A1188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11497-DAE6-4794-9620-C616B74B1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E770-433A-405C-ADE1-7FBCAAD6D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51832-7C62-4739-9638-F45F2CA17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488A0B8-5761-4DD8-8FA3-96AD85324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ctr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Advanced 12 Lead Interpretation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5715000"/>
            <a:ext cx="5029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Laura Velez, APRN-CNS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Sinus Rhythm</a:t>
            </a:r>
            <a:br>
              <a:rPr lang="en-US" dirty="0" smtClean="0"/>
            </a:br>
            <a:r>
              <a:rPr lang="en-US" dirty="0" smtClean="0"/>
              <a:t>ST segment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at baseline</a:t>
            </a:r>
          </a:p>
          <a:p>
            <a:r>
              <a:rPr lang="en-US" dirty="0" smtClean="0"/>
              <a:t>Elevation: STEMI, LBBB, athletic heart, acute pericarditis.</a:t>
            </a:r>
          </a:p>
          <a:p>
            <a:r>
              <a:rPr lang="en-US" dirty="0" smtClean="0"/>
              <a:t>Depression: myocardial ischemia, Digoxin, ventricular hypertrophy, pulmonary embolism, LBBB.</a:t>
            </a:r>
          </a:p>
        </p:txBody>
      </p:sp>
      <p:pic>
        <p:nvPicPr>
          <p:cNvPr id="4" name="Picture 3" descr="STEM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548" y="4797152"/>
            <a:ext cx="8352420" cy="187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sz="3200" dirty="0" smtClean="0"/>
              <a:t>Normal Sinus Rhythm: T Wave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44724"/>
            <a:ext cx="8229600" cy="4495800"/>
          </a:xfrm>
        </p:spPr>
        <p:txBody>
          <a:bodyPr/>
          <a:lstStyle/>
          <a:p>
            <a:r>
              <a:rPr lang="en-US" dirty="0" smtClean="0"/>
              <a:t>Tall: hyperkalemia, </a:t>
            </a:r>
            <a:r>
              <a:rPr lang="en-US" dirty="0" err="1" smtClean="0"/>
              <a:t>hyperacute</a:t>
            </a:r>
            <a:r>
              <a:rPr lang="en-US" dirty="0" smtClean="0"/>
              <a:t> MI, LBBB.</a:t>
            </a:r>
          </a:p>
          <a:p>
            <a:r>
              <a:rPr lang="en-US" dirty="0" smtClean="0"/>
              <a:t>Inverted: ischemia, age, race, hyperventilation, LVH, </a:t>
            </a:r>
            <a:r>
              <a:rPr lang="en-US" dirty="0" err="1" smtClean="0"/>
              <a:t>digoxin</a:t>
            </a:r>
            <a:r>
              <a:rPr lang="en-US" dirty="0" smtClean="0"/>
              <a:t>, pericarditis, pulmonary embolism, IVCD, RBBB, electrolyte disturbance.</a:t>
            </a:r>
          </a:p>
          <a:p>
            <a:endParaRPr lang="en-US" dirty="0"/>
          </a:p>
        </p:txBody>
      </p:sp>
      <p:pic>
        <p:nvPicPr>
          <p:cNvPr id="4" name="Picture 3" descr="Hyperkalem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609020"/>
            <a:ext cx="4629150" cy="2933700"/>
          </a:xfrm>
          <a:prstGeom prst="rect">
            <a:avLst/>
          </a:prstGeom>
        </p:spPr>
      </p:pic>
      <p:pic>
        <p:nvPicPr>
          <p:cNvPr id="5" name="Picture 4" descr="Hypokalemia-EK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537012"/>
            <a:ext cx="3168352" cy="3130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6" descr="Precordial leads placemen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225425"/>
            <a:ext cx="5961062" cy="6480175"/>
          </a:xfr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Axis Deviation</a:t>
            </a:r>
          </a:p>
        </p:txBody>
      </p:sp>
      <p:pic>
        <p:nvPicPr>
          <p:cNvPr id="265220" name="Picture 4" descr="Electrical axi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5900" y="1736725"/>
            <a:ext cx="8677275" cy="45196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Axis Orientation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1808820"/>
            <a:ext cx="8352928" cy="4464496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defRPr/>
            </a:pPr>
            <a:r>
              <a:rPr lang="en-US" b="1" dirty="0" smtClean="0"/>
              <a:t>Normal</a:t>
            </a:r>
            <a:r>
              <a:rPr lang="en-US" dirty="0" smtClean="0"/>
              <a:t>: 0° to +90° (I+ and aVF +)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b="1" dirty="0" smtClean="0"/>
              <a:t>Left axis deviation</a:t>
            </a:r>
            <a:r>
              <a:rPr lang="en-US" dirty="0" smtClean="0"/>
              <a:t>: -90° to 0° (I + and aVF - </a:t>
            </a:r>
            <a:r>
              <a:rPr lang="en-US" i="1" dirty="0" smtClean="0"/>
              <a:t>and</a:t>
            </a:r>
            <a:r>
              <a:rPr lang="en-US" dirty="0" smtClean="0"/>
              <a:t> II - if II is + it is normal axis)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b="1" dirty="0" smtClean="0"/>
              <a:t>Right axis deviation</a:t>
            </a:r>
            <a:r>
              <a:rPr lang="en-US" dirty="0" smtClean="0"/>
              <a:t>: </a:t>
            </a:r>
            <a:r>
              <a:rPr lang="en-US" u="sng" dirty="0" smtClean="0"/>
              <a:t>+</a:t>
            </a:r>
            <a:r>
              <a:rPr lang="en-US" dirty="0" smtClean="0"/>
              <a:t>180° to +90° (I - and aVF +)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b="1" dirty="0" smtClean="0"/>
              <a:t>No man’s land (NW): </a:t>
            </a:r>
            <a:r>
              <a:rPr lang="en-US" u="sng" dirty="0" smtClean="0"/>
              <a:t>+</a:t>
            </a:r>
            <a:r>
              <a:rPr lang="en-US" dirty="0" smtClean="0"/>
              <a:t>180° to -90° (I- and aVF -)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Right Axis Deviation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068762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Normal in children and thin adults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Causes: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/>
              <a:t>Left posterior </a:t>
            </a:r>
            <a:r>
              <a:rPr lang="en-US" dirty="0" err="1" smtClean="0"/>
              <a:t>hemiblock</a:t>
            </a:r>
            <a:endParaRPr lang="en-US" dirty="0" smtClean="0"/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/>
              <a:t>Right ventricular hypertrophy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/>
              <a:t>Pulmonary embolism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/>
              <a:t>COPD (even without pulmonary hypertension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/>
              <a:t>VSD, ASD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err="1" smtClean="0"/>
              <a:t>Anterolateral</a:t>
            </a:r>
            <a:r>
              <a:rPr lang="en-US" dirty="0" smtClean="0"/>
              <a:t> MI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/>
              <a:t>WPW with left sided accessory pathway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Axis Deviation</a:t>
            </a:r>
            <a:endParaRPr lang="en-US" dirty="0"/>
          </a:p>
        </p:txBody>
      </p:sp>
      <p:pic>
        <p:nvPicPr>
          <p:cNvPr id="4" name="Content Placeholder 3" descr="right ax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7604" y="1376772"/>
            <a:ext cx="7506866" cy="3897796"/>
          </a:xfrm>
        </p:spPr>
      </p:pic>
      <p:sp>
        <p:nvSpPr>
          <p:cNvPr id="5" name="TextBox 4"/>
          <p:cNvSpPr txBox="1"/>
          <p:nvPr/>
        </p:nvSpPr>
        <p:spPr>
          <a:xfrm>
            <a:off x="215516" y="5877272"/>
            <a:ext cx="8207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Right axis deviation: </a:t>
            </a:r>
            <a:r>
              <a:rPr lang="en-US" sz="2800" u="sng" dirty="0" smtClean="0"/>
              <a:t>+</a:t>
            </a:r>
            <a:r>
              <a:rPr lang="en-US" sz="2800" dirty="0" smtClean="0"/>
              <a:t>180° to +90° (I- and aVF+)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Left Axis Deviation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1844824"/>
            <a:ext cx="8229600" cy="4068762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Causes: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/>
              <a:t>Hyperkalemia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/>
              <a:t>Left ventricular hypertrophy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/>
              <a:t>Left anterior </a:t>
            </a:r>
            <a:r>
              <a:rPr lang="en-US" dirty="0" err="1" smtClean="0"/>
              <a:t>hemiblock</a:t>
            </a:r>
            <a:endParaRPr lang="en-US" dirty="0" smtClean="0"/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/>
              <a:t>WPW with right sided accessory pathway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/>
              <a:t>Cardiac pacing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/>
              <a:t>Injection of contrast into LAD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/>
              <a:t>COPD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/>
              <a:t>ASD-</a:t>
            </a:r>
            <a:r>
              <a:rPr lang="en-US" dirty="0" err="1" smtClean="0"/>
              <a:t>ostium</a:t>
            </a:r>
            <a:r>
              <a:rPr lang="en-US" dirty="0" smtClean="0"/>
              <a:t> </a:t>
            </a:r>
            <a:r>
              <a:rPr lang="en-US" dirty="0" err="1" smtClean="0"/>
              <a:t>primum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Axis Deviation</a:t>
            </a:r>
            <a:endParaRPr lang="en-US" dirty="0"/>
          </a:p>
        </p:txBody>
      </p:sp>
      <p:pic>
        <p:nvPicPr>
          <p:cNvPr id="5" name="Content Placeholder 4" descr="left ax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588" y="1376772"/>
            <a:ext cx="7784231" cy="4041812"/>
          </a:xfrm>
        </p:spPr>
      </p:pic>
      <p:sp>
        <p:nvSpPr>
          <p:cNvPr id="4" name="TextBox 3"/>
          <p:cNvSpPr txBox="1"/>
          <p:nvPr/>
        </p:nvSpPr>
        <p:spPr>
          <a:xfrm>
            <a:off x="1007604" y="5481228"/>
            <a:ext cx="761573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Left axis deviation: -90° to 0° </a:t>
            </a:r>
          </a:p>
          <a:p>
            <a:r>
              <a:rPr lang="en-US" sz="2800" dirty="0" smtClean="0"/>
              <a:t>(I+ and aVF - and II- if II is +it is normal axis)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Northwest Axis: </a:t>
            </a:r>
            <a:r>
              <a:rPr lang="en-US" sz="3200" b="1" dirty="0" smtClean="0"/>
              <a:t>No Man’s Land or extreme right axis deviation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068762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defRPr/>
            </a:pPr>
            <a:r>
              <a:rPr lang="en-US" sz="3600" dirty="0" smtClean="0"/>
              <a:t>Causes: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sz="3600" dirty="0" smtClean="0"/>
              <a:t>Hyperkalemia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sz="3600" dirty="0" smtClean="0"/>
              <a:t>Lead transposition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sz="3600" dirty="0" smtClean="0"/>
              <a:t>Cardiac pacing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sz="3600" dirty="0" smtClean="0"/>
              <a:t>Ventricular tachycardia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Course Objectives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By the end of the workshop the participant will identify ECG criteria for: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Acute coronary syndrome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For heart block and chamber enlargement.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Pulmonary embolism,  pericarditis and pre-excitation syndromes.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6110"/>
          </a:xfrm>
        </p:spPr>
        <p:txBody>
          <a:bodyPr/>
          <a:lstStyle/>
          <a:p>
            <a:r>
              <a:rPr lang="en-US" dirty="0" smtClean="0"/>
              <a:t>NW axis deviation: </a:t>
            </a:r>
            <a:r>
              <a:rPr lang="en-US" sz="2400" dirty="0" smtClean="0"/>
              <a:t>No Man’s Land or extreme right axis deviation</a:t>
            </a:r>
            <a:endParaRPr lang="en-US" sz="2400" dirty="0"/>
          </a:p>
        </p:txBody>
      </p:sp>
      <p:pic>
        <p:nvPicPr>
          <p:cNvPr id="4" name="Content Placeholder 3" descr="NW axi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5724636" cy="4343567"/>
          </a:xfrm>
        </p:spPr>
      </p:pic>
      <p:sp>
        <p:nvSpPr>
          <p:cNvPr id="5" name="TextBox 4"/>
          <p:cNvSpPr txBox="1"/>
          <p:nvPr/>
        </p:nvSpPr>
        <p:spPr>
          <a:xfrm>
            <a:off x="1547664" y="5733256"/>
            <a:ext cx="6105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No man’s land: (NW): </a:t>
            </a:r>
            <a:r>
              <a:rPr lang="en-US" sz="2800" u="sng" dirty="0" smtClean="0"/>
              <a:t>+</a:t>
            </a:r>
            <a:r>
              <a:rPr lang="en-US" sz="2800" dirty="0" smtClean="0"/>
              <a:t>180° to -90° 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(I - and aVF -)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onduction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68413"/>
            <a:ext cx="62484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8991600" cy="762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Ventricular Conduction System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Bundle Branch Blocks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1700808"/>
            <a:ext cx="8229600" cy="4068762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defRPr/>
            </a:pPr>
            <a:r>
              <a:rPr lang="en-US" sz="3600" dirty="0" smtClean="0"/>
              <a:t>Right bundle branch block  (RBBB)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3600" dirty="0" smtClean="0"/>
              <a:t>Left bundle branch block  (LBBB)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3600" dirty="0" smtClean="0"/>
              <a:t>Fascicular block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sz="3600" dirty="0" smtClean="0"/>
              <a:t>Anterior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sz="3600" dirty="0" smtClean="0"/>
              <a:t>Posterior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3600" dirty="0" err="1" smtClean="0"/>
              <a:t>Bifascicular</a:t>
            </a:r>
            <a:r>
              <a:rPr lang="en-US" sz="3600" dirty="0" smtClean="0"/>
              <a:t> block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3600" dirty="0" err="1" smtClean="0"/>
              <a:t>Trifascicular</a:t>
            </a:r>
            <a:r>
              <a:rPr lang="en-US" sz="3600" dirty="0" smtClean="0"/>
              <a:t> block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Reasons for bundle branch block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4752528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Coronary artery disease (CAD)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Hypertension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Aortic valve disease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Cardiomyopathy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Degenerative diseases of the conduction system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Damage to conduction system 2° to surgery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Acute myocardial infarction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Rate dependent bundle branch block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RBBB: ECG criteria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92796"/>
            <a:ext cx="8229600" cy="4536504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defRPr/>
            </a:pPr>
            <a:r>
              <a:rPr lang="en-US" sz="3600" dirty="0" smtClean="0"/>
              <a:t>Complete:</a:t>
            </a:r>
          </a:p>
          <a:p>
            <a:pPr eaLnBrk="1" hangingPunct="1">
              <a:buClr>
                <a:srgbClr val="FF6600"/>
              </a:buClr>
              <a:buNone/>
              <a:defRPr/>
            </a:pPr>
            <a:r>
              <a:rPr lang="en-US" sz="3600" dirty="0" smtClean="0"/>
              <a:t>- QRS duration: greater than 0.12 seconds  (complete)</a:t>
            </a:r>
          </a:p>
          <a:p>
            <a:pPr eaLnBrk="1" hangingPunct="1">
              <a:buClr>
                <a:srgbClr val="FF6600"/>
              </a:buClr>
              <a:buNone/>
              <a:defRPr/>
            </a:pPr>
            <a:r>
              <a:rPr lang="en-US" sz="3600" dirty="0" smtClean="0"/>
              <a:t>- </a:t>
            </a:r>
            <a:r>
              <a:rPr lang="en-US" sz="3600" dirty="0" err="1" smtClean="0"/>
              <a:t>rSR</a:t>
            </a:r>
            <a:r>
              <a:rPr lang="en-US" sz="3600" dirty="0" smtClean="0"/>
              <a:t>’ complex in V</a:t>
            </a:r>
            <a:r>
              <a:rPr lang="en-US" sz="3600" baseline="-25000" dirty="0" smtClean="0"/>
              <a:t>1</a:t>
            </a:r>
            <a:endParaRPr lang="en-US" sz="3600" dirty="0" smtClean="0"/>
          </a:p>
          <a:p>
            <a:pPr eaLnBrk="1" hangingPunct="1">
              <a:buClr>
                <a:srgbClr val="FF6600"/>
              </a:buClr>
              <a:buNone/>
              <a:defRPr/>
            </a:pPr>
            <a:r>
              <a:rPr lang="en-US" sz="3600" dirty="0" smtClean="0"/>
              <a:t>- </a:t>
            </a:r>
            <a:r>
              <a:rPr lang="en-US" sz="3600" dirty="0" err="1" smtClean="0"/>
              <a:t>qRS</a:t>
            </a:r>
            <a:r>
              <a:rPr lang="en-US" sz="3600" dirty="0" smtClean="0"/>
              <a:t> complex in V</a:t>
            </a:r>
            <a:r>
              <a:rPr lang="en-US" sz="3600" baseline="-25000" dirty="0" smtClean="0"/>
              <a:t>6</a:t>
            </a:r>
            <a:endParaRPr lang="en-US" sz="3600" dirty="0" smtClean="0"/>
          </a:p>
          <a:p>
            <a:pPr eaLnBrk="1" hangingPunct="1">
              <a:buClr>
                <a:srgbClr val="FF6600"/>
              </a:buClr>
              <a:defRPr/>
            </a:pPr>
            <a:r>
              <a:rPr lang="en-US" sz="3600" dirty="0" smtClean="0"/>
              <a:t>Incomplete:</a:t>
            </a:r>
          </a:p>
          <a:p>
            <a:pPr eaLnBrk="1" hangingPunct="1">
              <a:buClr>
                <a:srgbClr val="FF6600"/>
              </a:buClr>
              <a:buNone/>
              <a:defRPr/>
            </a:pPr>
            <a:r>
              <a:rPr lang="en-US" sz="3600" dirty="0" smtClean="0"/>
              <a:t>- QRS duration less than 0.12 seconds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RBBB</a:t>
            </a:r>
          </a:p>
        </p:txBody>
      </p:sp>
      <p:pic>
        <p:nvPicPr>
          <p:cNvPr id="76803" name="Picture 4" descr="Right bundle branch block IV -- 3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65288"/>
            <a:ext cx="9144000" cy="4972050"/>
          </a:xfr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RBBB</a:t>
            </a:r>
          </a:p>
        </p:txBody>
      </p:sp>
      <p:pic>
        <p:nvPicPr>
          <p:cNvPr id="77827" name="Picture 5" descr="RBB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81188"/>
            <a:ext cx="9144000" cy="4406900"/>
          </a:xfr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LBBB: ECG criteria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1880828"/>
            <a:ext cx="8229600" cy="40687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6600"/>
              </a:buClr>
              <a:defRPr/>
            </a:pPr>
            <a:r>
              <a:rPr lang="en-US" sz="2800" dirty="0" smtClean="0"/>
              <a:t>QRS greater than 0.12 seconds</a:t>
            </a:r>
          </a:p>
          <a:p>
            <a:pPr eaLnBrk="1" hangingPunct="1">
              <a:lnSpc>
                <a:spcPct val="150000"/>
              </a:lnSpc>
              <a:buClr>
                <a:srgbClr val="FF6600"/>
              </a:buClr>
              <a:defRPr/>
            </a:pPr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has QS or </a:t>
            </a:r>
            <a:r>
              <a:rPr lang="en-US" sz="2800" dirty="0" err="1" smtClean="0"/>
              <a:t>rS</a:t>
            </a:r>
            <a:r>
              <a:rPr lang="en-US" sz="2800" dirty="0" smtClean="0"/>
              <a:t> pattern</a:t>
            </a:r>
          </a:p>
          <a:p>
            <a:pPr eaLnBrk="1" hangingPunct="1">
              <a:lnSpc>
                <a:spcPct val="150000"/>
              </a:lnSpc>
              <a:buClr>
                <a:srgbClr val="FF6600"/>
              </a:buClr>
              <a:defRPr/>
            </a:pPr>
            <a:r>
              <a:rPr lang="en-US" sz="2800" dirty="0" smtClean="0"/>
              <a:t>S wave in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is a swift, clean down stroke</a:t>
            </a:r>
          </a:p>
          <a:p>
            <a:pPr eaLnBrk="1" hangingPunct="1">
              <a:lnSpc>
                <a:spcPct val="150000"/>
              </a:lnSpc>
              <a:buClr>
                <a:srgbClr val="FF6600"/>
              </a:buClr>
              <a:defRPr/>
            </a:pPr>
            <a:r>
              <a:rPr lang="en-US" sz="2800" dirty="0" smtClean="0"/>
              <a:t>V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may have an R wave that is notched</a:t>
            </a:r>
          </a:p>
          <a:p>
            <a:pPr eaLnBrk="1" hangingPunct="1">
              <a:lnSpc>
                <a:spcPct val="150000"/>
              </a:lnSpc>
              <a:buClr>
                <a:srgbClr val="FF6600"/>
              </a:buClr>
              <a:defRPr/>
            </a:pPr>
            <a:r>
              <a:rPr lang="en-US" sz="2800" dirty="0" smtClean="0"/>
              <a:t>No q wave or S wave in V</a:t>
            </a:r>
            <a:r>
              <a:rPr lang="en-US" sz="2800" baseline="-25000" dirty="0" smtClean="0"/>
              <a:t>6</a:t>
            </a:r>
            <a:endParaRPr lang="en-US" sz="2800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LBBB</a:t>
            </a:r>
          </a:p>
        </p:txBody>
      </p:sp>
      <p:pic>
        <p:nvPicPr>
          <p:cNvPr id="79875" name="Picture 4" descr="LBB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08163"/>
            <a:ext cx="9144000" cy="4614862"/>
          </a:xfr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LBBB</a:t>
            </a:r>
          </a:p>
        </p:txBody>
      </p:sp>
      <p:pic>
        <p:nvPicPr>
          <p:cNvPr id="80899" name="Picture 5" descr="Left bundle branch block IV -- 4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81188"/>
            <a:ext cx="9144000" cy="4338637"/>
          </a:xfr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/>
          <a:lstStyle/>
          <a:p>
            <a:r>
              <a:rPr lang="en-US" dirty="0" smtClean="0"/>
              <a:t>Normal Sinus Rhythm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72716"/>
            <a:ext cx="8229600" cy="5688632"/>
          </a:xfrm>
        </p:spPr>
        <p:txBody>
          <a:bodyPr/>
          <a:lstStyle/>
          <a:p>
            <a:r>
              <a:rPr lang="en-US" sz="2400" b="1" dirty="0" smtClean="0"/>
              <a:t>P wave</a:t>
            </a:r>
            <a:r>
              <a:rPr lang="en-US" sz="2400" dirty="0" smtClean="0"/>
              <a:t>: atrial activation</a:t>
            </a:r>
          </a:p>
          <a:p>
            <a:r>
              <a:rPr lang="en-US" sz="2400" b="1" dirty="0" smtClean="0"/>
              <a:t>PR interval</a:t>
            </a:r>
            <a:r>
              <a:rPr lang="en-US" sz="2400" dirty="0" smtClean="0"/>
              <a:t>: time between activation of atria and ventricles</a:t>
            </a:r>
          </a:p>
          <a:p>
            <a:r>
              <a:rPr lang="en-US" sz="2400" b="1" dirty="0" smtClean="0"/>
              <a:t>QRS</a:t>
            </a:r>
            <a:r>
              <a:rPr lang="en-US" sz="2400" dirty="0" smtClean="0"/>
              <a:t>: ventricular activation</a:t>
            </a:r>
          </a:p>
          <a:p>
            <a:r>
              <a:rPr lang="en-US" sz="2400" b="1" dirty="0" smtClean="0"/>
              <a:t>J point</a:t>
            </a:r>
            <a:r>
              <a:rPr lang="en-US" sz="2400" dirty="0" smtClean="0"/>
              <a:t>: junction of QRS complex and ST segment</a:t>
            </a:r>
          </a:p>
          <a:p>
            <a:r>
              <a:rPr lang="en-US" sz="2400" b="1" dirty="0" smtClean="0"/>
              <a:t>QT interval</a:t>
            </a:r>
            <a:r>
              <a:rPr lang="en-US" sz="2400" dirty="0" smtClean="0"/>
              <a:t>: onset of QRS to the end of the T wave</a:t>
            </a:r>
          </a:p>
          <a:p>
            <a:r>
              <a:rPr lang="en-US" sz="2400" b="1" dirty="0" smtClean="0"/>
              <a:t>ST segment</a:t>
            </a:r>
            <a:r>
              <a:rPr lang="en-US" sz="2400" dirty="0" smtClean="0"/>
              <a:t>: interval between end of QRS and start of T wave</a:t>
            </a:r>
          </a:p>
          <a:p>
            <a:r>
              <a:rPr lang="en-US" sz="2400" b="1" dirty="0" smtClean="0"/>
              <a:t>T wave</a:t>
            </a:r>
            <a:r>
              <a:rPr lang="en-US" sz="2400" dirty="0" smtClean="0"/>
              <a:t>: ventricular recovery</a:t>
            </a:r>
          </a:p>
          <a:p>
            <a:r>
              <a:rPr lang="en-US" sz="2400" b="1" dirty="0" smtClean="0"/>
              <a:t>U wave</a:t>
            </a:r>
            <a:r>
              <a:rPr lang="en-US" sz="2400" dirty="0" smtClean="0"/>
              <a:t>: source uncertain</a:t>
            </a:r>
            <a:endParaRPr lang="en-US" sz="2400" dirty="0"/>
          </a:p>
        </p:txBody>
      </p:sp>
      <p:pic>
        <p:nvPicPr>
          <p:cNvPr id="4" name="Picture 3" descr="_wsb_407x390_SinusRhythmLabels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897052"/>
            <a:ext cx="3132348" cy="2748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Left Anterior Fascicular Block 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068762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Anterior fascicle of left bundle is blocked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Conduction must begin in posterior fascicle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Left axis deviation;  -40° or greater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QRS width is normal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Morphological appearance: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sz="2400" dirty="0" smtClean="0"/>
              <a:t>Small q waves in I &amp; </a:t>
            </a:r>
            <a:r>
              <a:rPr lang="en-US" sz="2400" dirty="0" err="1" smtClean="0"/>
              <a:t>aVL</a:t>
            </a:r>
            <a:r>
              <a:rPr lang="en-US" sz="2400" dirty="0" smtClean="0"/>
              <a:t> (both leads are positive)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sz="2400" dirty="0" smtClean="0"/>
              <a:t>Negative terminal deflections in II &amp; III with small initial r waves</a:t>
            </a:r>
          </a:p>
          <a:p>
            <a:pPr eaLnBrk="1" hangingPunct="1">
              <a:buClr>
                <a:srgbClr val="FF6600"/>
              </a:buClr>
              <a:defRPr/>
            </a:pPr>
            <a:endParaRPr lang="en-US" sz="2800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LAFB</a:t>
            </a:r>
          </a:p>
        </p:txBody>
      </p:sp>
      <p:pic>
        <p:nvPicPr>
          <p:cNvPr id="5" name="Content Placeholder 4" descr="LAF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91710"/>
            <a:ext cx="8229600" cy="371277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Left Posterior Fascicular Block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08820"/>
            <a:ext cx="8229600" cy="4068762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Posterior fascicle of left bundle is blocked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Conduction must begin in anterior fascicle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Right axis deviation;  about 120°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QRS width is normal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Morphological appearance: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sz="2400" dirty="0" smtClean="0"/>
              <a:t>Leads II, III, and aVF are positive with initial q waves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sz="2400" dirty="0" smtClean="0"/>
              <a:t>Negative terminal deflection in leads I &amp; </a:t>
            </a:r>
            <a:r>
              <a:rPr lang="en-US" sz="2400" dirty="0" err="1" smtClean="0"/>
              <a:t>aVL</a:t>
            </a:r>
            <a:r>
              <a:rPr lang="en-US" sz="2400" dirty="0" smtClean="0"/>
              <a:t> with initial r waves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LPFB</a:t>
            </a:r>
            <a:endParaRPr lang="en-US" dirty="0"/>
          </a:p>
        </p:txBody>
      </p:sp>
      <p:pic>
        <p:nvPicPr>
          <p:cNvPr id="4" name="Content Placeholder 3" descr="LPF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89330"/>
            <a:ext cx="8229600" cy="35175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Bifascicular</a:t>
            </a:r>
            <a:r>
              <a:rPr lang="en-US" b="1" dirty="0" smtClean="0"/>
              <a:t> Block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1772816"/>
            <a:ext cx="8229600" cy="4068762"/>
          </a:xfrm>
        </p:spPr>
        <p:txBody>
          <a:bodyPr/>
          <a:lstStyle/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RBBB with one fascicle of the left bundle is blocked</a:t>
            </a:r>
          </a:p>
          <a:p>
            <a:pPr eaLnBrk="1" hangingPunct="1">
              <a:buClr>
                <a:srgbClr val="FF6600"/>
              </a:buClr>
              <a:defRPr/>
            </a:pPr>
            <a:r>
              <a:rPr lang="en-US" sz="2800" dirty="0" smtClean="0"/>
              <a:t>Morphological appearance: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sz="2400" dirty="0" smtClean="0"/>
              <a:t>RBBB pattern in 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&amp; V</a:t>
            </a:r>
            <a:r>
              <a:rPr lang="en-US" sz="2400" baseline="-25000" dirty="0" smtClean="0"/>
              <a:t>6</a:t>
            </a:r>
            <a:endParaRPr lang="en-US" sz="2400" dirty="0" smtClean="0"/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sz="2400" dirty="0" smtClean="0"/>
              <a:t>Limb leads reveal fascicular block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sz="2400" dirty="0" smtClean="0"/>
              <a:t>Wide QRS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Bifascicular Block</a:t>
            </a:r>
          </a:p>
        </p:txBody>
      </p:sp>
      <p:pic>
        <p:nvPicPr>
          <p:cNvPr id="5" name="Content Placeholder 4" descr="bifasicular blo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8505748" cy="2518693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Trifascicular</a:t>
            </a:r>
            <a:r>
              <a:rPr lang="en-US" b="1" dirty="0" smtClean="0"/>
              <a:t> Block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dirty="0" smtClean="0"/>
              <a:t>RBBB with either LAFB or LPFB and prolonged PR interval</a:t>
            </a:r>
            <a:endParaRPr lang="en-US" sz="5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Trifascicular</a:t>
            </a:r>
            <a:r>
              <a:rPr lang="en-US" b="1" dirty="0" smtClean="0"/>
              <a:t> Block</a:t>
            </a:r>
          </a:p>
        </p:txBody>
      </p:sp>
      <p:pic>
        <p:nvPicPr>
          <p:cNvPr id="6" name="Content Placeholder 5" descr="trifascicular-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77237"/>
            <a:ext cx="8229600" cy="3741725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1412776"/>
            <a:ext cx="8388932" cy="2592288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defRPr/>
            </a:pPr>
            <a:r>
              <a:rPr lang="en-US" sz="2800" dirty="0" smtClean="0"/>
              <a:t>Inferior wall ……………………….. II, III and aVF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sz="2800" dirty="0" smtClean="0"/>
              <a:t>Septal wall …………………………. V1 and V2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sz="2800" dirty="0" smtClean="0"/>
              <a:t>Anterior wall ………………………. V3 and V4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sz="2800" dirty="0" smtClean="0"/>
              <a:t>Lateral wall ………………………… V5 and V6</a:t>
            </a:r>
          </a:p>
          <a:p>
            <a:pPr eaLnBrk="1" hangingPunct="1">
              <a:buClr>
                <a:srgbClr val="CC0000"/>
              </a:buClr>
              <a:defRPr/>
            </a:pPr>
            <a:r>
              <a:rPr lang="en-US" sz="2800" dirty="0" smtClean="0"/>
              <a:t>High lateral wall …………………. I and </a:t>
            </a:r>
            <a:r>
              <a:rPr lang="en-US" sz="2800" dirty="0" err="1" smtClean="0"/>
              <a:t>aVL</a:t>
            </a:r>
            <a:endParaRPr lang="en-US" sz="2800" dirty="0" smtClean="0"/>
          </a:p>
        </p:txBody>
      </p:sp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431540" y="224644"/>
            <a:ext cx="8280920" cy="954107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Contiguous ECG leads corresponding with heart muscle involved in acute coronary syndrome 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9" descr="220px-Contiguous_leads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005064"/>
            <a:ext cx="5220580" cy="268148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 descr="Anteroseptal MI III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33488"/>
            <a:ext cx="9144000" cy="4308475"/>
          </a:xfr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Sinus Rhythm</a:t>
            </a:r>
            <a:br>
              <a:rPr lang="en-US" dirty="0" smtClean="0"/>
            </a:br>
            <a:r>
              <a:rPr lang="en-US" dirty="0" smtClean="0"/>
              <a:t>P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Height &lt;2.5 mm</a:t>
            </a:r>
          </a:p>
          <a:p>
            <a:r>
              <a:rPr lang="en-US" sz="2800" dirty="0" smtClean="0"/>
              <a:t>Width &lt; 0.11</a:t>
            </a:r>
          </a:p>
          <a:p>
            <a:r>
              <a:rPr lang="en-US" sz="2800" dirty="0" smtClean="0"/>
              <a:t>Abnormalities: right atrial hypertrophy and left atrial hypertrophy.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trial hypertr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609020"/>
            <a:ext cx="5314803" cy="306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septal wall mi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68413"/>
            <a:ext cx="9144000" cy="4030662"/>
          </a:xfr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 descr="Anteroseptal MI IV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96975"/>
            <a:ext cx="9144000" cy="4394200"/>
          </a:xfr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 descr="Inferior wall MI V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449388"/>
            <a:ext cx="9144000" cy="3467100"/>
          </a:xfr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 descr="Inferior wall MI III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8913"/>
            <a:ext cx="9144000" cy="6499225"/>
          </a:xfr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Anteroseptal MI VI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60463"/>
            <a:ext cx="9144000" cy="4498975"/>
          </a:xfr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 descr="Inferior wall MI with 3 AV block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441325"/>
            <a:ext cx="9144000" cy="5924550"/>
          </a:xfr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4102"/>
          </a:xfrm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Wellen’s</a:t>
            </a:r>
            <a:r>
              <a:rPr lang="en-US" b="1" dirty="0" smtClean="0"/>
              <a:t> Syndrome</a:t>
            </a:r>
          </a:p>
        </p:txBody>
      </p:sp>
      <p:pic>
        <p:nvPicPr>
          <p:cNvPr id="141315" name="Picture 5" descr="Wellens syndrome I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268760"/>
            <a:ext cx="8496436" cy="4320496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863588" y="5841268"/>
            <a:ext cx="741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Represents a high grade LAD lesion</a:t>
            </a:r>
            <a:endParaRPr lang="en-US" sz="36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Ventricular Tachycardia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8229600" cy="4068762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defRPr/>
            </a:pPr>
            <a:r>
              <a:rPr lang="en-US" sz="2800" smtClean="0"/>
              <a:t>AV dissociation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US" sz="2800" smtClean="0"/>
              <a:t>Precordial concordance</a:t>
            </a:r>
          </a:p>
          <a:p>
            <a:pPr lvl="1" eaLnBrk="1" hangingPunct="1">
              <a:buClr>
                <a:srgbClr val="000000"/>
              </a:buClr>
              <a:defRPr/>
            </a:pPr>
            <a:r>
              <a:rPr lang="en-US" sz="2400" smtClean="0"/>
              <a:t>Positive</a:t>
            </a:r>
          </a:p>
          <a:p>
            <a:pPr lvl="1" eaLnBrk="1" hangingPunct="1">
              <a:buClr>
                <a:srgbClr val="000000"/>
              </a:buClr>
              <a:defRPr/>
            </a:pPr>
            <a:r>
              <a:rPr lang="en-US" sz="2400" smtClean="0"/>
              <a:t>Negative</a:t>
            </a:r>
          </a:p>
          <a:p>
            <a:pPr lvl="1" eaLnBrk="1" hangingPunct="1">
              <a:buClr>
                <a:srgbClr val="000000"/>
              </a:buClr>
              <a:defRPr/>
            </a:pPr>
            <a:r>
              <a:rPr lang="en-US" sz="2400" smtClean="0"/>
              <a:t>R/O WPW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US" sz="2800" smtClean="0"/>
              <a:t>Axis is in NW quadrant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US" sz="2800" smtClean="0"/>
              <a:t>V</a:t>
            </a:r>
            <a:r>
              <a:rPr lang="en-US" sz="2800" baseline="-25000" smtClean="0"/>
              <a:t>1</a:t>
            </a:r>
            <a:r>
              <a:rPr lang="en-US" sz="2800" smtClean="0"/>
              <a:t> is negative with right axis deviation</a:t>
            </a:r>
          </a:p>
        </p:txBody>
      </p:sp>
      <p:sp>
        <p:nvSpPr>
          <p:cNvPr id="443396" name="Text Box 4"/>
          <p:cNvSpPr txBox="1">
            <a:spLocks noChangeArrowheads="1"/>
          </p:cNvSpPr>
          <p:nvPr/>
        </p:nvSpPr>
        <p:spPr bwMode="auto">
          <a:xfrm>
            <a:off x="468313" y="1808163"/>
            <a:ext cx="3419475" cy="579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8C0000"/>
                  </a:outerShdw>
                </a:effectLst>
              </a:rPr>
              <a:t>Diagnostic criteria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T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467544" y="1520788"/>
            <a:ext cx="8229600" cy="4590288"/>
          </a:xfrm>
        </p:spPr>
      </p:pic>
      <p:sp>
        <p:nvSpPr>
          <p:cNvPr id="5" name="TextBox 4"/>
          <p:cNvSpPr txBox="1"/>
          <p:nvPr/>
        </p:nvSpPr>
        <p:spPr>
          <a:xfrm>
            <a:off x="1547664" y="332656"/>
            <a:ext cx="6156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Ventricular Tachycardia</a:t>
            </a:r>
            <a:endParaRPr lang="en-US" sz="4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questions.pn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843808" y="1808820"/>
            <a:ext cx="3168351" cy="4616253"/>
          </a:xfrm>
        </p:spPr>
      </p:pic>
      <p:sp>
        <p:nvSpPr>
          <p:cNvPr id="4" name="TextBox 3"/>
          <p:cNvSpPr txBox="1"/>
          <p:nvPr/>
        </p:nvSpPr>
        <p:spPr>
          <a:xfrm>
            <a:off x="3095836" y="51267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Questions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Sinus Rhythm</a:t>
            </a:r>
            <a:br>
              <a:rPr lang="en-US" dirty="0" smtClean="0"/>
            </a:br>
            <a:r>
              <a:rPr lang="en-US" dirty="0" smtClean="0"/>
              <a:t>PR 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0.12 to 0.20 s duration (3-5 squares)</a:t>
            </a:r>
          </a:p>
          <a:p>
            <a:r>
              <a:rPr lang="en-US" dirty="0" smtClean="0"/>
              <a:t>Short PR interval: Wolff-Parkinson-White syndrome, Duchenne muscular dystrophy, type II glycogen storage, Hypertrophic obstructive cardiomyopathy.</a:t>
            </a:r>
          </a:p>
          <a:p>
            <a:r>
              <a:rPr lang="en-US" dirty="0" smtClean="0"/>
              <a:t>Long PR interval: first degree AVB.</a:t>
            </a:r>
            <a:endParaRPr lang="en-US" dirty="0"/>
          </a:p>
        </p:txBody>
      </p:sp>
      <p:pic>
        <p:nvPicPr>
          <p:cNvPr id="4" name="Picture 3" descr="first degree AV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1940" y="4869160"/>
            <a:ext cx="3923928" cy="1764156"/>
          </a:xfrm>
          <a:prstGeom prst="rect">
            <a:avLst/>
          </a:prstGeom>
        </p:spPr>
      </p:pic>
      <p:pic>
        <p:nvPicPr>
          <p:cNvPr id="5" name="Picture 4" descr="delta_w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596" y="4833156"/>
            <a:ext cx="2459765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Wolff-Parkinson-White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36838"/>
            <a:ext cx="8229600" cy="4068762"/>
          </a:xfrm>
        </p:spPr>
        <p:txBody>
          <a:bodyPr/>
          <a:lstStyle/>
          <a:p>
            <a:pPr eaLnBrk="1" hangingPunct="1">
              <a:buClr>
                <a:srgbClr val="660033"/>
              </a:buClr>
              <a:defRPr/>
            </a:pPr>
            <a:r>
              <a:rPr lang="en-US" sz="2800" smtClean="0"/>
              <a:t>Reasons for why people with WPW seeking treatment do not get diagnosed:</a:t>
            </a:r>
          </a:p>
          <a:p>
            <a:pPr lvl="1" eaLnBrk="1" hangingPunct="1">
              <a:buClr>
                <a:srgbClr val="660033"/>
              </a:buClr>
              <a:defRPr/>
            </a:pPr>
            <a:r>
              <a:rPr lang="en-US" sz="2400" smtClean="0"/>
              <a:t>A 12-lead ECG was not taken during the tachycardia</a:t>
            </a:r>
          </a:p>
          <a:p>
            <a:pPr lvl="1" eaLnBrk="1" hangingPunct="1">
              <a:buClr>
                <a:srgbClr val="660033"/>
              </a:buClr>
              <a:defRPr/>
            </a:pPr>
            <a:r>
              <a:rPr lang="en-US" sz="2400" smtClean="0"/>
              <a:t>A 12-lead ECG taken during the tachycardia was not examined by an informed clinician for its diagnostic clues</a:t>
            </a:r>
          </a:p>
          <a:p>
            <a:pPr lvl="1" eaLnBrk="1" hangingPunct="1">
              <a:buClr>
                <a:srgbClr val="660033"/>
              </a:buClr>
              <a:defRPr/>
            </a:pPr>
            <a:r>
              <a:rPr lang="en-US" sz="2400" smtClean="0"/>
              <a:t>The 12-lead ECG during sinus rhythm is normal</a:t>
            </a:r>
          </a:p>
          <a:p>
            <a:pPr lvl="1" eaLnBrk="1" hangingPunct="1">
              <a:buClr>
                <a:srgbClr val="660033"/>
              </a:buClr>
              <a:defRPr/>
            </a:pPr>
            <a:r>
              <a:rPr lang="en-US" sz="2400" smtClean="0"/>
              <a:t>Delta waves during sinus rhythm are missed because of an uninformed clinician or that they are too small</a:t>
            </a:r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468313" y="1808163"/>
            <a:ext cx="1871662" cy="579437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Statistics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Wolff-Parkinson-White</a:t>
            </a:r>
          </a:p>
        </p:txBody>
      </p:sp>
      <p:pic>
        <p:nvPicPr>
          <p:cNvPr id="220163" name="Picture 6" descr="WPW 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08163"/>
            <a:ext cx="9144000" cy="4422775"/>
          </a:xfr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4" descr="WPW with A-fib II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88913"/>
            <a:ext cx="5697538" cy="6443662"/>
          </a:xfr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icarditis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75556" y="1664804"/>
            <a:ext cx="8136904" cy="4743066"/>
          </a:xfrm>
        </p:spPr>
      </p:pic>
      <p:sp>
        <p:nvSpPr>
          <p:cNvPr id="5" name="TextBox 4"/>
          <p:cNvSpPr txBox="1"/>
          <p:nvPr/>
        </p:nvSpPr>
        <p:spPr>
          <a:xfrm>
            <a:off x="395536" y="512676"/>
            <a:ext cx="8578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Acute Pericarditis</a:t>
            </a:r>
            <a:r>
              <a:rPr lang="en-US" sz="4000" dirty="0" smtClean="0"/>
              <a:t>: ECG criteria </a:t>
            </a:r>
            <a:endParaRPr lang="en-US" sz="40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1Q3T3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75556" y="1160748"/>
            <a:ext cx="7589320" cy="5367300"/>
          </a:xfrm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7957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Pulmonary Embolism</a:t>
            </a:r>
            <a:r>
              <a:rPr lang="en-US" sz="2800" dirty="0" smtClean="0"/>
              <a:t>: ECG criteria</a:t>
            </a:r>
            <a:endParaRPr lang="en-US" sz="28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Sinus Rhythm</a:t>
            </a:r>
            <a:br>
              <a:rPr lang="en-US" dirty="0" smtClean="0"/>
            </a:br>
            <a:r>
              <a:rPr lang="en-US" dirty="0" smtClean="0"/>
              <a:t>QRS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 0.12 s duration (3 small squares)</a:t>
            </a:r>
          </a:p>
          <a:p>
            <a:r>
              <a:rPr lang="en-US" dirty="0" smtClean="0"/>
              <a:t>Normal QRS: no pathological Q wave, LVH or RVH</a:t>
            </a:r>
          </a:p>
          <a:p>
            <a:r>
              <a:rPr lang="en-US" dirty="0" smtClean="0"/>
              <a:t>Wide QRS: RBBB, LBBB, paced rhythm, ventricular rhythm, hyperkalemia.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criteria for right ventricular hypertrophy (RVH)</a:t>
            </a:r>
            <a:endParaRPr lang="en-US" dirty="0"/>
          </a:p>
        </p:txBody>
      </p:sp>
      <p:pic>
        <p:nvPicPr>
          <p:cNvPr id="4" name="Content Placeholder 3" descr="RV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7604" y="1952836"/>
            <a:ext cx="7295268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criteria for left ventricular hypertrophy (LVH)</a:t>
            </a:r>
            <a:endParaRPr lang="en-US" dirty="0"/>
          </a:p>
        </p:txBody>
      </p:sp>
      <p:pic>
        <p:nvPicPr>
          <p:cNvPr id="4" name="Content Placeholder 3" descr="LV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3588" y="1952836"/>
            <a:ext cx="730567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Sinus Rhythm</a:t>
            </a:r>
            <a:br>
              <a:rPr lang="en-US" dirty="0" smtClean="0"/>
            </a:br>
            <a:r>
              <a:rPr lang="en-US" dirty="0" smtClean="0"/>
              <a:t>QT 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Corrected </a:t>
            </a:r>
            <a:r>
              <a:rPr lang="en-US" dirty="0" err="1" smtClean="0"/>
              <a:t>QTc</a:t>
            </a:r>
            <a:r>
              <a:rPr lang="en-US" dirty="0" smtClean="0"/>
              <a:t> most accurate: divide QT interval by the square root of the proceeding R-R interval. Normal 0.42 s.</a:t>
            </a:r>
          </a:p>
          <a:p>
            <a:r>
              <a:rPr lang="en-US" dirty="0" smtClean="0"/>
              <a:t>Long QT: MI, myocarditis, hypocalcaemia, hypothyroidism, SAH, antiarrhythmics, heredity.</a:t>
            </a:r>
            <a:endParaRPr lang="en-US" dirty="0"/>
          </a:p>
        </p:txBody>
      </p:sp>
      <p:pic>
        <p:nvPicPr>
          <p:cNvPr id="4" name="Picture 3" descr="long Q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4148" y="4401108"/>
            <a:ext cx="208597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27561</TotalTime>
  <Words>1186</Words>
  <Application>Microsoft Office PowerPoint</Application>
  <PresentationFormat>On-screen Show (4:3)</PresentationFormat>
  <Paragraphs>227</Paragraphs>
  <Slides>54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Tahoma</vt:lpstr>
      <vt:lpstr>Wingdings</vt:lpstr>
      <vt:lpstr>Slit</vt:lpstr>
      <vt:lpstr>Advanced 12 Lead Interpretation</vt:lpstr>
      <vt:lpstr>Course Objectives</vt:lpstr>
      <vt:lpstr>Normal Sinus Rhythm</vt:lpstr>
      <vt:lpstr>Normal Sinus Rhythm P wave</vt:lpstr>
      <vt:lpstr>Normal Sinus Rhythm PR interval</vt:lpstr>
      <vt:lpstr>Normal Sinus Rhythm QRS complex</vt:lpstr>
      <vt:lpstr>ECG criteria for right ventricular hypertrophy (RVH)</vt:lpstr>
      <vt:lpstr>ECG criteria for left ventricular hypertrophy (LVH)</vt:lpstr>
      <vt:lpstr>Normal Sinus Rhythm QT interval</vt:lpstr>
      <vt:lpstr>Normal Sinus Rhythm ST segment</vt:lpstr>
      <vt:lpstr>Normal Sinus Rhythm: T Wave</vt:lpstr>
      <vt:lpstr>PowerPoint Presentation</vt:lpstr>
      <vt:lpstr>Axis Deviation</vt:lpstr>
      <vt:lpstr>Axis Orientation</vt:lpstr>
      <vt:lpstr>Right Axis Deviation</vt:lpstr>
      <vt:lpstr>Right Axis Deviation</vt:lpstr>
      <vt:lpstr>Left Axis Deviation</vt:lpstr>
      <vt:lpstr>Left Axis Deviation</vt:lpstr>
      <vt:lpstr>Northwest Axis: No Man’s Land or extreme right axis deviation</vt:lpstr>
      <vt:lpstr>NW axis deviation: No Man’s Land or extreme right axis deviation</vt:lpstr>
      <vt:lpstr>PowerPoint Presentation</vt:lpstr>
      <vt:lpstr>Bundle Branch Blocks</vt:lpstr>
      <vt:lpstr>Reasons for bundle branch block</vt:lpstr>
      <vt:lpstr>RBBB: ECG criteria</vt:lpstr>
      <vt:lpstr>RBBB</vt:lpstr>
      <vt:lpstr>RBBB</vt:lpstr>
      <vt:lpstr>LBBB: ECG criteria</vt:lpstr>
      <vt:lpstr>LBBB</vt:lpstr>
      <vt:lpstr>LBBB</vt:lpstr>
      <vt:lpstr>Left Anterior Fascicular Block </vt:lpstr>
      <vt:lpstr>LAFB</vt:lpstr>
      <vt:lpstr>Left Posterior Fascicular Block</vt:lpstr>
      <vt:lpstr>LPFB</vt:lpstr>
      <vt:lpstr>Bifascicular Block</vt:lpstr>
      <vt:lpstr>Bifascicular Block</vt:lpstr>
      <vt:lpstr>Trifascicular Block</vt:lpstr>
      <vt:lpstr>Trifascicular Block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Wellen’s Syndrome</vt:lpstr>
      <vt:lpstr>Ventricular Tachycardia</vt:lpstr>
      <vt:lpstr>PowerPoint Presentation</vt:lpstr>
      <vt:lpstr>PowerPoint Presentation</vt:lpstr>
      <vt:lpstr>Wolff-Parkinson-White</vt:lpstr>
      <vt:lpstr>Wolff-Parkinson-White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Inferior Wall MI</dc:title>
  <dc:creator>Velez, Laura</dc:creator>
  <cp:lastModifiedBy>McConnell, Sandra E.  (HSC)</cp:lastModifiedBy>
  <cp:revision>168</cp:revision>
  <dcterms:created xsi:type="dcterms:W3CDTF">2003-01-10T10:56:16Z</dcterms:created>
  <dcterms:modified xsi:type="dcterms:W3CDTF">2015-03-04T16:00:34Z</dcterms:modified>
</cp:coreProperties>
</file>