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handoutMasterIdLst>
    <p:handoutMasterId r:id="rId55"/>
  </p:handoutMasterIdLst>
  <p:sldIdLst>
    <p:sldId id="256" r:id="rId2"/>
    <p:sldId id="259" r:id="rId3"/>
    <p:sldId id="344" r:id="rId4"/>
    <p:sldId id="336" r:id="rId5"/>
    <p:sldId id="320" r:id="rId6"/>
    <p:sldId id="262" r:id="rId7"/>
    <p:sldId id="343" r:id="rId8"/>
    <p:sldId id="260" r:id="rId9"/>
    <p:sldId id="321" r:id="rId10"/>
    <p:sldId id="351" r:id="rId11"/>
    <p:sldId id="340" r:id="rId12"/>
    <p:sldId id="341" r:id="rId13"/>
    <p:sldId id="322" r:id="rId14"/>
    <p:sldId id="323" r:id="rId15"/>
    <p:sldId id="292" r:id="rId16"/>
    <p:sldId id="324" r:id="rId17"/>
    <p:sldId id="269" r:id="rId18"/>
    <p:sldId id="347" r:id="rId19"/>
    <p:sldId id="348" r:id="rId20"/>
    <p:sldId id="349" r:id="rId21"/>
    <p:sldId id="263" r:id="rId22"/>
    <p:sldId id="296" r:id="rId23"/>
    <p:sldId id="264" r:id="rId24"/>
    <p:sldId id="265" r:id="rId25"/>
    <p:sldId id="331" r:id="rId26"/>
    <p:sldId id="326" r:id="rId27"/>
    <p:sldId id="328" r:id="rId28"/>
    <p:sldId id="272" r:id="rId29"/>
    <p:sldId id="271" r:id="rId30"/>
    <p:sldId id="294" r:id="rId31"/>
    <p:sldId id="333" r:id="rId32"/>
    <p:sldId id="297" r:id="rId33"/>
    <p:sldId id="353" r:id="rId34"/>
    <p:sldId id="329" r:id="rId35"/>
    <p:sldId id="298" r:id="rId36"/>
    <p:sldId id="299" r:id="rId37"/>
    <p:sldId id="266" r:id="rId38"/>
    <p:sldId id="267" r:id="rId39"/>
    <p:sldId id="268" r:id="rId40"/>
    <p:sldId id="352" r:id="rId41"/>
    <p:sldId id="301" r:id="rId42"/>
    <p:sldId id="302" r:id="rId43"/>
    <p:sldId id="305" r:id="rId44"/>
    <p:sldId id="304" r:id="rId45"/>
    <p:sldId id="307" r:id="rId46"/>
    <p:sldId id="345" r:id="rId47"/>
    <p:sldId id="354" r:id="rId48"/>
    <p:sldId id="346" r:id="rId49"/>
    <p:sldId id="355" r:id="rId50"/>
    <p:sldId id="308" r:id="rId51"/>
    <p:sldId id="306" r:id="rId52"/>
    <p:sldId id="334"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4660"/>
  </p:normalViewPr>
  <p:slideViewPr>
    <p:cSldViewPr>
      <p:cViewPr varScale="1">
        <p:scale>
          <a:sx n="68" d="100"/>
          <a:sy n="68" d="100"/>
        </p:scale>
        <p:origin x="414" y="72"/>
      </p:cViewPr>
      <p:guideLst>
        <p:guide orient="horz" pos="2160"/>
        <p:guide pos="2880"/>
      </p:guideLst>
    </p:cSldViewPr>
  </p:slideViewPr>
  <p:notesTextViewPr>
    <p:cViewPr>
      <p:scale>
        <a:sx n="1" d="1"/>
        <a:sy n="1" d="1"/>
      </p:scale>
      <p:origin x="0" y="0"/>
    </p:cViewPr>
  </p:notesTextViewPr>
  <p:sorterViewPr>
    <p:cViewPr>
      <p:scale>
        <a:sx n="70" d="100"/>
        <a:sy n="70" d="100"/>
      </p:scale>
      <p:origin x="0" y="1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2738" tIns="46369" rIns="92738" bIns="46369" rtlCol="0"/>
          <a:lstStyle>
            <a:lvl1pPr algn="r">
              <a:defRPr sz="1200"/>
            </a:lvl1pPr>
          </a:lstStyle>
          <a:p>
            <a:fld id="{5B10B41B-E8E0-4DBF-BBB7-05AF8E6AF451}" type="datetimeFigureOut">
              <a:rPr lang="en-US" smtClean="0"/>
              <a:pPr/>
              <a:t>3/5/2015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2738" tIns="46369" rIns="92738" bIns="4636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738" tIns="46369" rIns="92738" bIns="46369" rtlCol="0" anchor="b"/>
          <a:lstStyle>
            <a:lvl1pPr algn="r">
              <a:defRPr sz="1200"/>
            </a:lvl1pPr>
          </a:lstStyle>
          <a:p>
            <a:fld id="{2D853390-252F-41B5-A0B8-D3F35014280E}" type="slidenum">
              <a:rPr lang="en-US" smtClean="0"/>
              <a:pPr/>
              <a:t>‹#›</a:t>
            </a:fld>
            <a:endParaRPr lang="en-US"/>
          </a:p>
        </p:txBody>
      </p:sp>
    </p:spTree>
    <p:extLst>
      <p:ext uri="{BB962C8B-B14F-4D97-AF65-F5344CB8AC3E}">
        <p14:creationId xmlns:p14="http://schemas.microsoft.com/office/powerpoint/2010/main" val="3282236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738" tIns="46369" rIns="92738" bIns="4636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738" tIns="46369" rIns="92738" bIns="46369" rtlCol="0"/>
          <a:lstStyle>
            <a:lvl1pPr algn="r">
              <a:defRPr sz="1200"/>
            </a:lvl1pPr>
          </a:lstStyle>
          <a:p>
            <a:fld id="{0EF40EFE-F13D-4275-AD3A-432897BF8055}" type="datetimeFigureOut">
              <a:rPr lang="en-US" smtClean="0"/>
              <a:pPr/>
              <a:t>3/5/2015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2738" tIns="46369" rIns="92738" bIns="4636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738" tIns="46369" rIns="92738" bIns="463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2738" tIns="46369" rIns="92738" bIns="4636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738" tIns="46369" rIns="92738" bIns="46369" rtlCol="0" anchor="b"/>
          <a:lstStyle>
            <a:lvl1pPr algn="r">
              <a:defRPr sz="1200"/>
            </a:lvl1pPr>
          </a:lstStyle>
          <a:p>
            <a:fld id="{DCB83C43-E8F5-476C-B853-863B533AC1FA}" type="slidenum">
              <a:rPr lang="en-US" smtClean="0"/>
              <a:pPr/>
              <a:t>‹#›</a:t>
            </a:fld>
            <a:endParaRPr lang="en-US"/>
          </a:p>
        </p:txBody>
      </p:sp>
    </p:spTree>
    <p:extLst>
      <p:ext uri="{BB962C8B-B14F-4D97-AF65-F5344CB8AC3E}">
        <p14:creationId xmlns:p14="http://schemas.microsoft.com/office/powerpoint/2010/main" val="118565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B83C43-E8F5-476C-B853-863B533AC1FA}" type="slidenum">
              <a:rPr lang="en-US" smtClean="0"/>
              <a:pPr/>
              <a:t>7</a:t>
            </a:fld>
            <a:endParaRPr lang="en-US"/>
          </a:p>
        </p:txBody>
      </p:sp>
    </p:spTree>
    <p:extLst>
      <p:ext uri="{BB962C8B-B14F-4D97-AF65-F5344CB8AC3E}">
        <p14:creationId xmlns:p14="http://schemas.microsoft.com/office/powerpoint/2010/main" val="42219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B83C43-E8F5-476C-B853-863B533AC1FA}" type="slidenum">
              <a:rPr lang="en-US" smtClean="0"/>
              <a:pPr/>
              <a:t>50</a:t>
            </a:fld>
            <a:endParaRPr lang="en-US"/>
          </a:p>
        </p:txBody>
      </p:sp>
    </p:spTree>
    <p:extLst>
      <p:ext uri="{BB962C8B-B14F-4D97-AF65-F5344CB8AC3E}">
        <p14:creationId xmlns:p14="http://schemas.microsoft.com/office/powerpoint/2010/main" val="3245367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62295219-474E-4FA3-BBFB-012E1113DCF7}" type="datetime1">
              <a:rPr lang="en-US" smtClean="0"/>
              <a:pPr/>
              <a:t>3/5/2015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1D0E42"/>
                </a:solidFill>
              </a:defRPr>
            </a:lvl1pPr>
            <a:extLst/>
          </a:lstStyle>
          <a:p>
            <a:fld id="{4D9804C3-CAB0-4972-851C-0C9927E7ED0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ADA428E-7B3D-44EE-957B-D37ED4598372}" type="datetime1">
              <a:rPr lang="en-US" smtClean="0"/>
              <a:pPr/>
              <a:t>3/5/2015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D9804C3-CAB0-4972-851C-0C9927E7ED0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5447DC9-550E-4D64-8335-E547D2D911DB}" type="datetime1">
              <a:rPr lang="en-US" smtClean="0"/>
              <a:pPr/>
              <a:t>3/5/2015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D9804C3-CAB0-4972-851C-0C9927E7ED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3B76EDE-62F8-43DB-9547-DC653AE9091A}" type="datetime1">
              <a:rPr lang="en-US" smtClean="0"/>
              <a:pPr/>
              <a:t>3/5/2015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D9804C3-CAB0-4972-851C-0C9927E7ED07}"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2C92C20-319C-4F56-8172-9C99B909D769}" type="datetime1">
              <a:rPr lang="en-US" smtClean="0"/>
              <a:pPr/>
              <a:t>3/5/2015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D9804C3-CAB0-4972-851C-0C9927E7ED07}"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A56078-E780-4479-B2F6-DB044F1DC1A9}" type="datetime1">
              <a:rPr lang="en-US" smtClean="0"/>
              <a:pPr/>
              <a:t>3/5/2015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D9804C3-CAB0-4972-851C-0C9927E7ED07}"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45F47B3-7835-47CB-9C30-E471ECB35D26}" type="datetime1">
              <a:rPr lang="en-US" smtClean="0"/>
              <a:pPr/>
              <a:t>3/5/2015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D9804C3-CAB0-4972-851C-0C9927E7ED0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19E7540-BA5A-49C5-A284-200D086C25A9}" type="datetime1">
              <a:rPr lang="en-US" smtClean="0"/>
              <a:pPr/>
              <a:t>3/5/2015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D9804C3-CAB0-4972-851C-0C9927E7ED07}"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A07406A-2D88-4D82-A9D8-D68C791045EB}" type="datetime1">
              <a:rPr lang="en-US" smtClean="0"/>
              <a:pPr/>
              <a:t>3/5/2015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D9804C3-CAB0-4972-851C-0C9927E7ED0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7700B10-7958-434A-8EF6-B49BA77705FB}" type="datetime1">
              <a:rPr lang="en-US" smtClean="0"/>
              <a:pPr/>
              <a:t>3/5/2015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D9804C3-CAB0-4972-851C-0C9927E7ED0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AD8E690-2794-446E-9D22-3C88D7B1FE2D}" type="datetime1">
              <a:rPr lang="en-US" smtClean="0"/>
              <a:pPr/>
              <a:t>3/5/2015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D9804C3-CAB0-4972-851C-0C9927E7ED07}"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798B109-9CE7-4299-A004-3DEE42D96793}" type="datetime1">
              <a:rPr lang="en-US" smtClean="0"/>
              <a:pPr/>
              <a:t>3/5/2015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D9804C3-CAB0-4972-851C-0C9927E7ED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howmanyarethere.net/wp-content/uploads/2012/10/healthy_pregnancy_image.jpg" TargetMode="External"/><Relationship Id="rId3" Type="http://schemas.openxmlformats.org/officeDocument/2006/relationships/image" Target="../media/image3.jpeg"/><Relationship Id="rId7" Type="http://schemas.openxmlformats.org/officeDocument/2006/relationships/hyperlink" Target="http://www.osteoarthritisblog.com/category/about-knee-osteoarthritis/page/2/" TargetMode="External"/><Relationship Id="rId12"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hyperlink" Target="http://www.medimanage.com/my-worries/articles/have-digestion-problems-heres-why.aspx" TargetMode="External"/><Relationship Id="rId5" Type="http://schemas.openxmlformats.org/officeDocument/2006/relationships/hyperlink" Target="http://uhaweb.hartford.edu/IKEACHUMB/" TargetMode="External"/><Relationship Id="rId10"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hyperlink" Target="http://www.ispub.com/ostia/index.php?xmlFilePath=journals/ijd/front.x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2.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eg"/><Relationship Id="rId7"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2.jpe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oleObject" Target="../embeddings/oleObject2.bin"/><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jpeg"/><Relationship Id="rId7"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2.xml"/><Relationship Id="rId7" Type="http://schemas.openxmlformats.org/officeDocument/2006/relationships/image" Target="../media/image75.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6.emf"/></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8.wmf"/><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Symposium</a:t>
            </a:r>
            <a:endParaRPr lang="en-US" dirty="0"/>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1711" y="1828800"/>
            <a:ext cx="8610600" cy="3847207"/>
          </a:xfrm>
          <a:prstGeom prst="rect">
            <a:avLst/>
          </a:prstGeom>
          <a:noFill/>
        </p:spPr>
        <p:txBody>
          <a:bodyPr wrap="square" rtlCol="0">
            <a:spAutoFit/>
          </a:bodyPr>
          <a:lstStyle/>
          <a:p>
            <a:pPr algn="ctr"/>
            <a:r>
              <a:rPr lang="en-US" sz="8000" dirty="0" smtClean="0">
                <a:solidFill>
                  <a:srgbClr val="1D0E42"/>
                </a:solidFill>
              </a:rPr>
              <a:t>Venous Disease</a:t>
            </a:r>
          </a:p>
          <a:p>
            <a:pPr algn="ctr"/>
            <a:endParaRPr lang="en-US" sz="4000" i="1" dirty="0" smtClean="0">
              <a:solidFill>
                <a:srgbClr val="1D0E42"/>
              </a:solidFill>
            </a:endParaRPr>
          </a:p>
          <a:p>
            <a:pPr algn="ctr"/>
            <a:r>
              <a:rPr lang="en-US" sz="2800" i="1" dirty="0" smtClean="0">
                <a:solidFill>
                  <a:srgbClr val="1D0E42"/>
                </a:solidFill>
              </a:rPr>
              <a:t>Laura Velez, APRN- CNS</a:t>
            </a:r>
          </a:p>
          <a:p>
            <a:pPr algn="ctr"/>
            <a:endParaRPr lang="en-US" sz="2800" i="1" dirty="0" smtClean="0">
              <a:solidFill>
                <a:srgbClr val="1D0E42"/>
              </a:solidFill>
            </a:endParaRPr>
          </a:p>
          <a:p>
            <a:pPr algn="ctr"/>
            <a:r>
              <a:rPr lang="en-US" sz="2800" i="1" dirty="0" smtClean="0">
                <a:solidFill>
                  <a:srgbClr val="1D0E42"/>
                </a:solidFill>
              </a:rPr>
              <a:t>Norman Heart and Vascular Associates</a:t>
            </a:r>
          </a:p>
          <a:p>
            <a:pPr algn="ctr"/>
            <a:endParaRPr lang="en-US" sz="4000" i="1" dirty="0">
              <a:solidFill>
                <a:srgbClr val="1D0E42"/>
              </a:solidFill>
            </a:endParaRPr>
          </a:p>
        </p:txBody>
      </p:sp>
      <p:sp>
        <p:nvSpPr>
          <p:cNvPr id="8" name="Slide Number Placeholder 7"/>
          <p:cNvSpPr>
            <a:spLocks noGrp="1"/>
          </p:cNvSpPr>
          <p:nvPr>
            <p:ph type="sldNum" sz="quarter" idx="12"/>
          </p:nvPr>
        </p:nvSpPr>
        <p:spPr/>
        <p:txBody>
          <a:bodyPr/>
          <a:lstStyle/>
          <a:p>
            <a:fld id="{4D9804C3-CAB0-4972-851C-0C9927E7ED07}" type="slidenum">
              <a:rPr lang="en-US" smtClean="0"/>
              <a:pPr/>
              <a:t>1</a:t>
            </a:fld>
            <a:endParaRPr lang="en-US" dirty="0"/>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228600" y="838200"/>
            <a:ext cx="8534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1D0E42"/>
                </a:solidFill>
                <a:latin typeface="+mj-lt"/>
                <a:ea typeface="+mj-ea"/>
                <a:cs typeface="+mj-cs"/>
              </a:rPr>
              <a:t>Calf Muscle Pump Mechanism</a:t>
            </a:r>
            <a:endParaRPr kumimoji="0" lang="en-US" sz="4000" b="1" i="0" u="none" strike="noStrike" kern="1200" cap="none" spc="0" normalizeH="0" baseline="0" noProof="0" dirty="0" smtClean="0">
              <a:ln>
                <a:noFill/>
              </a:ln>
              <a:solidFill>
                <a:srgbClr val="1D0E42"/>
              </a:solidFill>
              <a:effectLst/>
              <a:uLnTx/>
              <a:uFillTx/>
              <a:latin typeface="+mj-lt"/>
              <a:ea typeface="+mj-ea"/>
              <a:cs typeface="+mj-cs"/>
            </a:endParaRPr>
          </a:p>
        </p:txBody>
      </p:sp>
      <p:sp>
        <p:nvSpPr>
          <p:cNvPr id="32" name="Slide Number Placeholder 31"/>
          <p:cNvSpPr>
            <a:spLocks noGrp="1"/>
          </p:cNvSpPr>
          <p:nvPr>
            <p:ph type="sldNum" sz="quarter" idx="12"/>
          </p:nvPr>
        </p:nvSpPr>
        <p:spPr/>
        <p:txBody>
          <a:bodyPr/>
          <a:lstStyle/>
          <a:p>
            <a:fld id="{4D9804C3-CAB0-4972-851C-0C9927E7ED07}" type="slidenum">
              <a:rPr lang="en-US" smtClean="0"/>
              <a:pPr/>
              <a:t>10</a:t>
            </a:fld>
            <a:endParaRPr lang="en-US"/>
          </a:p>
        </p:txBody>
      </p:sp>
      <p:sp>
        <p:nvSpPr>
          <p:cNvPr id="2" name="TextBox 1"/>
          <p:cNvSpPr txBox="1"/>
          <p:nvPr/>
        </p:nvSpPr>
        <p:spPr>
          <a:xfrm>
            <a:off x="152400" y="1600200"/>
            <a:ext cx="8839200" cy="2554545"/>
          </a:xfrm>
          <a:prstGeom prst="rect">
            <a:avLst/>
          </a:prstGeom>
          <a:noFill/>
        </p:spPr>
        <p:txBody>
          <a:bodyPr wrap="square" rtlCol="0">
            <a:spAutoFit/>
          </a:bodyPr>
          <a:lstStyle/>
          <a:p>
            <a:pPr marL="457200" indent="-457200">
              <a:buFont typeface="Arial" pitchFamily="34" charset="0"/>
              <a:buChar char="•"/>
            </a:pPr>
            <a:r>
              <a:rPr lang="en-US" sz="2000" dirty="0" smtClean="0">
                <a:latin typeface="Times New Roman" pitchFamily="18" charset="0"/>
                <a:cs typeface="Times New Roman" pitchFamily="18" charset="0"/>
              </a:rPr>
              <a:t>Flow against gravity is maintained using a system of muscle pumps to eject the blood and internal valves to prevent retrograde flow. In normal individuals the mechanism is remarkable efficient.</a:t>
            </a:r>
          </a:p>
          <a:p>
            <a:pPr marL="457200" indent="-457200">
              <a:buFont typeface="Arial" pitchFamily="34" charset="0"/>
              <a:buChar char="•"/>
            </a:pPr>
            <a:endParaRPr lang="en-US" sz="2000" dirty="0" smtClean="0">
              <a:latin typeface="Times New Roman" pitchFamily="18" charset="0"/>
              <a:cs typeface="Times New Roman" pitchFamily="18" charset="0"/>
            </a:endParaRPr>
          </a:p>
          <a:p>
            <a:pPr marL="457200" indent="-457200">
              <a:buFont typeface="Arial" pitchFamily="34" charset="0"/>
              <a:buChar char="•"/>
            </a:pPr>
            <a:r>
              <a:rPr lang="en-US" sz="2000" dirty="0" smtClean="0">
                <a:latin typeface="Times New Roman" pitchFamily="18" charset="0"/>
                <a:cs typeface="Times New Roman" pitchFamily="18" charset="0"/>
              </a:rPr>
              <a:t>The contracting gastrocnemius and soleus muscles expel blood into the large capacity popliteal vein with a normal limb having a calf volume of 1500-3000 mL venous volume of 100-150 mL . The calf pump ejects 60% of the venous volume with a single contraction.</a:t>
            </a:r>
            <a:endParaRPr lang="en-US" sz="2000" dirty="0">
              <a:latin typeface="Times New Roman" pitchFamily="18" charset="0"/>
              <a:cs typeface="Times New Roman" pitchFamily="18" charset="0"/>
            </a:endParaRPr>
          </a:p>
        </p:txBody>
      </p:sp>
      <p:pic>
        <p:nvPicPr>
          <p:cNvPr id="10" name="Picture 9" descr="skeletal muscle pump.jpg"/>
          <p:cNvPicPr>
            <a:picLocks noChangeAspect="1"/>
          </p:cNvPicPr>
          <p:nvPr/>
        </p:nvPicPr>
        <p:blipFill>
          <a:blip r:embed="rId4" cstate="print"/>
          <a:stretch>
            <a:fillRect/>
          </a:stretch>
        </p:blipFill>
        <p:spPr>
          <a:xfrm>
            <a:off x="5181600" y="4114800"/>
            <a:ext cx="2724150" cy="2562225"/>
          </a:xfrm>
          <a:prstGeom prst="rect">
            <a:avLst/>
          </a:prstGeom>
        </p:spPr>
      </p:pic>
    </p:spTree>
    <p:extLst>
      <p:ext uri="{BB962C8B-B14F-4D97-AF65-F5344CB8AC3E}">
        <p14:creationId xmlns:p14="http://schemas.microsoft.com/office/powerpoint/2010/main" val="517445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D9804C3-CAB0-4972-851C-0C9927E7ED07}" type="slidenum">
              <a:rPr lang="en-US" smtClean="0"/>
              <a:pPr/>
              <a:t>11</a:t>
            </a:fld>
            <a:endParaRPr lang="en-US"/>
          </a:p>
        </p:txBody>
      </p:sp>
      <p:pic>
        <p:nvPicPr>
          <p:cNvPr id="59394" name="Picture 2"/>
          <p:cNvPicPr>
            <a:picLocks noChangeAspect="1" noChangeArrowheads="1"/>
          </p:cNvPicPr>
          <p:nvPr/>
        </p:nvPicPr>
        <p:blipFill>
          <a:blip r:embed="rId4" cstate="print"/>
          <a:srcRect l="8000" t="55000" r="68000" b="17647"/>
          <a:stretch>
            <a:fillRect/>
          </a:stretch>
        </p:blipFill>
        <p:spPr bwMode="auto">
          <a:xfrm>
            <a:off x="1905000" y="1295400"/>
            <a:ext cx="5181600" cy="4724400"/>
          </a:xfrm>
          <a:prstGeom prst="rect">
            <a:avLst/>
          </a:prstGeom>
          <a:noFill/>
          <a:ln w="9525">
            <a:noFill/>
            <a:miter lim="800000"/>
            <a:headEnd/>
            <a:tailEnd/>
          </a:ln>
        </p:spPr>
      </p:pic>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D9804C3-CAB0-4972-851C-0C9927E7ED07}" type="slidenum">
              <a:rPr lang="en-US" smtClean="0"/>
              <a:pPr/>
              <a:t>12</a:t>
            </a:fld>
            <a:endParaRPr lang="en-US"/>
          </a:p>
        </p:txBody>
      </p:sp>
      <p:pic>
        <p:nvPicPr>
          <p:cNvPr id="60418" name="Picture 2"/>
          <p:cNvPicPr>
            <a:picLocks noChangeAspect="1" noChangeArrowheads="1"/>
          </p:cNvPicPr>
          <p:nvPr/>
        </p:nvPicPr>
        <p:blipFill>
          <a:blip r:embed="rId4" cstate="print"/>
          <a:srcRect l="9333" t="13333" r="68000" b="55000"/>
          <a:stretch>
            <a:fillRect/>
          </a:stretch>
        </p:blipFill>
        <p:spPr bwMode="auto">
          <a:xfrm>
            <a:off x="1828800" y="1143000"/>
            <a:ext cx="4953000" cy="5535706"/>
          </a:xfrm>
          <a:prstGeom prst="rect">
            <a:avLst/>
          </a:prstGeom>
          <a:noFill/>
          <a:ln w="9525">
            <a:noFill/>
            <a:miter lim="800000"/>
            <a:headEnd/>
            <a:tailEnd/>
          </a:ln>
        </p:spPr>
      </p:pic>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13</a:t>
            </a:fld>
            <a:endParaRPr lang="en-US"/>
          </a:p>
        </p:txBody>
      </p:sp>
      <p:sp>
        <p:nvSpPr>
          <p:cNvPr id="14" name="Title 1"/>
          <p:cNvSpPr txBox="1">
            <a:spLocks/>
          </p:cNvSpPr>
          <p:nvPr/>
        </p:nvSpPr>
        <p:spPr>
          <a:xfrm>
            <a:off x="228600" y="720811"/>
            <a:ext cx="8534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1D0E42"/>
                </a:solidFill>
                <a:effectLst/>
                <a:uLnTx/>
                <a:uFillTx/>
                <a:latin typeface="+mj-lt"/>
                <a:ea typeface="+mj-ea"/>
                <a:cs typeface="+mj-cs"/>
              </a:rPr>
              <a:t>Risk Factors</a:t>
            </a:r>
          </a:p>
        </p:txBody>
      </p:sp>
      <p:sp>
        <p:nvSpPr>
          <p:cNvPr id="15" name="Content Placeholder 2"/>
          <p:cNvSpPr txBox="1">
            <a:spLocks/>
          </p:cNvSpPr>
          <p:nvPr/>
        </p:nvSpPr>
        <p:spPr>
          <a:xfrm>
            <a:off x="381000" y="2286000"/>
            <a:ext cx="8229600" cy="33528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sp>
        <p:nvSpPr>
          <p:cNvPr id="2" name="TextBox 1"/>
          <p:cNvSpPr txBox="1"/>
          <p:nvPr/>
        </p:nvSpPr>
        <p:spPr>
          <a:xfrm>
            <a:off x="2931" y="1447801"/>
            <a:ext cx="7353300" cy="3293209"/>
          </a:xfrm>
          <a:prstGeom prst="rect">
            <a:avLst/>
          </a:prstGeom>
          <a:noFill/>
        </p:spPr>
        <p:txBody>
          <a:bodyPr wrap="square" rtlCol="0">
            <a:spAutoFit/>
          </a:bodyPr>
          <a:lstStyle/>
          <a:p>
            <a:pPr marL="285750" indent="-285750">
              <a:buFont typeface="Arial" pitchFamily="34" charset="0"/>
              <a:buChar char="•"/>
            </a:pPr>
            <a:r>
              <a:rPr lang="en-US" sz="1600" b="1" i="1" dirty="0">
                <a:latin typeface="Times New Roman" pitchFamily="18" charset="0"/>
                <a:cs typeface="Times New Roman" pitchFamily="18" charset="0"/>
              </a:rPr>
              <a:t>Age</a:t>
            </a:r>
            <a:r>
              <a:rPr lang="en-US" sz="1600" dirty="0">
                <a:latin typeface="Times New Roman" pitchFamily="18" charset="0"/>
                <a:cs typeface="Times New Roman" pitchFamily="18" charset="0"/>
              </a:rPr>
              <a:t>:  Aging causes wear and tear. Eventually, that wear causes the valves to malfunction. </a:t>
            </a:r>
          </a:p>
          <a:p>
            <a:pPr marL="285750" indent="-285750">
              <a:buFont typeface="Arial" pitchFamily="34" charset="0"/>
              <a:buChar char="•"/>
            </a:pPr>
            <a:r>
              <a:rPr lang="en-US" sz="1600" b="1" i="1" dirty="0">
                <a:latin typeface="Times New Roman" pitchFamily="18" charset="0"/>
                <a:cs typeface="Times New Roman" pitchFamily="18" charset="0"/>
              </a:rPr>
              <a:t>Sex</a:t>
            </a:r>
            <a:r>
              <a:rPr lang="en-US" sz="1600" i="1" dirty="0">
                <a:latin typeface="Times New Roman" pitchFamily="18" charset="0"/>
                <a:cs typeface="Times New Roman" pitchFamily="18" charset="0"/>
              </a:rPr>
              <a:t>:  </a:t>
            </a:r>
            <a:r>
              <a:rPr lang="en-US" sz="1600" dirty="0">
                <a:latin typeface="Times New Roman" pitchFamily="18" charset="0"/>
                <a:cs typeface="Times New Roman" pitchFamily="18" charset="0"/>
              </a:rPr>
              <a:t>Women &gt; Men. Hormonal changes during pregnancy or menopause.  Progesterone relaxes venous walls. HRT / OCP may increase the risk of varicose veins. </a:t>
            </a:r>
          </a:p>
          <a:p>
            <a:pPr marL="285750" indent="-285750">
              <a:buFont typeface="Arial" pitchFamily="34" charset="0"/>
              <a:buChar char="•"/>
            </a:pPr>
            <a:r>
              <a:rPr lang="en-US" sz="1600" b="1" i="1" dirty="0">
                <a:latin typeface="Times New Roman" pitchFamily="18" charset="0"/>
                <a:cs typeface="Times New Roman" pitchFamily="18" charset="0"/>
              </a:rPr>
              <a:t>Genetics</a:t>
            </a:r>
          </a:p>
          <a:p>
            <a:pPr marL="285750" indent="-285750">
              <a:buFont typeface="Arial" pitchFamily="34" charset="0"/>
              <a:buChar char="•"/>
            </a:pPr>
            <a:r>
              <a:rPr lang="en-US" sz="1600" b="1" i="1" dirty="0">
                <a:latin typeface="Times New Roman" pitchFamily="18" charset="0"/>
                <a:cs typeface="Times New Roman" pitchFamily="18" charset="0"/>
              </a:rPr>
              <a:t>Obesity</a:t>
            </a:r>
            <a:r>
              <a:rPr lang="en-US" sz="1600" i="1" dirty="0">
                <a:latin typeface="Times New Roman" pitchFamily="18" charset="0"/>
                <a:cs typeface="Times New Roman" pitchFamily="18" charset="0"/>
              </a:rPr>
              <a:t>:  </a:t>
            </a:r>
            <a:r>
              <a:rPr lang="en-US" sz="1600" dirty="0">
                <a:latin typeface="Times New Roman" pitchFamily="18" charset="0"/>
                <a:cs typeface="Times New Roman" pitchFamily="18" charset="0"/>
              </a:rPr>
              <a:t>Increases venous HTN. </a:t>
            </a:r>
          </a:p>
          <a:p>
            <a:pPr marL="285750" indent="-285750">
              <a:buFont typeface="Arial" pitchFamily="34" charset="0"/>
              <a:buChar char="•"/>
            </a:pPr>
            <a:r>
              <a:rPr lang="en-US" sz="1600" b="1" i="1" dirty="0">
                <a:latin typeface="Times New Roman" pitchFamily="18" charset="0"/>
                <a:cs typeface="Times New Roman" pitchFamily="18" charset="0"/>
              </a:rPr>
              <a:t>Standing for long periods of </a:t>
            </a:r>
            <a:r>
              <a:rPr lang="en-US" sz="1600" b="1" i="1" dirty="0" smtClean="0">
                <a:latin typeface="Times New Roman" pitchFamily="18" charset="0"/>
                <a:cs typeface="Times New Roman" pitchFamily="18" charset="0"/>
              </a:rPr>
              <a:t>time</a:t>
            </a:r>
            <a:r>
              <a:rPr lang="en-US" sz="1600" i="1"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Prolonged  immobile standing impairs venous return</a:t>
            </a:r>
            <a:r>
              <a:rPr lang="en-US" sz="1600" dirty="0" smtClean="0">
                <a:latin typeface="Times New Roman" pitchFamily="18" charset="0"/>
                <a:cs typeface="Times New Roman" pitchFamily="18" charset="0"/>
              </a:rPr>
              <a:t>.</a:t>
            </a:r>
          </a:p>
          <a:p>
            <a:pPr marL="285750" indent="-285750">
              <a:buFont typeface="Arial" pitchFamily="34" charset="0"/>
              <a:buChar char="•"/>
            </a:pPr>
            <a:r>
              <a:rPr lang="en-US" sz="1600" b="1" i="1" dirty="0" smtClean="0">
                <a:latin typeface="Times New Roman" pitchFamily="18" charset="0"/>
                <a:cs typeface="Times New Roman" pitchFamily="18" charset="0"/>
              </a:rPr>
              <a:t>Ligamentous Laxity</a:t>
            </a:r>
            <a:r>
              <a:rPr lang="en-US" sz="1600" i="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(hernia, flat fleet)</a:t>
            </a:r>
          </a:p>
          <a:p>
            <a:pPr marL="285750" indent="-285750">
              <a:buFont typeface="Arial" pitchFamily="34" charset="0"/>
              <a:buChar char="•"/>
            </a:pPr>
            <a:r>
              <a:rPr lang="en-US" sz="1600" b="1" i="1" dirty="0" smtClean="0">
                <a:latin typeface="Times New Roman" pitchFamily="18" charset="0"/>
                <a:cs typeface="Times New Roman" pitchFamily="18" charset="0"/>
              </a:rPr>
              <a:t>Pregnancy</a:t>
            </a:r>
          </a:p>
          <a:p>
            <a:pPr marL="285750" indent="-285750">
              <a:buFont typeface="Arial" pitchFamily="34" charset="0"/>
              <a:buChar char="•"/>
            </a:pPr>
            <a:r>
              <a:rPr lang="en-US" sz="1600" b="1" i="1" dirty="0" smtClean="0">
                <a:latin typeface="Times New Roman" pitchFamily="18" charset="0"/>
                <a:cs typeface="Times New Roman" pitchFamily="18" charset="0"/>
              </a:rPr>
              <a:t>Smoking</a:t>
            </a:r>
          </a:p>
          <a:p>
            <a:pPr marL="285750" indent="-285750">
              <a:buFont typeface="Arial" pitchFamily="34" charset="0"/>
              <a:buChar char="•"/>
            </a:pPr>
            <a:r>
              <a:rPr lang="en-US" sz="1600" b="1" i="1" dirty="0" smtClean="0">
                <a:latin typeface="Times New Roman" pitchFamily="18" charset="0"/>
                <a:cs typeface="Times New Roman" pitchFamily="18" charset="0"/>
              </a:rPr>
              <a:t>Prior Venous Thrombosis</a:t>
            </a:r>
            <a:endParaRPr lang="en-US" sz="1600" b="1" i="1" dirty="0">
              <a:latin typeface="Times New Roman" pitchFamily="18" charset="0"/>
              <a:cs typeface="Times New Roman" pitchFamily="18" charset="0"/>
            </a:endParaRPr>
          </a:p>
        </p:txBody>
      </p:sp>
      <p:pic>
        <p:nvPicPr>
          <p:cNvPr id="12" name="Picture 15" descr="soldier--300x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953505"/>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obesity%25201">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6635" y="5600700"/>
            <a:ext cx="16478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flatfeet">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14600" y="4791030"/>
            <a:ext cx="1524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descr="varicose-veins-legs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127581"/>
            <a:ext cx="160972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Smoking can damage your house pric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0600" y="4146550"/>
            <a:ext cx="16764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20080129_lazy">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1682" y="5314365"/>
            <a:ext cx="1288279" cy="126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7" descr="healthy_pregnancy_image">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07371" y="3581400"/>
            <a:ext cx="1533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469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14</a:t>
            </a:fld>
            <a:endParaRPr lang="en-US"/>
          </a:p>
        </p:txBody>
      </p:sp>
      <p:sp>
        <p:nvSpPr>
          <p:cNvPr id="14" name="Title 1"/>
          <p:cNvSpPr txBox="1">
            <a:spLocks/>
          </p:cNvSpPr>
          <p:nvPr/>
        </p:nvSpPr>
        <p:spPr>
          <a:xfrm>
            <a:off x="228600" y="838200"/>
            <a:ext cx="8534400" cy="9144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1D0E42"/>
                </a:solidFill>
                <a:effectLst/>
                <a:uLnTx/>
                <a:uFillTx/>
                <a:latin typeface="+mj-lt"/>
                <a:ea typeface="+mj-ea"/>
                <a:cs typeface="+mj-cs"/>
              </a:rPr>
              <a:t>Genetic predisposition for development</a:t>
            </a:r>
            <a:r>
              <a:rPr kumimoji="0" lang="en-US" sz="4000" b="0" i="0" u="none" strike="noStrike" kern="1200" cap="none" spc="0" normalizeH="0" noProof="0" dirty="0" smtClean="0">
                <a:ln>
                  <a:noFill/>
                </a:ln>
                <a:solidFill>
                  <a:srgbClr val="1D0E42"/>
                </a:solidFill>
                <a:effectLst/>
                <a:uLnTx/>
                <a:uFillTx/>
                <a:latin typeface="+mj-lt"/>
                <a:ea typeface="+mj-ea"/>
                <a:cs typeface="+mj-cs"/>
              </a:rPr>
              <a:t> of varicose veins</a:t>
            </a:r>
            <a:endParaRPr kumimoji="0" lang="en-US" sz="4000" b="0" i="0" u="none" strike="noStrike" kern="1200" cap="none" spc="0" normalizeH="0" baseline="0" noProof="0" dirty="0" smtClean="0">
              <a:ln>
                <a:noFill/>
              </a:ln>
              <a:solidFill>
                <a:srgbClr val="1D0E42"/>
              </a:solidFill>
              <a:effectLst/>
              <a:uLnTx/>
              <a:uFillTx/>
              <a:latin typeface="+mj-lt"/>
              <a:ea typeface="+mj-ea"/>
              <a:cs typeface="+mj-cs"/>
            </a:endParaRPr>
          </a:p>
        </p:txBody>
      </p:sp>
      <p:sp>
        <p:nvSpPr>
          <p:cNvPr id="15" name="Content Placeholder 2"/>
          <p:cNvSpPr txBox="1">
            <a:spLocks/>
          </p:cNvSpPr>
          <p:nvPr/>
        </p:nvSpPr>
        <p:spPr>
          <a:xfrm>
            <a:off x="381000" y="2286000"/>
            <a:ext cx="8229600" cy="33528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sp>
        <p:nvSpPr>
          <p:cNvPr id="3" name="TextBox 2"/>
          <p:cNvSpPr txBox="1"/>
          <p:nvPr/>
        </p:nvSpPr>
        <p:spPr>
          <a:xfrm>
            <a:off x="1219200" y="2283069"/>
            <a:ext cx="6400800" cy="4031873"/>
          </a:xfrm>
          <a:prstGeom prst="rect">
            <a:avLst/>
          </a:prstGeom>
          <a:noFill/>
        </p:spPr>
        <p:txBody>
          <a:bodyPr wrap="square" rtlCol="0">
            <a:spAutoFit/>
          </a:bodyPr>
          <a:lstStyle/>
          <a:p>
            <a:pPr marL="285750" indent="-285750">
              <a:buFont typeface="Arial" pitchFamily="34" charset="0"/>
              <a:buChar char="•"/>
            </a:pPr>
            <a:r>
              <a:rPr lang="en-US" sz="3200" dirty="0">
                <a:latin typeface="Times New Roman" pitchFamily="18" charset="0"/>
                <a:cs typeface="Times New Roman" pitchFamily="18" charset="0"/>
              </a:rPr>
              <a:t>Not well studied</a:t>
            </a:r>
          </a:p>
          <a:p>
            <a:pPr marL="285750" indent="-285750">
              <a:buFont typeface="Arial" pitchFamily="34" charset="0"/>
              <a:buChar char="•"/>
            </a:pPr>
            <a:r>
              <a:rPr lang="en-US" sz="3200" dirty="0">
                <a:latin typeface="Times New Roman" pitchFamily="18" charset="0"/>
                <a:cs typeface="Times New Roman" pitchFamily="18" charset="0"/>
              </a:rPr>
              <a:t>Twin studies 75% identical, 52% non identical</a:t>
            </a:r>
          </a:p>
          <a:p>
            <a:pPr marL="285750" indent="-285750">
              <a:buFont typeface="Arial" pitchFamily="34" charset="0"/>
              <a:buChar char="•"/>
            </a:pPr>
            <a:r>
              <a:rPr lang="en-US" sz="3200" dirty="0">
                <a:latin typeface="Times New Roman" pitchFamily="18" charset="0"/>
                <a:cs typeface="Times New Roman" pitchFamily="18" charset="0"/>
              </a:rPr>
              <a:t>If both parents </a:t>
            </a:r>
            <a:r>
              <a:rPr lang="en-US" sz="3200" dirty="0" smtClean="0">
                <a:latin typeface="Times New Roman" pitchFamily="18" charset="0"/>
                <a:cs typeface="Times New Roman" pitchFamily="18" charset="0"/>
              </a:rPr>
              <a:t>VVs </a:t>
            </a:r>
            <a:r>
              <a:rPr lang="en-US" sz="3200" dirty="0">
                <a:latin typeface="Times New Roman" pitchFamily="18" charset="0"/>
                <a:cs typeface="Times New Roman" pitchFamily="18" charset="0"/>
              </a:rPr>
              <a:t>- 90% of children VVs</a:t>
            </a:r>
          </a:p>
          <a:p>
            <a:pPr marL="285750" indent="-285750">
              <a:buFont typeface="Arial" pitchFamily="34" charset="0"/>
              <a:buChar char="•"/>
            </a:pPr>
            <a:r>
              <a:rPr lang="en-US" sz="3200" dirty="0">
                <a:latin typeface="Times New Roman" pitchFamily="18" charset="0"/>
                <a:cs typeface="Times New Roman" pitchFamily="18" charset="0"/>
              </a:rPr>
              <a:t>If one parent was affected 25 percent for men and 62 percent for women</a:t>
            </a:r>
          </a:p>
        </p:txBody>
      </p:sp>
    </p:spTree>
    <p:extLst>
      <p:ext uri="{BB962C8B-B14F-4D97-AF65-F5344CB8AC3E}">
        <p14:creationId xmlns:p14="http://schemas.microsoft.com/office/powerpoint/2010/main" val="2158819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15</a:t>
            </a:fld>
            <a:endParaRPr lang="en-US"/>
          </a:p>
        </p:txBody>
      </p:sp>
      <p:sp>
        <p:nvSpPr>
          <p:cNvPr id="10" name="Rectangle 3"/>
          <p:cNvSpPr txBox="1">
            <a:spLocks noChangeArrowheads="1"/>
          </p:cNvSpPr>
          <p:nvPr/>
        </p:nvSpPr>
        <p:spPr>
          <a:xfrm>
            <a:off x="685800" y="838200"/>
            <a:ext cx="7772400" cy="685800"/>
          </a:xfrm>
          <a:prstGeom prst="rect">
            <a:avLst/>
          </a:prstGeom>
        </p:spPr>
        <p:txBody>
          <a:bodyPr/>
          <a:lstStyle/>
          <a:p>
            <a:pPr algn="ctr" eaLnBrk="1" hangingPunct="1">
              <a:defRPr/>
            </a:pPr>
            <a:r>
              <a:rPr lang="en-US" sz="4000" dirty="0">
                <a:solidFill>
                  <a:srgbClr val="1D0E42"/>
                </a:solidFill>
              </a:rPr>
              <a:t>Key Perforator Anatomy</a:t>
            </a:r>
          </a:p>
        </p:txBody>
      </p:sp>
      <p:sp>
        <p:nvSpPr>
          <p:cNvPr id="12" name="Rectangle 4"/>
          <p:cNvSpPr txBox="1">
            <a:spLocks noChangeArrowheads="1"/>
          </p:cNvSpPr>
          <p:nvPr/>
        </p:nvSpPr>
        <p:spPr>
          <a:xfrm>
            <a:off x="0" y="1524000"/>
            <a:ext cx="4419600" cy="2133600"/>
          </a:xfrm>
          <a:prstGeom prst="rect">
            <a:avLst/>
          </a:prstGeom>
          <a:noFill/>
          <a:ln/>
        </p:spPr>
        <p:txBody>
          <a:bodyPr/>
          <a:lstStyle/>
          <a:p>
            <a:pPr marL="342900" indent="-342900" eaLnBrk="1" hangingPunct="1">
              <a:spcBef>
                <a:spcPct val="20000"/>
              </a:spcBef>
              <a:buClr>
                <a:schemeClr val="tx2"/>
              </a:buClr>
              <a:buSzPct val="115000"/>
              <a:buFont typeface="Wingdings" pitchFamily="2" charset="2"/>
              <a:buChar char="§"/>
              <a:defRPr/>
            </a:pPr>
            <a:r>
              <a:rPr lang="en-US" sz="2200" kern="0" dirty="0">
                <a:latin typeface="+mn-lt"/>
              </a:rPr>
              <a:t>Perforating veins break though the deep fascia to connect the superficial venous system to the deep system</a:t>
            </a:r>
          </a:p>
        </p:txBody>
      </p:sp>
      <p:grpSp>
        <p:nvGrpSpPr>
          <p:cNvPr id="13" name="Group 5"/>
          <p:cNvGrpSpPr>
            <a:grpSpLocks/>
          </p:cNvGrpSpPr>
          <p:nvPr/>
        </p:nvGrpSpPr>
        <p:grpSpPr bwMode="auto">
          <a:xfrm>
            <a:off x="381000" y="2971800"/>
            <a:ext cx="3657600" cy="3886200"/>
            <a:chOff x="3043" y="1047"/>
            <a:chExt cx="2970" cy="3081"/>
          </a:xfrm>
        </p:grpSpPr>
        <p:pic>
          <p:nvPicPr>
            <p:cNvPr id="14" name="Picture 6" descr="perf"/>
            <p:cNvPicPr>
              <a:picLocks noChangeAspect="1" noChangeArrowheads="1"/>
            </p:cNvPicPr>
            <p:nvPr/>
          </p:nvPicPr>
          <p:blipFill>
            <a:blip r:embed="rId4" cstate="print"/>
            <a:srcRect l="23132"/>
            <a:stretch>
              <a:fillRect/>
            </a:stretch>
          </p:blipFill>
          <p:spPr bwMode="auto">
            <a:xfrm>
              <a:off x="3043" y="1047"/>
              <a:ext cx="2285" cy="2937"/>
            </a:xfrm>
            <a:prstGeom prst="rect">
              <a:avLst/>
            </a:prstGeom>
            <a:noFill/>
            <a:ln w="9525">
              <a:noFill/>
              <a:miter lim="800000"/>
              <a:headEnd/>
              <a:tailEnd/>
            </a:ln>
          </p:spPr>
        </p:pic>
        <p:sp>
          <p:nvSpPr>
            <p:cNvPr id="15" name="Text Box 7"/>
            <p:cNvSpPr txBox="1">
              <a:spLocks noChangeArrowheads="1"/>
            </p:cNvSpPr>
            <p:nvPr/>
          </p:nvSpPr>
          <p:spPr bwMode="auto">
            <a:xfrm>
              <a:off x="3264" y="1056"/>
              <a:ext cx="1056" cy="326"/>
            </a:xfrm>
            <a:prstGeom prst="rect">
              <a:avLst/>
            </a:prstGeom>
            <a:noFill/>
            <a:ln w="9525">
              <a:noFill/>
              <a:miter lim="800000"/>
              <a:headEnd/>
              <a:tailEnd/>
            </a:ln>
          </p:spPr>
          <p:txBody>
            <a:bodyPr>
              <a:spAutoFit/>
            </a:bodyPr>
            <a:lstStyle/>
            <a:p>
              <a:pPr algn="ctr" eaLnBrk="1" hangingPunct="1">
                <a:spcBef>
                  <a:spcPct val="50000"/>
                </a:spcBef>
              </a:pPr>
              <a:r>
                <a:rPr lang="en-US" sz="1400" b="1"/>
                <a:t>Perforating    Vein</a:t>
              </a:r>
            </a:p>
          </p:txBody>
        </p:sp>
        <p:sp>
          <p:nvSpPr>
            <p:cNvPr id="16" name="Line 8"/>
            <p:cNvSpPr>
              <a:spLocks noChangeShapeType="1"/>
            </p:cNvSpPr>
            <p:nvPr/>
          </p:nvSpPr>
          <p:spPr bwMode="auto">
            <a:xfrm>
              <a:off x="4656" y="1152"/>
              <a:ext cx="0" cy="2976"/>
            </a:xfrm>
            <a:prstGeom prst="line">
              <a:avLst/>
            </a:prstGeom>
            <a:noFill/>
            <a:ln w="28575">
              <a:solidFill>
                <a:schemeClr val="accent2"/>
              </a:solidFill>
              <a:prstDash val="dash"/>
              <a:round/>
              <a:headEnd/>
              <a:tailEnd/>
            </a:ln>
          </p:spPr>
          <p:txBody>
            <a:bodyPr/>
            <a:lstStyle/>
            <a:p>
              <a:endParaRPr lang="en-US"/>
            </a:p>
          </p:txBody>
        </p:sp>
        <p:sp>
          <p:nvSpPr>
            <p:cNvPr id="17" name="Line 9"/>
            <p:cNvSpPr>
              <a:spLocks noChangeShapeType="1"/>
            </p:cNvSpPr>
            <p:nvPr/>
          </p:nvSpPr>
          <p:spPr bwMode="auto">
            <a:xfrm>
              <a:off x="3936" y="1344"/>
              <a:ext cx="0" cy="2784"/>
            </a:xfrm>
            <a:prstGeom prst="line">
              <a:avLst/>
            </a:prstGeom>
            <a:noFill/>
            <a:ln w="28575">
              <a:solidFill>
                <a:schemeClr val="accent2"/>
              </a:solidFill>
              <a:prstDash val="dash"/>
              <a:round/>
              <a:headEnd/>
              <a:tailEnd/>
            </a:ln>
          </p:spPr>
          <p:txBody>
            <a:bodyPr/>
            <a:lstStyle/>
            <a:p>
              <a:endParaRPr lang="en-US"/>
            </a:p>
          </p:txBody>
        </p:sp>
        <p:sp>
          <p:nvSpPr>
            <p:cNvPr id="18" name="Line 10"/>
            <p:cNvSpPr>
              <a:spLocks noChangeShapeType="1"/>
            </p:cNvSpPr>
            <p:nvPr/>
          </p:nvSpPr>
          <p:spPr bwMode="auto">
            <a:xfrm flipH="1">
              <a:off x="4656" y="2592"/>
              <a:ext cx="432" cy="0"/>
            </a:xfrm>
            <a:prstGeom prst="line">
              <a:avLst/>
            </a:prstGeom>
            <a:noFill/>
            <a:ln w="28575">
              <a:solidFill>
                <a:srgbClr val="00FF00"/>
              </a:solidFill>
              <a:round/>
              <a:headEnd/>
              <a:tailEnd type="triangle" w="med" len="med"/>
            </a:ln>
          </p:spPr>
          <p:txBody>
            <a:bodyPr/>
            <a:lstStyle/>
            <a:p>
              <a:endParaRPr lang="en-US"/>
            </a:p>
          </p:txBody>
        </p:sp>
        <p:sp>
          <p:nvSpPr>
            <p:cNvPr id="19" name="Rectangle 11"/>
            <p:cNvSpPr>
              <a:spLocks noChangeArrowheads="1"/>
            </p:cNvSpPr>
            <p:nvPr/>
          </p:nvSpPr>
          <p:spPr bwMode="auto">
            <a:xfrm>
              <a:off x="4894" y="2353"/>
              <a:ext cx="1119" cy="504"/>
            </a:xfrm>
            <a:prstGeom prst="rect">
              <a:avLst/>
            </a:prstGeom>
            <a:noFill/>
            <a:ln w="9525">
              <a:noFill/>
              <a:miter lim="800000"/>
              <a:headEnd/>
              <a:tailEnd/>
            </a:ln>
            <a:effectLst/>
          </p:spPr>
          <p:txBody>
            <a:bodyPr>
              <a:spAutoFit/>
            </a:bodyPr>
            <a:lstStyle/>
            <a:p>
              <a:pPr algn="ctr" eaLnBrk="1" hangingPunct="1">
                <a:spcBef>
                  <a:spcPct val="50000"/>
                </a:spcBef>
                <a:defRPr/>
              </a:pPr>
              <a:r>
                <a:rPr lang="en-US" sz="1600" b="1" dirty="0">
                  <a:solidFill>
                    <a:schemeClr val="accent4">
                      <a:lumMod val="10000"/>
                    </a:schemeClr>
                  </a:solidFill>
                  <a:latin typeface="Arial" pitchFamily="34" charset="0"/>
                </a:rPr>
                <a:t>Superficial Fascia</a:t>
              </a:r>
            </a:p>
          </p:txBody>
        </p:sp>
        <p:sp>
          <p:nvSpPr>
            <p:cNvPr id="20" name="Line 12"/>
            <p:cNvSpPr>
              <a:spLocks noChangeShapeType="1"/>
            </p:cNvSpPr>
            <p:nvPr/>
          </p:nvSpPr>
          <p:spPr bwMode="auto">
            <a:xfrm flipH="1">
              <a:off x="3936" y="3312"/>
              <a:ext cx="1200" cy="0"/>
            </a:xfrm>
            <a:prstGeom prst="line">
              <a:avLst/>
            </a:prstGeom>
            <a:noFill/>
            <a:ln w="28575">
              <a:solidFill>
                <a:srgbClr val="00FF00"/>
              </a:solidFill>
              <a:round/>
              <a:headEnd/>
              <a:tailEnd type="triangle" w="med" len="med"/>
            </a:ln>
          </p:spPr>
          <p:txBody>
            <a:bodyPr/>
            <a:lstStyle/>
            <a:p>
              <a:endParaRPr lang="en-US"/>
            </a:p>
          </p:txBody>
        </p:sp>
        <p:sp>
          <p:nvSpPr>
            <p:cNvPr id="21" name="Rectangle 13"/>
            <p:cNvSpPr>
              <a:spLocks noChangeArrowheads="1"/>
            </p:cNvSpPr>
            <p:nvPr/>
          </p:nvSpPr>
          <p:spPr bwMode="auto">
            <a:xfrm>
              <a:off x="4993" y="3090"/>
              <a:ext cx="894" cy="503"/>
            </a:xfrm>
            <a:prstGeom prst="rect">
              <a:avLst/>
            </a:prstGeom>
            <a:noFill/>
            <a:ln w="9525">
              <a:noFill/>
              <a:miter lim="800000"/>
              <a:headEnd/>
              <a:tailEnd/>
            </a:ln>
            <a:effectLst/>
          </p:spPr>
          <p:txBody>
            <a:bodyPr>
              <a:spAutoFit/>
            </a:bodyPr>
            <a:lstStyle/>
            <a:p>
              <a:pPr algn="ctr" eaLnBrk="1" hangingPunct="1">
                <a:spcBef>
                  <a:spcPct val="50000"/>
                </a:spcBef>
                <a:defRPr/>
              </a:pPr>
              <a:r>
                <a:rPr lang="en-US" sz="1600" b="1" dirty="0">
                  <a:solidFill>
                    <a:schemeClr val="accent4">
                      <a:lumMod val="10000"/>
                    </a:schemeClr>
                  </a:solidFill>
                  <a:latin typeface="Arial" pitchFamily="34" charset="0"/>
                </a:rPr>
                <a:t>Deep Fascia</a:t>
              </a:r>
            </a:p>
          </p:txBody>
        </p:sp>
        <p:sp>
          <p:nvSpPr>
            <p:cNvPr id="22" name="Line 14"/>
            <p:cNvSpPr>
              <a:spLocks noChangeShapeType="1"/>
            </p:cNvSpPr>
            <p:nvPr/>
          </p:nvSpPr>
          <p:spPr bwMode="auto">
            <a:xfrm>
              <a:off x="3744" y="1344"/>
              <a:ext cx="0" cy="720"/>
            </a:xfrm>
            <a:prstGeom prst="line">
              <a:avLst/>
            </a:prstGeom>
            <a:noFill/>
            <a:ln w="28575">
              <a:solidFill>
                <a:srgbClr val="00FF00"/>
              </a:solidFill>
              <a:round/>
              <a:headEnd/>
              <a:tailEnd type="triangle" w="med" len="med"/>
            </a:ln>
          </p:spPr>
          <p:txBody>
            <a:bodyPr/>
            <a:lstStyle/>
            <a:p>
              <a:endParaRPr lang="en-US"/>
            </a:p>
          </p:txBody>
        </p:sp>
      </p:grpSp>
      <p:pic>
        <p:nvPicPr>
          <p:cNvPr id="23" name="Picture 5" descr="incompetent perf"/>
          <p:cNvPicPr>
            <a:picLocks noChangeAspect="1" noChangeArrowheads="1"/>
          </p:cNvPicPr>
          <p:nvPr/>
        </p:nvPicPr>
        <p:blipFill>
          <a:blip r:embed="rId5" cstate="print"/>
          <a:srcRect r="2000"/>
          <a:stretch>
            <a:fillRect/>
          </a:stretch>
        </p:blipFill>
        <p:spPr bwMode="auto">
          <a:xfrm>
            <a:off x="4381036" y="1676400"/>
            <a:ext cx="4366089" cy="2922588"/>
          </a:xfrm>
          <a:prstGeom prst="rect">
            <a:avLst/>
          </a:prstGeom>
          <a:noFill/>
          <a:ln w="38100">
            <a:solidFill>
              <a:srgbClr val="00B0F0"/>
            </a:solidFill>
            <a:miter lim="800000"/>
            <a:headEnd/>
            <a:tailEnd/>
          </a:ln>
        </p:spPr>
      </p:pic>
      <p:sp>
        <p:nvSpPr>
          <p:cNvPr id="24" name="Rectangle 4"/>
          <p:cNvSpPr txBox="1">
            <a:spLocks noChangeArrowheads="1"/>
          </p:cNvSpPr>
          <p:nvPr/>
        </p:nvSpPr>
        <p:spPr>
          <a:xfrm>
            <a:off x="3962400" y="4800600"/>
            <a:ext cx="4953000" cy="2057400"/>
          </a:xfrm>
          <a:prstGeom prst="rect">
            <a:avLst/>
          </a:prstGeom>
        </p:spPr>
        <p:txBody>
          <a:bodyPr/>
          <a:lstStyle/>
          <a:p>
            <a:pPr marL="342900" indent="-342900" eaLnBrk="1" hangingPunct="1">
              <a:lnSpc>
                <a:spcPct val="90000"/>
              </a:lnSpc>
              <a:spcBef>
                <a:spcPct val="20000"/>
              </a:spcBef>
              <a:buClr>
                <a:schemeClr val="tx2"/>
              </a:buClr>
              <a:buSzPct val="115000"/>
              <a:buFont typeface="Wingdings" pitchFamily="2" charset="2"/>
              <a:buChar char="§"/>
              <a:defRPr/>
            </a:pPr>
            <a:r>
              <a:rPr lang="en-US" sz="2200" kern="0" dirty="0">
                <a:latin typeface="+mn-lt"/>
              </a:rPr>
              <a:t>Incompetent perforators of the lower limb can transmit extremely high pressure to the skin around the ankle during standing and especially during calf muscle contraction</a:t>
            </a: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16</a:t>
            </a:fld>
            <a:endParaRPr lang="en-US"/>
          </a:p>
        </p:txBody>
      </p:sp>
      <p:sp>
        <p:nvSpPr>
          <p:cNvPr id="14" name="Title 1"/>
          <p:cNvSpPr txBox="1">
            <a:spLocks/>
          </p:cNvSpPr>
          <p:nvPr/>
        </p:nvSpPr>
        <p:spPr>
          <a:xfrm>
            <a:off x="228600" y="838200"/>
            <a:ext cx="8534400" cy="76200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rgbClr val="1D0E42"/>
                </a:solidFill>
                <a:latin typeface="+mj-lt"/>
                <a:ea typeface="+mj-ea"/>
                <a:cs typeface="+mj-cs"/>
              </a:rPr>
              <a:t>SYMPTOMS: SUPERFICIAL VENOUS REFLUX</a:t>
            </a:r>
            <a:endParaRPr kumimoji="0" lang="en-US" sz="4000" b="0" i="0" u="none" strike="noStrike" kern="1200" cap="none" spc="0" normalizeH="0" baseline="0" noProof="0" dirty="0" smtClean="0">
              <a:ln>
                <a:noFill/>
              </a:ln>
              <a:solidFill>
                <a:srgbClr val="1D0E42"/>
              </a:solidFill>
              <a:effectLst/>
              <a:uLnTx/>
              <a:uFillTx/>
              <a:latin typeface="+mj-lt"/>
              <a:ea typeface="+mj-ea"/>
              <a:cs typeface="+mj-cs"/>
            </a:endParaRPr>
          </a:p>
        </p:txBody>
      </p:sp>
      <p:sp>
        <p:nvSpPr>
          <p:cNvPr id="15" name="Content Placeholder 2"/>
          <p:cNvSpPr txBox="1">
            <a:spLocks/>
          </p:cNvSpPr>
          <p:nvPr/>
        </p:nvSpPr>
        <p:spPr>
          <a:xfrm>
            <a:off x="381000" y="2286000"/>
            <a:ext cx="8229600" cy="33528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smtClean="0">
              <a:ln>
                <a:noFill/>
              </a:ln>
              <a:effectLst/>
              <a:uLnTx/>
              <a:uFillTx/>
              <a:latin typeface="+mn-lt"/>
              <a:ea typeface="+mn-ea"/>
              <a:cs typeface="+mn-cs"/>
            </a:endParaRPr>
          </a:p>
        </p:txBody>
      </p:sp>
      <p:sp>
        <p:nvSpPr>
          <p:cNvPr id="2" name="TextBox 1"/>
          <p:cNvSpPr txBox="1"/>
          <p:nvPr/>
        </p:nvSpPr>
        <p:spPr>
          <a:xfrm>
            <a:off x="381000" y="1371600"/>
            <a:ext cx="5071860" cy="5201424"/>
          </a:xfrm>
          <a:prstGeom prst="rect">
            <a:avLst/>
          </a:prstGeom>
          <a:noFill/>
        </p:spPr>
        <p:txBody>
          <a:bodyPr wrap="square" rtlCol="0">
            <a:spAutoFit/>
          </a:bodyPr>
          <a:lstStyle/>
          <a:p>
            <a:pPr marL="285750" indent="-285750">
              <a:buFont typeface="Arial" pitchFamily="34" charset="0"/>
              <a:buChar char="•"/>
            </a:pPr>
            <a:r>
              <a:rPr lang="en-US" sz="2400" dirty="0" smtClean="0">
                <a:latin typeface="Times New Roman" pitchFamily="18" charset="0"/>
                <a:cs typeface="Times New Roman" pitchFamily="18" charset="0"/>
              </a:rPr>
              <a:t>Varicose veins</a:t>
            </a:r>
          </a:p>
          <a:p>
            <a:pPr marL="285750" indent="-285750">
              <a:buFont typeface="Arial" pitchFamily="34" charset="0"/>
              <a:buChar char="•"/>
            </a:pPr>
            <a:r>
              <a:rPr lang="en-US" sz="2400" dirty="0" smtClean="0">
                <a:latin typeface="Times New Roman" pitchFamily="18" charset="0"/>
                <a:cs typeface="Times New Roman" pitchFamily="18" charset="0"/>
              </a:rPr>
              <a:t>Leg or ankle swelling</a:t>
            </a:r>
          </a:p>
          <a:p>
            <a:pPr marL="285750" indent="-285750">
              <a:buFont typeface="Arial" pitchFamily="34" charset="0"/>
              <a:buChar char="•"/>
            </a:pPr>
            <a:r>
              <a:rPr lang="en-US" sz="2400" dirty="0" smtClean="0">
                <a:latin typeface="Times New Roman" pitchFamily="18" charset="0"/>
                <a:cs typeface="Times New Roman" pitchFamily="18" charset="0"/>
              </a:rPr>
              <a:t>Stasis ulcers</a:t>
            </a:r>
          </a:p>
          <a:p>
            <a:pPr marL="285750" indent="-285750">
              <a:buFont typeface="Arial" pitchFamily="34" charset="0"/>
              <a:buChar char="•"/>
            </a:pPr>
            <a:r>
              <a:rPr lang="en-US" sz="2400" dirty="0" smtClean="0">
                <a:latin typeface="Times New Roman" pitchFamily="18" charset="0"/>
                <a:cs typeface="Times New Roman" pitchFamily="18" charset="0"/>
              </a:rPr>
              <a:t>Stasis dermatitis/ </a:t>
            </a:r>
            <a:r>
              <a:rPr lang="en-US" sz="2400" dirty="0" err="1" smtClean="0">
                <a:latin typeface="Times New Roman" pitchFamily="18" charset="0"/>
                <a:cs typeface="Times New Roman" pitchFamily="18" charset="0"/>
              </a:rPr>
              <a:t>cellulitis</a:t>
            </a:r>
            <a:endParaRPr lang="en-US" sz="2400" dirty="0" smtClean="0">
              <a:latin typeface="Times New Roman" pitchFamily="18" charset="0"/>
              <a:cs typeface="Times New Roman" pitchFamily="18" charset="0"/>
            </a:endParaRPr>
          </a:p>
          <a:p>
            <a:pPr marL="285750" indent="-285750">
              <a:buFont typeface="Arial" pitchFamily="34" charset="0"/>
              <a:buChar char="•"/>
            </a:pPr>
            <a:r>
              <a:rPr lang="en-US" sz="2400" dirty="0" smtClean="0">
                <a:latin typeface="Times New Roman" pitchFamily="18" charset="0"/>
                <a:cs typeface="Times New Roman" pitchFamily="18" charset="0"/>
              </a:rPr>
              <a:t>Heaviness and fatigue</a:t>
            </a:r>
          </a:p>
          <a:p>
            <a:pPr marL="285750" indent="-285750">
              <a:buFont typeface="Arial" pitchFamily="34" charset="0"/>
              <a:buChar char="•"/>
            </a:pPr>
            <a:r>
              <a:rPr lang="en-US" sz="2400" dirty="0" smtClean="0">
                <a:latin typeface="Times New Roman" pitchFamily="18" charset="0"/>
                <a:cs typeface="Times New Roman" pitchFamily="18" charset="0"/>
              </a:rPr>
              <a:t>Pain, aching and cramping</a:t>
            </a:r>
          </a:p>
          <a:p>
            <a:pPr marL="285750" indent="-285750">
              <a:buFont typeface="Arial" pitchFamily="34" charset="0"/>
              <a:buChar char="•"/>
            </a:pPr>
            <a:r>
              <a:rPr lang="en-US" sz="2400" dirty="0" smtClean="0">
                <a:latin typeface="Times New Roman" pitchFamily="18" charset="0"/>
                <a:cs typeface="Times New Roman" pitchFamily="18" charset="0"/>
              </a:rPr>
              <a:t>Burning or itching of the skin</a:t>
            </a:r>
          </a:p>
          <a:p>
            <a:pPr marL="285750" indent="-285750">
              <a:buFont typeface="Arial" pitchFamily="34" charset="0"/>
              <a:buChar char="•"/>
            </a:pPr>
            <a:r>
              <a:rPr lang="en-US" sz="2400" dirty="0" smtClean="0">
                <a:latin typeface="Times New Roman" pitchFamily="18" charset="0"/>
                <a:cs typeface="Times New Roman" pitchFamily="18" charset="0"/>
              </a:rPr>
              <a:t>Restless legs</a:t>
            </a:r>
          </a:p>
          <a:p>
            <a:pPr marL="285750" indent="-285750">
              <a:buFont typeface="Arial" pitchFamily="34" charset="0"/>
              <a:buChar char="•"/>
            </a:pPr>
            <a:r>
              <a:rPr lang="en-US" sz="2400" dirty="0" smtClean="0">
                <a:latin typeface="Times New Roman" pitchFamily="18" charset="0"/>
                <a:cs typeface="Times New Roman" pitchFamily="18" charset="0"/>
              </a:rPr>
              <a:t>Discoloration and thickening of the skin</a:t>
            </a:r>
            <a:endParaRPr lang="en-US" sz="2400" dirty="0">
              <a:latin typeface="Times New Roman" pitchFamily="18" charset="0"/>
              <a:cs typeface="Times New Roman" pitchFamily="18" charset="0"/>
            </a:endParaRPr>
          </a:p>
          <a:p>
            <a:pPr marL="285750" indent="-285750">
              <a:buFont typeface="Arial" pitchFamily="34" charset="0"/>
              <a:buChar char="•"/>
            </a:pPr>
            <a:r>
              <a:rPr lang="en-US" sz="2400" dirty="0">
                <a:latin typeface="Times New Roman" pitchFamily="18" charset="0"/>
                <a:cs typeface="Times New Roman" pitchFamily="18" charset="0"/>
              </a:rPr>
              <a:t>Prolonged sitting or </a:t>
            </a:r>
            <a:r>
              <a:rPr lang="en-US" sz="2400" dirty="0" smtClean="0">
                <a:latin typeface="Times New Roman" pitchFamily="18" charset="0"/>
                <a:cs typeface="Times New Roman" pitchFamily="18" charset="0"/>
              </a:rPr>
              <a:t>standing </a:t>
            </a:r>
            <a:r>
              <a:rPr lang="en-US" sz="2400" dirty="0">
                <a:latin typeface="Times New Roman" pitchFamily="18" charset="0"/>
                <a:cs typeface="Times New Roman" pitchFamily="18" charset="0"/>
              </a:rPr>
              <a:t>intensify </a:t>
            </a:r>
            <a:r>
              <a:rPr lang="en-US" sz="2400" dirty="0" smtClean="0">
                <a:latin typeface="Times New Roman" pitchFamily="18" charset="0"/>
                <a:cs typeface="Times New Roman" pitchFamily="18" charset="0"/>
              </a:rPr>
              <a:t>symptoms</a:t>
            </a:r>
            <a:endParaRPr lang="en-US" sz="2400" dirty="0">
              <a:latin typeface="Times New Roman" pitchFamily="18" charset="0"/>
              <a:cs typeface="Times New Roman" pitchFamily="18" charset="0"/>
            </a:endParaRPr>
          </a:p>
          <a:p>
            <a:pPr marL="285750" indent="-285750">
              <a:buFont typeface="Arial" pitchFamily="34" charset="0"/>
              <a:buChar char="•"/>
            </a:pPr>
            <a:endParaRPr lang="en-US" sz="2200" dirty="0">
              <a:latin typeface="Times New Roman" pitchFamily="18" charset="0"/>
              <a:cs typeface="Times New Roman" pitchFamily="18" charset="0"/>
            </a:endParaRPr>
          </a:p>
          <a:p>
            <a:pPr marL="285750" indent="-285750">
              <a:buFont typeface="Arial" pitchFamily="34" charset="0"/>
              <a:buChar char="•"/>
            </a:pPr>
            <a:endParaRPr lang="en-US" sz="2200" dirty="0">
              <a:latin typeface="Times New Roman" pitchFamily="18" charset="0"/>
              <a:cs typeface="Times New Roman" pitchFamily="18" charset="0"/>
            </a:endParaRPr>
          </a:p>
        </p:txBody>
      </p:sp>
      <p:pic>
        <p:nvPicPr>
          <p:cNvPr id="12" name="Picture 5" descr="var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81200"/>
            <a:ext cx="2928937"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526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9906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026"/>
          <p:cNvSpPr txBox="1">
            <a:spLocks noChangeArrowheads="1"/>
          </p:cNvSpPr>
          <p:nvPr/>
        </p:nvSpPr>
        <p:spPr>
          <a:xfrm>
            <a:off x="609600" y="838200"/>
            <a:ext cx="7924800" cy="5715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Recognizing Venous Insufficiency</a:t>
            </a:r>
          </a:p>
        </p:txBody>
      </p:sp>
      <p:sp>
        <p:nvSpPr>
          <p:cNvPr id="13" name="Slide Number Placeholder 12"/>
          <p:cNvSpPr>
            <a:spLocks noGrp="1"/>
          </p:cNvSpPr>
          <p:nvPr>
            <p:ph type="sldNum" sz="quarter" idx="12"/>
          </p:nvPr>
        </p:nvSpPr>
        <p:spPr/>
        <p:txBody>
          <a:bodyPr/>
          <a:lstStyle/>
          <a:p>
            <a:fld id="{4D9804C3-CAB0-4972-851C-0C9927E7ED07}" type="slidenum">
              <a:rPr lang="en-US" smtClean="0"/>
              <a:pPr/>
              <a:t>17</a:t>
            </a:fld>
            <a:endParaRPr lang="en-US"/>
          </a:p>
        </p:txBody>
      </p:sp>
      <p:sp>
        <p:nvSpPr>
          <p:cNvPr id="14" name="TextBox 13"/>
          <p:cNvSpPr txBox="1"/>
          <p:nvPr/>
        </p:nvSpPr>
        <p:spPr>
          <a:xfrm>
            <a:off x="990600" y="2057400"/>
            <a:ext cx="4038600" cy="4093428"/>
          </a:xfrm>
          <a:prstGeom prst="rect">
            <a:avLst/>
          </a:prstGeom>
          <a:noFill/>
        </p:spPr>
        <p:txBody>
          <a:bodyPr wrap="square" rtlCol="0">
            <a:spAutoFit/>
          </a:bodyPr>
          <a:lstStyle/>
          <a:p>
            <a:r>
              <a:rPr lang="en-US" sz="1600" b="1" dirty="0" smtClean="0"/>
              <a:t>Atrophie blanche</a:t>
            </a:r>
            <a:r>
              <a:rPr lang="en-US" sz="1600" dirty="0" smtClean="0"/>
              <a:t>: localized circular whitish and atrophic skin surrounded by dilated capillaries and sometimes hyperpigmentation. Sign of severe CVD.</a:t>
            </a:r>
          </a:p>
          <a:p>
            <a:endParaRPr lang="en-US" dirty="0" smtClean="0"/>
          </a:p>
          <a:p>
            <a:endParaRPr lang="en-US" dirty="0" smtClean="0"/>
          </a:p>
          <a:p>
            <a:endParaRPr lang="en-US" dirty="0" smtClean="0"/>
          </a:p>
          <a:p>
            <a:endParaRPr lang="en-US" dirty="0" smtClean="0"/>
          </a:p>
          <a:p>
            <a:r>
              <a:rPr lang="en-US" b="1" dirty="0" smtClean="0"/>
              <a:t>Corona phlebectatica</a:t>
            </a:r>
            <a:r>
              <a:rPr lang="en-US" dirty="0" smtClean="0"/>
              <a:t>: fan shaped pattern of numerous small </a:t>
            </a:r>
            <a:r>
              <a:rPr lang="en-US" dirty="0" err="1" smtClean="0"/>
              <a:t>intradermal</a:t>
            </a:r>
            <a:r>
              <a:rPr lang="en-US" dirty="0" smtClean="0"/>
              <a:t> veins on the medial or lateral aspects of the ankle or foot. An early sign of advanced venous disease.</a:t>
            </a:r>
            <a:endParaRPr lang="en-US" dirty="0"/>
          </a:p>
        </p:txBody>
      </p:sp>
      <p:pic>
        <p:nvPicPr>
          <p:cNvPr id="15" name="Picture 14" descr="atrophie blanche.png"/>
          <p:cNvPicPr>
            <a:picLocks noChangeAspect="1"/>
          </p:cNvPicPr>
          <p:nvPr/>
        </p:nvPicPr>
        <p:blipFill>
          <a:blip r:embed="rId4" cstate="print"/>
          <a:stretch>
            <a:fillRect/>
          </a:stretch>
        </p:blipFill>
        <p:spPr>
          <a:xfrm>
            <a:off x="5334000" y="2133600"/>
            <a:ext cx="2466975" cy="1847850"/>
          </a:xfrm>
          <a:prstGeom prst="rect">
            <a:avLst/>
          </a:prstGeom>
        </p:spPr>
      </p:pic>
      <p:pic>
        <p:nvPicPr>
          <p:cNvPr id="16" name="Picture 15" descr="untitled.png"/>
          <p:cNvPicPr>
            <a:picLocks noChangeAspect="1"/>
          </p:cNvPicPr>
          <p:nvPr/>
        </p:nvPicPr>
        <p:blipFill>
          <a:blip r:embed="rId5" cstate="print"/>
          <a:stretch>
            <a:fillRect/>
          </a:stretch>
        </p:blipFill>
        <p:spPr>
          <a:xfrm>
            <a:off x="5486400" y="4648200"/>
            <a:ext cx="2400300" cy="1524000"/>
          </a:xfrm>
          <a:prstGeom prst="rect">
            <a:avLst/>
          </a:prstGeom>
        </p:spPr>
      </p:pic>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609600" y="838200"/>
            <a:ext cx="7924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Recognizing Venous Insufficiency</a:t>
            </a:r>
            <a:endParaRPr kumimoji="0" lang="en-US" sz="4000" b="1" i="0" u="none" strike="noStrike" kern="0" cap="none" spc="0" normalizeH="0" baseline="0" noProof="0" dirty="0">
              <a:ln>
                <a:noFill/>
              </a:ln>
              <a:solidFill>
                <a:srgbClr val="1D0E42"/>
              </a:solidFill>
              <a:effectLst/>
              <a:uLnTx/>
              <a:uFillTx/>
              <a:latin typeface="+mj-lt"/>
              <a:ea typeface="MS PGothic" pitchFamily="34" charset="-128"/>
              <a:cs typeface="+mj-cs"/>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18</a:t>
            </a:fld>
            <a:endParaRPr lang="en-US"/>
          </a:p>
        </p:txBody>
      </p:sp>
      <p:sp>
        <p:nvSpPr>
          <p:cNvPr id="10" name="TextBox 9"/>
          <p:cNvSpPr txBox="1"/>
          <p:nvPr/>
        </p:nvSpPr>
        <p:spPr>
          <a:xfrm>
            <a:off x="914400" y="2057400"/>
            <a:ext cx="3505200" cy="3693319"/>
          </a:xfrm>
          <a:prstGeom prst="rect">
            <a:avLst/>
          </a:prstGeom>
          <a:noFill/>
        </p:spPr>
        <p:txBody>
          <a:bodyPr wrap="square" rtlCol="0">
            <a:spAutoFit/>
          </a:bodyPr>
          <a:lstStyle/>
          <a:p>
            <a:r>
              <a:rPr lang="en-US" b="1" dirty="0" smtClean="0"/>
              <a:t>Venous eczema</a:t>
            </a:r>
            <a:r>
              <a:rPr lang="en-US" dirty="0" smtClean="0"/>
              <a:t>: may progress to blistering, weeping, scaling eruption and if associated with infection and fever </a:t>
            </a:r>
            <a:r>
              <a:rPr lang="en-US" dirty="0" err="1" smtClean="0"/>
              <a:t>cellulitis</a:t>
            </a:r>
            <a:r>
              <a:rPr lang="en-US" dirty="0" smtClean="0"/>
              <a:t>.</a:t>
            </a:r>
          </a:p>
          <a:p>
            <a:endParaRPr lang="en-US" dirty="0" smtClean="0"/>
          </a:p>
          <a:p>
            <a:endParaRPr lang="en-US" dirty="0" smtClean="0"/>
          </a:p>
          <a:p>
            <a:endParaRPr lang="en-US" dirty="0" smtClean="0"/>
          </a:p>
          <a:p>
            <a:endParaRPr lang="en-US" dirty="0" smtClean="0"/>
          </a:p>
          <a:p>
            <a:r>
              <a:rPr lang="en-US" b="1" dirty="0" smtClean="0"/>
              <a:t>Edema</a:t>
            </a:r>
            <a:r>
              <a:rPr lang="en-US" dirty="0" smtClean="0"/>
              <a:t>: perceptible increase in volume of fluid in the skin and sub Q tissue, characteristically indented with pressure in the ankle but may extend to leg and foot.</a:t>
            </a:r>
            <a:endParaRPr lang="en-US" dirty="0"/>
          </a:p>
        </p:txBody>
      </p:sp>
      <p:pic>
        <p:nvPicPr>
          <p:cNvPr id="12" name="Picture 11" descr="eczema.png"/>
          <p:cNvPicPr>
            <a:picLocks noChangeAspect="1"/>
          </p:cNvPicPr>
          <p:nvPr/>
        </p:nvPicPr>
        <p:blipFill>
          <a:blip r:embed="rId4" cstate="print"/>
          <a:stretch>
            <a:fillRect/>
          </a:stretch>
        </p:blipFill>
        <p:spPr>
          <a:xfrm>
            <a:off x="5257800" y="2133600"/>
            <a:ext cx="2466975" cy="1847850"/>
          </a:xfrm>
          <a:prstGeom prst="rect">
            <a:avLst/>
          </a:prstGeom>
        </p:spPr>
      </p:pic>
      <p:pic>
        <p:nvPicPr>
          <p:cNvPr id="14" name="Picture 13" descr="edema.jpg"/>
          <p:cNvPicPr>
            <a:picLocks noChangeAspect="1"/>
          </p:cNvPicPr>
          <p:nvPr/>
        </p:nvPicPr>
        <p:blipFill>
          <a:blip r:embed="rId5" cstate="print"/>
          <a:stretch>
            <a:fillRect/>
          </a:stretch>
        </p:blipFill>
        <p:spPr>
          <a:xfrm>
            <a:off x="5410200" y="4648200"/>
            <a:ext cx="2362200" cy="1447800"/>
          </a:xfrm>
          <a:prstGeom prst="rect">
            <a:avLst/>
          </a:prstGeom>
        </p:spPr>
      </p:pic>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609600" y="838200"/>
            <a:ext cx="7924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Recognizing Venous Insufficiency</a:t>
            </a:r>
            <a:endParaRPr kumimoji="0" lang="en-US" sz="4000" b="1" i="0" u="none" strike="noStrike" kern="0" cap="none" spc="0" normalizeH="0" baseline="0" noProof="0" dirty="0">
              <a:ln>
                <a:noFill/>
              </a:ln>
              <a:solidFill>
                <a:srgbClr val="1D0E42"/>
              </a:solidFill>
              <a:effectLst/>
              <a:uLnTx/>
              <a:uFillTx/>
              <a:latin typeface="+mj-lt"/>
              <a:ea typeface="MS PGothic" pitchFamily="34" charset="-128"/>
              <a:cs typeface="+mj-cs"/>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19</a:t>
            </a:fld>
            <a:endParaRPr lang="en-US"/>
          </a:p>
        </p:txBody>
      </p:sp>
      <p:sp>
        <p:nvSpPr>
          <p:cNvPr id="12" name="TextBox 11"/>
          <p:cNvSpPr txBox="1"/>
          <p:nvPr/>
        </p:nvSpPr>
        <p:spPr>
          <a:xfrm>
            <a:off x="914400" y="2209800"/>
            <a:ext cx="3810000" cy="3416320"/>
          </a:xfrm>
          <a:prstGeom prst="rect">
            <a:avLst/>
          </a:prstGeom>
          <a:noFill/>
        </p:spPr>
        <p:txBody>
          <a:bodyPr wrap="square" rtlCol="0">
            <a:spAutoFit/>
          </a:bodyPr>
          <a:lstStyle/>
          <a:p>
            <a:r>
              <a:rPr lang="en-US" b="1" dirty="0" smtClean="0"/>
              <a:t>Lipdermatosclerosis:</a:t>
            </a:r>
            <a:r>
              <a:rPr lang="en-US" dirty="0" smtClean="0"/>
              <a:t> localized chronic inflammation and fibrosis of skin and sub Q tissues of the lower leg. A sign of severe CVD.</a:t>
            </a:r>
          </a:p>
          <a:p>
            <a:endParaRPr lang="en-US" dirty="0" smtClean="0"/>
          </a:p>
          <a:p>
            <a:endParaRPr lang="en-US" dirty="0" smtClean="0"/>
          </a:p>
          <a:p>
            <a:endParaRPr lang="en-US" dirty="0" smtClean="0"/>
          </a:p>
          <a:p>
            <a:endParaRPr lang="en-US" dirty="0" smtClean="0"/>
          </a:p>
          <a:p>
            <a:endParaRPr lang="en-US" dirty="0" smtClean="0"/>
          </a:p>
          <a:p>
            <a:r>
              <a:rPr lang="en-US" b="1" dirty="0" smtClean="0"/>
              <a:t>Reticular vein</a:t>
            </a:r>
            <a:r>
              <a:rPr lang="en-US" dirty="0" smtClean="0"/>
              <a:t>: dilated bluish </a:t>
            </a:r>
            <a:r>
              <a:rPr lang="en-US" dirty="0" err="1" smtClean="0"/>
              <a:t>subdermal</a:t>
            </a:r>
            <a:r>
              <a:rPr lang="en-US" dirty="0" smtClean="0"/>
              <a:t> vein, usually less than 3 mm in diameter, usually tortuous. </a:t>
            </a:r>
          </a:p>
        </p:txBody>
      </p:sp>
      <p:pic>
        <p:nvPicPr>
          <p:cNvPr id="14" name="Picture 13" descr="lipdermatosclerosis.jpg"/>
          <p:cNvPicPr>
            <a:picLocks noChangeAspect="1"/>
          </p:cNvPicPr>
          <p:nvPr/>
        </p:nvPicPr>
        <p:blipFill>
          <a:blip r:embed="rId4" cstate="print"/>
          <a:stretch>
            <a:fillRect/>
          </a:stretch>
        </p:blipFill>
        <p:spPr>
          <a:xfrm>
            <a:off x="5181600" y="2209800"/>
            <a:ext cx="2552700" cy="1790700"/>
          </a:xfrm>
          <a:prstGeom prst="rect">
            <a:avLst/>
          </a:prstGeom>
        </p:spPr>
      </p:pic>
      <p:pic>
        <p:nvPicPr>
          <p:cNvPr id="15" name="Picture 14" descr="reticular vein.jpg"/>
          <p:cNvPicPr>
            <a:picLocks noChangeAspect="1"/>
          </p:cNvPicPr>
          <p:nvPr/>
        </p:nvPicPr>
        <p:blipFill>
          <a:blip r:embed="rId5" cstate="print"/>
          <a:stretch>
            <a:fillRect/>
          </a:stretch>
        </p:blipFill>
        <p:spPr>
          <a:xfrm>
            <a:off x="5638800" y="4343400"/>
            <a:ext cx="1781175" cy="2352675"/>
          </a:xfrm>
          <a:prstGeom prst="rect">
            <a:avLst/>
          </a:prstGeom>
        </p:spPr>
      </p:pic>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1723" y="887707"/>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304800" y="914400"/>
            <a:ext cx="8534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Disclosures</a:t>
            </a:r>
          </a:p>
        </p:txBody>
      </p:sp>
      <p:sp>
        <p:nvSpPr>
          <p:cNvPr id="12" name="Rectangle 78"/>
          <p:cNvSpPr>
            <a:spLocks noChangeArrowheads="1"/>
          </p:cNvSpPr>
          <p:nvPr/>
        </p:nvSpPr>
        <p:spPr bwMode="auto">
          <a:xfrm>
            <a:off x="0" y="1600200"/>
            <a:ext cx="9144000" cy="1524000"/>
          </a:xfrm>
          <a:prstGeom prst="rect">
            <a:avLst/>
          </a:prstGeom>
          <a:noFill/>
          <a:ln w="9525">
            <a:noFill/>
            <a:miter lim="800000"/>
            <a:headEnd/>
            <a:tailEnd/>
          </a:ln>
        </p:spPr>
        <p:txBody>
          <a:bodyPr/>
          <a:lstStyle/>
          <a:p>
            <a:pPr marL="342900" lvl="2" indent="-342900">
              <a:spcBef>
                <a:spcPct val="20000"/>
              </a:spcBef>
            </a:pPr>
            <a:endParaRPr lang="en-US" sz="3200" dirty="0" smtClean="0"/>
          </a:p>
          <a:p>
            <a:pPr marL="342900" lvl="2" indent="-342900">
              <a:spcBef>
                <a:spcPct val="20000"/>
              </a:spcBef>
            </a:pPr>
            <a:endParaRPr lang="en-US" sz="3200" dirty="0" smtClean="0"/>
          </a:p>
          <a:p>
            <a:pPr marL="342900" lvl="2" indent="-342900" algn="ctr">
              <a:spcBef>
                <a:spcPct val="20000"/>
              </a:spcBef>
            </a:pPr>
            <a:r>
              <a:rPr lang="en-US" sz="3200" dirty="0" smtClean="0"/>
              <a:t>No Disclosures</a:t>
            </a:r>
          </a:p>
          <a:p>
            <a:pPr marL="342900" lvl="2" indent="-342900">
              <a:spcBef>
                <a:spcPct val="20000"/>
              </a:spcBef>
            </a:pPr>
            <a:endParaRPr lang="en-US" sz="2000" dirty="0">
              <a:solidFill>
                <a:srgbClr val="FF0000"/>
              </a:solidFill>
            </a:endParaRPr>
          </a:p>
          <a:p>
            <a:pPr marL="342900" indent="-342900">
              <a:spcBef>
                <a:spcPct val="20000"/>
              </a:spcBef>
            </a:pPr>
            <a:endParaRPr lang="en-US" sz="1100" dirty="0"/>
          </a:p>
        </p:txBody>
      </p:sp>
      <p:sp>
        <p:nvSpPr>
          <p:cNvPr id="14" name="Slide Number Placeholder 13"/>
          <p:cNvSpPr>
            <a:spLocks noGrp="1"/>
          </p:cNvSpPr>
          <p:nvPr>
            <p:ph type="sldNum" sz="quarter" idx="12"/>
          </p:nvPr>
        </p:nvSpPr>
        <p:spPr/>
        <p:txBody>
          <a:bodyPr/>
          <a:lstStyle/>
          <a:p>
            <a:fld id="{4D9804C3-CAB0-4972-851C-0C9927E7ED07}" type="slidenum">
              <a:rPr lang="en-US" smtClean="0"/>
              <a:pPr/>
              <a:t>2</a:t>
            </a:fld>
            <a:endParaRPr lang="en-US"/>
          </a:p>
        </p:txBody>
      </p:sp>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609600" y="838200"/>
            <a:ext cx="7924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Recognizing Venous Insufficiency</a:t>
            </a:r>
            <a:endParaRPr kumimoji="0" lang="en-US" sz="4000" b="1" i="0" u="none" strike="noStrike" kern="0" cap="none" spc="0" normalizeH="0" baseline="0" noProof="0" dirty="0">
              <a:ln>
                <a:noFill/>
              </a:ln>
              <a:solidFill>
                <a:srgbClr val="1D0E42"/>
              </a:solidFill>
              <a:effectLst/>
              <a:uLnTx/>
              <a:uFillTx/>
              <a:latin typeface="+mj-lt"/>
              <a:ea typeface="MS PGothic" pitchFamily="34" charset="-128"/>
              <a:cs typeface="+mj-cs"/>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20</a:t>
            </a:fld>
            <a:endParaRPr lang="en-US"/>
          </a:p>
        </p:txBody>
      </p:sp>
      <p:sp>
        <p:nvSpPr>
          <p:cNvPr id="12" name="TextBox 11"/>
          <p:cNvSpPr txBox="1"/>
          <p:nvPr/>
        </p:nvSpPr>
        <p:spPr>
          <a:xfrm>
            <a:off x="838200" y="2514600"/>
            <a:ext cx="3810000" cy="3139321"/>
          </a:xfrm>
          <a:prstGeom prst="rect">
            <a:avLst/>
          </a:prstGeom>
          <a:noFill/>
        </p:spPr>
        <p:txBody>
          <a:bodyPr wrap="square" rtlCol="0">
            <a:spAutoFit/>
          </a:bodyPr>
          <a:lstStyle/>
          <a:p>
            <a:r>
              <a:rPr lang="en-US" b="1" dirty="0" smtClean="0"/>
              <a:t>Telangiectasia</a:t>
            </a:r>
            <a:r>
              <a:rPr lang="en-US" dirty="0" smtClean="0"/>
              <a:t>: spider veins.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b="1" dirty="0" smtClean="0"/>
              <a:t>Varicose veins</a:t>
            </a:r>
            <a:r>
              <a:rPr lang="en-US" dirty="0" smtClean="0"/>
              <a:t>: sub Q dilated vein greater than 3 mm in diameter. </a:t>
            </a:r>
          </a:p>
        </p:txBody>
      </p:sp>
      <p:pic>
        <p:nvPicPr>
          <p:cNvPr id="16" name="Picture 15" descr="spider veins.jpg"/>
          <p:cNvPicPr>
            <a:picLocks noChangeAspect="1"/>
          </p:cNvPicPr>
          <p:nvPr/>
        </p:nvPicPr>
        <p:blipFill>
          <a:blip r:embed="rId4" cstate="print"/>
          <a:stretch>
            <a:fillRect/>
          </a:stretch>
        </p:blipFill>
        <p:spPr>
          <a:xfrm>
            <a:off x="5410200" y="2209800"/>
            <a:ext cx="2590800" cy="1981200"/>
          </a:xfrm>
          <a:prstGeom prst="rect">
            <a:avLst/>
          </a:prstGeom>
        </p:spPr>
      </p:pic>
      <p:pic>
        <p:nvPicPr>
          <p:cNvPr id="17" name="Picture 16" descr="varicose vein.png"/>
          <p:cNvPicPr>
            <a:picLocks noChangeAspect="1"/>
          </p:cNvPicPr>
          <p:nvPr/>
        </p:nvPicPr>
        <p:blipFill>
          <a:blip r:embed="rId5" cstate="print"/>
          <a:stretch>
            <a:fillRect/>
          </a:stretch>
        </p:blipFill>
        <p:spPr>
          <a:xfrm>
            <a:off x="5715000" y="4495800"/>
            <a:ext cx="2162175" cy="2114550"/>
          </a:xfrm>
          <a:prstGeom prst="rect">
            <a:avLst/>
          </a:prstGeom>
        </p:spPr>
      </p:pic>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0" y="838200"/>
            <a:ext cx="9144000" cy="91440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Signs of Advancing Venous Insufficiency</a:t>
            </a:r>
            <a:endParaRPr kumimoji="0" lang="en-US" sz="4000" b="1" i="0" u="none" strike="noStrike" kern="1200" cap="none" spc="0" normalizeH="0" baseline="0" noProof="0" dirty="0">
              <a:ln>
                <a:noFill/>
              </a:ln>
              <a:solidFill>
                <a:srgbClr val="1D0E42"/>
              </a:solidFill>
              <a:effectLst/>
              <a:uLnTx/>
              <a:uFillTx/>
              <a:latin typeface="+mj-lt"/>
              <a:ea typeface="+mj-ea"/>
              <a:cs typeface="+mj-cs"/>
            </a:endParaRPr>
          </a:p>
        </p:txBody>
      </p:sp>
      <p:sp>
        <p:nvSpPr>
          <p:cNvPr id="10" name="Title 1"/>
          <p:cNvSpPr txBox="1">
            <a:spLocks/>
          </p:cNvSpPr>
          <p:nvPr/>
        </p:nvSpPr>
        <p:spPr bwMode="auto">
          <a:xfrm>
            <a:off x="457200" y="1600200"/>
            <a:ext cx="8226425" cy="53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1D0E42"/>
                </a:solidFill>
                <a:effectLst/>
                <a:uLnTx/>
                <a:uFillTx/>
                <a:latin typeface="+mj-lt"/>
                <a:ea typeface="MS PGothic" pitchFamily="34" charset="-128"/>
                <a:cs typeface="+mj-cs"/>
              </a:rPr>
              <a:t>More than “</a:t>
            </a:r>
            <a:r>
              <a:rPr kumimoji="0" lang="en-US" sz="2800" b="0" i="1" u="none" strike="noStrike" kern="0" cap="none" spc="0" normalizeH="0" baseline="0" noProof="0" dirty="0" smtClean="0">
                <a:ln>
                  <a:noFill/>
                </a:ln>
                <a:solidFill>
                  <a:srgbClr val="1D0E42"/>
                </a:solidFill>
                <a:effectLst/>
                <a:uLnTx/>
                <a:uFillTx/>
                <a:latin typeface="+mj-lt"/>
                <a:ea typeface="MS PGothic" pitchFamily="34" charset="-128"/>
                <a:cs typeface="+mj-cs"/>
              </a:rPr>
              <a:t>simple or cosmetic”</a:t>
            </a:r>
            <a:r>
              <a:rPr kumimoji="0" lang="en-US" sz="2800" b="0" i="0" u="none" strike="noStrike" kern="0" cap="none" spc="0" normalizeH="0" baseline="0" noProof="0" dirty="0" smtClean="0">
                <a:ln>
                  <a:noFill/>
                </a:ln>
                <a:solidFill>
                  <a:srgbClr val="1D0E42"/>
                </a:solidFill>
                <a:effectLst/>
                <a:uLnTx/>
                <a:uFillTx/>
                <a:latin typeface="+mj-lt"/>
                <a:ea typeface="MS PGothic" pitchFamily="34" charset="-128"/>
                <a:cs typeface="+mj-cs"/>
              </a:rPr>
              <a:t> Varicose Veins </a:t>
            </a:r>
            <a:endParaRPr kumimoji="0" lang="en-US" sz="2800" b="0" i="0" u="none" strike="noStrike" kern="0" cap="none" spc="0" normalizeH="0" baseline="0" noProof="0" dirty="0">
              <a:ln>
                <a:noFill/>
              </a:ln>
              <a:solidFill>
                <a:srgbClr val="1D0E42"/>
              </a:solidFill>
              <a:effectLst/>
              <a:uLnTx/>
              <a:uFillTx/>
              <a:latin typeface="+mj-lt"/>
              <a:ea typeface="MS PGothic" pitchFamily="34" charset="-128"/>
              <a:cs typeface="+mj-cs"/>
            </a:endParaRPr>
          </a:p>
        </p:txBody>
      </p:sp>
      <p:sp>
        <p:nvSpPr>
          <p:cNvPr id="13" name="Rectangle 1027"/>
          <p:cNvSpPr txBox="1">
            <a:spLocks noChangeArrowheads="1"/>
          </p:cNvSpPr>
          <p:nvPr/>
        </p:nvSpPr>
        <p:spPr>
          <a:xfrm>
            <a:off x="-762000" y="5181600"/>
            <a:ext cx="8991600" cy="1295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000" b="0" i="0" u="none" strike="noStrike" kern="1200" cap="none" spc="0" normalizeH="0" baseline="0" noProof="0" dirty="0" smtClean="0">
                <a:ln>
                  <a:noFill/>
                </a:ln>
                <a:effectLst/>
                <a:uLnTx/>
                <a:uFillTx/>
                <a:latin typeface="+mn-lt"/>
                <a:ea typeface="+mn-ea"/>
                <a:cs typeface="+mn-cs"/>
              </a:rPr>
              <a:t>	  </a:t>
            </a:r>
            <a:r>
              <a:rPr kumimoji="0" lang="en-US" sz="2200" b="0" i="0" u="none" strike="noStrike" kern="1200" cap="none" spc="0" normalizeH="0" baseline="0" noProof="0" dirty="0" smtClean="0">
                <a:ln>
                  <a:noFill/>
                </a:ln>
                <a:effectLst/>
                <a:uLnTx/>
                <a:uFillTx/>
                <a:latin typeface="+mn-lt"/>
                <a:ea typeface="+mn-ea"/>
                <a:cs typeface="+mn-cs"/>
              </a:rPr>
              <a:t>Edema</a:t>
            </a:r>
            <a:r>
              <a:rPr kumimoji="0" lang="en-US" sz="2200" b="0" i="0" u="none" strike="noStrike" kern="1200" cap="none" spc="0" normalizeH="0" baseline="30000" noProof="0" dirty="0" smtClean="0">
                <a:ln>
                  <a:noFill/>
                </a:ln>
                <a:effectLst/>
                <a:uLnTx/>
                <a:uFillTx/>
                <a:latin typeface="+mn-lt"/>
                <a:ea typeface="+mn-ea"/>
                <a:cs typeface="+mn-cs"/>
              </a:rPr>
              <a:t>1</a:t>
            </a:r>
            <a:r>
              <a:rPr kumimoji="0" lang="en-US" sz="2200" b="0" i="0" u="none" strike="noStrike" kern="1200" cap="none" spc="0" normalizeH="0" baseline="0" noProof="0" dirty="0" smtClean="0">
                <a:ln>
                  <a:noFill/>
                </a:ln>
                <a:effectLst/>
                <a:uLnTx/>
                <a:uFillTx/>
                <a:latin typeface="+mn-lt"/>
                <a:ea typeface="+mn-ea"/>
                <a:cs typeface="+mn-cs"/>
              </a:rPr>
              <a:t>             Varicose Veins</a:t>
            </a:r>
            <a:r>
              <a:rPr kumimoji="0" lang="en-US" sz="2200" b="0" i="0" u="none" strike="noStrike" kern="1200" cap="none" spc="0" normalizeH="0" baseline="30000" noProof="0" dirty="0" smtClean="0">
                <a:ln>
                  <a:noFill/>
                </a:ln>
                <a:effectLst/>
                <a:uLnTx/>
                <a:uFillTx/>
                <a:latin typeface="+mn-lt"/>
                <a:ea typeface="+mn-ea"/>
                <a:cs typeface="+mn-cs"/>
              </a:rPr>
              <a:t>2</a:t>
            </a:r>
            <a:r>
              <a:rPr kumimoji="0" lang="en-US" sz="2200" b="0" i="0" u="none" strike="noStrike" kern="1200" cap="none" spc="0" normalizeH="0" baseline="0" noProof="0" dirty="0" smtClean="0">
                <a:ln>
                  <a:noFill/>
                </a:ln>
                <a:effectLst/>
                <a:uLnTx/>
                <a:uFillTx/>
                <a:latin typeface="+mn-lt"/>
                <a:ea typeface="+mn-ea"/>
                <a:cs typeface="+mn-cs"/>
              </a:rPr>
              <a:t>          Skin Changes</a:t>
            </a:r>
            <a:r>
              <a:rPr kumimoji="0" lang="en-US" sz="2200" b="0" i="0" u="none" strike="noStrike" kern="1200" cap="none" spc="0" normalizeH="0" baseline="30000" noProof="0" dirty="0" smtClean="0">
                <a:ln>
                  <a:noFill/>
                </a:ln>
                <a:effectLst/>
                <a:uLnTx/>
                <a:uFillTx/>
                <a:latin typeface="+mn-lt"/>
                <a:ea typeface="+mn-ea"/>
                <a:cs typeface="+mn-cs"/>
              </a:rPr>
              <a:t>3          </a:t>
            </a:r>
            <a:r>
              <a:rPr kumimoji="0" lang="en-US" sz="2200" b="0" i="0" u="none" strike="noStrike" kern="1200" cap="none" spc="0" normalizeH="0" baseline="0" noProof="0" dirty="0" smtClean="0">
                <a:ln>
                  <a:noFill/>
                </a:ln>
                <a:effectLst/>
                <a:uLnTx/>
                <a:uFillTx/>
                <a:latin typeface="+mn-lt"/>
                <a:ea typeface="+mn-ea"/>
                <a:cs typeface="+mn-cs"/>
              </a:rPr>
              <a:t>Ulceration</a:t>
            </a:r>
            <a:r>
              <a:rPr kumimoji="0" lang="en-US" sz="2200" b="0" i="0" u="none" strike="noStrike" kern="1200" cap="none" spc="0" normalizeH="0" baseline="30000" noProof="0" dirty="0" smtClean="0">
                <a:ln>
                  <a:noFill/>
                </a:ln>
                <a:effectLst/>
                <a:uLnTx/>
                <a:uFillTx/>
                <a:latin typeface="+mn-lt"/>
                <a:ea typeface="+mn-ea"/>
                <a:cs typeface="+mn-cs"/>
              </a:rPr>
              <a:t>4</a:t>
            </a:r>
            <a:endParaRPr kumimoji="0" lang="en-US" sz="2200" b="0" i="0" u="none" strike="noStrike" kern="1200" cap="none" spc="0" normalizeH="0" baseline="0" noProof="0" dirty="0" smtClean="0">
              <a:ln>
                <a:noFill/>
              </a:ln>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2000" b="0" i="0" u="none" strike="noStrike" kern="1200" cap="none" spc="0" normalizeH="0" baseline="0" noProof="0" dirty="0" smtClean="0">
                <a:ln>
                  <a:noFill/>
                </a:ln>
                <a:effectLst/>
                <a:uLnTx/>
                <a:uFillTx/>
                <a:latin typeface="+mn-lt"/>
                <a:ea typeface="+mn-ea"/>
                <a:cs typeface="+mn-cs"/>
              </a:rPr>
              <a:t>	   	 </a:t>
            </a:r>
            <a:r>
              <a:rPr kumimoji="0" lang="en-US" sz="2800" b="0" i="0" u="none" strike="noStrike" kern="1200" cap="none" spc="0" normalizeH="0" baseline="0" noProof="0" dirty="0" smtClean="0">
                <a:ln>
                  <a:noFill/>
                </a:ln>
                <a:effectLst/>
                <a:uLnTx/>
                <a:uFillTx/>
                <a:latin typeface="+mn-lt"/>
                <a:ea typeface="+mn-ea"/>
                <a:cs typeface="+mn-cs"/>
              </a:rPr>
              <a:t>	</a:t>
            </a:r>
            <a:endParaRPr kumimoji="0" lang="en-US" sz="2800" b="0" i="0" u="none" strike="noStrike" kern="1200" cap="none" spc="0" normalizeH="0" baseline="0" noProof="0" dirty="0">
              <a:ln>
                <a:noFill/>
              </a:ln>
              <a:effectLst/>
              <a:uLnTx/>
              <a:uFillTx/>
              <a:latin typeface="+mn-lt"/>
              <a:ea typeface="+mn-ea"/>
              <a:cs typeface="+mn-cs"/>
            </a:endParaRPr>
          </a:p>
        </p:txBody>
      </p:sp>
      <p:sp>
        <p:nvSpPr>
          <p:cNvPr id="15" name="Rectangle 1037"/>
          <p:cNvSpPr>
            <a:spLocks noChangeArrowheads="1"/>
          </p:cNvSpPr>
          <p:nvPr/>
        </p:nvSpPr>
        <p:spPr bwMode="auto">
          <a:xfrm>
            <a:off x="457200" y="5791200"/>
            <a:ext cx="8229600" cy="854075"/>
          </a:xfrm>
          <a:prstGeom prst="rect">
            <a:avLst/>
          </a:prstGeom>
          <a:noFill/>
          <a:ln w="9525">
            <a:noFill/>
            <a:miter lim="800000"/>
            <a:headEnd/>
            <a:tailEnd/>
          </a:ln>
          <a:effectLst/>
        </p:spPr>
        <p:txBody>
          <a:bodyPr anchor="ctr">
            <a:spAutoFit/>
          </a:bodyPr>
          <a:lstStyle/>
          <a:p>
            <a:pPr eaLnBrk="1" hangingPunct="1"/>
            <a:r>
              <a:rPr lang="en-US" sz="1000" dirty="0">
                <a:latin typeface="Arial" charset="0"/>
              </a:rPr>
              <a:t>Image sources: </a:t>
            </a:r>
          </a:p>
          <a:p>
            <a:pPr eaLnBrk="1" hangingPunct="1"/>
            <a:r>
              <a:rPr lang="en-US" sz="1000" baseline="30000" dirty="0">
                <a:latin typeface="Arial" charset="0"/>
              </a:rPr>
              <a:t>1 </a:t>
            </a:r>
            <a:r>
              <a:rPr lang="en-US" sz="1000" dirty="0" err="1">
                <a:latin typeface="Arial" charset="0"/>
              </a:rPr>
              <a:t>Rajabrata</a:t>
            </a:r>
            <a:r>
              <a:rPr lang="en-US" sz="1000" dirty="0">
                <a:latin typeface="Arial" charset="0"/>
              </a:rPr>
              <a:t> </a:t>
            </a:r>
            <a:r>
              <a:rPr lang="en-US" sz="1000" dirty="0" err="1">
                <a:latin typeface="Arial" charset="0"/>
              </a:rPr>
              <a:t>Sarkar</a:t>
            </a:r>
            <a:r>
              <a:rPr lang="en-US" sz="1000" dirty="0">
                <a:latin typeface="Arial" charset="0"/>
              </a:rPr>
              <a:t>, MD</a:t>
            </a:r>
          </a:p>
          <a:p>
            <a:pPr eaLnBrk="1" hangingPunct="1"/>
            <a:r>
              <a:rPr lang="en-US" sz="1000" baseline="30000" dirty="0">
                <a:latin typeface="Arial" charset="0"/>
              </a:rPr>
              <a:t>2 </a:t>
            </a:r>
            <a:r>
              <a:rPr lang="en-US" sz="1000" dirty="0">
                <a:latin typeface="Arial" charset="0"/>
              </a:rPr>
              <a:t>Paul McNeill, MD</a:t>
            </a:r>
          </a:p>
          <a:p>
            <a:pPr eaLnBrk="1" hangingPunct="1"/>
            <a:r>
              <a:rPr lang="en-US" sz="1000" baseline="30000" dirty="0">
                <a:latin typeface="Arial" charset="0"/>
              </a:rPr>
              <a:t>3</a:t>
            </a:r>
            <a:r>
              <a:rPr lang="en-US" sz="1000" dirty="0">
                <a:latin typeface="Arial" charset="0"/>
              </a:rPr>
              <a:t> missinglink.ucsf.edu/.../stasis_dermatitis.html</a:t>
            </a:r>
          </a:p>
          <a:p>
            <a:pPr eaLnBrk="1" hangingPunct="1"/>
            <a:r>
              <a:rPr lang="en-US" sz="1000" baseline="30000" dirty="0">
                <a:latin typeface="Arial" charset="0"/>
              </a:rPr>
              <a:t>4 </a:t>
            </a:r>
            <a:r>
              <a:rPr lang="en-US" sz="1000" dirty="0">
                <a:latin typeface="Arial" charset="0"/>
              </a:rPr>
              <a:t>Amor </a:t>
            </a:r>
            <a:r>
              <a:rPr lang="en-US" sz="1000" dirty="0" err="1">
                <a:latin typeface="Arial" charset="0"/>
              </a:rPr>
              <a:t>Khachemoune</a:t>
            </a:r>
            <a:r>
              <a:rPr lang="en-US" sz="1000" dirty="0">
                <a:latin typeface="Arial" charset="0"/>
              </a:rPr>
              <a:t>, </a:t>
            </a:r>
            <a:r>
              <a:rPr lang="en-US" sz="1000" u="sng" dirty="0">
                <a:latin typeface="Arial" charset="0"/>
              </a:rPr>
              <a:t>Catharine</a:t>
            </a:r>
            <a:r>
              <a:rPr lang="en-US" sz="1000" dirty="0">
                <a:latin typeface="Arial" charset="0"/>
              </a:rPr>
              <a:t> Lisa Kauffman: Management Of Leg Ulcers</a:t>
            </a:r>
            <a:r>
              <a:rPr lang="en-US" sz="1000" i="1" dirty="0">
                <a:latin typeface="Arial" charset="0"/>
              </a:rPr>
              <a:t>. The Internet Journal of Dermatology. </a:t>
            </a:r>
            <a:r>
              <a:rPr lang="en-US" sz="1000" dirty="0">
                <a:latin typeface="Arial" charset="0"/>
              </a:rPr>
              <a:t>2002. Volume 1 Number 2</a:t>
            </a:r>
            <a:r>
              <a:rPr lang="en-US" sz="1000" dirty="0">
                <a:latin typeface="Arial" charset="0"/>
                <a:hlinkClick r:id="rId4"/>
              </a:rPr>
              <a:t>. </a:t>
            </a:r>
            <a:endParaRPr lang="en-US" sz="1000" dirty="0">
              <a:latin typeface="Arial" charset="0"/>
            </a:endParaRPr>
          </a:p>
        </p:txBody>
      </p:sp>
      <p:grpSp>
        <p:nvGrpSpPr>
          <p:cNvPr id="16" name="Group 11"/>
          <p:cNvGrpSpPr>
            <a:grpSpLocks/>
          </p:cNvGrpSpPr>
          <p:nvPr/>
        </p:nvGrpSpPr>
        <p:grpSpPr bwMode="auto">
          <a:xfrm>
            <a:off x="228600" y="2286000"/>
            <a:ext cx="1752600" cy="2819400"/>
            <a:chOff x="1856" y="2250"/>
            <a:chExt cx="816" cy="1125"/>
          </a:xfrm>
        </p:grpSpPr>
        <p:sp>
          <p:nvSpPr>
            <p:cNvPr id="17" name="Rectangle 12"/>
            <p:cNvSpPr>
              <a:spLocks noChangeArrowheads="1"/>
            </p:cNvSpPr>
            <p:nvPr/>
          </p:nvSpPr>
          <p:spPr bwMode="blackWhite">
            <a:xfrm>
              <a:off x="1856" y="2250"/>
              <a:ext cx="816" cy="1125"/>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p>
          </p:txBody>
        </p:sp>
        <p:pic>
          <p:nvPicPr>
            <p:cNvPr id="18" name="Picture 13"/>
            <p:cNvPicPr>
              <a:picLocks noChangeArrowheads="1"/>
            </p:cNvPicPr>
            <p:nvPr/>
          </p:nvPicPr>
          <p:blipFill>
            <a:blip r:embed="rId5" cstate="print"/>
            <a:srcRect l="7037" t="3954" r="10556" b="5365"/>
            <a:stretch>
              <a:fillRect/>
            </a:stretch>
          </p:blipFill>
          <p:spPr bwMode="auto">
            <a:xfrm>
              <a:off x="1904" y="2294"/>
              <a:ext cx="720" cy="1036"/>
            </a:xfrm>
            <a:prstGeom prst="rect">
              <a:avLst/>
            </a:prstGeom>
            <a:noFill/>
            <a:ln w="12700">
              <a:solidFill>
                <a:schemeClr val="accent1"/>
              </a:solidFill>
              <a:miter lim="800000"/>
              <a:headEnd/>
              <a:tailEnd/>
            </a:ln>
          </p:spPr>
        </p:pic>
      </p:grpSp>
      <p:pic>
        <p:nvPicPr>
          <p:cNvPr id="19" name="Picture 1035" descr="vein talk pictures jan 2005 027"/>
          <p:cNvPicPr>
            <a:picLocks noChangeAspect="1" noChangeArrowheads="1"/>
          </p:cNvPicPr>
          <p:nvPr/>
        </p:nvPicPr>
        <p:blipFill>
          <a:blip r:embed="rId6" cstate="print"/>
          <a:srcRect/>
          <a:stretch>
            <a:fillRect/>
          </a:stretch>
        </p:blipFill>
        <p:spPr bwMode="auto">
          <a:xfrm>
            <a:off x="2133600" y="2286000"/>
            <a:ext cx="2170113" cy="2824163"/>
          </a:xfrm>
          <a:prstGeom prst="rect">
            <a:avLst/>
          </a:prstGeom>
          <a:noFill/>
          <a:ln>
            <a:miter lim="800000"/>
            <a:headEnd/>
            <a:tailEnd/>
          </a:ln>
        </p:spPr>
      </p:pic>
      <p:pic>
        <p:nvPicPr>
          <p:cNvPr id="20" name="Picture 1038"/>
          <p:cNvPicPr>
            <a:picLocks noChangeAspect="1" noChangeArrowheads="1"/>
          </p:cNvPicPr>
          <p:nvPr/>
        </p:nvPicPr>
        <p:blipFill>
          <a:blip r:embed="rId7" cstate="print"/>
          <a:srcRect/>
          <a:stretch>
            <a:fillRect/>
          </a:stretch>
        </p:blipFill>
        <p:spPr bwMode="auto">
          <a:xfrm>
            <a:off x="4495800" y="2286000"/>
            <a:ext cx="1779588" cy="2819400"/>
          </a:xfrm>
          <a:prstGeom prst="rect">
            <a:avLst/>
          </a:prstGeom>
          <a:noFill/>
          <a:ln w="9525">
            <a:noFill/>
            <a:miter lim="800000"/>
            <a:headEnd/>
            <a:tailEnd/>
          </a:ln>
          <a:effectLst/>
        </p:spPr>
      </p:pic>
      <p:pic>
        <p:nvPicPr>
          <p:cNvPr id="21" name="Picture 1040"/>
          <p:cNvPicPr>
            <a:picLocks noChangeAspect="1" noChangeArrowheads="1"/>
          </p:cNvPicPr>
          <p:nvPr/>
        </p:nvPicPr>
        <p:blipFill>
          <a:blip r:embed="rId8" cstate="print"/>
          <a:srcRect/>
          <a:stretch>
            <a:fillRect/>
          </a:stretch>
        </p:blipFill>
        <p:spPr bwMode="auto">
          <a:xfrm>
            <a:off x="6477000" y="2286000"/>
            <a:ext cx="2389188" cy="2819400"/>
          </a:xfrm>
          <a:prstGeom prst="rect">
            <a:avLst/>
          </a:prstGeom>
          <a:noFill/>
          <a:ln w="9525">
            <a:noFill/>
            <a:miter lim="800000"/>
            <a:headEnd/>
            <a:tailEnd/>
          </a:ln>
          <a:effectLst/>
        </p:spPr>
      </p:pic>
      <p:sp>
        <p:nvSpPr>
          <p:cNvPr id="22" name="Slide Number Placeholder 21"/>
          <p:cNvSpPr>
            <a:spLocks noGrp="1"/>
          </p:cNvSpPr>
          <p:nvPr>
            <p:ph type="sldNum" sz="quarter" idx="12"/>
          </p:nvPr>
        </p:nvSpPr>
        <p:spPr/>
        <p:txBody>
          <a:bodyPr/>
          <a:lstStyle/>
          <a:p>
            <a:fld id="{4D9804C3-CAB0-4972-851C-0C9927E7ED07}" type="slidenum">
              <a:rPr lang="en-US" smtClean="0"/>
              <a:pPr/>
              <a:t>21</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Slide Number Placeholder 7"/>
          <p:cNvSpPr>
            <a:spLocks noGrp="1"/>
          </p:cNvSpPr>
          <p:nvPr>
            <p:ph type="sldNum" sz="quarter" idx="12"/>
          </p:nvPr>
        </p:nvSpPr>
        <p:spPr/>
        <p:txBody>
          <a:bodyPr/>
          <a:lstStyle/>
          <a:p>
            <a:fld id="{4D9804C3-CAB0-4972-851C-0C9927E7ED07}" type="slidenum">
              <a:rPr lang="en-US" smtClean="0"/>
              <a:pPr/>
              <a:t>22</a:t>
            </a:fld>
            <a:endParaRPr lang="en-US"/>
          </a:p>
        </p:txBody>
      </p:sp>
      <p:sp>
        <p:nvSpPr>
          <p:cNvPr id="10" name="Rectangle 2"/>
          <p:cNvSpPr txBox="1">
            <a:spLocks noChangeArrowheads="1"/>
          </p:cNvSpPr>
          <p:nvPr/>
        </p:nvSpPr>
        <p:spPr>
          <a:xfrm>
            <a:off x="1371600" y="838200"/>
            <a:ext cx="6400800" cy="685800"/>
          </a:xfrm>
          <a:prstGeom prst="rect">
            <a:avLst/>
          </a:prstGeom>
        </p:spPr>
        <p:txBody>
          <a:bodyPr/>
          <a:lstStyle/>
          <a:p>
            <a:pPr algn="ctr" eaLnBrk="1" hangingPunct="1">
              <a:defRPr/>
            </a:pPr>
            <a:r>
              <a:rPr lang="en-US" sz="4000" kern="0" dirty="0">
                <a:solidFill>
                  <a:srgbClr val="1D0E42"/>
                </a:solidFill>
                <a:latin typeface="+mj-lt"/>
                <a:ea typeface="+mj-ea"/>
                <a:cs typeface="+mj-cs"/>
              </a:rPr>
              <a:t>The Reason for the Lesion</a:t>
            </a:r>
          </a:p>
        </p:txBody>
      </p:sp>
      <p:pic>
        <p:nvPicPr>
          <p:cNvPr id="12" name="Picture 7" descr="Ulcer_flowchart"/>
          <p:cNvPicPr>
            <a:picLocks noChangeAspect="1" noChangeArrowheads="1"/>
          </p:cNvPicPr>
          <p:nvPr/>
        </p:nvPicPr>
        <p:blipFill>
          <a:blip r:embed="rId4" cstate="print"/>
          <a:srcRect/>
          <a:stretch>
            <a:fillRect/>
          </a:stretch>
        </p:blipFill>
        <p:spPr bwMode="auto">
          <a:xfrm>
            <a:off x="990600" y="1524000"/>
            <a:ext cx="7162800" cy="4325938"/>
          </a:xfrm>
          <a:prstGeom prst="rect">
            <a:avLst/>
          </a:prstGeom>
          <a:noFill/>
          <a:ln w="38100">
            <a:solidFill>
              <a:srgbClr val="00B0F0"/>
            </a:solidFill>
            <a:miter lim="800000"/>
            <a:headEnd/>
            <a:tailEnd/>
          </a:ln>
        </p:spPr>
      </p:pic>
      <p:sp>
        <p:nvSpPr>
          <p:cNvPr id="13" name="Text Box 8"/>
          <p:cNvSpPr txBox="1">
            <a:spLocks noChangeArrowheads="1"/>
          </p:cNvSpPr>
          <p:nvPr/>
        </p:nvSpPr>
        <p:spPr bwMode="auto">
          <a:xfrm>
            <a:off x="457200" y="5867401"/>
            <a:ext cx="8305800" cy="707886"/>
          </a:xfrm>
          <a:prstGeom prst="rect">
            <a:avLst/>
          </a:prstGeom>
          <a:noFill/>
          <a:ln w="9525" algn="ctr">
            <a:noFill/>
            <a:miter lim="800000"/>
            <a:headEnd/>
            <a:tailEnd/>
          </a:ln>
        </p:spPr>
        <p:txBody>
          <a:bodyPr wrap="square">
            <a:spAutoFit/>
          </a:bodyPr>
          <a:lstStyle/>
          <a:p>
            <a:pPr algn="ctr">
              <a:spcBef>
                <a:spcPct val="50000"/>
              </a:spcBef>
              <a:buFont typeface="Wingdings" pitchFamily="2" charset="2"/>
              <a:buNone/>
            </a:pPr>
            <a:r>
              <a:rPr lang="en-US" sz="2000" dirty="0"/>
              <a:t>Chronic hypertension in the macro-circulation cause micro-circulatory inflammatory and ischemic injury leading to </a:t>
            </a:r>
            <a:r>
              <a:rPr lang="en-US" sz="2000" dirty="0" smtClean="0"/>
              <a:t>ulcer</a:t>
            </a:r>
            <a:endParaRPr lang="en-US" sz="2000" u="sng" dirty="0"/>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4"/>
          <p:cNvSpPr txBox="1">
            <a:spLocks noChangeArrowheads="1"/>
          </p:cNvSpPr>
          <p:nvPr/>
        </p:nvSpPr>
        <p:spPr>
          <a:xfrm>
            <a:off x="0" y="838200"/>
            <a:ext cx="9144000" cy="6858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1D0E42"/>
                </a:solidFill>
                <a:effectLst/>
                <a:uLnTx/>
                <a:uFillTx/>
                <a:latin typeface="+mj-lt"/>
                <a:ea typeface="+mj-ea"/>
                <a:cs typeface="+mj-cs"/>
              </a:rPr>
              <a:t>A Serious and Progressive Disease</a:t>
            </a:r>
            <a:r>
              <a:rPr kumimoji="0" lang="en-US" sz="3200" b="0" i="0" u="none" strike="noStrike" kern="1200" cap="none" spc="0" normalizeH="0" baseline="0" noProof="0" dirty="0" smtClean="0">
                <a:ln>
                  <a:noFill/>
                </a:ln>
                <a:solidFill>
                  <a:srgbClr val="1D0E42"/>
                </a:solidFill>
                <a:effectLst/>
                <a:uLnTx/>
                <a:uFillTx/>
                <a:latin typeface="+mj-lt"/>
                <a:ea typeface="+mj-ea"/>
                <a:cs typeface="+mj-cs"/>
              </a:rPr>
              <a:t> </a:t>
            </a:r>
          </a:p>
        </p:txBody>
      </p:sp>
      <p:sp>
        <p:nvSpPr>
          <p:cNvPr id="10" name="Rectangle 38"/>
          <p:cNvSpPr>
            <a:spLocks noChangeArrowheads="1"/>
          </p:cNvSpPr>
          <p:nvPr/>
        </p:nvSpPr>
        <p:spPr bwMode="auto">
          <a:xfrm>
            <a:off x="0" y="1447800"/>
            <a:ext cx="5104539" cy="615553"/>
          </a:xfrm>
          <a:prstGeom prst="rect">
            <a:avLst/>
          </a:prstGeom>
          <a:noFill/>
          <a:ln w="9525" algn="ctr">
            <a:noFill/>
            <a:miter lim="800000"/>
            <a:headEnd/>
            <a:tailEnd/>
          </a:ln>
        </p:spPr>
        <p:txBody>
          <a:bodyPr wrap="none">
            <a:spAutoFit/>
          </a:bodyPr>
          <a:lstStyle/>
          <a:p>
            <a:pPr marL="742950" indent="-285750" eaLnBrk="1" hangingPunct="1">
              <a:lnSpc>
                <a:spcPct val="80000"/>
              </a:lnSpc>
              <a:spcBef>
                <a:spcPct val="20000"/>
              </a:spcBef>
              <a:buClr>
                <a:schemeClr val="accent2"/>
              </a:buClr>
              <a:buSzPct val="70000"/>
              <a:buFont typeface="Wingdings" pitchFamily="2" charset="2"/>
              <a:buNone/>
            </a:pPr>
            <a:r>
              <a:rPr lang="en-US" sz="2000" b="1" dirty="0">
                <a:solidFill>
                  <a:srgbClr val="1D0E42"/>
                </a:solidFill>
                <a:latin typeface="Arial" charset="0"/>
              </a:rPr>
              <a:t>Patients with Venous Reflux Disease</a:t>
            </a:r>
          </a:p>
          <a:p>
            <a:pPr marL="742950" indent="-285750" eaLnBrk="1" hangingPunct="1">
              <a:lnSpc>
                <a:spcPct val="80000"/>
              </a:lnSpc>
              <a:spcBef>
                <a:spcPct val="20000"/>
              </a:spcBef>
              <a:buClr>
                <a:schemeClr val="accent2"/>
              </a:buClr>
              <a:buSzPct val="70000"/>
              <a:buFont typeface="Wingdings" pitchFamily="2" charset="2"/>
              <a:buNone/>
            </a:pPr>
            <a:r>
              <a:rPr lang="en-US" b="1" dirty="0">
                <a:solidFill>
                  <a:srgbClr val="1D0E42"/>
                </a:solidFill>
                <a:latin typeface="Arial" charset="0"/>
              </a:rPr>
              <a:t>       U.S. Prevalence</a:t>
            </a:r>
          </a:p>
        </p:txBody>
      </p:sp>
      <p:grpSp>
        <p:nvGrpSpPr>
          <p:cNvPr id="12" name="Group 15"/>
          <p:cNvGrpSpPr>
            <a:grpSpLocks/>
          </p:cNvGrpSpPr>
          <p:nvPr/>
        </p:nvGrpSpPr>
        <p:grpSpPr bwMode="auto">
          <a:xfrm>
            <a:off x="622300" y="1219200"/>
            <a:ext cx="8521700" cy="5283200"/>
            <a:chOff x="200" y="782"/>
            <a:chExt cx="5368" cy="3232"/>
          </a:xfrm>
        </p:grpSpPr>
        <p:grpSp>
          <p:nvGrpSpPr>
            <p:cNvPr id="13" name="Group 16"/>
            <p:cNvGrpSpPr>
              <a:grpSpLocks/>
            </p:cNvGrpSpPr>
            <p:nvPr/>
          </p:nvGrpSpPr>
          <p:grpSpPr bwMode="auto">
            <a:xfrm>
              <a:off x="4560" y="1155"/>
              <a:ext cx="1008" cy="663"/>
              <a:chOff x="4560" y="1155"/>
              <a:chExt cx="1008" cy="663"/>
            </a:xfrm>
          </p:grpSpPr>
          <p:sp>
            <p:nvSpPr>
              <p:cNvPr id="24" name="AutoShape 17"/>
              <p:cNvSpPr>
                <a:spLocks noChangeArrowheads="1"/>
              </p:cNvSpPr>
              <p:nvPr/>
            </p:nvSpPr>
            <p:spPr bwMode="auto">
              <a:xfrm rot="5400000">
                <a:off x="4395" y="1320"/>
                <a:ext cx="527" cy="197"/>
              </a:xfrm>
              <a:prstGeom prst="triangle">
                <a:avLst>
                  <a:gd name="adj" fmla="val 50000"/>
                </a:avLst>
              </a:prstGeom>
              <a:gradFill rotWithShape="0">
                <a:gsLst>
                  <a:gs pos="0">
                    <a:schemeClr val="accent2">
                      <a:gamma/>
                      <a:tint val="0"/>
                      <a:invGamma/>
                    </a:schemeClr>
                  </a:gs>
                  <a:gs pos="100000">
                    <a:schemeClr val="accent2"/>
                  </a:gs>
                </a:gsLst>
                <a:lin ang="0" scaled="1"/>
              </a:gradFill>
              <a:ln w="9525">
                <a:noFill/>
                <a:miter lim="800000"/>
                <a:headEnd/>
                <a:tailEnd/>
              </a:ln>
              <a:effectLst/>
            </p:spPr>
            <p:txBody>
              <a:bodyPr anchor="ctr">
                <a:spAutoFit/>
              </a:bodyPr>
              <a:lstStyle/>
              <a:p>
                <a:pPr>
                  <a:defRPr/>
                </a:pPr>
                <a:endParaRPr lang="en-US"/>
              </a:p>
            </p:txBody>
          </p:sp>
          <p:sp>
            <p:nvSpPr>
              <p:cNvPr id="25" name="Text Box 18"/>
              <p:cNvSpPr txBox="1">
                <a:spLocks noChangeArrowheads="1"/>
              </p:cNvSpPr>
              <p:nvPr/>
            </p:nvSpPr>
            <p:spPr bwMode="auto">
              <a:xfrm>
                <a:off x="4587" y="1202"/>
                <a:ext cx="981" cy="616"/>
              </a:xfrm>
              <a:prstGeom prst="rect">
                <a:avLst/>
              </a:prstGeom>
              <a:noFill/>
              <a:ln w="9525">
                <a:noFill/>
                <a:miter lim="800000"/>
                <a:headEnd/>
                <a:tailEnd/>
              </a:ln>
            </p:spPr>
            <p:txBody>
              <a:bodyPr lIns="91418" tIns="45710" rIns="91418" bIns="45710" anchor="ctr">
                <a:spAutoFit/>
              </a:bodyPr>
              <a:lstStyle/>
              <a:p>
                <a:pPr algn="ctr"/>
                <a:endParaRPr kumimoji="1" lang="en-US" altLang="en-US" sz="2000" b="1">
                  <a:latin typeface="ScalaSans-Bold" pitchFamily="2" charset="0"/>
                </a:endParaRPr>
              </a:p>
              <a:p>
                <a:pPr algn="ctr"/>
                <a:r>
                  <a:rPr kumimoji="1" lang="en-US" altLang="en-US" sz="2000" b="1">
                    <a:latin typeface="ScalaSans-Bold" pitchFamily="2" charset="0"/>
                  </a:rPr>
                  <a:t>500</a:t>
                </a:r>
              </a:p>
              <a:p>
                <a:pPr algn="ctr"/>
                <a:r>
                  <a:rPr kumimoji="1" lang="en-US" altLang="en-US" sz="2000" b="1">
                    <a:latin typeface="ScalaSans-Bold" pitchFamily="2" charset="0"/>
                  </a:rPr>
                  <a:t>Thousand</a:t>
                </a:r>
                <a:endParaRPr kumimoji="1" lang="en-US" altLang="en-US" sz="2000">
                  <a:latin typeface="ScalaSans-Bold" pitchFamily="2" charset="0"/>
                </a:endParaRPr>
              </a:p>
            </p:txBody>
          </p:sp>
        </p:grpSp>
        <p:grpSp>
          <p:nvGrpSpPr>
            <p:cNvPr id="14" name="Group 19"/>
            <p:cNvGrpSpPr>
              <a:grpSpLocks/>
            </p:cNvGrpSpPr>
            <p:nvPr/>
          </p:nvGrpSpPr>
          <p:grpSpPr bwMode="auto">
            <a:xfrm>
              <a:off x="3696" y="1947"/>
              <a:ext cx="852" cy="617"/>
              <a:chOff x="3696" y="1947"/>
              <a:chExt cx="852" cy="617"/>
            </a:xfrm>
          </p:grpSpPr>
          <p:sp>
            <p:nvSpPr>
              <p:cNvPr id="22" name="Text Box 20"/>
              <p:cNvSpPr txBox="1">
                <a:spLocks noChangeArrowheads="1"/>
              </p:cNvSpPr>
              <p:nvPr/>
            </p:nvSpPr>
            <p:spPr bwMode="auto">
              <a:xfrm>
                <a:off x="3744" y="1947"/>
                <a:ext cx="804" cy="617"/>
              </a:xfrm>
              <a:prstGeom prst="rect">
                <a:avLst/>
              </a:prstGeom>
              <a:noFill/>
              <a:ln w="9525">
                <a:noFill/>
                <a:miter lim="800000"/>
                <a:headEnd/>
                <a:tailEnd/>
              </a:ln>
            </p:spPr>
            <p:txBody>
              <a:bodyPr lIns="91418" tIns="45710" rIns="91418" bIns="45710" anchor="ctr">
                <a:spAutoFit/>
              </a:bodyPr>
              <a:lstStyle/>
              <a:p>
                <a:pPr algn="ctr"/>
                <a:endParaRPr kumimoji="1" lang="en-US" altLang="en-US" sz="2000" b="1" dirty="0">
                  <a:latin typeface="ScalaSans-Bold" pitchFamily="2" charset="0"/>
                </a:endParaRPr>
              </a:p>
              <a:p>
                <a:pPr algn="ctr"/>
                <a:r>
                  <a:rPr kumimoji="1" lang="en-US" altLang="en-US" sz="2000" b="1" dirty="0">
                    <a:latin typeface="ScalaSans-Bold" pitchFamily="2" charset="0"/>
                  </a:rPr>
                  <a:t>1</a:t>
                </a:r>
              </a:p>
              <a:p>
                <a:pPr algn="ctr"/>
                <a:r>
                  <a:rPr kumimoji="1" lang="en-US" altLang="en-US" sz="2000" b="1" dirty="0">
                    <a:latin typeface="ScalaSans-Bold" pitchFamily="2" charset="0"/>
                  </a:rPr>
                  <a:t>Million</a:t>
                </a:r>
                <a:endParaRPr kumimoji="1" lang="en-US" altLang="en-US" sz="2000" dirty="0">
                  <a:latin typeface="ScalaSans-Bold" pitchFamily="2" charset="0"/>
                </a:endParaRPr>
              </a:p>
            </p:txBody>
          </p:sp>
          <p:sp>
            <p:nvSpPr>
              <p:cNvPr id="23" name="AutoShape 21"/>
              <p:cNvSpPr>
                <a:spLocks noChangeArrowheads="1"/>
              </p:cNvSpPr>
              <p:nvPr/>
            </p:nvSpPr>
            <p:spPr bwMode="auto">
              <a:xfrm rot="5400000">
                <a:off x="3531" y="2159"/>
                <a:ext cx="527" cy="197"/>
              </a:xfrm>
              <a:prstGeom prst="triangle">
                <a:avLst>
                  <a:gd name="adj" fmla="val 50000"/>
                </a:avLst>
              </a:prstGeom>
              <a:gradFill rotWithShape="0">
                <a:gsLst>
                  <a:gs pos="0">
                    <a:schemeClr val="accent2">
                      <a:gamma/>
                      <a:tint val="0"/>
                      <a:invGamma/>
                    </a:schemeClr>
                  </a:gs>
                  <a:gs pos="100000">
                    <a:schemeClr val="accent2"/>
                  </a:gs>
                </a:gsLst>
                <a:lin ang="0" scaled="1"/>
              </a:gradFill>
              <a:ln w="9525">
                <a:noFill/>
                <a:miter lim="800000"/>
                <a:headEnd/>
                <a:tailEnd/>
              </a:ln>
              <a:effectLst/>
            </p:spPr>
            <p:txBody>
              <a:bodyPr wrap="none" anchor="ctr">
                <a:spAutoFit/>
              </a:bodyPr>
              <a:lstStyle/>
              <a:p>
                <a:pPr>
                  <a:defRPr/>
                </a:pPr>
                <a:endParaRPr lang="en-US"/>
              </a:p>
            </p:txBody>
          </p:sp>
        </p:grpSp>
        <p:grpSp>
          <p:nvGrpSpPr>
            <p:cNvPr id="15" name="Group 22"/>
            <p:cNvGrpSpPr>
              <a:grpSpLocks/>
            </p:cNvGrpSpPr>
            <p:nvPr/>
          </p:nvGrpSpPr>
          <p:grpSpPr bwMode="auto">
            <a:xfrm>
              <a:off x="2711" y="2731"/>
              <a:ext cx="832" cy="635"/>
              <a:chOff x="3570" y="1989"/>
              <a:chExt cx="832" cy="635"/>
            </a:xfrm>
          </p:grpSpPr>
          <p:sp>
            <p:nvSpPr>
              <p:cNvPr id="20" name="Text Box 23"/>
              <p:cNvSpPr txBox="1">
                <a:spLocks noChangeArrowheads="1"/>
              </p:cNvSpPr>
              <p:nvPr/>
            </p:nvSpPr>
            <p:spPr bwMode="auto">
              <a:xfrm>
                <a:off x="3598" y="2007"/>
                <a:ext cx="804" cy="617"/>
              </a:xfrm>
              <a:prstGeom prst="rect">
                <a:avLst/>
              </a:prstGeom>
              <a:noFill/>
              <a:ln w="9525">
                <a:noFill/>
                <a:miter lim="800000"/>
                <a:headEnd/>
                <a:tailEnd/>
              </a:ln>
            </p:spPr>
            <p:txBody>
              <a:bodyPr lIns="91418" tIns="45710" rIns="91418" bIns="45710" anchor="ctr">
                <a:spAutoFit/>
              </a:bodyPr>
              <a:lstStyle/>
              <a:p>
                <a:pPr algn="ctr"/>
                <a:endParaRPr kumimoji="1" lang="en-US" altLang="en-US" sz="2000" b="1">
                  <a:latin typeface="ScalaSans-Bold" pitchFamily="2" charset="0"/>
                </a:endParaRPr>
              </a:p>
              <a:p>
                <a:pPr algn="ctr"/>
                <a:r>
                  <a:rPr kumimoji="1" lang="en-US" altLang="en-US" sz="2000" b="1">
                    <a:latin typeface="ScalaSans-Bold" pitchFamily="2" charset="0"/>
                  </a:rPr>
                  <a:t>6</a:t>
                </a:r>
              </a:p>
              <a:p>
                <a:pPr algn="ctr"/>
                <a:r>
                  <a:rPr kumimoji="1" lang="en-US" altLang="en-US" sz="2000" b="1">
                    <a:latin typeface="ScalaSans-Bold" pitchFamily="2" charset="0"/>
                  </a:rPr>
                  <a:t>Million</a:t>
                </a:r>
                <a:endParaRPr kumimoji="1" lang="en-US" altLang="en-US" sz="2000">
                  <a:latin typeface="ScalaSans-Bold" pitchFamily="2" charset="0"/>
                </a:endParaRPr>
              </a:p>
            </p:txBody>
          </p:sp>
          <p:sp>
            <p:nvSpPr>
              <p:cNvPr id="21" name="AutoShape 24"/>
              <p:cNvSpPr>
                <a:spLocks noChangeArrowheads="1"/>
              </p:cNvSpPr>
              <p:nvPr/>
            </p:nvSpPr>
            <p:spPr bwMode="auto">
              <a:xfrm rot="5400000">
                <a:off x="3405" y="2154"/>
                <a:ext cx="527" cy="197"/>
              </a:xfrm>
              <a:prstGeom prst="triangle">
                <a:avLst>
                  <a:gd name="adj" fmla="val 50000"/>
                </a:avLst>
              </a:prstGeom>
              <a:gradFill rotWithShape="0">
                <a:gsLst>
                  <a:gs pos="0">
                    <a:schemeClr val="accent2">
                      <a:gamma/>
                      <a:tint val="0"/>
                      <a:invGamma/>
                    </a:schemeClr>
                  </a:gs>
                  <a:gs pos="100000">
                    <a:schemeClr val="accent2"/>
                  </a:gs>
                </a:gsLst>
                <a:lin ang="0" scaled="1"/>
              </a:gradFill>
              <a:ln w="9525">
                <a:noFill/>
                <a:miter lim="800000"/>
                <a:headEnd/>
                <a:tailEnd/>
              </a:ln>
              <a:effectLst/>
            </p:spPr>
            <p:txBody>
              <a:bodyPr wrap="none" anchor="ctr">
                <a:spAutoFit/>
              </a:bodyPr>
              <a:lstStyle/>
              <a:p>
                <a:pPr>
                  <a:defRPr/>
                </a:pPr>
                <a:endParaRPr lang="en-US"/>
              </a:p>
            </p:txBody>
          </p:sp>
        </p:grpSp>
        <p:sp>
          <p:nvSpPr>
            <p:cNvPr id="16" name="Rectangle 25"/>
            <p:cNvSpPr>
              <a:spLocks noChangeArrowheads="1"/>
            </p:cNvSpPr>
            <p:nvPr/>
          </p:nvSpPr>
          <p:spPr bwMode="auto">
            <a:xfrm>
              <a:off x="200" y="782"/>
              <a:ext cx="5368" cy="364"/>
            </a:xfrm>
            <a:prstGeom prst="rect">
              <a:avLst/>
            </a:prstGeom>
            <a:noFill/>
            <a:ln w="9525">
              <a:noFill/>
              <a:miter lim="800000"/>
              <a:headEnd/>
              <a:tailEnd/>
            </a:ln>
            <a:effectLst/>
          </p:spPr>
          <p:txBody>
            <a:bodyPr>
              <a:spAutoFit/>
            </a:bodyPr>
            <a:lstStyle/>
            <a:p>
              <a:pPr algn="ctr" eaLnBrk="1" hangingPunct="1">
                <a:defRPr/>
              </a:pPr>
              <a:endParaRPr lang="en-US" sz="3300">
                <a:solidFill>
                  <a:schemeClr val="accent1"/>
                </a:solidFill>
                <a:effectLst>
                  <a:outerShdw blurRad="38100" dist="38100" dir="2700000" algn="tl">
                    <a:srgbClr val="000000"/>
                  </a:outerShdw>
                </a:effectLst>
              </a:endParaRPr>
            </a:p>
          </p:txBody>
        </p:sp>
        <p:grpSp>
          <p:nvGrpSpPr>
            <p:cNvPr id="17" name="Group 26"/>
            <p:cNvGrpSpPr>
              <a:grpSpLocks/>
            </p:cNvGrpSpPr>
            <p:nvPr/>
          </p:nvGrpSpPr>
          <p:grpSpPr bwMode="auto">
            <a:xfrm>
              <a:off x="1852" y="3473"/>
              <a:ext cx="832" cy="541"/>
              <a:chOff x="3570" y="1989"/>
              <a:chExt cx="832" cy="541"/>
            </a:xfrm>
          </p:grpSpPr>
          <p:sp>
            <p:nvSpPr>
              <p:cNvPr id="18" name="Text Box 27"/>
              <p:cNvSpPr txBox="1">
                <a:spLocks noChangeArrowheads="1"/>
              </p:cNvSpPr>
              <p:nvPr/>
            </p:nvSpPr>
            <p:spPr bwMode="auto">
              <a:xfrm>
                <a:off x="3598" y="2101"/>
                <a:ext cx="804" cy="429"/>
              </a:xfrm>
              <a:prstGeom prst="rect">
                <a:avLst/>
              </a:prstGeom>
              <a:noFill/>
              <a:ln w="9525">
                <a:noFill/>
                <a:miter lim="800000"/>
                <a:headEnd/>
                <a:tailEnd/>
              </a:ln>
            </p:spPr>
            <p:txBody>
              <a:bodyPr lIns="91418" tIns="45710" rIns="91418" bIns="45710" anchor="ctr">
                <a:spAutoFit/>
              </a:bodyPr>
              <a:lstStyle/>
              <a:p>
                <a:pPr algn="ctr"/>
                <a:r>
                  <a:rPr kumimoji="1" lang="en-US" altLang="en-US" sz="2000" b="1" dirty="0">
                    <a:latin typeface="ScalaSans-Bold" pitchFamily="2" charset="0"/>
                  </a:rPr>
                  <a:t>20+</a:t>
                </a:r>
              </a:p>
              <a:p>
                <a:pPr algn="ctr"/>
                <a:r>
                  <a:rPr kumimoji="1" lang="en-US" altLang="en-US" sz="2000" b="1" dirty="0">
                    <a:latin typeface="ScalaSans-Bold" pitchFamily="2" charset="0"/>
                  </a:rPr>
                  <a:t>Million</a:t>
                </a:r>
                <a:endParaRPr kumimoji="1" lang="en-US" altLang="en-US" sz="2000" dirty="0">
                  <a:latin typeface="ScalaSans-Bold" pitchFamily="2" charset="0"/>
                </a:endParaRPr>
              </a:p>
            </p:txBody>
          </p:sp>
          <p:sp>
            <p:nvSpPr>
              <p:cNvPr id="19" name="AutoShape 28"/>
              <p:cNvSpPr>
                <a:spLocks noChangeArrowheads="1"/>
              </p:cNvSpPr>
              <p:nvPr/>
            </p:nvSpPr>
            <p:spPr bwMode="auto">
              <a:xfrm rot="5400000">
                <a:off x="3405" y="2154"/>
                <a:ext cx="527" cy="197"/>
              </a:xfrm>
              <a:prstGeom prst="triangle">
                <a:avLst>
                  <a:gd name="adj" fmla="val 50000"/>
                </a:avLst>
              </a:prstGeom>
              <a:gradFill rotWithShape="0">
                <a:gsLst>
                  <a:gs pos="0">
                    <a:schemeClr val="accent2">
                      <a:gamma/>
                      <a:tint val="0"/>
                      <a:invGamma/>
                    </a:schemeClr>
                  </a:gs>
                  <a:gs pos="100000">
                    <a:schemeClr val="accent2"/>
                  </a:gs>
                </a:gsLst>
                <a:lin ang="0" scaled="1"/>
              </a:gradFill>
              <a:ln w="9525">
                <a:noFill/>
                <a:miter lim="800000"/>
                <a:headEnd/>
                <a:tailEnd/>
              </a:ln>
              <a:effectLst/>
            </p:spPr>
            <p:txBody>
              <a:bodyPr wrap="none" anchor="ctr">
                <a:spAutoFit/>
              </a:bodyPr>
              <a:lstStyle/>
              <a:p>
                <a:pPr>
                  <a:defRPr/>
                </a:pPr>
                <a:endParaRPr lang="en-US"/>
              </a:p>
            </p:txBody>
          </p:sp>
        </p:grpSp>
      </p:grpSp>
      <p:sp>
        <p:nvSpPr>
          <p:cNvPr id="26" name="Text Box 29"/>
          <p:cNvSpPr txBox="1">
            <a:spLocks noChangeArrowheads="1"/>
          </p:cNvSpPr>
          <p:nvPr/>
        </p:nvSpPr>
        <p:spPr bwMode="auto">
          <a:xfrm>
            <a:off x="381000" y="5257800"/>
            <a:ext cx="1365250" cy="701675"/>
          </a:xfrm>
          <a:prstGeom prst="rect">
            <a:avLst/>
          </a:prstGeom>
          <a:noFill/>
          <a:ln w="9525">
            <a:noFill/>
            <a:miter lim="800000"/>
            <a:headEnd/>
            <a:tailEnd/>
          </a:ln>
        </p:spPr>
        <p:txBody>
          <a:bodyPr lIns="91418" tIns="45710" rIns="91418" bIns="45710" anchor="ctr">
            <a:spAutoFit/>
          </a:bodyPr>
          <a:lstStyle/>
          <a:p>
            <a:pPr algn="r"/>
            <a:r>
              <a:rPr kumimoji="1" lang="en-US" altLang="en-US" sz="2000" b="1" dirty="0">
                <a:latin typeface="ScalaSans-Bold" pitchFamily="2" charset="0"/>
              </a:rPr>
              <a:t>Varicose</a:t>
            </a:r>
          </a:p>
          <a:p>
            <a:pPr algn="r"/>
            <a:r>
              <a:rPr kumimoji="1" lang="en-US" altLang="en-US" sz="2000" b="1" dirty="0">
                <a:latin typeface="ScalaSans-Bold" pitchFamily="2" charset="0"/>
              </a:rPr>
              <a:t>Veins</a:t>
            </a:r>
          </a:p>
        </p:txBody>
      </p:sp>
      <p:sp>
        <p:nvSpPr>
          <p:cNvPr id="27" name="Text Box 10"/>
          <p:cNvSpPr txBox="1">
            <a:spLocks noChangeArrowheads="1"/>
          </p:cNvSpPr>
          <p:nvPr/>
        </p:nvSpPr>
        <p:spPr bwMode="auto">
          <a:xfrm>
            <a:off x="1295400" y="3886200"/>
            <a:ext cx="1752600" cy="701675"/>
          </a:xfrm>
          <a:prstGeom prst="rect">
            <a:avLst/>
          </a:prstGeom>
          <a:noFill/>
          <a:ln w="9525">
            <a:noFill/>
            <a:miter lim="800000"/>
            <a:headEnd/>
            <a:tailEnd/>
          </a:ln>
        </p:spPr>
        <p:txBody>
          <a:bodyPr lIns="91418" tIns="45710" rIns="91418" bIns="45710" anchor="ctr">
            <a:spAutoFit/>
          </a:bodyPr>
          <a:lstStyle/>
          <a:p>
            <a:pPr algn="r"/>
            <a:r>
              <a:rPr kumimoji="1" lang="en-US" altLang="en-US" sz="2000" b="1" dirty="0">
                <a:latin typeface="ScalaSans-Bold" pitchFamily="2" charset="0"/>
              </a:rPr>
              <a:t>Swollen</a:t>
            </a:r>
          </a:p>
          <a:p>
            <a:pPr algn="r"/>
            <a:r>
              <a:rPr kumimoji="1" lang="en-US" altLang="en-US" sz="2000" b="1" dirty="0">
                <a:latin typeface="ScalaSans-Bold" pitchFamily="2" charset="0"/>
              </a:rPr>
              <a:t>Leg</a:t>
            </a:r>
          </a:p>
        </p:txBody>
      </p:sp>
      <p:sp>
        <p:nvSpPr>
          <p:cNvPr id="28" name="Text Box 6"/>
          <p:cNvSpPr txBox="1">
            <a:spLocks noChangeArrowheads="1"/>
          </p:cNvSpPr>
          <p:nvPr/>
        </p:nvSpPr>
        <p:spPr bwMode="auto">
          <a:xfrm>
            <a:off x="2743200" y="2667000"/>
            <a:ext cx="1752600" cy="701675"/>
          </a:xfrm>
          <a:prstGeom prst="rect">
            <a:avLst/>
          </a:prstGeom>
          <a:noFill/>
          <a:ln w="9525">
            <a:noFill/>
            <a:miter lim="800000"/>
            <a:headEnd/>
            <a:tailEnd/>
          </a:ln>
        </p:spPr>
        <p:txBody>
          <a:bodyPr lIns="91418" tIns="45710" rIns="91418" bIns="45710" anchor="ctr">
            <a:spAutoFit/>
          </a:bodyPr>
          <a:lstStyle/>
          <a:p>
            <a:pPr algn="r"/>
            <a:r>
              <a:rPr kumimoji="1" lang="en-US" altLang="en-US" sz="2000" b="1" dirty="0">
                <a:latin typeface="ScalaSans-Bold" pitchFamily="2" charset="0"/>
              </a:rPr>
              <a:t>Skin</a:t>
            </a:r>
          </a:p>
          <a:p>
            <a:pPr algn="r"/>
            <a:r>
              <a:rPr kumimoji="1" lang="en-US" altLang="en-US" sz="2000" b="1" dirty="0">
                <a:latin typeface="ScalaSans-Bold" pitchFamily="2" charset="0"/>
              </a:rPr>
              <a:t>Damage</a:t>
            </a:r>
          </a:p>
        </p:txBody>
      </p:sp>
      <p:sp>
        <p:nvSpPr>
          <p:cNvPr id="29" name="Text Box 2"/>
          <p:cNvSpPr txBox="1">
            <a:spLocks noChangeArrowheads="1"/>
          </p:cNvSpPr>
          <p:nvPr/>
        </p:nvSpPr>
        <p:spPr bwMode="auto">
          <a:xfrm>
            <a:off x="4191000" y="1371600"/>
            <a:ext cx="1752600" cy="701675"/>
          </a:xfrm>
          <a:prstGeom prst="rect">
            <a:avLst/>
          </a:prstGeom>
          <a:noFill/>
          <a:ln w="9525">
            <a:noFill/>
            <a:miter lim="800000"/>
            <a:headEnd/>
            <a:tailEnd/>
          </a:ln>
        </p:spPr>
        <p:txBody>
          <a:bodyPr lIns="91418" tIns="45710" rIns="91418" bIns="45710" anchor="ctr">
            <a:spAutoFit/>
          </a:bodyPr>
          <a:lstStyle/>
          <a:p>
            <a:pPr algn="r"/>
            <a:r>
              <a:rPr kumimoji="1" lang="en-US" altLang="en-US" sz="2000" b="1" dirty="0">
                <a:latin typeface="ScalaSans-Bold" pitchFamily="2" charset="0"/>
              </a:rPr>
              <a:t>Skin</a:t>
            </a:r>
          </a:p>
          <a:p>
            <a:pPr algn="r"/>
            <a:r>
              <a:rPr kumimoji="1" lang="en-US" altLang="en-US" sz="2000" b="1" dirty="0">
                <a:latin typeface="ScalaSans-Bold" pitchFamily="2" charset="0"/>
              </a:rPr>
              <a:t>Ulcers</a:t>
            </a:r>
          </a:p>
        </p:txBody>
      </p:sp>
      <p:grpSp>
        <p:nvGrpSpPr>
          <p:cNvPr id="30" name="Group 33"/>
          <p:cNvGrpSpPr>
            <a:grpSpLocks/>
          </p:cNvGrpSpPr>
          <p:nvPr/>
        </p:nvGrpSpPr>
        <p:grpSpPr bwMode="auto">
          <a:xfrm>
            <a:off x="5186363" y="3657600"/>
            <a:ext cx="3957637" cy="2971800"/>
            <a:chOff x="3072" y="2256"/>
            <a:chExt cx="2493" cy="1872"/>
          </a:xfrm>
        </p:grpSpPr>
        <p:grpSp>
          <p:nvGrpSpPr>
            <p:cNvPr id="31" name="Group 34"/>
            <p:cNvGrpSpPr>
              <a:grpSpLocks/>
            </p:cNvGrpSpPr>
            <p:nvPr/>
          </p:nvGrpSpPr>
          <p:grpSpPr bwMode="auto">
            <a:xfrm>
              <a:off x="3072" y="2256"/>
              <a:ext cx="2493" cy="1872"/>
              <a:chOff x="3072" y="2256"/>
              <a:chExt cx="2493" cy="1872"/>
            </a:xfrm>
          </p:grpSpPr>
          <p:sp>
            <p:nvSpPr>
              <p:cNvPr id="33" name="Freeform 35"/>
              <p:cNvSpPr>
                <a:spLocks/>
              </p:cNvSpPr>
              <p:nvPr/>
            </p:nvSpPr>
            <p:spPr bwMode="auto">
              <a:xfrm>
                <a:off x="3072" y="2487"/>
                <a:ext cx="2493" cy="1641"/>
              </a:xfrm>
              <a:custGeom>
                <a:avLst/>
                <a:gdLst>
                  <a:gd name="T0" fmla="*/ 1911 w 1965"/>
                  <a:gd name="T1" fmla="*/ 0 h 1294"/>
                  <a:gd name="T2" fmla="*/ 1319 w 1965"/>
                  <a:gd name="T3" fmla="*/ 441 h 1294"/>
                  <a:gd name="T4" fmla="*/ 1308 w 1965"/>
                  <a:gd name="T5" fmla="*/ 495 h 1294"/>
                  <a:gd name="T6" fmla="*/ 1293 w 1965"/>
                  <a:gd name="T7" fmla="*/ 548 h 1294"/>
                  <a:gd name="T8" fmla="*/ 1275 w 1965"/>
                  <a:gd name="T9" fmla="*/ 601 h 1294"/>
                  <a:gd name="T10" fmla="*/ 1253 w 1965"/>
                  <a:gd name="T11" fmla="*/ 653 h 1294"/>
                  <a:gd name="T12" fmla="*/ 1228 w 1965"/>
                  <a:gd name="T13" fmla="*/ 704 h 1294"/>
                  <a:gd name="T14" fmla="*/ 1200 w 1965"/>
                  <a:gd name="T15" fmla="*/ 755 h 1294"/>
                  <a:gd name="T16" fmla="*/ 1170 w 1965"/>
                  <a:gd name="T17" fmla="*/ 804 h 1294"/>
                  <a:gd name="T18" fmla="*/ 1135 w 1965"/>
                  <a:gd name="T19" fmla="*/ 852 h 1294"/>
                  <a:gd name="T20" fmla="*/ 1097 w 1965"/>
                  <a:gd name="T21" fmla="*/ 900 h 1294"/>
                  <a:gd name="T22" fmla="*/ 1057 w 1965"/>
                  <a:gd name="T23" fmla="*/ 947 h 1294"/>
                  <a:gd name="T24" fmla="*/ 969 w 1965"/>
                  <a:gd name="T25" fmla="*/ 1039 h 1294"/>
                  <a:gd name="T26" fmla="*/ 870 w 1965"/>
                  <a:gd name="T27" fmla="*/ 1124 h 1294"/>
                  <a:gd name="T28" fmla="*/ 761 w 1965"/>
                  <a:gd name="T29" fmla="*/ 1205 h 1294"/>
                  <a:gd name="T30" fmla="*/ 642 w 1965"/>
                  <a:gd name="T31" fmla="*/ 1280 h 1294"/>
                  <a:gd name="T32" fmla="*/ 515 w 1965"/>
                  <a:gd name="T33" fmla="*/ 1351 h 1294"/>
                  <a:gd name="T34" fmla="*/ 378 w 1965"/>
                  <a:gd name="T35" fmla="*/ 1414 h 1294"/>
                  <a:gd name="T36" fmla="*/ 235 w 1965"/>
                  <a:gd name="T37" fmla="*/ 1471 h 1294"/>
                  <a:gd name="T38" fmla="*/ 84 w 1965"/>
                  <a:gd name="T39" fmla="*/ 1521 h 1294"/>
                  <a:gd name="T40" fmla="*/ 0 w 1965"/>
                  <a:gd name="T41" fmla="*/ 1641 h 1294"/>
                  <a:gd name="T42" fmla="*/ 141 w 1965"/>
                  <a:gd name="T43" fmla="*/ 1635 h 1294"/>
                  <a:gd name="T44" fmla="*/ 313 w 1965"/>
                  <a:gd name="T45" fmla="*/ 1618 h 1294"/>
                  <a:gd name="T46" fmla="*/ 482 w 1965"/>
                  <a:gd name="T47" fmla="*/ 1594 h 1294"/>
                  <a:gd name="T48" fmla="*/ 646 w 1965"/>
                  <a:gd name="T49" fmla="*/ 1561 h 1294"/>
                  <a:gd name="T50" fmla="*/ 803 w 1965"/>
                  <a:gd name="T51" fmla="*/ 1519 h 1294"/>
                  <a:gd name="T52" fmla="*/ 955 w 1965"/>
                  <a:gd name="T53" fmla="*/ 1472 h 1294"/>
                  <a:gd name="T54" fmla="*/ 1100 w 1965"/>
                  <a:gd name="T55" fmla="*/ 1417 h 1294"/>
                  <a:gd name="T56" fmla="*/ 1238 w 1965"/>
                  <a:gd name="T57" fmla="*/ 1353 h 1294"/>
                  <a:gd name="T58" fmla="*/ 1369 w 1965"/>
                  <a:gd name="T59" fmla="*/ 1285 h 1294"/>
                  <a:gd name="T60" fmla="*/ 1493 w 1965"/>
                  <a:gd name="T61" fmla="*/ 1210 h 1294"/>
                  <a:gd name="T62" fmla="*/ 1607 w 1965"/>
                  <a:gd name="T63" fmla="*/ 1130 h 1294"/>
                  <a:gd name="T64" fmla="*/ 1713 w 1965"/>
                  <a:gd name="T65" fmla="*/ 1044 h 1294"/>
                  <a:gd name="T66" fmla="*/ 1809 w 1965"/>
                  <a:gd name="T67" fmla="*/ 954 h 1294"/>
                  <a:gd name="T68" fmla="*/ 1897 w 1965"/>
                  <a:gd name="T69" fmla="*/ 859 h 1294"/>
                  <a:gd name="T70" fmla="*/ 1973 w 1965"/>
                  <a:gd name="T71" fmla="*/ 758 h 1294"/>
                  <a:gd name="T72" fmla="*/ 2040 w 1965"/>
                  <a:gd name="T73" fmla="*/ 656 h 1294"/>
                  <a:gd name="T74" fmla="*/ 2082 w 1965"/>
                  <a:gd name="T75" fmla="*/ 576 h 1294"/>
                  <a:gd name="T76" fmla="*/ 2493 w 1965"/>
                  <a:gd name="T77" fmla="*/ 633 h 1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5"/>
                  <a:gd name="T118" fmla="*/ 0 h 1294"/>
                  <a:gd name="T119" fmla="*/ 1965 w 1965"/>
                  <a:gd name="T120" fmla="*/ 1294 h 1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5" h="1294">
                    <a:moveTo>
                      <a:pt x="1965" y="499"/>
                    </a:moveTo>
                    <a:lnTo>
                      <a:pt x="1506" y="0"/>
                    </a:lnTo>
                    <a:lnTo>
                      <a:pt x="692" y="329"/>
                    </a:lnTo>
                    <a:lnTo>
                      <a:pt x="1040" y="348"/>
                    </a:lnTo>
                    <a:lnTo>
                      <a:pt x="1036" y="369"/>
                    </a:lnTo>
                    <a:lnTo>
                      <a:pt x="1031" y="390"/>
                    </a:lnTo>
                    <a:lnTo>
                      <a:pt x="1026" y="411"/>
                    </a:lnTo>
                    <a:lnTo>
                      <a:pt x="1019" y="432"/>
                    </a:lnTo>
                    <a:lnTo>
                      <a:pt x="1012" y="453"/>
                    </a:lnTo>
                    <a:lnTo>
                      <a:pt x="1005" y="474"/>
                    </a:lnTo>
                    <a:lnTo>
                      <a:pt x="997" y="494"/>
                    </a:lnTo>
                    <a:lnTo>
                      <a:pt x="988" y="515"/>
                    </a:lnTo>
                    <a:lnTo>
                      <a:pt x="978" y="535"/>
                    </a:lnTo>
                    <a:lnTo>
                      <a:pt x="968" y="555"/>
                    </a:lnTo>
                    <a:lnTo>
                      <a:pt x="957" y="575"/>
                    </a:lnTo>
                    <a:lnTo>
                      <a:pt x="946" y="595"/>
                    </a:lnTo>
                    <a:lnTo>
                      <a:pt x="934" y="615"/>
                    </a:lnTo>
                    <a:lnTo>
                      <a:pt x="922" y="634"/>
                    </a:lnTo>
                    <a:lnTo>
                      <a:pt x="909" y="653"/>
                    </a:lnTo>
                    <a:lnTo>
                      <a:pt x="895" y="672"/>
                    </a:lnTo>
                    <a:lnTo>
                      <a:pt x="880" y="691"/>
                    </a:lnTo>
                    <a:lnTo>
                      <a:pt x="865" y="710"/>
                    </a:lnTo>
                    <a:lnTo>
                      <a:pt x="850" y="729"/>
                    </a:lnTo>
                    <a:lnTo>
                      <a:pt x="833" y="747"/>
                    </a:lnTo>
                    <a:lnTo>
                      <a:pt x="800" y="783"/>
                    </a:lnTo>
                    <a:lnTo>
                      <a:pt x="764" y="819"/>
                    </a:lnTo>
                    <a:lnTo>
                      <a:pt x="726" y="853"/>
                    </a:lnTo>
                    <a:lnTo>
                      <a:pt x="686" y="886"/>
                    </a:lnTo>
                    <a:lnTo>
                      <a:pt x="644" y="918"/>
                    </a:lnTo>
                    <a:lnTo>
                      <a:pt x="600" y="950"/>
                    </a:lnTo>
                    <a:lnTo>
                      <a:pt x="554" y="980"/>
                    </a:lnTo>
                    <a:lnTo>
                      <a:pt x="506" y="1009"/>
                    </a:lnTo>
                    <a:lnTo>
                      <a:pt x="457" y="1038"/>
                    </a:lnTo>
                    <a:lnTo>
                      <a:pt x="406" y="1065"/>
                    </a:lnTo>
                    <a:lnTo>
                      <a:pt x="352" y="1090"/>
                    </a:lnTo>
                    <a:lnTo>
                      <a:pt x="298" y="1115"/>
                    </a:lnTo>
                    <a:lnTo>
                      <a:pt x="242" y="1138"/>
                    </a:lnTo>
                    <a:lnTo>
                      <a:pt x="185" y="1160"/>
                    </a:lnTo>
                    <a:lnTo>
                      <a:pt x="125" y="1180"/>
                    </a:lnTo>
                    <a:lnTo>
                      <a:pt x="66" y="1199"/>
                    </a:lnTo>
                    <a:lnTo>
                      <a:pt x="3" y="1216"/>
                    </a:lnTo>
                    <a:lnTo>
                      <a:pt x="0" y="1294"/>
                    </a:lnTo>
                    <a:lnTo>
                      <a:pt x="56" y="1293"/>
                    </a:lnTo>
                    <a:lnTo>
                      <a:pt x="111" y="1289"/>
                    </a:lnTo>
                    <a:lnTo>
                      <a:pt x="180" y="1284"/>
                    </a:lnTo>
                    <a:lnTo>
                      <a:pt x="247" y="1276"/>
                    </a:lnTo>
                    <a:lnTo>
                      <a:pt x="314" y="1268"/>
                    </a:lnTo>
                    <a:lnTo>
                      <a:pt x="380" y="1257"/>
                    </a:lnTo>
                    <a:lnTo>
                      <a:pt x="445" y="1245"/>
                    </a:lnTo>
                    <a:lnTo>
                      <a:pt x="509" y="1231"/>
                    </a:lnTo>
                    <a:lnTo>
                      <a:pt x="572" y="1216"/>
                    </a:lnTo>
                    <a:lnTo>
                      <a:pt x="633" y="1198"/>
                    </a:lnTo>
                    <a:lnTo>
                      <a:pt x="694" y="1180"/>
                    </a:lnTo>
                    <a:lnTo>
                      <a:pt x="753" y="1161"/>
                    </a:lnTo>
                    <a:lnTo>
                      <a:pt x="811" y="1139"/>
                    </a:lnTo>
                    <a:lnTo>
                      <a:pt x="867" y="1117"/>
                    </a:lnTo>
                    <a:lnTo>
                      <a:pt x="923" y="1093"/>
                    </a:lnTo>
                    <a:lnTo>
                      <a:pt x="976" y="1067"/>
                    </a:lnTo>
                    <a:lnTo>
                      <a:pt x="1029" y="1041"/>
                    </a:lnTo>
                    <a:lnTo>
                      <a:pt x="1079" y="1013"/>
                    </a:lnTo>
                    <a:lnTo>
                      <a:pt x="1129" y="985"/>
                    </a:lnTo>
                    <a:lnTo>
                      <a:pt x="1177" y="954"/>
                    </a:lnTo>
                    <a:lnTo>
                      <a:pt x="1222" y="923"/>
                    </a:lnTo>
                    <a:lnTo>
                      <a:pt x="1267" y="891"/>
                    </a:lnTo>
                    <a:lnTo>
                      <a:pt x="1309" y="858"/>
                    </a:lnTo>
                    <a:lnTo>
                      <a:pt x="1350" y="823"/>
                    </a:lnTo>
                    <a:lnTo>
                      <a:pt x="1390" y="788"/>
                    </a:lnTo>
                    <a:lnTo>
                      <a:pt x="1426" y="752"/>
                    </a:lnTo>
                    <a:lnTo>
                      <a:pt x="1462" y="715"/>
                    </a:lnTo>
                    <a:lnTo>
                      <a:pt x="1495" y="677"/>
                    </a:lnTo>
                    <a:lnTo>
                      <a:pt x="1527" y="638"/>
                    </a:lnTo>
                    <a:lnTo>
                      <a:pt x="1555" y="598"/>
                    </a:lnTo>
                    <a:lnTo>
                      <a:pt x="1583" y="558"/>
                    </a:lnTo>
                    <a:lnTo>
                      <a:pt x="1608" y="517"/>
                    </a:lnTo>
                    <a:lnTo>
                      <a:pt x="1631" y="476"/>
                    </a:lnTo>
                    <a:lnTo>
                      <a:pt x="1641" y="454"/>
                    </a:lnTo>
                    <a:lnTo>
                      <a:pt x="1651" y="433"/>
                    </a:lnTo>
                    <a:lnTo>
                      <a:pt x="1965" y="499"/>
                    </a:lnTo>
                    <a:close/>
                  </a:path>
                </a:pathLst>
              </a:custGeom>
              <a:gradFill rotWithShape="0">
                <a:gsLst>
                  <a:gs pos="0">
                    <a:srgbClr val="DDDDDD"/>
                  </a:gs>
                  <a:gs pos="100000">
                    <a:srgbClr val="B4D8EE"/>
                  </a:gs>
                </a:gsLst>
                <a:lin ang="5400000" scaled="1"/>
              </a:gradFill>
              <a:ln w="9525">
                <a:solidFill>
                  <a:schemeClr val="bg2"/>
                </a:solidFill>
                <a:round/>
                <a:headEnd/>
                <a:tailEnd/>
              </a:ln>
            </p:spPr>
            <p:txBody>
              <a:bodyPr/>
              <a:lstStyle/>
              <a:p>
                <a:endParaRPr lang="en-US"/>
              </a:p>
            </p:txBody>
          </p:sp>
          <p:sp>
            <p:nvSpPr>
              <p:cNvPr id="34" name="Freeform 36"/>
              <p:cNvSpPr>
                <a:spLocks/>
              </p:cNvSpPr>
              <p:nvPr/>
            </p:nvSpPr>
            <p:spPr bwMode="auto">
              <a:xfrm>
                <a:off x="3072" y="2256"/>
                <a:ext cx="2493" cy="1872"/>
              </a:xfrm>
              <a:custGeom>
                <a:avLst/>
                <a:gdLst>
                  <a:gd name="T0" fmla="*/ 1911 w 1965"/>
                  <a:gd name="T1" fmla="*/ 0 h 1476"/>
                  <a:gd name="T2" fmla="*/ 1319 w 1965"/>
                  <a:gd name="T3" fmla="*/ 504 h 1476"/>
                  <a:gd name="T4" fmla="*/ 1308 w 1965"/>
                  <a:gd name="T5" fmla="*/ 564 h 1476"/>
                  <a:gd name="T6" fmla="*/ 1293 w 1965"/>
                  <a:gd name="T7" fmla="*/ 625 h 1476"/>
                  <a:gd name="T8" fmla="*/ 1275 w 1965"/>
                  <a:gd name="T9" fmla="*/ 686 h 1476"/>
                  <a:gd name="T10" fmla="*/ 1253 w 1965"/>
                  <a:gd name="T11" fmla="*/ 744 h 1476"/>
                  <a:gd name="T12" fmla="*/ 1228 w 1965"/>
                  <a:gd name="T13" fmla="*/ 803 h 1476"/>
                  <a:gd name="T14" fmla="*/ 1200 w 1965"/>
                  <a:gd name="T15" fmla="*/ 861 h 1476"/>
                  <a:gd name="T16" fmla="*/ 1170 w 1965"/>
                  <a:gd name="T17" fmla="*/ 917 h 1476"/>
                  <a:gd name="T18" fmla="*/ 1135 w 1965"/>
                  <a:gd name="T19" fmla="*/ 973 h 1476"/>
                  <a:gd name="T20" fmla="*/ 1097 w 1965"/>
                  <a:gd name="T21" fmla="*/ 1026 h 1476"/>
                  <a:gd name="T22" fmla="*/ 1057 w 1965"/>
                  <a:gd name="T23" fmla="*/ 1079 h 1476"/>
                  <a:gd name="T24" fmla="*/ 969 w 1965"/>
                  <a:gd name="T25" fmla="*/ 1185 h 1476"/>
                  <a:gd name="T26" fmla="*/ 870 w 1965"/>
                  <a:gd name="T27" fmla="*/ 1281 h 1476"/>
                  <a:gd name="T28" fmla="*/ 761 w 1965"/>
                  <a:gd name="T29" fmla="*/ 1374 h 1476"/>
                  <a:gd name="T30" fmla="*/ 642 w 1965"/>
                  <a:gd name="T31" fmla="*/ 1460 h 1476"/>
                  <a:gd name="T32" fmla="*/ 515 w 1965"/>
                  <a:gd name="T33" fmla="*/ 1541 h 1476"/>
                  <a:gd name="T34" fmla="*/ 378 w 1965"/>
                  <a:gd name="T35" fmla="*/ 1613 h 1476"/>
                  <a:gd name="T36" fmla="*/ 235 w 1965"/>
                  <a:gd name="T37" fmla="*/ 1678 h 1476"/>
                  <a:gd name="T38" fmla="*/ 84 w 1965"/>
                  <a:gd name="T39" fmla="*/ 1735 h 1476"/>
                  <a:gd name="T40" fmla="*/ 0 w 1965"/>
                  <a:gd name="T41" fmla="*/ 1872 h 1476"/>
                  <a:gd name="T42" fmla="*/ 141 w 1965"/>
                  <a:gd name="T43" fmla="*/ 1864 h 1476"/>
                  <a:gd name="T44" fmla="*/ 313 w 1965"/>
                  <a:gd name="T45" fmla="*/ 1847 h 1476"/>
                  <a:gd name="T46" fmla="*/ 482 w 1965"/>
                  <a:gd name="T47" fmla="*/ 1819 h 1476"/>
                  <a:gd name="T48" fmla="*/ 646 w 1965"/>
                  <a:gd name="T49" fmla="*/ 1781 h 1476"/>
                  <a:gd name="T50" fmla="*/ 803 w 1965"/>
                  <a:gd name="T51" fmla="*/ 1734 h 1476"/>
                  <a:gd name="T52" fmla="*/ 955 w 1965"/>
                  <a:gd name="T53" fmla="*/ 1679 h 1476"/>
                  <a:gd name="T54" fmla="*/ 1100 w 1965"/>
                  <a:gd name="T55" fmla="*/ 1615 h 1476"/>
                  <a:gd name="T56" fmla="*/ 1238 w 1965"/>
                  <a:gd name="T57" fmla="*/ 1544 h 1476"/>
                  <a:gd name="T58" fmla="*/ 1369 w 1965"/>
                  <a:gd name="T59" fmla="*/ 1466 h 1476"/>
                  <a:gd name="T60" fmla="*/ 1493 w 1965"/>
                  <a:gd name="T61" fmla="*/ 1381 h 1476"/>
                  <a:gd name="T62" fmla="*/ 1607 w 1965"/>
                  <a:gd name="T63" fmla="*/ 1289 h 1476"/>
                  <a:gd name="T64" fmla="*/ 1713 w 1965"/>
                  <a:gd name="T65" fmla="*/ 1191 h 1476"/>
                  <a:gd name="T66" fmla="*/ 1809 w 1965"/>
                  <a:gd name="T67" fmla="*/ 1088 h 1476"/>
                  <a:gd name="T68" fmla="*/ 1897 w 1965"/>
                  <a:gd name="T69" fmla="*/ 979 h 1476"/>
                  <a:gd name="T70" fmla="*/ 1973 w 1965"/>
                  <a:gd name="T71" fmla="*/ 865 h 1476"/>
                  <a:gd name="T72" fmla="*/ 2040 w 1965"/>
                  <a:gd name="T73" fmla="*/ 748 h 1476"/>
                  <a:gd name="T74" fmla="*/ 2082 w 1965"/>
                  <a:gd name="T75" fmla="*/ 657 h 1476"/>
                  <a:gd name="T76" fmla="*/ 2493 w 1965"/>
                  <a:gd name="T77" fmla="*/ 723 h 14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65"/>
                  <a:gd name="T118" fmla="*/ 0 h 1476"/>
                  <a:gd name="T119" fmla="*/ 1965 w 1965"/>
                  <a:gd name="T120" fmla="*/ 1476 h 14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65" h="1476">
                    <a:moveTo>
                      <a:pt x="1965" y="570"/>
                    </a:moveTo>
                    <a:lnTo>
                      <a:pt x="1506" y="0"/>
                    </a:lnTo>
                    <a:lnTo>
                      <a:pt x="692" y="375"/>
                    </a:lnTo>
                    <a:lnTo>
                      <a:pt x="1040" y="397"/>
                    </a:lnTo>
                    <a:lnTo>
                      <a:pt x="1036" y="421"/>
                    </a:lnTo>
                    <a:lnTo>
                      <a:pt x="1031" y="445"/>
                    </a:lnTo>
                    <a:lnTo>
                      <a:pt x="1026" y="469"/>
                    </a:lnTo>
                    <a:lnTo>
                      <a:pt x="1019" y="493"/>
                    </a:lnTo>
                    <a:lnTo>
                      <a:pt x="1012" y="516"/>
                    </a:lnTo>
                    <a:lnTo>
                      <a:pt x="1005" y="541"/>
                    </a:lnTo>
                    <a:lnTo>
                      <a:pt x="997" y="564"/>
                    </a:lnTo>
                    <a:lnTo>
                      <a:pt x="988" y="587"/>
                    </a:lnTo>
                    <a:lnTo>
                      <a:pt x="978" y="610"/>
                    </a:lnTo>
                    <a:lnTo>
                      <a:pt x="968" y="633"/>
                    </a:lnTo>
                    <a:lnTo>
                      <a:pt x="957" y="655"/>
                    </a:lnTo>
                    <a:lnTo>
                      <a:pt x="946" y="679"/>
                    </a:lnTo>
                    <a:lnTo>
                      <a:pt x="934" y="701"/>
                    </a:lnTo>
                    <a:lnTo>
                      <a:pt x="922" y="723"/>
                    </a:lnTo>
                    <a:lnTo>
                      <a:pt x="909" y="745"/>
                    </a:lnTo>
                    <a:lnTo>
                      <a:pt x="895" y="767"/>
                    </a:lnTo>
                    <a:lnTo>
                      <a:pt x="880" y="788"/>
                    </a:lnTo>
                    <a:lnTo>
                      <a:pt x="865" y="809"/>
                    </a:lnTo>
                    <a:lnTo>
                      <a:pt x="850" y="831"/>
                    </a:lnTo>
                    <a:lnTo>
                      <a:pt x="833" y="851"/>
                    </a:lnTo>
                    <a:lnTo>
                      <a:pt x="800" y="893"/>
                    </a:lnTo>
                    <a:lnTo>
                      <a:pt x="764" y="934"/>
                    </a:lnTo>
                    <a:lnTo>
                      <a:pt x="726" y="973"/>
                    </a:lnTo>
                    <a:lnTo>
                      <a:pt x="686" y="1010"/>
                    </a:lnTo>
                    <a:lnTo>
                      <a:pt x="644" y="1048"/>
                    </a:lnTo>
                    <a:lnTo>
                      <a:pt x="600" y="1083"/>
                    </a:lnTo>
                    <a:lnTo>
                      <a:pt x="554" y="1118"/>
                    </a:lnTo>
                    <a:lnTo>
                      <a:pt x="506" y="1151"/>
                    </a:lnTo>
                    <a:lnTo>
                      <a:pt x="457" y="1184"/>
                    </a:lnTo>
                    <a:lnTo>
                      <a:pt x="406" y="1215"/>
                    </a:lnTo>
                    <a:lnTo>
                      <a:pt x="352" y="1244"/>
                    </a:lnTo>
                    <a:lnTo>
                      <a:pt x="298" y="1272"/>
                    </a:lnTo>
                    <a:lnTo>
                      <a:pt x="242" y="1298"/>
                    </a:lnTo>
                    <a:lnTo>
                      <a:pt x="185" y="1323"/>
                    </a:lnTo>
                    <a:lnTo>
                      <a:pt x="125" y="1346"/>
                    </a:lnTo>
                    <a:lnTo>
                      <a:pt x="66" y="1368"/>
                    </a:lnTo>
                    <a:lnTo>
                      <a:pt x="3" y="1387"/>
                    </a:lnTo>
                    <a:lnTo>
                      <a:pt x="0" y="1476"/>
                    </a:lnTo>
                    <a:lnTo>
                      <a:pt x="56" y="1474"/>
                    </a:lnTo>
                    <a:lnTo>
                      <a:pt x="111" y="1470"/>
                    </a:lnTo>
                    <a:lnTo>
                      <a:pt x="180" y="1464"/>
                    </a:lnTo>
                    <a:lnTo>
                      <a:pt x="247" y="1456"/>
                    </a:lnTo>
                    <a:lnTo>
                      <a:pt x="314" y="1446"/>
                    </a:lnTo>
                    <a:lnTo>
                      <a:pt x="380" y="1434"/>
                    </a:lnTo>
                    <a:lnTo>
                      <a:pt x="445" y="1420"/>
                    </a:lnTo>
                    <a:lnTo>
                      <a:pt x="509" y="1404"/>
                    </a:lnTo>
                    <a:lnTo>
                      <a:pt x="572" y="1386"/>
                    </a:lnTo>
                    <a:lnTo>
                      <a:pt x="633" y="1367"/>
                    </a:lnTo>
                    <a:lnTo>
                      <a:pt x="694" y="1346"/>
                    </a:lnTo>
                    <a:lnTo>
                      <a:pt x="753" y="1324"/>
                    </a:lnTo>
                    <a:lnTo>
                      <a:pt x="811" y="1300"/>
                    </a:lnTo>
                    <a:lnTo>
                      <a:pt x="867" y="1273"/>
                    </a:lnTo>
                    <a:lnTo>
                      <a:pt x="923" y="1246"/>
                    </a:lnTo>
                    <a:lnTo>
                      <a:pt x="976" y="1217"/>
                    </a:lnTo>
                    <a:lnTo>
                      <a:pt x="1029" y="1188"/>
                    </a:lnTo>
                    <a:lnTo>
                      <a:pt x="1079" y="1156"/>
                    </a:lnTo>
                    <a:lnTo>
                      <a:pt x="1129" y="1123"/>
                    </a:lnTo>
                    <a:lnTo>
                      <a:pt x="1177" y="1089"/>
                    </a:lnTo>
                    <a:lnTo>
                      <a:pt x="1222" y="1053"/>
                    </a:lnTo>
                    <a:lnTo>
                      <a:pt x="1267" y="1016"/>
                    </a:lnTo>
                    <a:lnTo>
                      <a:pt x="1309" y="978"/>
                    </a:lnTo>
                    <a:lnTo>
                      <a:pt x="1350" y="939"/>
                    </a:lnTo>
                    <a:lnTo>
                      <a:pt x="1390" y="899"/>
                    </a:lnTo>
                    <a:lnTo>
                      <a:pt x="1426" y="858"/>
                    </a:lnTo>
                    <a:lnTo>
                      <a:pt x="1462" y="815"/>
                    </a:lnTo>
                    <a:lnTo>
                      <a:pt x="1495" y="772"/>
                    </a:lnTo>
                    <a:lnTo>
                      <a:pt x="1527" y="728"/>
                    </a:lnTo>
                    <a:lnTo>
                      <a:pt x="1555" y="682"/>
                    </a:lnTo>
                    <a:lnTo>
                      <a:pt x="1583" y="637"/>
                    </a:lnTo>
                    <a:lnTo>
                      <a:pt x="1608" y="590"/>
                    </a:lnTo>
                    <a:lnTo>
                      <a:pt x="1631" y="542"/>
                    </a:lnTo>
                    <a:lnTo>
                      <a:pt x="1641" y="518"/>
                    </a:lnTo>
                    <a:lnTo>
                      <a:pt x="1651" y="494"/>
                    </a:lnTo>
                    <a:lnTo>
                      <a:pt x="1965" y="570"/>
                    </a:lnTo>
                    <a:close/>
                  </a:path>
                </a:pathLst>
              </a:custGeom>
              <a:gradFill rotWithShape="0">
                <a:gsLst>
                  <a:gs pos="0">
                    <a:schemeClr val="accent2"/>
                  </a:gs>
                  <a:gs pos="100000">
                    <a:schemeClr val="folHlink"/>
                  </a:gs>
                </a:gsLst>
                <a:lin ang="5400000" scaled="1"/>
              </a:gradFill>
              <a:ln w="9525">
                <a:solidFill>
                  <a:schemeClr val="bg2"/>
                </a:solidFill>
                <a:round/>
                <a:headEnd/>
                <a:tailEnd/>
              </a:ln>
            </p:spPr>
            <p:txBody>
              <a:bodyPr/>
              <a:lstStyle/>
              <a:p>
                <a:endParaRPr lang="en-US"/>
              </a:p>
            </p:txBody>
          </p:sp>
        </p:grpSp>
        <p:sp>
          <p:nvSpPr>
            <p:cNvPr id="32" name="Text Box 37"/>
            <p:cNvSpPr txBox="1">
              <a:spLocks noChangeArrowheads="1"/>
            </p:cNvSpPr>
            <p:nvPr/>
          </p:nvSpPr>
          <p:spPr bwMode="auto">
            <a:xfrm>
              <a:off x="3838" y="3005"/>
              <a:ext cx="1599" cy="691"/>
            </a:xfrm>
            <a:prstGeom prst="rect">
              <a:avLst/>
            </a:prstGeom>
            <a:noFill/>
            <a:ln w="9525" algn="ctr">
              <a:noFill/>
              <a:miter lim="800000"/>
              <a:headEnd/>
              <a:tailEnd/>
            </a:ln>
            <a:effectLst/>
          </p:spPr>
          <p:txBody>
            <a:bodyPr wrap="none">
              <a:spAutoFit/>
            </a:bodyPr>
            <a:lstStyle/>
            <a:p>
              <a:pPr algn="ctr" eaLnBrk="1" hangingPunct="1">
                <a:defRPr/>
              </a:pPr>
              <a:r>
                <a:rPr lang="en-US" altLang="en-US" sz="2200" b="1">
                  <a:solidFill>
                    <a:schemeClr val="tx2"/>
                  </a:solidFill>
                  <a:effectLst>
                    <a:outerShdw blurRad="38100" dist="38100" dir="2700000" algn="tl">
                      <a:srgbClr val="000000"/>
                    </a:outerShdw>
                  </a:effectLst>
                  <a:latin typeface="Verdana" pitchFamily="34" charset="0"/>
                </a:rPr>
                <a:t>Increased Pain</a:t>
              </a:r>
              <a:br>
                <a:rPr lang="en-US" altLang="en-US" sz="2200" b="1">
                  <a:solidFill>
                    <a:schemeClr val="tx2"/>
                  </a:solidFill>
                  <a:effectLst>
                    <a:outerShdw blurRad="38100" dist="38100" dir="2700000" algn="tl">
                      <a:srgbClr val="000000"/>
                    </a:outerShdw>
                  </a:effectLst>
                  <a:latin typeface="Verdana" pitchFamily="34" charset="0"/>
                </a:rPr>
              </a:br>
              <a:r>
                <a:rPr lang="en-US" altLang="en-US" sz="2200" b="1">
                  <a:solidFill>
                    <a:schemeClr val="tx2"/>
                  </a:solidFill>
                  <a:effectLst>
                    <a:outerShdw blurRad="38100" dist="38100" dir="2700000" algn="tl">
                      <a:srgbClr val="000000"/>
                    </a:outerShdw>
                  </a:effectLst>
                  <a:latin typeface="Verdana" pitchFamily="34" charset="0"/>
                </a:rPr>
                <a:t>and Reduced </a:t>
              </a:r>
              <a:br>
                <a:rPr lang="en-US" altLang="en-US" sz="2200" b="1">
                  <a:solidFill>
                    <a:schemeClr val="tx2"/>
                  </a:solidFill>
                  <a:effectLst>
                    <a:outerShdw blurRad="38100" dist="38100" dir="2700000" algn="tl">
                      <a:srgbClr val="000000"/>
                    </a:outerShdw>
                  </a:effectLst>
                  <a:latin typeface="Verdana" pitchFamily="34" charset="0"/>
                </a:rPr>
              </a:br>
              <a:r>
                <a:rPr lang="en-US" altLang="en-US" sz="2200" b="1">
                  <a:solidFill>
                    <a:schemeClr val="tx2"/>
                  </a:solidFill>
                  <a:effectLst>
                    <a:outerShdw blurRad="38100" dist="38100" dir="2700000" algn="tl">
                      <a:srgbClr val="000000"/>
                    </a:outerShdw>
                  </a:effectLst>
                  <a:latin typeface="Verdana" pitchFamily="34" charset="0"/>
                </a:rPr>
                <a:t>Quality of Life</a:t>
              </a:r>
            </a:p>
          </p:txBody>
        </p:sp>
      </p:grpSp>
      <p:grpSp>
        <p:nvGrpSpPr>
          <p:cNvPr id="35" name="Group 30"/>
          <p:cNvGrpSpPr>
            <a:grpSpLocks/>
          </p:cNvGrpSpPr>
          <p:nvPr/>
        </p:nvGrpSpPr>
        <p:grpSpPr bwMode="auto">
          <a:xfrm>
            <a:off x="1828800" y="4876800"/>
            <a:ext cx="1295400" cy="1600200"/>
            <a:chOff x="995" y="2942"/>
            <a:chExt cx="816" cy="1125"/>
          </a:xfrm>
        </p:grpSpPr>
        <p:sp>
          <p:nvSpPr>
            <p:cNvPr id="36" name="Rectangle 31"/>
            <p:cNvSpPr>
              <a:spLocks noChangeArrowheads="1"/>
            </p:cNvSpPr>
            <p:nvPr/>
          </p:nvSpPr>
          <p:spPr bwMode="blackWhite">
            <a:xfrm>
              <a:off x="995" y="2942"/>
              <a:ext cx="816" cy="1125"/>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p>
          </p:txBody>
        </p:sp>
        <p:pic>
          <p:nvPicPr>
            <p:cNvPr id="37" name="Picture 32" descr="Patient 2  before closure"/>
            <p:cNvPicPr>
              <a:picLocks noChangeAspect="1" noChangeArrowheads="1"/>
            </p:cNvPicPr>
            <p:nvPr/>
          </p:nvPicPr>
          <p:blipFill>
            <a:blip r:embed="rId4" cstate="print"/>
            <a:srcRect l="1839"/>
            <a:stretch>
              <a:fillRect/>
            </a:stretch>
          </p:blipFill>
          <p:spPr bwMode="auto">
            <a:xfrm>
              <a:off x="1040" y="2987"/>
              <a:ext cx="726" cy="1036"/>
            </a:xfrm>
            <a:prstGeom prst="rect">
              <a:avLst/>
            </a:prstGeom>
            <a:noFill/>
            <a:ln w="12700">
              <a:solidFill>
                <a:schemeClr val="accent1"/>
              </a:solidFill>
              <a:miter lim="800000"/>
              <a:headEnd/>
              <a:tailEnd/>
            </a:ln>
          </p:spPr>
        </p:pic>
      </p:grpSp>
      <p:grpSp>
        <p:nvGrpSpPr>
          <p:cNvPr id="38" name="Group 11"/>
          <p:cNvGrpSpPr>
            <a:grpSpLocks/>
          </p:cNvGrpSpPr>
          <p:nvPr/>
        </p:nvGrpSpPr>
        <p:grpSpPr bwMode="auto">
          <a:xfrm>
            <a:off x="3200400" y="3505200"/>
            <a:ext cx="1295400" cy="1785938"/>
            <a:chOff x="1856" y="2250"/>
            <a:chExt cx="816" cy="1125"/>
          </a:xfrm>
        </p:grpSpPr>
        <p:sp>
          <p:nvSpPr>
            <p:cNvPr id="39" name="Rectangle 12"/>
            <p:cNvSpPr>
              <a:spLocks noChangeArrowheads="1"/>
            </p:cNvSpPr>
            <p:nvPr/>
          </p:nvSpPr>
          <p:spPr bwMode="blackWhite">
            <a:xfrm>
              <a:off x="1856" y="2250"/>
              <a:ext cx="816" cy="1125"/>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p>
          </p:txBody>
        </p:sp>
        <p:pic>
          <p:nvPicPr>
            <p:cNvPr id="40" name="Picture 13"/>
            <p:cNvPicPr>
              <a:picLocks noChangeArrowheads="1"/>
            </p:cNvPicPr>
            <p:nvPr/>
          </p:nvPicPr>
          <p:blipFill>
            <a:blip r:embed="rId5" cstate="print"/>
            <a:srcRect l="7037" t="3954" r="10556" b="5365"/>
            <a:stretch>
              <a:fillRect/>
            </a:stretch>
          </p:blipFill>
          <p:spPr bwMode="auto">
            <a:xfrm>
              <a:off x="1904" y="2294"/>
              <a:ext cx="720" cy="1036"/>
            </a:xfrm>
            <a:prstGeom prst="rect">
              <a:avLst/>
            </a:prstGeom>
            <a:noFill/>
            <a:ln w="12700">
              <a:solidFill>
                <a:schemeClr val="accent1"/>
              </a:solidFill>
              <a:miter lim="800000"/>
              <a:headEnd/>
              <a:tailEnd/>
            </a:ln>
          </p:spPr>
        </p:pic>
      </p:grpSp>
      <p:grpSp>
        <p:nvGrpSpPr>
          <p:cNvPr id="41" name="Group 7"/>
          <p:cNvGrpSpPr>
            <a:grpSpLocks/>
          </p:cNvGrpSpPr>
          <p:nvPr/>
        </p:nvGrpSpPr>
        <p:grpSpPr bwMode="auto">
          <a:xfrm>
            <a:off x="4800600" y="2209800"/>
            <a:ext cx="1295400" cy="1785938"/>
            <a:chOff x="2718" y="1558"/>
            <a:chExt cx="816" cy="1125"/>
          </a:xfrm>
        </p:grpSpPr>
        <p:sp>
          <p:nvSpPr>
            <p:cNvPr id="42" name="Rectangle 8"/>
            <p:cNvSpPr>
              <a:spLocks noChangeArrowheads="1"/>
            </p:cNvSpPr>
            <p:nvPr/>
          </p:nvSpPr>
          <p:spPr bwMode="blackWhite">
            <a:xfrm>
              <a:off x="2718" y="1558"/>
              <a:ext cx="816" cy="1125"/>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p>
          </p:txBody>
        </p:sp>
        <p:pic>
          <p:nvPicPr>
            <p:cNvPr id="43" name="Picture 9"/>
            <p:cNvPicPr>
              <a:picLocks noChangeArrowheads="1"/>
            </p:cNvPicPr>
            <p:nvPr/>
          </p:nvPicPr>
          <p:blipFill>
            <a:blip r:embed="rId6" cstate="print"/>
            <a:srcRect/>
            <a:stretch>
              <a:fillRect/>
            </a:stretch>
          </p:blipFill>
          <p:spPr bwMode="auto">
            <a:xfrm>
              <a:off x="2766" y="1603"/>
              <a:ext cx="720" cy="1036"/>
            </a:xfrm>
            <a:prstGeom prst="rect">
              <a:avLst/>
            </a:prstGeom>
            <a:noFill/>
            <a:ln w="12700">
              <a:solidFill>
                <a:schemeClr val="accent1"/>
              </a:solidFill>
              <a:miter lim="800000"/>
              <a:headEnd/>
              <a:tailEnd/>
            </a:ln>
          </p:spPr>
        </p:pic>
      </p:grpSp>
      <p:grpSp>
        <p:nvGrpSpPr>
          <p:cNvPr id="44" name="Group 3"/>
          <p:cNvGrpSpPr>
            <a:grpSpLocks/>
          </p:cNvGrpSpPr>
          <p:nvPr/>
        </p:nvGrpSpPr>
        <p:grpSpPr bwMode="auto">
          <a:xfrm>
            <a:off x="6172200" y="1066800"/>
            <a:ext cx="1295400" cy="1690688"/>
            <a:chOff x="3580" y="865"/>
            <a:chExt cx="816" cy="1125"/>
          </a:xfrm>
        </p:grpSpPr>
        <p:sp>
          <p:nvSpPr>
            <p:cNvPr id="45" name="Rectangle 4"/>
            <p:cNvSpPr>
              <a:spLocks noChangeArrowheads="1"/>
            </p:cNvSpPr>
            <p:nvPr/>
          </p:nvSpPr>
          <p:spPr bwMode="blackWhite">
            <a:xfrm>
              <a:off x="3580" y="865"/>
              <a:ext cx="816" cy="1125"/>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p>
          </p:txBody>
        </p:sp>
        <p:pic>
          <p:nvPicPr>
            <p:cNvPr id="46" name="Picture 5"/>
            <p:cNvPicPr>
              <a:picLocks noChangeArrowheads="1"/>
            </p:cNvPicPr>
            <p:nvPr/>
          </p:nvPicPr>
          <p:blipFill>
            <a:blip r:embed="rId7" cstate="print"/>
            <a:srcRect l="28268" t="23315" r="10600" b="13989"/>
            <a:stretch>
              <a:fillRect/>
            </a:stretch>
          </p:blipFill>
          <p:spPr bwMode="auto">
            <a:xfrm>
              <a:off x="3628" y="910"/>
              <a:ext cx="720" cy="1036"/>
            </a:xfrm>
            <a:prstGeom prst="rect">
              <a:avLst/>
            </a:prstGeom>
            <a:noFill/>
            <a:ln w="12700">
              <a:solidFill>
                <a:schemeClr val="accent1"/>
              </a:solidFill>
              <a:miter lim="800000"/>
              <a:headEnd/>
              <a:tailEnd/>
            </a:ln>
          </p:spPr>
        </p:pic>
      </p:grpSp>
      <p:sp>
        <p:nvSpPr>
          <p:cNvPr id="47" name="Slide Number Placeholder 46"/>
          <p:cNvSpPr>
            <a:spLocks noGrp="1"/>
          </p:cNvSpPr>
          <p:nvPr>
            <p:ph type="sldNum" sz="quarter" idx="12"/>
          </p:nvPr>
        </p:nvSpPr>
        <p:spPr/>
        <p:txBody>
          <a:bodyPr/>
          <a:lstStyle/>
          <a:p>
            <a:fld id="{4D9804C3-CAB0-4972-851C-0C9927E7ED07}" type="slidenum">
              <a:rPr lang="en-US" smtClean="0"/>
              <a:pPr/>
              <a:t>23</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p:cNvSpPr txBox="1">
            <a:spLocks noChangeArrowheads="1"/>
          </p:cNvSpPr>
          <p:nvPr/>
        </p:nvSpPr>
        <p:spPr bwMode="auto">
          <a:xfrm>
            <a:off x="381000" y="982362"/>
            <a:ext cx="8305800" cy="830997"/>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1D0E42"/>
                </a:solidFill>
              </a:rPr>
              <a:t> </a:t>
            </a:r>
            <a:r>
              <a:rPr lang="en-US" sz="4800" b="1" dirty="0" smtClean="0">
                <a:solidFill>
                  <a:srgbClr val="1D0E42"/>
                </a:solidFill>
              </a:rPr>
              <a:t>CEAP classification </a:t>
            </a:r>
            <a:endParaRPr lang="en-US" sz="4800" b="1" dirty="0">
              <a:solidFill>
                <a:srgbClr val="1D0E42"/>
              </a:solidFill>
            </a:endParaRPr>
          </a:p>
        </p:txBody>
      </p:sp>
      <p:sp>
        <p:nvSpPr>
          <p:cNvPr id="12" name="Rectangle 3"/>
          <p:cNvSpPr txBox="1">
            <a:spLocks noChangeArrowheads="1"/>
          </p:cNvSpPr>
          <p:nvPr/>
        </p:nvSpPr>
        <p:spPr>
          <a:xfrm>
            <a:off x="609600" y="1828800"/>
            <a:ext cx="7696200" cy="2895600"/>
          </a:xfrm>
          <a:prstGeom prst="rect">
            <a:avLst/>
          </a:prstGeom>
          <a:noFill/>
        </p:spPr>
        <p:txBody>
          <a:bodyPr/>
          <a:lstStyle/>
          <a:p>
            <a:pPr marL="342900" indent="-342900">
              <a:lnSpc>
                <a:spcPct val="90000"/>
              </a:lnSpc>
              <a:spcBef>
                <a:spcPct val="20000"/>
              </a:spcBef>
              <a:buClr>
                <a:schemeClr val="tx2"/>
              </a:buClr>
              <a:buSzPct val="115000"/>
              <a:buFont typeface="Wingdings" pitchFamily="2" charset="2"/>
              <a:buNone/>
              <a:defRPr/>
            </a:pPr>
            <a:r>
              <a:rPr lang="en-US" sz="1400" b="1" kern="0" dirty="0">
                <a:latin typeface="+mn-lt"/>
              </a:rPr>
              <a:t>C = Clinical signs (0 – 6)</a:t>
            </a:r>
          </a:p>
          <a:p>
            <a:pPr marL="342900" indent="-342900">
              <a:lnSpc>
                <a:spcPct val="90000"/>
              </a:lnSpc>
              <a:spcBef>
                <a:spcPct val="20000"/>
              </a:spcBef>
              <a:buClr>
                <a:schemeClr val="tx2"/>
              </a:buClr>
              <a:buSzPct val="115000"/>
              <a:buFont typeface="Wingdings" pitchFamily="2" charset="2"/>
              <a:buNone/>
              <a:defRPr/>
            </a:pPr>
            <a:r>
              <a:rPr lang="en-US" sz="1400" b="1" kern="0" dirty="0">
                <a:latin typeface="+mn-lt"/>
              </a:rPr>
              <a:t>E = Etiologic classification (congenital, primary or secondary)</a:t>
            </a:r>
          </a:p>
          <a:p>
            <a:pPr marL="342900" indent="-342900">
              <a:lnSpc>
                <a:spcPct val="90000"/>
              </a:lnSpc>
              <a:spcBef>
                <a:spcPct val="20000"/>
              </a:spcBef>
              <a:buClr>
                <a:schemeClr val="tx2"/>
              </a:buClr>
              <a:buSzPct val="115000"/>
              <a:buFont typeface="Wingdings" pitchFamily="2" charset="2"/>
              <a:buNone/>
              <a:defRPr/>
            </a:pPr>
            <a:r>
              <a:rPr lang="en-US" sz="1400" b="1" kern="0" dirty="0">
                <a:latin typeface="+mn-lt"/>
              </a:rPr>
              <a:t>A = Anatomic distribution (superficial, deep, alone, combination)</a:t>
            </a:r>
          </a:p>
          <a:p>
            <a:pPr marL="342900" indent="-342900">
              <a:lnSpc>
                <a:spcPct val="90000"/>
              </a:lnSpc>
              <a:spcBef>
                <a:spcPct val="20000"/>
              </a:spcBef>
              <a:buClr>
                <a:schemeClr val="tx2"/>
              </a:buClr>
              <a:buSzPct val="115000"/>
              <a:buFont typeface="Wingdings" pitchFamily="2" charset="2"/>
              <a:buNone/>
              <a:defRPr/>
            </a:pPr>
            <a:r>
              <a:rPr lang="en-US" sz="1400" b="1" kern="0" dirty="0">
                <a:latin typeface="+mn-lt"/>
              </a:rPr>
              <a:t>P = Pathophysiologic dysfunction (alone or in combination)</a:t>
            </a:r>
          </a:p>
          <a:p>
            <a:pPr marL="342900" indent="-342900">
              <a:lnSpc>
                <a:spcPct val="90000"/>
              </a:lnSpc>
              <a:spcBef>
                <a:spcPct val="20000"/>
              </a:spcBef>
              <a:buClr>
                <a:schemeClr val="tx2"/>
              </a:buClr>
              <a:buSzPct val="115000"/>
              <a:buFont typeface="Wingdings" pitchFamily="2" charset="2"/>
              <a:buNone/>
              <a:defRPr/>
            </a:pPr>
            <a:endParaRPr lang="en-US" sz="1400" b="1" kern="0" dirty="0">
              <a:effectLst>
                <a:outerShdw blurRad="38100" dist="38100" dir="2700000" algn="tl">
                  <a:srgbClr val="000000"/>
                </a:outerShdw>
              </a:effectLst>
              <a:latin typeface="+mn-lt"/>
            </a:endParaRPr>
          </a:p>
          <a:p>
            <a:pPr marL="342900" indent="-342900">
              <a:lnSpc>
                <a:spcPct val="90000"/>
              </a:lnSpc>
              <a:spcBef>
                <a:spcPct val="20000"/>
              </a:spcBef>
              <a:buClr>
                <a:schemeClr val="tx2"/>
              </a:buClr>
              <a:buSzPct val="115000"/>
              <a:defRPr/>
            </a:pPr>
            <a:r>
              <a:rPr lang="en-US" sz="1400" kern="0" dirty="0">
                <a:solidFill>
                  <a:schemeClr val="accent4">
                    <a:lumMod val="10000"/>
                  </a:schemeClr>
                </a:solidFill>
                <a:latin typeface="+mn-lt"/>
              </a:rPr>
              <a:t>0   No visible or palpable signs of venous disease</a:t>
            </a: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1   Telengectasias (spider veins) reticular veins</a:t>
            </a: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2   Varicose veins</a:t>
            </a: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3   Edema</a:t>
            </a: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4   Skin changes:  pigmentation, venous eczema, </a:t>
            </a:r>
            <a:r>
              <a:rPr lang="en-US" sz="1400" kern="0" dirty="0">
                <a:solidFill>
                  <a:schemeClr val="accent4">
                    <a:lumMod val="10000"/>
                  </a:schemeClr>
                </a:solidFill>
              </a:rPr>
              <a:t>lipodermatosclerosis</a:t>
            </a:r>
            <a:endParaRPr lang="en-US" sz="1400" kern="0" dirty="0">
              <a:solidFill>
                <a:schemeClr val="accent4">
                  <a:lumMod val="10000"/>
                </a:schemeClr>
              </a:solidFill>
              <a:latin typeface="+mn-lt"/>
            </a:endParaRP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5   Healed venous ulceration</a:t>
            </a:r>
          </a:p>
          <a:p>
            <a:pPr marL="457200" indent="-457200">
              <a:lnSpc>
                <a:spcPct val="90000"/>
              </a:lnSpc>
              <a:spcBef>
                <a:spcPct val="20000"/>
              </a:spcBef>
              <a:buClr>
                <a:schemeClr val="tx2"/>
              </a:buClr>
              <a:buSzPct val="115000"/>
              <a:defRPr/>
            </a:pPr>
            <a:r>
              <a:rPr lang="en-US" sz="1400" kern="0" dirty="0">
                <a:solidFill>
                  <a:schemeClr val="accent4">
                    <a:lumMod val="10000"/>
                  </a:schemeClr>
                </a:solidFill>
                <a:latin typeface="+mn-lt"/>
              </a:rPr>
              <a:t>6   Active venous ulceration</a:t>
            </a:r>
          </a:p>
          <a:p>
            <a:pPr marL="342900" indent="-342900" eaLnBrk="1" hangingPunct="1">
              <a:spcBef>
                <a:spcPct val="20000"/>
              </a:spcBef>
              <a:buClr>
                <a:schemeClr val="tx2"/>
              </a:buClr>
              <a:buSzPct val="115000"/>
              <a:buFont typeface="Wingdings" pitchFamily="2" charset="2"/>
              <a:buChar char="§"/>
              <a:defRPr/>
            </a:pPr>
            <a:endParaRPr lang="en-US" sz="3200" kern="0" dirty="0">
              <a:effectLst>
                <a:outerShdw blurRad="38100" dist="38100" dir="2700000" algn="tl">
                  <a:srgbClr val="000000"/>
                </a:outerShdw>
              </a:effectLst>
              <a:latin typeface="+mn-lt"/>
            </a:endParaRPr>
          </a:p>
        </p:txBody>
      </p:sp>
      <p:pic>
        <p:nvPicPr>
          <p:cNvPr id="13" name="Picture 6" descr="corona1"/>
          <p:cNvPicPr>
            <a:picLocks noChangeAspect="1" noChangeArrowheads="1"/>
          </p:cNvPicPr>
          <p:nvPr/>
        </p:nvPicPr>
        <p:blipFill>
          <a:blip r:embed="rId4" cstate="print"/>
          <a:srcRect/>
          <a:stretch>
            <a:fillRect/>
          </a:stretch>
        </p:blipFill>
        <p:spPr bwMode="auto">
          <a:xfrm>
            <a:off x="381000" y="5334000"/>
            <a:ext cx="1057275" cy="1149350"/>
          </a:xfrm>
          <a:prstGeom prst="rect">
            <a:avLst/>
          </a:prstGeom>
          <a:noFill/>
          <a:ln w="38100">
            <a:solidFill>
              <a:srgbClr val="00B0F0"/>
            </a:solidFill>
            <a:miter lim="800000"/>
            <a:headEnd/>
            <a:tailEnd/>
          </a:ln>
        </p:spPr>
      </p:pic>
      <p:pic>
        <p:nvPicPr>
          <p:cNvPr id="16" name="Picture 11" descr="Patient 2  before closure"/>
          <p:cNvPicPr>
            <a:picLocks noChangeAspect="1" noChangeArrowheads="1"/>
          </p:cNvPicPr>
          <p:nvPr/>
        </p:nvPicPr>
        <p:blipFill>
          <a:blip r:embed="rId5" cstate="print"/>
          <a:srcRect/>
          <a:stretch>
            <a:fillRect/>
          </a:stretch>
        </p:blipFill>
        <p:spPr bwMode="auto">
          <a:xfrm>
            <a:off x="1828800" y="5334000"/>
            <a:ext cx="762000" cy="1174750"/>
          </a:xfrm>
          <a:prstGeom prst="rect">
            <a:avLst/>
          </a:prstGeom>
          <a:noFill/>
          <a:ln w="38100">
            <a:solidFill>
              <a:srgbClr val="00B0F0"/>
            </a:solidFill>
            <a:miter lim="800000"/>
            <a:headEnd/>
            <a:tailEnd/>
          </a:ln>
        </p:spPr>
      </p:pic>
      <p:pic>
        <p:nvPicPr>
          <p:cNvPr id="17" name="Picture 48"/>
          <p:cNvPicPr>
            <a:picLocks noChangeAspect="1" noChangeArrowheads="1"/>
          </p:cNvPicPr>
          <p:nvPr/>
        </p:nvPicPr>
        <p:blipFill>
          <a:blip r:embed="rId6" cstate="print"/>
          <a:srcRect/>
          <a:stretch>
            <a:fillRect/>
          </a:stretch>
        </p:blipFill>
        <p:spPr bwMode="auto">
          <a:xfrm>
            <a:off x="2971800" y="5334000"/>
            <a:ext cx="812800" cy="1219200"/>
          </a:xfrm>
          <a:prstGeom prst="rect">
            <a:avLst/>
          </a:prstGeom>
          <a:noFill/>
          <a:ln w="38100">
            <a:solidFill>
              <a:srgbClr val="00B0F0"/>
            </a:solidFill>
            <a:miter lim="800000"/>
            <a:headEnd/>
            <a:tailEnd/>
          </a:ln>
        </p:spPr>
      </p:pic>
      <p:pic>
        <p:nvPicPr>
          <p:cNvPr id="18" name="Picture 3"/>
          <p:cNvPicPr>
            <a:picLocks noChangeAspect="1" noChangeArrowheads="1"/>
          </p:cNvPicPr>
          <p:nvPr/>
        </p:nvPicPr>
        <p:blipFill>
          <a:blip r:embed="rId7" cstate="print"/>
          <a:srcRect/>
          <a:stretch>
            <a:fillRect/>
          </a:stretch>
        </p:blipFill>
        <p:spPr bwMode="auto">
          <a:xfrm>
            <a:off x="4191000" y="5334000"/>
            <a:ext cx="817563" cy="1295400"/>
          </a:xfrm>
          <a:prstGeom prst="rect">
            <a:avLst/>
          </a:prstGeom>
          <a:noFill/>
          <a:ln w="38100">
            <a:solidFill>
              <a:srgbClr val="00B0F0"/>
            </a:solidFill>
            <a:miter lim="800000"/>
            <a:headEnd/>
            <a:tailEnd/>
          </a:ln>
        </p:spPr>
      </p:pic>
      <p:pic>
        <p:nvPicPr>
          <p:cNvPr id="19" name="Picture 15"/>
          <p:cNvPicPr>
            <a:picLocks noChangeAspect="1" noChangeArrowheads="1"/>
          </p:cNvPicPr>
          <p:nvPr/>
        </p:nvPicPr>
        <p:blipFill>
          <a:blip r:embed="rId8" cstate="print"/>
          <a:srcRect/>
          <a:stretch>
            <a:fillRect/>
          </a:stretch>
        </p:blipFill>
        <p:spPr bwMode="auto">
          <a:xfrm>
            <a:off x="5410200" y="5486400"/>
            <a:ext cx="1343025" cy="990600"/>
          </a:xfrm>
          <a:prstGeom prst="rect">
            <a:avLst/>
          </a:prstGeom>
          <a:noFill/>
          <a:ln w="38100">
            <a:solidFill>
              <a:srgbClr val="00B0F0"/>
            </a:solidFill>
            <a:miter lim="800000"/>
            <a:headEnd/>
            <a:tailEnd/>
          </a:ln>
        </p:spPr>
      </p:pic>
      <p:pic>
        <p:nvPicPr>
          <p:cNvPr id="20" name="Picture 8"/>
          <p:cNvPicPr>
            <a:picLocks noChangeAspect="1" noChangeArrowheads="1"/>
          </p:cNvPicPr>
          <p:nvPr/>
        </p:nvPicPr>
        <p:blipFill>
          <a:blip r:embed="rId9" cstate="print"/>
          <a:srcRect/>
          <a:stretch>
            <a:fillRect/>
          </a:stretch>
        </p:blipFill>
        <p:spPr bwMode="auto">
          <a:xfrm>
            <a:off x="7239000" y="5410200"/>
            <a:ext cx="996950" cy="1177925"/>
          </a:xfrm>
          <a:prstGeom prst="rect">
            <a:avLst/>
          </a:prstGeom>
          <a:noFill/>
          <a:ln w="38100">
            <a:solidFill>
              <a:srgbClr val="00B0F0"/>
            </a:solidFill>
            <a:miter lim="800000"/>
            <a:headEnd/>
            <a:tailEnd/>
          </a:ln>
        </p:spPr>
      </p:pic>
      <p:sp>
        <p:nvSpPr>
          <p:cNvPr id="21" name="Curved Up Arrow 32"/>
          <p:cNvSpPr>
            <a:spLocks noChangeArrowheads="1"/>
          </p:cNvSpPr>
          <p:nvPr/>
        </p:nvSpPr>
        <p:spPr bwMode="auto">
          <a:xfrm rot="-5656114">
            <a:off x="8251814" y="5729585"/>
            <a:ext cx="509588" cy="517525"/>
          </a:xfrm>
          <a:prstGeom prst="curvedUpArrow">
            <a:avLst>
              <a:gd name="adj1" fmla="val 25000"/>
              <a:gd name="adj2" fmla="val 50000"/>
              <a:gd name="adj3" fmla="val 25037"/>
            </a:avLst>
          </a:prstGeom>
          <a:solidFill>
            <a:srgbClr val="FFFF00"/>
          </a:solidFill>
          <a:ln w="9525" algn="ctr">
            <a:solidFill>
              <a:schemeClr val="tx1"/>
            </a:solidFill>
            <a:round/>
            <a:headEnd/>
            <a:tailEnd/>
          </a:ln>
        </p:spPr>
        <p:txBody>
          <a:bodyPr/>
          <a:lstStyle/>
          <a:p>
            <a:endParaRPr lang="en-US"/>
          </a:p>
        </p:txBody>
      </p:sp>
      <p:sp>
        <p:nvSpPr>
          <p:cNvPr id="22" name="Right Arrow 31"/>
          <p:cNvSpPr>
            <a:spLocks noChangeArrowheads="1"/>
          </p:cNvSpPr>
          <p:nvPr/>
        </p:nvSpPr>
        <p:spPr bwMode="auto">
          <a:xfrm>
            <a:off x="6781800" y="6019800"/>
            <a:ext cx="457200" cy="304800"/>
          </a:xfrm>
          <a:prstGeom prst="rightArrow">
            <a:avLst>
              <a:gd name="adj1" fmla="val 50000"/>
              <a:gd name="adj2" fmla="val 50000"/>
            </a:avLst>
          </a:prstGeom>
          <a:solidFill>
            <a:srgbClr val="FFFF00"/>
          </a:solidFill>
          <a:ln w="9525" algn="ctr">
            <a:solidFill>
              <a:schemeClr val="tx1"/>
            </a:solidFill>
            <a:round/>
            <a:headEnd/>
            <a:tailEnd/>
          </a:ln>
        </p:spPr>
        <p:txBody>
          <a:bodyPr/>
          <a:lstStyle/>
          <a:p>
            <a:endParaRPr lang="en-US"/>
          </a:p>
        </p:txBody>
      </p:sp>
      <p:sp>
        <p:nvSpPr>
          <p:cNvPr id="23" name="Right Arrow 29"/>
          <p:cNvSpPr>
            <a:spLocks noChangeArrowheads="1"/>
          </p:cNvSpPr>
          <p:nvPr/>
        </p:nvSpPr>
        <p:spPr bwMode="auto">
          <a:xfrm>
            <a:off x="3810000" y="6096000"/>
            <a:ext cx="457200" cy="304800"/>
          </a:xfrm>
          <a:prstGeom prst="rightArrow">
            <a:avLst>
              <a:gd name="adj1" fmla="val 50000"/>
              <a:gd name="adj2" fmla="val 50000"/>
            </a:avLst>
          </a:prstGeom>
          <a:solidFill>
            <a:srgbClr val="FFFF00"/>
          </a:solidFill>
          <a:ln w="9525" algn="ctr">
            <a:solidFill>
              <a:schemeClr val="tx1"/>
            </a:solidFill>
            <a:round/>
            <a:headEnd/>
            <a:tailEnd/>
          </a:ln>
        </p:spPr>
        <p:txBody>
          <a:bodyPr/>
          <a:lstStyle/>
          <a:p>
            <a:endParaRPr lang="en-US"/>
          </a:p>
        </p:txBody>
      </p:sp>
      <p:sp>
        <p:nvSpPr>
          <p:cNvPr id="24" name="Right Arrow 29"/>
          <p:cNvSpPr>
            <a:spLocks noChangeArrowheads="1"/>
          </p:cNvSpPr>
          <p:nvPr/>
        </p:nvSpPr>
        <p:spPr bwMode="auto">
          <a:xfrm>
            <a:off x="5029200" y="6096000"/>
            <a:ext cx="457200" cy="304800"/>
          </a:xfrm>
          <a:prstGeom prst="rightArrow">
            <a:avLst>
              <a:gd name="adj1" fmla="val 50000"/>
              <a:gd name="adj2" fmla="val 50000"/>
            </a:avLst>
          </a:prstGeom>
          <a:solidFill>
            <a:srgbClr val="FFFF00"/>
          </a:solidFill>
          <a:ln w="9525" algn="ctr">
            <a:solidFill>
              <a:schemeClr val="tx1"/>
            </a:solidFill>
            <a:round/>
            <a:headEnd/>
            <a:tailEnd/>
          </a:ln>
        </p:spPr>
        <p:txBody>
          <a:bodyPr/>
          <a:lstStyle/>
          <a:p>
            <a:endParaRPr lang="en-US"/>
          </a:p>
        </p:txBody>
      </p:sp>
      <p:sp>
        <p:nvSpPr>
          <p:cNvPr id="25" name="Right Arrow 29"/>
          <p:cNvSpPr>
            <a:spLocks noChangeArrowheads="1"/>
          </p:cNvSpPr>
          <p:nvPr/>
        </p:nvSpPr>
        <p:spPr bwMode="auto">
          <a:xfrm>
            <a:off x="2590800" y="6096000"/>
            <a:ext cx="457200" cy="304800"/>
          </a:xfrm>
          <a:prstGeom prst="rightArrow">
            <a:avLst>
              <a:gd name="adj1" fmla="val 50000"/>
              <a:gd name="adj2" fmla="val 50000"/>
            </a:avLst>
          </a:prstGeom>
          <a:solidFill>
            <a:srgbClr val="FFFF00"/>
          </a:solidFill>
          <a:ln w="9525" algn="ctr">
            <a:solidFill>
              <a:schemeClr val="tx1"/>
            </a:solidFill>
            <a:round/>
            <a:headEnd/>
            <a:tailEnd/>
          </a:ln>
        </p:spPr>
        <p:txBody>
          <a:bodyPr/>
          <a:lstStyle/>
          <a:p>
            <a:endParaRPr lang="en-US"/>
          </a:p>
        </p:txBody>
      </p:sp>
      <p:sp>
        <p:nvSpPr>
          <p:cNvPr id="26" name="Right Arrow 29"/>
          <p:cNvSpPr>
            <a:spLocks noChangeArrowheads="1"/>
          </p:cNvSpPr>
          <p:nvPr/>
        </p:nvSpPr>
        <p:spPr bwMode="auto">
          <a:xfrm>
            <a:off x="1447800" y="6172200"/>
            <a:ext cx="457200" cy="304800"/>
          </a:xfrm>
          <a:prstGeom prst="rightArrow">
            <a:avLst>
              <a:gd name="adj1" fmla="val 50000"/>
              <a:gd name="adj2" fmla="val 50000"/>
            </a:avLst>
          </a:prstGeom>
          <a:solidFill>
            <a:srgbClr val="FFFF00"/>
          </a:solidFill>
          <a:ln w="9525" algn="ctr">
            <a:solidFill>
              <a:schemeClr val="tx1"/>
            </a:solidFill>
            <a:round/>
            <a:headEnd/>
            <a:tailEnd/>
          </a:ln>
        </p:spPr>
        <p:txBody>
          <a:bodyPr/>
          <a:lstStyle/>
          <a:p>
            <a:endParaRPr lang="en-US"/>
          </a:p>
        </p:txBody>
      </p:sp>
      <p:sp>
        <p:nvSpPr>
          <p:cNvPr id="31" name="Rectangle 30"/>
          <p:cNvSpPr/>
          <p:nvPr/>
        </p:nvSpPr>
        <p:spPr>
          <a:xfrm>
            <a:off x="685800" y="6211669"/>
            <a:ext cx="381000" cy="646331"/>
          </a:xfrm>
          <a:prstGeom prst="rect">
            <a:avLst/>
          </a:prstGeom>
          <a:noFill/>
        </p:spPr>
        <p:txBody>
          <a:bodyPr wrap="square">
            <a:spAutoFit/>
          </a:bodyPr>
          <a:lstStyle/>
          <a:p>
            <a:pPr algn="ctr">
              <a:defRPr/>
            </a:pPr>
            <a:r>
              <a:rPr lang="en-US" sz="3600" b="1" dirty="0" smtClean="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1</a:t>
            </a:r>
            <a:endPar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endParaRPr>
          </a:p>
        </p:txBody>
      </p:sp>
      <p:sp>
        <p:nvSpPr>
          <p:cNvPr id="32" name="Rectangle 31"/>
          <p:cNvSpPr/>
          <p:nvPr/>
        </p:nvSpPr>
        <p:spPr>
          <a:xfrm>
            <a:off x="2133600" y="6211669"/>
            <a:ext cx="228600" cy="646331"/>
          </a:xfrm>
          <a:prstGeom prst="rect">
            <a:avLst/>
          </a:prstGeom>
          <a:noFill/>
        </p:spPr>
        <p:txBody>
          <a:bodyPr>
            <a:spAutoFit/>
          </a:bodyPr>
          <a:lstStyle/>
          <a:p>
            <a:pPr algn="ctr">
              <a:defRPr/>
            </a:pPr>
            <a:r>
              <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2</a:t>
            </a:r>
          </a:p>
        </p:txBody>
      </p:sp>
      <p:sp>
        <p:nvSpPr>
          <p:cNvPr id="33" name="Rectangle 32"/>
          <p:cNvSpPr/>
          <p:nvPr/>
        </p:nvSpPr>
        <p:spPr>
          <a:xfrm>
            <a:off x="4495800" y="6211669"/>
            <a:ext cx="228600" cy="646331"/>
          </a:xfrm>
          <a:prstGeom prst="rect">
            <a:avLst/>
          </a:prstGeom>
          <a:noFill/>
        </p:spPr>
        <p:txBody>
          <a:bodyPr>
            <a:spAutoFit/>
          </a:bodyPr>
          <a:lstStyle/>
          <a:p>
            <a:pPr algn="ctr">
              <a:defRPr/>
            </a:pPr>
            <a:r>
              <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4</a:t>
            </a:r>
          </a:p>
        </p:txBody>
      </p:sp>
      <p:sp>
        <p:nvSpPr>
          <p:cNvPr id="34" name="Rectangle 33"/>
          <p:cNvSpPr/>
          <p:nvPr/>
        </p:nvSpPr>
        <p:spPr>
          <a:xfrm>
            <a:off x="3276600" y="6211669"/>
            <a:ext cx="228600" cy="646331"/>
          </a:xfrm>
          <a:prstGeom prst="rect">
            <a:avLst/>
          </a:prstGeom>
          <a:noFill/>
        </p:spPr>
        <p:txBody>
          <a:bodyPr>
            <a:spAutoFit/>
          </a:bodyPr>
          <a:lstStyle/>
          <a:p>
            <a:pPr algn="ctr">
              <a:defRPr/>
            </a:pPr>
            <a:r>
              <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3</a:t>
            </a:r>
          </a:p>
        </p:txBody>
      </p:sp>
      <p:sp>
        <p:nvSpPr>
          <p:cNvPr id="35" name="Rectangle 34"/>
          <p:cNvSpPr/>
          <p:nvPr/>
        </p:nvSpPr>
        <p:spPr>
          <a:xfrm>
            <a:off x="5943600" y="6211669"/>
            <a:ext cx="228600" cy="646331"/>
          </a:xfrm>
          <a:prstGeom prst="rect">
            <a:avLst/>
          </a:prstGeom>
          <a:noFill/>
        </p:spPr>
        <p:txBody>
          <a:bodyPr>
            <a:spAutoFit/>
          </a:bodyPr>
          <a:lstStyle/>
          <a:p>
            <a:pPr algn="ctr">
              <a:defRPr/>
            </a:pPr>
            <a:r>
              <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5</a:t>
            </a:r>
          </a:p>
        </p:txBody>
      </p:sp>
      <p:sp>
        <p:nvSpPr>
          <p:cNvPr id="36" name="Rectangle 35"/>
          <p:cNvSpPr/>
          <p:nvPr/>
        </p:nvSpPr>
        <p:spPr>
          <a:xfrm>
            <a:off x="7543800" y="6211669"/>
            <a:ext cx="228600" cy="646331"/>
          </a:xfrm>
          <a:prstGeom prst="rect">
            <a:avLst/>
          </a:prstGeom>
          <a:noFill/>
        </p:spPr>
        <p:txBody>
          <a:bodyPr>
            <a:spAutoFit/>
          </a:bodyPr>
          <a:lstStyle/>
          <a:p>
            <a:pPr algn="ctr">
              <a:defRPr/>
            </a:pPr>
            <a:r>
              <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rPr>
              <a:t>6</a:t>
            </a:r>
          </a:p>
        </p:txBody>
      </p:sp>
      <p:sp>
        <p:nvSpPr>
          <p:cNvPr id="37" name="TextBox 36"/>
          <p:cNvSpPr txBox="1"/>
          <p:nvPr/>
        </p:nvSpPr>
        <p:spPr>
          <a:xfrm>
            <a:off x="1676400" y="5181600"/>
            <a:ext cx="1143000" cy="584775"/>
          </a:xfrm>
          <a:prstGeom prst="rect">
            <a:avLst/>
          </a:prstGeom>
          <a:solidFill>
            <a:schemeClr val="bg1"/>
          </a:solidFill>
        </p:spPr>
        <p:txBody>
          <a:bodyPr wrap="square">
            <a:spAutoFit/>
          </a:bodyPr>
          <a:lstStyle/>
          <a:p>
            <a:pPr algn="ctr">
              <a:defRPr/>
            </a:pPr>
            <a:r>
              <a:rPr lang="en-US" sz="1600" b="1" dirty="0" smtClean="0"/>
              <a:t>20 million</a:t>
            </a:r>
            <a:endParaRPr lang="en-US" sz="1600" b="1" dirty="0"/>
          </a:p>
        </p:txBody>
      </p:sp>
      <p:sp>
        <p:nvSpPr>
          <p:cNvPr id="38" name="TextBox 37"/>
          <p:cNvSpPr txBox="1"/>
          <p:nvPr/>
        </p:nvSpPr>
        <p:spPr>
          <a:xfrm>
            <a:off x="4038600" y="5181600"/>
            <a:ext cx="1143000" cy="584775"/>
          </a:xfrm>
          <a:prstGeom prst="rect">
            <a:avLst/>
          </a:prstGeom>
          <a:solidFill>
            <a:schemeClr val="bg1"/>
          </a:solidFill>
        </p:spPr>
        <p:txBody>
          <a:bodyPr wrap="square">
            <a:spAutoFit/>
          </a:bodyPr>
          <a:lstStyle/>
          <a:p>
            <a:pPr algn="ctr">
              <a:defRPr/>
            </a:pPr>
            <a:r>
              <a:rPr lang="en-US" sz="1600" b="1" dirty="0"/>
              <a:t>2- 6 </a:t>
            </a:r>
            <a:r>
              <a:rPr lang="en-US" sz="1600" b="1" dirty="0" smtClean="0"/>
              <a:t>million</a:t>
            </a:r>
            <a:endParaRPr lang="en-US" sz="1600" b="1" dirty="0"/>
          </a:p>
        </p:txBody>
      </p:sp>
      <p:sp>
        <p:nvSpPr>
          <p:cNvPr id="39" name="TextBox 38"/>
          <p:cNvSpPr txBox="1"/>
          <p:nvPr/>
        </p:nvSpPr>
        <p:spPr>
          <a:xfrm>
            <a:off x="7086600" y="5181600"/>
            <a:ext cx="1447800" cy="338554"/>
          </a:xfrm>
          <a:prstGeom prst="rect">
            <a:avLst/>
          </a:prstGeom>
          <a:solidFill>
            <a:schemeClr val="bg1"/>
          </a:solidFill>
        </p:spPr>
        <p:txBody>
          <a:bodyPr wrap="square">
            <a:spAutoFit/>
          </a:bodyPr>
          <a:lstStyle/>
          <a:p>
            <a:pPr marL="342900" indent="-342900" algn="ctr">
              <a:buAutoNum type="arabicPlain" startAt="500"/>
              <a:defRPr/>
            </a:pPr>
            <a:r>
              <a:rPr lang="en-US" sz="1600" b="1" dirty="0" smtClean="0"/>
              <a:t>0</a:t>
            </a:r>
          </a:p>
        </p:txBody>
      </p:sp>
      <p:sp>
        <p:nvSpPr>
          <p:cNvPr id="40" name="Slide Number Placeholder 39"/>
          <p:cNvSpPr>
            <a:spLocks noGrp="1"/>
          </p:cNvSpPr>
          <p:nvPr>
            <p:ph type="sldNum" sz="quarter" idx="12"/>
          </p:nvPr>
        </p:nvSpPr>
        <p:spPr/>
        <p:txBody>
          <a:bodyPr/>
          <a:lstStyle/>
          <a:p>
            <a:fld id="{4D9804C3-CAB0-4972-851C-0C9927E7ED07}" type="slidenum">
              <a:rPr lang="en-US" smtClean="0"/>
              <a:pPr/>
              <a:t>24</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5"/>
          <p:cNvSpPr txBox="1">
            <a:spLocks noChangeArrowheads="1"/>
          </p:cNvSpPr>
          <p:nvPr/>
        </p:nvSpPr>
        <p:spPr bwMode="auto">
          <a:xfrm>
            <a:off x="381000" y="838200"/>
            <a:ext cx="8305800" cy="523220"/>
          </a:xfrm>
          <a:prstGeom prst="rect">
            <a:avLst/>
          </a:prstGeom>
          <a:noFill/>
          <a:ln w="9525">
            <a:noFill/>
            <a:miter lim="800000"/>
            <a:headEnd/>
            <a:tailEnd/>
          </a:ln>
        </p:spPr>
        <p:txBody>
          <a:bodyPr>
            <a:spAutoFit/>
          </a:bodyPr>
          <a:lstStyle/>
          <a:p>
            <a:pPr algn="ctr">
              <a:spcBef>
                <a:spcPct val="50000"/>
              </a:spcBef>
            </a:pPr>
            <a:r>
              <a:rPr lang="en-US" sz="2800" b="1" dirty="0" smtClean="0">
                <a:solidFill>
                  <a:srgbClr val="1D0E42"/>
                </a:solidFill>
              </a:rPr>
              <a:t>Differential diagnosis for edema</a:t>
            </a:r>
            <a:endParaRPr lang="en-US" sz="2800" b="1" dirty="0">
              <a:solidFill>
                <a:srgbClr val="1D0E42"/>
              </a:solidFill>
            </a:endParaRPr>
          </a:p>
        </p:txBody>
      </p:sp>
      <p:sp>
        <p:nvSpPr>
          <p:cNvPr id="35" name="Rectangle 34"/>
          <p:cNvSpPr/>
          <p:nvPr/>
        </p:nvSpPr>
        <p:spPr>
          <a:xfrm>
            <a:off x="5943600" y="6211669"/>
            <a:ext cx="228600" cy="646331"/>
          </a:xfrm>
          <a:prstGeom prst="rect">
            <a:avLst/>
          </a:prstGeom>
          <a:noFill/>
        </p:spPr>
        <p:txBody>
          <a:bodyPr>
            <a:spAutoFit/>
          </a:bodyPr>
          <a:lstStyle/>
          <a:p>
            <a:pPr algn="ctr">
              <a:defRPr/>
            </a:pPr>
            <a:endParaRPr lang="en-US" sz="3600" b="1" dirty="0">
              <a:ln w="12700">
                <a:solidFill>
                  <a:schemeClr val="tx2">
                    <a:satMod val="155000"/>
                  </a:schemeClr>
                </a:solidFill>
                <a:prstDash val="solid"/>
              </a:ln>
              <a:solidFill>
                <a:schemeClr val="accent4">
                  <a:lumMod val="10000"/>
                </a:schemeClr>
              </a:solidFill>
              <a:effectLst>
                <a:outerShdw blurRad="41275" dist="20320" dir="1800000" algn="tl" rotWithShape="0">
                  <a:srgbClr val="000000">
                    <a:alpha val="40000"/>
                  </a:srgbClr>
                </a:outerShdw>
              </a:effectLst>
            </a:endParaRPr>
          </a:p>
        </p:txBody>
      </p:sp>
      <p:sp>
        <p:nvSpPr>
          <p:cNvPr id="40" name="Slide Number Placeholder 39"/>
          <p:cNvSpPr>
            <a:spLocks noGrp="1"/>
          </p:cNvSpPr>
          <p:nvPr>
            <p:ph type="sldNum" sz="quarter" idx="12"/>
          </p:nvPr>
        </p:nvSpPr>
        <p:spPr/>
        <p:txBody>
          <a:bodyPr/>
          <a:lstStyle/>
          <a:p>
            <a:fld id="{4D9804C3-CAB0-4972-851C-0C9927E7ED07}" type="slidenum">
              <a:rPr lang="en-US" smtClean="0"/>
              <a:pPr/>
              <a:t>25</a:t>
            </a:fld>
            <a:endParaRPr lang="en-US"/>
          </a:p>
        </p:txBody>
      </p:sp>
      <p:pic>
        <p:nvPicPr>
          <p:cNvPr id="41" name="Picture 5" descr="lymphedemaLE-261x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524000"/>
            <a:ext cx="2055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28600" y="1524000"/>
            <a:ext cx="6019800" cy="3785652"/>
          </a:xfrm>
          <a:prstGeom prst="rect">
            <a:avLst/>
          </a:prstGeom>
          <a:noFill/>
        </p:spPr>
        <p:txBody>
          <a:bodyPr wrap="square" rtlCol="0">
            <a:spAutoFit/>
          </a:bodyPr>
          <a:lstStyle/>
          <a:p>
            <a:r>
              <a:rPr lang="en-US" sz="2000" b="1" dirty="0" smtClean="0"/>
              <a:t>Deep Vein Thrombosis (DVT) needs to be excluded</a:t>
            </a:r>
            <a:r>
              <a:rPr lang="en-US" sz="2000" dirty="0" smtClean="0"/>
              <a:t>.</a:t>
            </a:r>
          </a:p>
          <a:p>
            <a:endParaRPr lang="en-US" sz="2000" dirty="0" smtClean="0"/>
          </a:p>
          <a:p>
            <a:r>
              <a:rPr lang="en-US" sz="2000" b="1" dirty="0" smtClean="0"/>
              <a:t>Systemic causes of edema</a:t>
            </a:r>
            <a:r>
              <a:rPr lang="en-US" sz="2000" dirty="0" smtClean="0"/>
              <a:t>: Congestive heart failure, nephrosis, liver disease, endocrine disorders, medication side effect (CCB, NSAIDS, oral hypoglycemic).</a:t>
            </a:r>
          </a:p>
          <a:p>
            <a:endParaRPr lang="en-US" sz="2000" dirty="0" smtClean="0"/>
          </a:p>
          <a:p>
            <a:r>
              <a:rPr lang="en-US" sz="2000" b="1" dirty="0" smtClean="0"/>
              <a:t>Other considerations</a:t>
            </a:r>
            <a:r>
              <a:rPr lang="en-US" sz="2000" dirty="0" smtClean="0"/>
              <a:t>: ruptured popliteal cyst, soft tissue hematoma or mass, chronic </a:t>
            </a:r>
            <a:r>
              <a:rPr lang="en-US" sz="2000" dirty="0" err="1" smtClean="0"/>
              <a:t>exertional</a:t>
            </a:r>
            <a:r>
              <a:rPr lang="en-US" sz="2000" dirty="0" smtClean="0"/>
              <a:t> compartment syndrome, gastrocnemius tear or lymphedema.</a:t>
            </a:r>
            <a:endParaRPr lang="en-US" sz="2000" dirty="0"/>
          </a:p>
        </p:txBody>
      </p:sp>
    </p:spTree>
    <p:extLst>
      <p:ext uri="{BB962C8B-B14F-4D97-AF65-F5344CB8AC3E}">
        <p14:creationId xmlns:p14="http://schemas.microsoft.com/office/powerpoint/2010/main" val="2647171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41131"/>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609600" y="838200"/>
            <a:ext cx="7924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Investigation</a:t>
            </a:r>
            <a:endParaRPr kumimoji="0" lang="en-US" sz="4000" b="1" i="0" u="none" strike="noStrike" kern="0" cap="none" spc="0" normalizeH="0" baseline="0" noProof="0" dirty="0">
              <a:ln>
                <a:noFill/>
              </a:ln>
              <a:solidFill>
                <a:srgbClr val="1D0E42"/>
              </a:solidFill>
              <a:effectLst/>
              <a:uLnTx/>
              <a:uFillTx/>
              <a:latin typeface="+mj-lt"/>
              <a:ea typeface="MS PGothic" pitchFamily="34" charset="-128"/>
              <a:cs typeface="+mj-cs"/>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26</a:t>
            </a:fld>
            <a:endParaRPr lang="en-US"/>
          </a:p>
        </p:txBody>
      </p:sp>
      <p:sp>
        <p:nvSpPr>
          <p:cNvPr id="3" name="TextBox 2"/>
          <p:cNvSpPr txBox="1"/>
          <p:nvPr/>
        </p:nvSpPr>
        <p:spPr>
          <a:xfrm>
            <a:off x="586154" y="1905000"/>
            <a:ext cx="3352800" cy="1754326"/>
          </a:xfrm>
          <a:prstGeom prst="rect">
            <a:avLst/>
          </a:prstGeom>
          <a:noFill/>
        </p:spPr>
        <p:txBody>
          <a:bodyPr wrap="square" rtlCol="0">
            <a:spAutoFit/>
          </a:bodyPr>
          <a:lstStyle/>
          <a:p>
            <a:pPr marL="285750" indent="-285750">
              <a:buFont typeface="Arial" pitchFamily="34" charset="0"/>
              <a:buChar char="•"/>
            </a:pPr>
            <a:r>
              <a:rPr lang="en-US" dirty="0">
                <a:latin typeface="Times New Roman" pitchFamily="18" charset="0"/>
                <a:cs typeface="Times New Roman" pitchFamily="18" charset="0"/>
              </a:rPr>
              <a:t>All get a Duplex scan </a:t>
            </a:r>
          </a:p>
          <a:p>
            <a:pPr marL="285750" indent="-285750">
              <a:buFont typeface="Arial" pitchFamily="34" charset="0"/>
              <a:buChar char="•"/>
            </a:pPr>
            <a:r>
              <a:rPr lang="en-US" dirty="0" smtClean="0">
                <a:latin typeface="Times New Roman" pitchFamily="18" charset="0"/>
                <a:cs typeface="Times New Roman" pitchFamily="18" charset="0"/>
              </a:rPr>
              <a:t>Examines:</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 Deep veins</a:t>
            </a:r>
          </a:p>
          <a:p>
            <a:r>
              <a:rPr lang="en-US" dirty="0">
                <a:latin typeface="Times New Roman" pitchFamily="18" charset="0"/>
                <a:cs typeface="Times New Roman" pitchFamily="18" charset="0"/>
              </a:rPr>
              <a:t>	– Superficial veins</a:t>
            </a:r>
          </a:p>
          <a:p>
            <a:r>
              <a:rPr lang="en-US" dirty="0">
                <a:latin typeface="Times New Roman" pitchFamily="18" charset="0"/>
                <a:cs typeface="Times New Roman" pitchFamily="18" charset="0"/>
              </a:rPr>
              <a:t>	– Incompetence and    	</a:t>
            </a:r>
            <a:r>
              <a:rPr lang="en-US" dirty="0" smtClean="0">
                <a:latin typeface="Times New Roman" pitchFamily="18" charset="0"/>
                <a:cs typeface="Times New Roman" pitchFamily="18" charset="0"/>
              </a:rPr>
              <a:t>   patency</a:t>
            </a:r>
            <a:endParaRPr lang="en-US" dirty="0">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752600"/>
            <a:ext cx="3380004"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4114800"/>
            <a:ext cx="3352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98023" y="4492649"/>
            <a:ext cx="2999004" cy="1169551"/>
          </a:xfrm>
          <a:prstGeom prst="rect">
            <a:avLst/>
          </a:prstGeom>
          <a:noFill/>
        </p:spPr>
        <p:txBody>
          <a:bodyPr wrap="square" rtlCol="0">
            <a:spAutoFit/>
          </a:bodyPr>
          <a:lstStyle/>
          <a:p>
            <a:r>
              <a:rPr lang="en-US" sz="1400" dirty="0">
                <a:latin typeface="Times New Roman" pitchFamily="18" charset="0"/>
                <a:cs typeface="Times New Roman" pitchFamily="18" charset="0"/>
              </a:rPr>
              <a:t>Other </a:t>
            </a:r>
            <a:r>
              <a:rPr lang="en-US" sz="1400" dirty="0" smtClean="0">
                <a:latin typeface="Times New Roman" pitchFamily="18" charset="0"/>
                <a:cs typeface="Times New Roman" pitchFamily="18" charset="0"/>
              </a:rPr>
              <a:t>Tests Include: </a:t>
            </a:r>
          </a:p>
          <a:p>
            <a:endParaRPr lang="en-US" sz="1400" dirty="0">
              <a:latin typeface="Times New Roman" pitchFamily="18" charset="0"/>
              <a:cs typeface="Times New Roman" pitchFamily="18" charset="0"/>
            </a:endParaRPr>
          </a:p>
          <a:p>
            <a:r>
              <a:rPr lang="en-US" sz="1400" dirty="0">
                <a:latin typeface="Times New Roman" pitchFamily="18" charset="0"/>
                <a:cs typeface="Times New Roman" pitchFamily="18" charset="0"/>
              </a:rPr>
              <a:t>	Physiologic testing</a:t>
            </a:r>
          </a:p>
          <a:p>
            <a:r>
              <a:rPr lang="en-US" sz="1400" dirty="0">
                <a:latin typeface="Times New Roman" pitchFamily="18" charset="0"/>
                <a:cs typeface="Times New Roman" pitchFamily="18" charset="0"/>
              </a:rPr>
              <a:t>	Phlebography</a:t>
            </a:r>
          </a:p>
          <a:p>
            <a:r>
              <a:rPr lang="en-US" sz="1400" dirty="0">
                <a:latin typeface="Times New Roman" pitchFamily="18" charset="0"/>
                <a:cs typeface="Times New Roman" pitchFamily="18" charset="0"/>
              </a:rPr>
              <a:t>	Intravascular Ultrasound</a:t>
            </a:r>
          </a:p>
        </p:txBody>
      </p:sp>
    </p:spTree>
    <p:extLst>
      <p:ext uri="{BB962C8B-B14F-4D97-AF65-F5344CB8AC3E}">
        <p14:creationId xmlns:p14="http://schemas.microsoft.com/office/powerpoint/2010/main" val="607622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26"/>
          <p:cNvSpPr txBox="1">
            <a:spLocks noChangeArrowheads="1"/>
          </p:cNvSpPr>
          <p:nvPr/>
        </p:nvSpPr>
        <p:spPr>
          <a:xfrm>
            <a:off x="609600" y="838200"/>
            <a:ext cx="79248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D0E42"/>
                </a:solidFill>
                <a:effectLst/>
                <a:uLnTx/>
                <a:uFillTx/>
                <a:latin typeface="+mj-lt"/>
                <a:ea typeface="MS PGothic" pitchFamily="34" charset="-128"/>
                <a:cs typeface="+mj-cs"/>
              </a:rPr>
              <a:t>Duplex Scan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chemeClr val="bg1"/>
              </a:solidFill>
              <a:effectLst/>
              <a:uLnTx/>
              <a:uFillTx/>
              <a:latin typeface="+mj-lt"/>
              <a:ea typeface="MS PGothic" pitchFamily="34" charset="-128"/>
              <a:cs typeface="+mj-cs"/>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27</a:t>
            </a:fld>
            <a:endParaRPr lang="en-US"/>
          </a:p>
        </p:txBody>
      </p:sp>
      <p:sp>
        <p:nvSpPr>
          <p:cNvPr id="2" name="TextBox 1"/>
          <p:cNvSpPr txBox="1"/>
          <p:nvPr/>
        </p:nvSpPr>
        <p:spPr>
          <a:xfrm>
            <a:off x="457200" y="2458915"/>
            <a:ext cx="4572000" cy="2031325"/>
          </a:xfrm>
          <a:prstGeom prst="rect">
            <a:avLst/>
          </a:prstGeom>
          <a:noFill/>
        </p:spPr>
        <p:txBody>
          <a:bodyPr wrap="square" rtlCol="0">
            <a:spAutoFit/>
          </a:bodyPr>
          <a:lstStyle/>
          <a:p>
            <a:pPr marL="285750" indent="-285750">
              <a:buFont typeface="Arial" pitchFamily="34" charset="0"/>
              <a:buChar char="•"/>
            </a:pPr>
            <a:r>
              <a:rPr lang="en-US" dirty="0">
                <a:latin typeface="Times New Roman" pitchFamily="18" charset="0"/>
                <a:cs typeface="Times New Roman" pitchFamily="18" charset="0"/>
              </a:rPr>
              <a:t>Vast majority have superficial incompetence only.</a:t>
            </a:r>
          </a:p>
          <a:p>
            <a:pPr marL="285750" indent="-285750">
              <a:buFont typeface="Arial" pitchFamily="34" charset="0"/>
              <a:buChar char="•"/>
            </a:pPr>
            <a:r>
              <a:rPr lang="en-US" dirty="0">
                <a:latin typeface="Times New Roman" pitchFamily="18" charset="0"/>
                <a:cs typeface="Times New Roman" pitchFamily="18" charset="0"/>
              </a:rPr>
              <a:t>Sensitivity 95 % for identifying the competence of the </a:t>
            </a:r>
            <a:r>
              <a:rPr lang="en-US" dirty="0" err="1">
                <a:latin typeface="Times New Roman" pitchFamily="18" charset="0"/>
                <a:cs typeface="Times New Roman" pitchFamily="18" charset="0"/>
              </a:rPr>
              <a:t>saphenofemoral</a:t>
            </a:r>
            <a:r>
              <a:rPr lang="en-US" dirty="0">
                <a:latin typeface="Times New Roman" pitchFamily="18" charset="0"/>
                <a:cs typeface="Times New Roman" pitchFamily="18" charset="0"/>
              </a:rPr>
              <a:t> and </a:t>
            </a:r>
            <a:r>
              <a:rPr lang="en-US" dirty="0" err="1">
                <a:latin typeface="Times New Roman" pitchFamily="18" charset="0"/>
                <a:cs typeface="Times New Roman" pitchFamily="18" charset="0"/>
              </a:rPr>
              <a:t>saphenopopliteal</a:t>
            </a:r>
            <a:r>
              <a:rPr lang="en-US" dirty="0">
                <a:latin typeface="Times New Roman" pitchFamily="18" charset="0"/>
                <a:cs typeface="Times New Roman" pitchFamily="18" charset="0"/>
              </a:rPr>
              <a:t> junctions. </a:t>
            </a:r>
          </a:p>
          <a:p>
            <a:pPr marL="285750" indent="-285750">
              <a:buFont typeface="Arial" pitchFamily="34" charset="0"/>
              <a:buChar char="•"/>
            </a:pPr>
            <a:r>
              <a:rPr lang="en-US" dirty="0">
                <a:latin typeface="Times New Roman" pitchFamily="18" charset="0"/>
                <a:cs typeface="Times New Roman" pitchFamily="18" charset="0"/>
              </a:rPr>
              <a:t>Less sensitive for identifying incompetent perforators (40 to 60 percent) </a:t>
            </a:r>
          </a:p>
        </p:txBody>
      </p:sp>
      <p:pic>
        <p:nvPicPr>
          <p:cNvPr id="14" name="Picture 6" descr="figure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232124"/>
            <a:ext cx="259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466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94426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304800" y="838200"/>
            <a:ext cx="8610600" cy="1905000"/>
          </a:xfrm>
          <a:prstGeom prst="rect">
            <a:avLst/>
          </a:prstGeom>
        </p:spPr>
        <p:txBody>
          <a:bodyPr/>
          <a:lstStyle/>
          <a:p>
            <a:pPr algn="ctr" eaLnBrk="1" hangingPunct="1">
              <a:defRPr/>
            </a:pPr>
            <a:r>
              <a:rPr lang="en-US" sz="4000" kern="0" dirty="0" smtClean="0">
                <a:solidFill>
                  <a:srgbClr val="1D0E42"/>
                </a:solidFill>
                <a:latin typeface="+mj-lt"/>
                <a:ea typeface="+mj-ea"/>
                <a:cs typeface="+mj-cs"/>
              </a:rPr>
              <a:t>Venous </a:t>
            </a:r>
            <a:r>
              <a:rPr lang="en-US" sz="4000" kern="0" dirty="0">
                <a:solidFill>
                  <a:srgbClr val="1D0E42"/>
                </a:solidFill>
                <a:latin typeface="+mj-lt"/>
                <a:ea typeface="+mj-ea"/>
                <a:cs typeface="+mj-cs"/>
              </a:rPr>
              <a:t>Insufficiency Ultrasound </a:t>
            </a:r>
            <a:r>
              <a:rPr lang="en-US" sz="4000" kern="0" dirty="0" smtClean="0">
                <a:solidFill>
                  <a:srgbClr val="1D0E42"/>
                </a:solidFill>
                <a:latin typeface="+mj-lt"/>
                <a:ea typeface="+mj-ea"/>
                <a:cs typeface="+mj-cs"/>
              </a:rPr>
              <a:t>examination -  </a:t>
            </a:r>
            <a:r>
              <a:rPr lang="en-US" sz="4000" kern="0" dirty="0">
                <a:solidFill>
                  <a:srgbClr val="1D0E42"/>
                </a:solidFill>
                <a:latin typeface="+mj-lt"/>
                <a:ea typeface="+mj-ea"/>
                <a:cs typeface="+mj-cs"/>
              </a:rPr>
              <a:t>Key to proper diagnosis </a:t>
            </a:r>
          </a:p>
        </p:txBody>
      </p:sp>
      <p:pic>
        <p:nvPicPr>
          <p:cNvPr id="10" name="Picture 7" descr="Insufficiency Exam"/>
          <p:cNvPicPr>
            <a:picLocks noChangeAspect="1" noChangeArrowheads="1"/>
          </p:cNvPicPr>
          <p:nvPr/>
        </p:nvPicPr>
        <p:blipFill>
          <a:blip r:embed="rId4" cstate="print"/>
          <a:srcRect l="1163" t="1107" r="1163" b="5028"/>
          <a:stretch>
            <a:fillRect/>
          </a:stretch>
        </p:blipFill>
        <p:spPr bwMode="auto">
          <a:xfrm>
            <a:off x="1600200" y="2743200"/>
            <a:ext cx="6019800" cy="40132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D9804C3-CAB0-4972-851C-0C9927E7ED07}" type="slidenum">
              <a:rPr lang="en-US" smtClean="0"/>
              <a:pPr/>
              <a:t>28</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4"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304800" y="838200"/>
            <a:ext cx="8534400" cy="762000"/>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1D0E42"/>
                </a:solidFill>
                <a:effectLst/>
                <a:uLnTx/>
                <a:uFillTx/>
                <a:latin typeface="+mj-lt"/>
                <a:ea typeface="+mj-ea"/>
                <a:cs typeface="+mj-cs"/>
              </a:rPr>
              <a:t>Duplex Ultrasound – Standing Position</a:t>
            </a:r>
          </a:p>
        </p:txBody>
      </p:sp>
      <p:graphicFrame>
        <p:nvGraphicFramePr>
          <p:cNvPr id="2050" name="Object 2"/>
          <p:cNvGraphicFramePr>
            <a:graphicFrameLocks noGrp="1" noChangeAspect="1"/>
          </p:cNvGraphicFramePr>
          <p:nvPr/>
        </p:nvGraphicFramePr>
        <p:xfrm>
          <a:off x="304800" y="1752600"/>
          <a:ext cx="3581400" cy="4775200"/>
        </p:xfrm>
        <a:graphic>
          <a:graphicData uri="http://schemas.openxmlformats.org/presentationml/2006/ole">
            <mc:AlternateContent xmlns:mc="http://schemas.openxmlformats.org/markup-compatibility/2006">
              <mc:Choice xmlns:v="urn:schemas-microsoft-com:vml" Requires="v">
                <p:oleObj spid="_x0000_s2068" name="Photo Editor Photo" r:id="rId5" imgW="9142857" imgH="12193702" progId="">
                  <p:embed/>
                </p:oleObj>
              </mc:Choice>
              <mc:Fallback>
                <p:oleObj name="Photo Editor Photo" r:id="rId5" imgW="9142857" imgH="12193702" progId="">
                  <p:embed/>
                  <p:pic>
                    <p:nvPicPr>
                      <p:cNvPr id="0" name="Picture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52600"/>
                        <a:ext cx="3581400" cy="477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191000" y="2057400"/>
          <a:ext cx="4622800" cy="4343400"/>
        </p:xfrm>
        <a:graphic>
          <a:graphicData uri="http://schemas.openxmlformats.org/presentationml/2006/ole">
            <mc:AlternateContent xmlns:mc="http://schemas.openxmlformats.org/markup-compatibility/2006">
              <mc:Choice xmlns:v="urn:schemas-microsoft-com:vml" Requires="v">
                <p:oleObj spid="_x0000_s2069" name="Slide" r:id="rId7" imgW="4572000" imgH="3429000" progId="PowerPoint.Slide.8">
                  <p:embed/>
                </p:oleObj>
              </mc:Choice>
              <mc:Fallback>
                <p:oleObj name="Slide" r:id="rId7" imgW="4572000" imgH="3429000" progId="PowerPoint.Slide.8">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l="6000" r="14000"/>
                      <a:stretch>
                        <a:fillRect/>
                      </a:stretch>
                    </p:blipFill>
                    <p:spPr bwMode="auto">
                      <a:xfrm>
                        <a:off x="4191000" y="2057400"/>
                        <a:ext cx="4622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Slide Number Placeholder 9"/>
          <p:cNvSpPr>
            <a:spLocks noGrp="1"/>
          </p:cNvSpPr>
          <p:nvPr>
            <p:ph type="sldNum" sz="quarter" idx="12"/>
          </p:nvPr>
        </p:nvSpPr>
        <p:spPr/>
        <p:txBody>
          <a:bodyPr/>
          <a:lstStyle/>
          <a:p>
            <a:fld id="{4D9804C3-CAB0-4972-851C-0C9927E7ED07}" type="slidenum">
              <a:rPr lang="en-US" smtClean="0"/>
              <a:pPr/>
              <a:t>29</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4"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304800" y="914400"/>
            <a:ext cx="8534400" cy="762000"/>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Prevalence of Venous Insufficiency</a:t>
            </a:r>
          </a:p>
        </p:txBody>
      </p:sp>
      <p:sp>
        <p:nvSpPr>
          <p:cNvPr id="12" name="Rectangle 78"/>
          <p:cNvSpPr>
            <a:spLocks noChangeArrowheads="1"/>
          </p:cNvSpPr>
          <p:nvPr/>
        </p:nvSpPr>
        <p:spPr bwMode="auto">
          <a:xfrm>
            <a:off x="0" y="1600200"/>
            <a:ext cx="9144000" cy="1524000"/>
          </a:xfrm>
          <a:prstGeom prst="rect">
            <a:avLst/>
          </a:prstGeom>
          <a:noFill/>
          <a:ln w="9525">
            <a:noFill/>
            <a:miter lim="800000"/>
            <a:headEnd/>
            <a:tailEnd/>
          </a:ln>
        </p:spPr>
        <p:txBody>
          <a:bodyPr/>
          <a:lstStyle/>
          <a:p>
            <a:pPr marL="342900" lvl="2" indent="-342900">
              <a:spcBef>
                <a:spcPct val="20000"/>
              </a:spcBef>
            </a:pPr>
            <a:r>
              <a:rPr lang="en-US" sz="2000" dirty="0"/>
              <a:t>Venous reflux disease is </a:t>
            </a:r>
            <a:r>
              <a:rPr lang="en-US" sz="2000" dirty="0">
                <a:solidFill>
                  <a:srgbClr val="FF0000"/>
                </a:solidFill>
              </a:rPr>
              <a:t>2x</a:t>
            </a:r>
            <a:r>
              <a:rPr lang="en-US" sz="2000" dirty="0"/>
              <a:t> more prevalent than </a:t>
            </a:r>
            <a:r>
              <a:rPr lang="en-US" sz="2000" dirty="0">
                <a:solidFill>
                  <a:srgbClr val="FF0000"/>
                </a:solidFill>
              </a:rPr>
              <a:t>coronary </a:t>
            </a:r>
            <a:r>
              <a:rPr lang="en-US" sz="2000" dirty="0" smtClean="0">
                <a:solidFill>
                  <a:srgbClr val="FF0000"/>
                </a:solidFill>
              </a:rPr>
              <a:t>heart disease </a:t>
            </a:r>
            <a:r>
              <a:rPr lang="en-US" sz="2000" dirty="0">
                <a:solidFill>
                  <a:srgbClr val="FF0000"/>
                </a:solidFill>
              </a:rPr>
              <a:t>(</a:t>
            </a:r>
            <a:r>
              <a:rPr lang="en-US" sz="2000" dirty="0" smtClean="0">
                <a:solidFill>
                  <a:srgbClr val="FF0000"/>
                </a:solidFill>
              </a:rPr>
              <a:t>CHD) </a:t>
            </a:r>
            <a:r>
              <a:rPr lang="en-US" sz="2000" dirty="0" smtClean="0"/>
              <a:t>and </a:t>
            </a:r>
            <a:r>
              <a:rPr lang="en-US" sz="2000" dirty="0" smtClean="0">
                <a:solidFill>
                  <a:srgbClr val="FF0000"/>
                </a:solidFill>
              </a:rPr>
              <a:t>5x</a:t>
            </a:r>
            <a:r>
              <a:rPr lang="en-US" sz="2000" dirty="0" smtClean="0"/>
              <a:t> more prevalent than </a:t>
            </a:r>
            <a:r>
              <a:rPr lang="en-US" sz="2000" dirty="0" smtClean="0">
                <a:solidFill>
                  <a:srgbClr val="FF0000"/>
                </a:solidFill>
              </a:rPr>
              <a:t>peripheral arterial disease (PAD)</a:t>
            </a:r>
            <a:r>
              <a:rPr lang="en-US" sz="2000" baseline="30000" dirty="0" smtClean="0">
                <a:solidFill>
                  <a:srgbClr val="FF0000"/>
                </a:solidFill>
              </a:rPr>
              <a:t>1</a:t>
            </a:r>
            <a:r>
              <a:rPr lang="en-US" sz="2000" dirty="0" smtClean="0">
                <a:solidFill>
                  <a:srgbClr val="FF0000"/>
                </a:solidFill>
              </a:rPr>
              <a:t>  </a:t>
            </a:r>
          </a:p>
          <a:p>
            <a:pPr marL="342900" indent="-342900">
              <a:spcBef>
                <a:spcPct val="20000"/>
              </a:spcBef>
            </a:pPr>
            <a:endParaRPr lang="en-US" sz="1100" dirty="0"/>
          </a:p>
        </p:txBody>
      </p:sp>
      <p:graphicFrame>
        <p:nvGraphicFramePr>
          <p:cNvPr id="1026" name="Object 2"/>
          <p:cNvGraphicFramePr>
            <a:graphicFrameLocks noChangeAspect="1"/>
          </p:cNvGraphicFramePr>
          <p:nvPr/>
        </p:nvGraphicFramePr>
        <p:xfrm>
          <a:off x="990600" y="2667000"/>
          <a:ext cx="6858000" cy="3708400"/>
        </p:xfrm>
        <a:graphic>
          <a:graphicData uri="http://schemas.openxmlformats.org/presentationml/2006/ole">
            <mc:AlternateContent xmlns:mc="http://schemas.openxmlformats.org/markup-compatibility/2006">
              <mc:Choice xmlns:v="urn:schemas-microsoft-com:vml" Requires="v">
                <p:oleObj spid="_x0000_s64521" name="Chart" r:id="rId5" imgW="7524885" imgH="4076790" progId="MSGraph.Chart.8">
                  <p:embed followColorScheme="full"/>
                </p:oleObj>
              </mc:Choice>
              <mc:Fallback>
                <p:oleObj name="Chart" r:id="rId5" imgW="7524885" imgH="4076790" progId="MSGraph.Chart.8">
                  <p:embed followColorScheme="full"/>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667000"/>
                        <a:ext cx="6858000" cy="370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6858000" y="3581400"/>
            <a:ext cx="1928733" cy="369332"/>
          </a:xfrm>
          <a:prstGeom prst="rect">
            <a:avLst/>
          </a:prstGeom>
          <a:solidFill>
            <a:schemeClr val="bg1"/>
          </a:solidFill>
        </p:spPr>
        <p:txBody>
          <a:bodyPr wrap="none" rtlCol="0">
            <a:spAutoFit/>
          </a:bodyPr>
          <a:lstStyle/>
          <a:p>
            <a:r>
              <a:rPr lang="en-US" sz="1800" b="1" dirty="0" smtClean="0">
                <a:solidFill>
                  <a:srgbClr val="FF0000"/>
                </a:solidFill>
              </a:rPr>
              <a:t>Only 2% treated</a:t>
            </a:r>
            <a:endParaRPr lang="en-US" sz="1800" b="1" dirty="0">
              <a:solidFill>
                <a:srgbClr val="FF0000"/>
              </a:solidFill>
            </a:endParaRPr>
          </a:p>
        </p:txBody>
      </p:sp>
      <p:sp>
        <p:nvSpPr>
          <p:cNvPr id="14" name="Slide Number Placeholder 13"/>
          <p:cNvSpPr>
            <a:spLocks noGrp="1"/>
          </p:cNvSpPr>
          <p:nvPr>
            <p:ph type="sldNum" sz="quarter" idx="12"/>
          </p:nvPr>
        </p:nvSpPr>
        <p:spPr/>
        <p:txBody>
          <a:bodyPr/>
          <a:lstStyle/>
          <a:p>
            <a:fld id="{4D9804C3-CAB0-4972-851C-0C9927E7ED07}" type="slidenum">
              <a:rPr lang="en-US" smtClean="0"/>
              <a:pPr/>
              <a:t>3</a:t>
            </a:fld>
            <a:endParaRPr lang="en-US"/>
          </a:p>
        </p:txBody>
      </p:sp>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30</a:t>
            </a:fld>
            <a:endParaRPr lang="en-US"/>
          </a:p>
        </p:txBody>
      </p:sp>
      <p:sp>
        <p:nvSpPr>
          <p:cNvPr id="10" name="Rectangle 8"/>
          <p:cNvSpPr>
            <a:spLocks noChangeArrowheads="1"/>
          </p:cNvSpPr>
          <p:nvPr/>
        </p:nvSpPr>
        <p:spPr bwMode="auto">
          <a:xfrm>
            <a:off x="0" y="838200"/>
            <a:ext cx="9144000" cy="609600"/>
          </a:xfrm>
          <a:prstGeom prst="rect">
            <a:avLst/>
          </a:prstGeom>
          <a:noFill/>
          <a:ln w="9525">
            <a:noFill/>
            <a:miter lim="800000"/>
            <a:headEnd/>
            <a:tailEnd/>
          </a:ln>
        </p:spPr>
        <p:txBody>
          <a:bodyPr anchor="ctr"/>
          <a:lstStyle/>
          <a:p>
            <a:pPr algn="ctr"/>
            <a:r>
              <a:rPr lang="en-US" sz="4000" dirty="0">
                <a:solidFill>
                  <a:srgbClr val="1D0E42"/>
                </a:solidFill>
              </a:rPr>
              <a:t>Tissue </a:t>
            </a:r>
            <a:r>
              <a:rPr lang="en-US" sz="4000" dirty="0" smtClean="0">
                <a:solidFill>
                  <a:srgbClr val="1D0E42"/>
                </a:solidFill>
              </a:rPr>
              <a:t>Changes Beneath </a:t>
            </a:r>
            <a:r>
              <a:rPr lang="en-US" sz="4000" dirty="0">
                <a:solidFill>
                  <a:srgbClr val="1D0E42"/>
                </a:solidFill>
              </a:rPr>
              <a:t>Wound</a:t>
            </a:r>
          </a:p>
        </p:txBody>
      </p:sp>
      <p:pic>
        <p:nvPicPr>
          <p:cNvPr id="12" name="Picture 12" descr="Ultrasound of vu patient"/>
          <p:cNvPicPr>
            <a:picLocks noChangeAspect="1" noChangeArrowheads="1"/>
          </p:cNvPicPr>
          <p:nvPr/>
        </p:nvPicPr>
        <p:blipFill>
          <a:blip r:embed="rId4" cstate="print"/>
          <a:srcRect/>
          <a:stretch>
            <a:fillRect/>
          </a:stretch>
        </p:blipFill>
        <p:spPr bwMode="auto">
          <a:xfrm>
            <a:off x="2895600" y="2133600"/>
            <a:ext cx="5562600" cy="4474753"/>
          </a:xfrm>
          <a:prstGeom prst="rect">
            <a:avLst/>
          </a:prstGeom>
          <a:noFill/>
          <a:ln w="38100">
            <a:solidFill>
              <a:srgbClr val="00B0F0"/>
            </a:solidFill>
            <a:miter lim="800000"/>
            <a:headEnd/>
            <a:tailEnd/>
          </a:ln>
        </p:spPr>
      </p:pic>
      <p:sp>
        <p:nvSpPr>
          <p:cNvPr id="13" name="Rectangle 5"/>
          <p:cNvSpPr>
            <a:spLocks noChangeArrowheads="1"/>
          </p:cNvSpPr>
          <p:nvPr/>
        </p:nvSpPr>
        <p:spPr bwMode="auto">
          <a:xfrm>
            <a:off x="1371600" y="1371600"/>
            <a:ext cx="6728124" cy="523220"/>
          </a:xfrm>
          <a:prstGeom prst="rect">
            <a:avLst/>
          </a:prstGeom>
          <a:noFill/>
          <a:ln w="9525">
            <a:noFill/>
            <a:miter lim="800000"/>
            <a:headEnd/>
            <a:tailEnd/>
          </a:ln>
        </p:spPr>
        <p:txBody>
          <a:bodyPr wrap="none">
            <a:spAutoFit/>
          </a:bodyPr>
          <a:lstStyle/>
          <a:p>
            <a:r>
              <a:rPr lang="en-US" sz="2800" dirty="0">
                <a:solidFill>
                  <a:srgbClr val="1D0E42"/>
                </a:solidFill>
              </a:rPr>
              <a:t>Ultrasound imaging reveals the story </a:t>
            </a:r>
          </a:p>
        </p:txBody>
      </p:sp>
      <p:sp>
        <p:nvSpPr>
          <p:cNvPr id="14" name="Rectangle 3"/>
          <p:cNvSpPr txBox="1">
            <a:spLocks noChangeArrowheads="1"/>
          </p:cNvSpPr>
          <p:nvPr/>
        </p:nvSpPr>
        <p:spPr>
          <a:xfrm>
            <a:off x="-381000" y="2667000"/>
            <a:ext cx="3200400" cy="3048000"/>
          </a:xfrm>
          <a:prstGeom prst="rect">
            <a:avLst/>
          </a:prstGeom>
          <a:noFill/>
          <a:ln w="38100">
            <a:noFill/>
          </a:ln>
        </p:spPr>
        <p:txBody>
          <a:bodyPr/>
          <a:lstStyle/>
          <a:p>
            <a:pPr marL="971550" lvl="1" indent="-400050" eaLnBrk="1" hangingPunct="1">
              <a:lnSpc>
                <a:spcPct val="80000"/>
              </a:lnSpc>
              <a:spcBef>
                <a:spcPct val="20000"/>
              </a:spcBef>
              <a:buClr>
                <a:schemeClr val="bg2"/>
              </a:buClr>
              <a:buSzPct val="75000"/>
              <a:buFont typeface="Wingdings" pitchFamily="2" charset="2"/>
              <a:buChar char="q"/>
              <a:defRPr/>
            </a:pPr>
            <a:r>
              <a:rPr lang="en-US" sz="2400" kern="0" dirty="0" smtClean="0">
                <a:solidFill>
                  <a:srgbClr val="1D0E42"/>
                </a:solidFill>
                <a:latin typeface="+mn-lt"/>
              </a:rPr>
              <a:t>Pathologic       (A, C</a:t>
            </a:r>
            <a:r>
              <a:rPr lang="en-US" sz="2400" kern="0" dirty="0">
                <a:solidFill>
                  <a:srgbClr val="1D0E42"/>
                </a:solidFill>
                <a:latin typeface="+mn-lt"/>
              </a:rPr>
              <a:t>) vs. </a:t>
            </a:r>
            <a:endParaRPr lang="en-US" sz="2400" kern="0" dirty="0" smtClean="0">
              <a:solidFill>
                <a:srgbClr val="1D0E42"/>
              </a:solidFill>
              <a:latin typeface="+mn-lt"/>
            </a:endParaRPr>
          </a:p>
          <a:p>
            <a:pPr marL="971550" lvl="1" indent="-400050" eaLnBrk="1" hangingPunct="1">
              <a:lnSpc>
                <a:spcPct val="80000"/>
              </a:lnSpc>
              <a:spcBef>
                <a:spcPct val="20000"/>
              </a:spcBef>
              <a:buClr>
                <a:schemeClr val="bg2"/>
              </a:buClr>
              <a:buSzPct val="75000"/>
              <a:buFont typeface="Wingdings" pitchFamily="2" charset="2"/>
              <a:buChar char="q"/>
              <a:defRPr/>
            </a:pPr>
            <a:endParaRPr lang="en-US" sz="2400" kern="0" dirty="0">
              <a:latin typeface="+mn-lt"/>
            </a:endParaRPr>
          </a:p>
          <a:p>
            <a:pPr marL="971550" lvl="1" indent="-400050" eaLnBrk="1" hangingPunct="1">
              <a:lnSpc>
                <a:spcPct val="80000"/>
              </a:lnSpc>
              <a:spcBef>
                <a:spcPct val="20000"/>
              </a:spcBef>
              <a:buClr>
                <a:schemeClr val="bg2"/>
              </a:buClr>
              <a:buSzPct val="75000"/>
              <a:buFont typeface="Wingdings" pitchFamily="2" charset="2"/>
              <a:buChar char="q"/>
              <a:defRPr/>
            </a:pPr>
            <a:r>
              <a:rPr lang="en-US" sz="2400" kern="0" dirty="0" smtClean="0">
                <a:latin typeface="+mn-lt"/>
              </a:rPr>
              <a:t>Non-pathologic             (B,D</a:t>
            </a:r>
            <a:r>
              <a:rPr lang="en-US" sz="2400" kern="0" dirty="0">
                <a:latin typeface="+mn-lt"/>
              </a:rPr>
              <a:t>) </a:t>
            </a:r>
            <a:r>
              <a:rPr lang="en-US" sz="2400" kern="0" dirty="0" smtClean="0">
                <a:latin typeface="+mn-lt"/>
              </a:rPr>
              <a:t>areas</a:t>
            </a:r>
          </a:p>
          <a:p>
            <a:pPr marL="971550" lvl="1" indent="-400050" eaLnBrk="1" hangingPunct="1">
              <a:lnSpc>
                <a:spcPct val="80000"/>
              </a:lnSpc>
              <a:spcBef>
                <a:spcPct val="20000"/>
              </a:spcBef>
              <a:buClr>
                <a:schemeClr val="bg2"/>
              </a:buClr>
              <a:buSzPct val="75000"/>
              <a:buFont typeface="Wingdings" pitchFamily="2" charset="2"/>
              <a:buChar char="q"/>
              <a:defRPr/>
            </a:pPr>
            <a:endParaRPr lang="en-US" sz="2400" kern="0" dirty="0" smtClean="0">
              <a:latin typeface="+mn-lt"/>
            </a:endParaRPr>
          </a:p>
          <a:p>
            <a:pPr marL="971550" lvl="1" indent="-400050" eaLnBrk="1" hangingPunct="1">
              <a:lnSpc>
                <a:spcPct val="80000"/>
              </a:lnSpc>
              <a:spcBef>
                <a:spcPct val="20000"/>
              </a:spcBef>
              <a:buClr>
                <a:schemeClr val="bg2"/>
              </a:buClr>
              <a:buSzPct val="75000"/>
              <a:buFont typeface="Wingdings" pitchFamily="2" charset="2"/>
              <a:buChar char="q"/>
              <a:defRPr/>
            </a:pPr>
            <a:r>
              <a:rPr lang="en-US" sz="2400" kern="0" dirty="0" smtClean="0">
                <a:latin typeface="+mn-lt"/>
              </a:rPr>
              <a:t>Great Saphenous</a:t>
            </a:r>
          </a:p>
          <a:p>
            <a:pPr marL="971550" lvl="1" indent="-400050" eaLnBrk="1" hangingPunct="1">
              <a:lnSpc>
                <a:spcPct val="80000"/>
              </a:lnSpc>
              <a:spcBef>
                <a:spcPct val="20000"/>
              </a:spcBef>
              <a:buClr>
                <a:schemeClr val="bg2"/>
              </a:buClr>
              <a:buSzPct val="75000"/>
              <a:defRPr/>
            </a:pPr>
            <a:r>
              <a:rPr lang="en-US" sz="2400" kern="0" dirty="0" smtClean="0">
                <a:latin typeface="+mn-lt"/>
              </a:rPr>
              <a:t>      reflux </a:t>
            </a:r>
            <a:endParaRPr lang="en-US" sz="2400" kern="0" dirty="0">
              <a:latin typeface="+mn-lt"/>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31</a:t>
            </a:fld>
            <a:endParaRPr lang="en-US"/>
          </a:p>
        </p:txBody>
      </p:sp>
      <p:sp>
        <p:nvSpPr>
          <p:cNvPr id="2" name="TextBox 1"/>
          <p:cNvSpPr txBox="1"/>
          <p:nvPr/>
        </p:nvSpPr>
        <p:spPr>
          <a:xfrm>
            <a:off x="0" y="998660"/>
            <a:ext cx="9150178" cy="1200329"/>
          </a:xfrm>
          <a:prstGeom prst="rect">
            <a:avLst/>
          </a:prstGeom>
          <a:noFill/>
        </p:spPr>
        <p:txBody>
          <a:bodyPr wrap="square" rtlCol="0">
            <a:spAutoFit/>
          </a:bodyPr>
          <a:lstStyle/>
          <a:p>
            <a:pPr algn="ctr"/>
            <a:r>
              <a:rPr lang="en-US" sz="3600" i="1" dirty="0" smtClean="0">
                <a:solidFill>
                  <a:srgbClr val="1D0E42"/>
                </a:solidFill>
              </a:rPr>
              <a:t>Information gained from venous mapping</a:t>
            </a:r>
          </a:p>
        </p:txBody>
      </p:sp>
      <p:sp>
        <p:nvSpPr>
          <p:cNvPr id="5" name="TextBox 4"/>
          <p:cNvSpPr txBox="1"/>
          <p:nvPr/>
        </p:nvSpPr>
        <p:spPr>
          <a:xfrm>
            <a:off x="533400" y="2133600"/>
            <a:ext cx="7924800" cy="4093428"/>
          </a:xfrm>
          <a:prstGeom prst="rect">
            <a:avLst/>
          </a:prstGeom>
          <a:noFill/>
        </p:spPr>
        <p:txBody>
          <a:bodyPr wrap="square" rtlCol="0">
            <a:spAutoFit/>
          </a:bodyPr>
          <a:lstStyle/>
          <a:p>
            <a:pPr marL="285750" indent="-285750">
              <a:buFont typeface="Arial" pitchFamily="34" charset="0"/>
              <a:buChar char="•"/>
            </a:pPr>
            <a:r>
              <a:rPr lang="en-US" sz="2400" dirty="0" smtClean="0">
                <a:latin typeface="Times New Roman" pitchFamily="18" charset="0"/>
                <a:cs typeface="Times New Roman" pitchFamily="18" charset="0"/>
              </a:rPr>
              <a:t>Deep vein system evaluation assessing for DVT</a:t>
            </a:r>
          </a:p>
          <a:p>
            <a:pPr marL="285750" indent="-285750">
              <a:buFont typeface="Arial" pitchFamily="34" charset="0"/>
              <a:buChar char="•"/>
            </a:pPr>
            <a:r>
              <a:rPr lang="en-US" sz="2400" dirty="0" smtClean="0">
                <a:latin typeface="Times New Roman" pitchFamily="18" charset="0"/>
                <a:cs typeface="Times New Roman" pitchFamily="18" charset="0"/>
              </a:rPr>
              <a:t>Diameter in millimeters and reflux times in milliseconds of the proximal, mid, distal and BTK of the greater saphenous vein and of the small saphenous vein.</a:t>
            </a:r>
          </a:p>
          <a:p>
            <a:pPr marL="285750" indent="-285750">
              <a:buFont typeface="Arial" pitchFamily="34" charset="0"/>
              <a:buChar char="•"/>
            </a:pPr>
            <a:r>
              <a:rPr lang="en-US" sz="2400" dirty="0" smtClean="0">
                <a:latin typeface="Times New Roman" pitchFamily="18" charset="0"/>
                <a:cs typeface="Times New Roman" pitchFamily="18" charset="0"/>
              </a:rPr>
              <a:t>Identification of any accessory veins and tributaries.</a:t>
            </a:r>
          </a:p>
          <a:p>
            <a:pPr marL="285750" indent="-285750">
              <a:buFont typeface="Arial" pitchFamily="34" charset="0"/>
              <a:buChar char="•"/>
            </a:pPr>
            <a:r>
              <a:rPr lang="en-US" sz="2400" dirty="0" smtClean="0">
                <a:latin typeface="Times New Roman" pitchFamily="18" charset="0"/>
                <a:cs typeface="Times New Roman" pitchFamily="18" charset="0"/>
              </a:rPr>
              <a:t>Identification of perforators and competence of perforator valves.</a:t>
            </a:r>
          </a:p>
          <a:p>
            <a:pPr marL="285750" indent="-285750"/>
            <a:endParaRPr lang="en-US" sz="2400" dirty="0" smtClean="0">
              <a:latin typeface="Times New Roman" pitchFamily="18" charset="0"/>
              <a:cs typeface="Times New Roman" pitchFamily="18" charset="0"/>
            </a:endParaRPr>
          </a:p>
          <a:p>
            <a:pPr marL="285750" indent="-285750"/>
            <a:r>
              <a:rPr lang="en-US" sz="2400" dirty="0" smtClean="0">
                <a:latin typeface="Times New Roman" pitchFamily="18" charset="0"/>
                <a:cs typeface="Times New Roman" pitchFamily="18" charset="0"/>
              </a:rPr>
              <a:t>A NORMAL VALVE SHOULD HAVE NO MORE THAN 500 MS OF REFLUX.</a:t>
            </a:r>
          </a:p>
          <a:p>
            <a:pPr marL="285750" indent="-285750">
              <a:buFont typeface="Arial" pitchFamily="34" charset="0"/>
              <a:buChar char="•"/>
            </a:pP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882034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Slide Number Placeholder 7"/>
          <p:cNvSpPr>
            <a:spLocks noGrp="1"/>
          </p:cNvSpPr>
          <p:nvPr>
            <p:ph type="sldNum" sz="quarter" idx="12"/>
          </p:nvPr>
        </p:nvSpPr>
        <p:spPr/>
        <p:txBody>
          <a:bodyPr/>
          <a:lstStyle/>
          <a:p>
            <a:fld id="{4D9804C3-CAB0-4972-851C-0C9927E7ED07}" type="slidenum">
              <a:rPr lang="en-US" smtClean="0"/>
              <a:pPr/>
              <a:t>32</a:t>
            </a:fld>
            <a:endParaRPr lang="en-US"/>
          </a:p>
        </p:txBody>
      </p:sp>
      <p:sp>
        <p:nvSpPr>
          <p:cNvPr id="10" name="Rectangle 2"/>
          <p:cNvSpPr txBox="1">
            <a:spLocks noChangeArrowheads="1"/>
          </p:cNvSpPr>
          <p:nvPr/>
        </p:nvSpPr>
        <p:spPr>
          <a:xfrm>
            <a:off x="0" y="838200"/>
            <a:ext cx="9144000" cy="762000"/>
          </a:xfrm>
          <a:prstGeom prst="rect">
            <a:avLst/>
          </a:prstGeom>
        </p:spPr>
        <p:txBody>
          <a:bodyPr/>
          <a:lstStyle/>
          <a:p>
            <a:pPr algn="ctr" eaLnBrk="1" hangingPunct="1">
              <a:defRPr/>
            </a:pPr>
            <a:r>
              <a:rPr lang="en-US" sz="4000" kern="0" dirty="0" smtClean="0">
                <a:solidFill>
                  <a:srgbClr val="1D0E42"/>
                </a:solidFill>
                <a:latin typeface="+mj-lt"/>
                <a:ea typeface="+mj-ea"/>
                <a:cs typeface="+mj-cs"/>
              </a:rPr>
              <a:t>Conservative Management of CVI</a:t>
            </a:r>
            <a:endParaRPr lang="en-US" sz="4000" kern="0" dirty="0">
              <a:solidFill>
                <a:srgbClr val="1D0E42"/>
              </a:solidFill>
              <a:latin typeface="+mj-lt"/>
              <a:ea typeface="+mj-ea"/>
              <a:cs typeface="+mj-cs"/>
            </a:endParaRPr>
          </a:p>
        </p:txBody>
      </p:sp>
      <p:sp>
        <p:nvSpPr>
          <p:cNvPr id="2" name="TextBox 1"/>
          <p:cNvSpPr txBox="1"/>
          <p:nvPr/>
        </p:nvSpPr>
        <p:spPr>
          <a:xfrm>
            <a:off x="228600" y="1447800"/>
            <a:ext cx="5638800" cy="3970318"/>
          </a:xfrm>
          <a:prstGeom prst="rect">
            <a:avLst/>
          </a:prstGeom>
          <a:noFill/>
        </p:spPr>
        <p:txBody>
          <a:bodyPr wrap="square" rtlCol="0">
            <a:spAutoFit/>
          </a:bodyPr>
          <a:lstStyle/>
          <a:p>
            <a:pPr marL="342900" indent="-342900">
              <a:buFont typeface="Arial" pitchFamily="34" charset="0"/>
              <a:buChar char="•"/>
            </a:pPr>
            <a:r>
              <a:rPr lang="en-US" i="1" dirty="0" smtClean="0">
                <a:latin typeface="Times New Roman" pitchFamily="18" charset="0"/>
                <a:cs typeface="Times New Roman" pitchFamily="18" charset="0"/>
              </a:rPr>
              <a:t>Leg elevation- </a:t>
            </a:r>
            <a:r>
              <a:rPr lang="en-US" dirty="0" smtClean="0">
                <a:latin typeface="Times New Roman" pitchFamily="18" charset="0"/>
                <a:cs typeface="Times New Roman" pitchFamily="18" charset="0"/>
              </a:rPr>
              <a:t>at heart level for 30 minutes, 3-4 times daily improves micro-circulation, reduces edema, and promotes healing of ulcers.</a:t>
            </a:r>
            <a:endParaRPr lang="en-US" dirty="0">
              <a:latin typeface="Times New Roman" pitchFamily="18" charset="0"/>
              <a:cs typeface="Times New Roman" pitchFamily="18" charset="0"/>
            </a:endParaRPr>
          </a:p>
          <a:p>
            <a:pPr marL="342900" indent="-342900">
              <a:buFont typeface="Arial" pitchFamily="34" charset="0"/>
              <a:buChar char="•"/>
            </a:pPr>
            <a:r>
              <a:rPr lang="en-US" i="1" dirty="0" smtClean="0">
                <a:latin typeface="Times New Roman" pitchFamily="18" charset="0"/>
                <a:cs typeface="Times New Roman" pitchFamily="18" charset="0"/>
              </a:rPr>
              <a:t>Exercise- </a:t>
            </a:r>
            <a:r>
              <a:rPr lang="en-US" dirty="0" smtClean="0">
                <a:latin typeface="Times New Roman" pitchFamily="18" charset="0"/>
                <a:cs typeface="Times New Roman" pitchFamily="18" charset="0"/>
              </a:rPr>
              <a:t>daily walking and simple ankle flexion exercises and toe lifts</a:t>
            </a:r>
            <a:endParaRPr lang="en-US" i="1" dirty="0">
              <a:latin typeface="Times New Roman" pitchFamily="18" charset="0"/>
              <a:cs typeface="Times New Roman" pitchFamily="18" charset="0"/>
            </a:endParaRPr>
          </a:p>
          <a:p>
            <a:pPr marL="342900" indent="-342900">
              <a:buFont typeface="Arial" pitchFamily="34" charset="0"/>
              <a:buChar char="•"/>
            </a:pPr>
            <a:r>
              <a:rPr lang="en-US" i="1" dirty="0" smtClean="0">
                <a:latin typeface="Times New Roman" pitchFamily="18" charset="0"/>
                <a:cs typeface="Times New Roman" pitchFamily="18" charset="0"/>
              </a:rPr>
              <a:t>Compression stockings- </a:t>
            </a:r>
            <a:r>
              <a:rPr lang="en-US" dirty="0" smtClean="0">
                <a:latin typeface="Times New Roman" pitchFamily="18" charset="0"/>
                <a:cs typeface="Times New Roman" pitchFamily="18" charset="0"/>
              </a:rPr>
              <a:t>elastic or non-elastic with single or multi-layers</a:t>
            </a:r>
            <a:r>
              <a:rPr lang="en-US" i="1" dirty="0" smtClean="0">
                <a:latin typeface="Times New Roman" pitchFamily="18" charset="0"/>
                <a:cs typeface="Times New Roman" pitchFamily="18" charset="0"/>
              </a:rPr>
              <a:t> . </a:t>
            </a:r>
            <a:r>
              <a:rPr lang="en-US" dirty="0" smtClean="0">
                <a:latin typeface="Times New Roman" pitchFamily="18" charset="0"/>
                <a:cs typeface="Times New Roman" pitchFamily="18" charset="0"/>
              </a:rPr>
              <a:t>Ideally 30-40 mmHg compression.</a:t>
            </a:r>
            <a:endParaRPr lang="en-US" i="1" dirty="0" smtClean="0">
              <a:latin typeface="Times New Roman" pitchFamily="18" charset="0"/>
              <a:cs typeface="Times New Roman" pitchFamily="18" charset="0"/>
            </a:endParaRPr>
          </a:p>
          <a:p>
            <a:pPr marL="342900" indent="-342900">
              <a:buFont typeface="Arial" pitchFamily="34" charset="0"/>
              <a:buChar char="•"/>
            </a:pPr>
            <a:r>
              <a:rPr lang="en-US" i="1" dirty="0" smtClean="0">
                <a:latin typeface="Times New Roman" pitchFamily="18" charset="0"/>
                <a:cs typeface="Times New Roman" pitchFamily="18" charset="0"/>
              </a:rPr>
              <a:t>Treatment </a:t>
            </a:r>
            <a:r>
              <a:rPr lang="en-US" i="1" dirty="0">
                <a:latin typeface="Times New Roman" pitchFamily="18" charset="0"/>
                <a:cs typeface="Times New Roman" pitchFamily="18" charset="0"/>
              </a:rPr>
              <a:t>of other underlying </a:t>
            </a:r>
            <a:r>
              <a:rPr lang="en-US" i="1" dirty="0" smtClean="0">
                <a:latin typeface="Times New Roman" pitchFamily="18" charset="0"/>
                <a:cs typeface="Times New Roman" pitchFamily="18" charset="0"/>
              </a:rPr>
              <a:t>conditions</a:t>
            </a:r>
          </a:p>
          <a:p>
            <a:pPr marL="342900" indent="-342900">
              <a:buFont typeface="Arial" pitchFamily="34" charset="0"/>
              <a:buChar char="•"/>
            </a:pPr>
            <a:r>
              <a:rPr lang="en-US" i="1" dirty="0" smtClean="0">
                <a:latin typeface="Times New Roman" pitchFamily="18" charset="0"/>
                <a:cs typeface="Times New Roman" pitchFamily="18" charset="0"/>
              </a:rPr>
              <a:t>Compression therapy- </a:t>
            </a:r>
            <a:r>
              <a:rPr lang="en-US" dirty="0" smtClean="0">
                <a:latin typeface="Times New Roman" pitchFamily="18" charset="0"/>
                <a:cs typeface="Times New Roman" pitchFamily="18" charset="0"/>
              </a:rPr>
              <a:t>avoid contraindications such as cellulitis or significant arterial occlusive disease. </a:t>
            </a:r>
            <a:endParaRPr lang="en-US" i="1" dirty="0">
              <a:latin typeface="Times New Roman" pitchFamily="18" charset="0"/>
              <a:cs typeface="Times New Roman" pitchFamily="18" charset="0"/>
            </a:endParaRPr>
          </a:p>
          <a:p>
            <a:pPr marL="342900" indent="-342900">
              <a:buFont typeface="Arial" pitchFamily="34" charset="0"/>
              <a:buChar char="•"/>
            </a:pPr>
            <a:r>
              <a:rPr lang="en-US" i="1" dirty="0" smtClean="0">
                <a:latin typeface="Times New Roman" pitchFamily="18" charset="0"/>
                <a:cs typeface="Times New Roman" pitchFamily="18" charset="0"/>
              </a:rPr>
              <a:t>Weight loss</a:t>
            </a:r>
          </a:p>
          <a:p>
            <a:pPr marL="342900" indent="-342900">
              <a:buFont typeface="Arial" pitchFamily="34" charset="0"/>
              <a:buChar char="•"/>
            </a:pPr>
            <a:r>
              <a:rPr lang="en-US" i="1" dirty="0" smtClean="0">
                <a:latin typeface="Times New Roman" pitchFamily="18" charset="0"/>
                <a:cs typeface="Times New Roman" pitchFamily="18" charset="0"/>
              </a:rPr>
              <a:t>Diuretics</a:t>
            </a:r>
          </a:p>
          <a:p>
            <a:pPr marL="342900" indent="-342900">
              <a:buFont typeface="Arial" pitchFamily="34" charset="0"/>
              <a:buChar char="•"/>
            </a:pPr>
            <a:r>
              <a:rPr lang="en-US" i="1" dirty="0" smtClean="0">
                <a:latin typeface="Times New Roman" pitchFamily="18" charset="0"/>
                <a:cs typeface="Times New Roman" pitchFamily="18" charset="0"/>
              </a:rPr>
              <a:t>Low Sodium diet</a:t>
            </a:r>
            <a:endParaRPr lang="en-US" dirty="0">
              <a:latin typeface="Times New Roman" pitchFamily="18" charset="0"/>
              <a:cs typeface="Times New Roman" pitchFamily="18" charset="0"/>
            </a:endParaRPr>
          </a:p>
        </p:txBody>
      </p:sp>
      <p:pic>
        <p:nvPicPr>
          <p:cNvPr id="15" name="Picture 6"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9200" y="1371600"/>
            <a:ext cx="1460500" cy="177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ANd9GcQZJVwXY0onBNqeRwXTuRI58-QdvXH4PU3z82ZlNXTdc8d5iMQ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2987694"/>
            <a:ext cx="167803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flexed-fo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9320" y="4267200"/>
            <a:ext cx="1768432" cy="15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ANd9GcQbbchdg2j61f0xMXLW0kTQj8KPQH3pNn7mfQh8PpBioOqoEP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0602" y="5190392"/>
            <a:ext cx="1786798" cy="136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ANd9GcTvhu9VztKGbWpNxzT4beeU-U1jvGsrGl6vS7uDPhndeuprjtl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1400" y="5025912"/>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p>
          <a:p>
            <a:pPr algn="ctr"/>
            <a:r>
              <a:rPr lang="en-US" sz="2800" b="1" dirty="0" smtClean="0">
                <a:solidFill>
                  <a:srgbClr val="1D0E42"/>
                </a:solidFill>
              </a:rPr>
              <a:t>INSURANCE COVERAGE</a:t>
            </a:r>
          </a:p>
          <a:p>
            <a:pPr algn="ctr"/>
            <a:endParaRPr lang="en-US" sz="2800" b="1" dirty="0" smtClean="0"/>
          </a:p>
          <a:p>
            <a:pPr algn="ctr"/>
            <a:r>
              <a:rPr lang="en-US" sz="2800" b="1" dirty="0" smtClean="0">
                <a:solidFill>
                  <a:srgbClr val="1D0E42"/>
                </a:solidFill>
              </a:rPr>
              <a:t>Patients with CEAP score 3-4 require 3 months of aggressive conservative management before insurance will consider payment for a venous ablation.</a:t>
            </a:r>
          </a:p>
          <a:p>
            <a:pPr algn="ctr"/>
            <a:endParaRPr lang="en-US" sz="2800" b="1" dirty="0" smtClean="0"/>
          </a:p>
          <a:p>
            <a:pPr algn="ctr"/>
            <a:r>
              <a:rPr lang="en-US" sz="2800" b="1" dirty="0" smtClean="0">
                <a:solidFill>
                  <a:srgbClr val="1D0E42"/>
                </a:solidFill>
              </a:rPr>
              <a:t>Patients with CEAP scores of 5-6 (healed or active stasis ulcers) no period of conservative management required. Documentation needs to be clear regarding wound as it relates to venous disease.</a:t>
            </a:r>
          </a:p>
          <a:p>
            <a:pPr algn="ctr"/>
            <a:endParaRPr lang="en-US" sz="3200" b="1" dirty="0" smtClean="0"/>
          </a:p>
          <a:p>
            <a:pPr algn="ctr"/>
            <a:endParaRPr lang="en-US" sz="3200" b="1" dirty="0"/>
          </a:p>
        </p:txBody>
      </p:sp>
      <p:sp>
        <p:nvSpPr>
          <p:cNvPr id="13" name="Slide Number Placeholder 12"/>
          <p:cNvSpPr>
            <a:spLocks noGrp="1"/>
          </p:cNvSpPr>
          <p:nvPr>
            <p:ph type="sldNum" sz="quarter" idx="12"/>
          </p:nvPr>
        </p:nvSpPr>
        <p:spPr/>
        <p:txBody>
          <a:bodyPr/>
          <a:lstStyle/>
          <a:p>
            <a:fld id="{4D9804C3-CAB0-4972-851C-0C9927E7ED07}" type="slidenum">
              <a:rPr lang="en-US" smtClean="0"/>
              <a:pPr/>
              <a:t>33</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34</a:t>
            </a:fld>
            <a:endParaRPr lang="en-US"/>
          </a:p>
        </p:txBody>
      </p:sp>
      <p:sp>
        <p:nvSpPr>
          <p:cNvPr id="2" name="TextBox 1"/>
          <p:cNvSpPr txBox="1"/>
          <p:nvPr/>
        </p:nvSpPr>
        <p:spPr>
          <a:xfrm>
            <a:off x="304800" y="982362"/>
            <a:ext cx="6504010" cy="830997"/>
          </a:xfrm>
          <a:prstGeom prst="rect">
            <a:avLst/>
          </a:prstGeom>
          <a:noFill/>
        </p:spPr>
        <p:txBody>
          <a:bodyPr wrap="square" rtlCol="0">
            <a:spAutoFit/>
          </a:bodyPr>
          <a:lstStyle/>
          <a:p>
            <a:pPr algn="ctr"/>
            <a:r>
              <a:rPr lang="en-US" sz="2400" dirty="0" smtClean="0">
                <a:solidFill>
                  <a:srgbClr val="1D0E42"/>
                </a:solidFill>
              </a:rPr>
              <a:t>Management of CVI</a:t>
            </a:r>
          </a:p>
          <a:p>
            <a:pPr algn="ctr"/>
            <a:r>
              <a:rPr lang="en-US" sz="2400" dirty="0" smtClean="0">
                <a:solidFill>
                  <a:srgbClr val="1D0E42"/>
                </a:solidFill>
              </a:rPr>
              <a:t> </a:t>
            </a:r>
            <a:r>
              <a:rPr lang="en-US" sz="2400" i="1" dirty="0" smtClean="0">
                <a:solidFill>
                  <a:srgbClr val="1D0E42"/>
                </a:solidFill>
              </a:rPr>
              <a:t>Compression Stockings</a:t>
            </a:r>
            <a:endParaRPr lang="en-US" sz="2400" i="1" dirty="0">
              <a:solidFill>
                <a:srgbClr val="1D0E4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34733965"/>
              </p:ext>
            </p:extLst>
          </p:nvPr>
        </p:nvGraphicFramePr>
        <p:xfrm>
          <a:off x="228600" y="1836805"/>
          <a:ext cx="7239001" cy="4744842"/>
        </p:xfrm>
        <a:graphic>
          <a:graphicData uri="http://schemas.openxmlformats.org/drawingml/2006/table">
            <a:tbl>
              <a:tblPr/>
              <a:tblGrid>
                <a:gridCol w="1448080"/>
                <a:gridCol w="1448079"/>
                <a:gridCol w="1446683"/>
                <a:gridCol w="1448080"/>
                <a:gridCol w="1448079"/>
              </a:tblGrid>
              <a:tr h="48380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CLASS</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PRESSURE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LEVEL OF SUPPORT</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INDICATION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CEAP</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7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OTC</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&lt;15 mmHg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Minimal</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Asymptomatic,</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comfort only.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0, 1</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07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15-20 mmHg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Mild</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Minor varicosities, tired aching legs, minor swelling.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1, 2, 3</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973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II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20-30 mmHg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Moderate</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Moderate to severe varicosities, moderate </a:t>
                      </a:r>
                      <a:r>
                        <a:rPr kumimoji="0" lang="en-US" sz="1200" b="0" i="0" u="none" strike="noStrike" cap="none" normalizeH="0" baseline="0" dirty="0" err="1" smtClean="0">
                          <a:ln>
                            <a:noFill/>
                          </a:ln>
                          <a:solidFill>
                            <a:schemeClr val="tx1"/>
                          </a:solidFill>
                          <a:effectLst/>
                          <a:latin typeface="Times New Roman" pitchFamily="18" charset="0"/>
                          <a:cs typeface="Times New Roman" pitchFamily="18" charset="0"/>
                        </a:rPr>
                        <a:t>swelling,phlebitis</a:t>
                      </a: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following ablation.</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3, 4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423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III</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30-40 mmHg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Firm</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Severe varicosities, swelling, management of ulcerations, following DVT, post surgery.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4, 5, 6</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793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IV</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&gt;40 mmHg</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Extra firm</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Lymphedema.</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NA</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 name="Picture 9" descr="14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96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35</a:t>
            </a:fld>
            <a:endParaRPr lang="en-US"/>
          </a:p>
        </p:txBody>
      </p:sp>
      <p:sp>
        <p:nvSpPr>
          <p:cNvPr id="10" name="Rectangle 2"/>
          <p:cNvSpPr txBox="1">
            <a:spLocks noChangeArrowheads="1"/>
          </p:cNvSpPr>
          <p:nvPr/>
        </p:nvSpPr>
        <p:spPr>
          <a:xfrm>
            <a:off x="457200" y="838200"/>
            <a:ext cx="8229600" cy="685800"/>
          </a:xfrm>
          <a:prstGeom prst="rect">
            <a:avLst/>
          </a:prstGeom>
        </p:spPr>
        <p:txBody>
          <a:bodyPr/>
          <a:lstStyle/>
          <a:p>
            <a:pPr algn="ctr" eaLnBrk="1" hangingPunct="1">
              <a:defRPr/>
            </a:pPr>
            <a:r>
              <a:rPr lang="en-US" sz="4000" kern="0" dirty="0">
                <a:solidFill>
                  <a:srgbClr val="1D0E42"/>
                </a:solidFill>
                <a:latin typeface="+mj-lt"/>
                <a:ea typeface="+mj-ea"/>
                <a:cs typeface="+mj-cs"/>
              </a:rPr>
              <a:t>Benefits of </a:t>
            </a:r>
            <a:r>
              <a:rPr lang="en-US" sz="4000" kern="0" dirty="0" smtClean="0">
                <a:solidFill>
                  <a:srgbClr val="1D0E42"/>
                </a:solidFill>
                <a:latin typeface="+mj-lt"/>
                <a:ea typeface="+mj-ea"/>
                <a:cs typeface="+mj-cs"/>
              </a:rPr>
              <a:t>Correcting </a:t>
            </a:r>
            <a:r>
              <a:rPr lang="en-US" sz="4000" kern="0" dirty="0">
                <a:solidFill>
                  <a:srgbClr val="1D0E42"/>
                </a:solidFill>
                <a:latin typeface="+mj-lt"/>
                <a:ea typeface="+mj-ea"/>
                <a:cs typeface="+mj-cs"/>
              </a:rPr>
              <a:t>CVI</a:t>
            </a:r>
          </a:p>
        </p:txBody>
      </p:sp>
      <p:sp>
        <p:nvSpPr>
          <p:cNvPr id="12" name="Rectangle 15"/>
          <p:cNvSpPr>
            <a:spLocks noChangeArrowheads="1"/>
          </p:cNvSpPr>
          <p:nvPr/>
        </p:nvSpPr>
        <p:spPr bwMode="auto">
          <a:xfrm>
            <a:off x="266700" y="1676400"/>
            <a:ext cx="8610600" cy="2057400"/>
          </a:xfrm>
          <a:prstGeom prst="rect">
            <a:avLst/>
          </a:prstGeom>
          <a:noFill/>
          <a:ln w="9525">
            <a:noFill/>
            <a:miter lim="800000"/>
            <a:headEnd/>
            <a:tailEnd/>
          </a:ln>
        </p:spPr>
        <p:txBody>
          <a:bodyPr/>
          <a:lstStyle/>
          <a:p>
            <a:pPr marL="342900" indent="-342900">
              <a:lnSpc>
                <a:spcPct val="90000"/>
              </a:lnSpc>
              <a:buClr>
                <a:schemeClr val="bg2"/>
              </a:buClr>
              <a:buSzPct val="75000"/>
              <a:buFont typeface="Wingdings" pitchFamily="2" charset="2"/>
              <a:buChar char="n"/>
            </a:pPr>
            <a:r>
              <a:rPr lang="en-US" sz="3200" dirty="0">
                <a:solidFill>
                  <a:srgbClr val="1D0E42"/>
                </a:solidFill>
              </a:rPr>
              <a:t>Reduce recurrence</a:t>
            </a:r>
          </a:p>
          <a:p>
            <a:pPr marL="742950" lvl="1" indent="-285750">
              <a:lnSpc>
                <a:spcPct val="90000"/>
              </a:lnSpc>
              <a:buClr>
                <a:schemeClr val="bg2"/>
              </a:buClr>
              <a:buSzPct val="80000"/>
              <a:buFont typeface="Wingdings" pitchFamily="2" charset="2"/>
              <a:buChar char="¨"/>
            </a:pPr>
            <a:r>
              <a:rPr lang="en-US" sz="2400" dirty="0"/>
              <a:t>4 year recurrence rate 56% compression group, 31% compression plus surgery (P&lt;0.01)</a:t>
            </a:r>
            <a:r>
              <a:rPr lang="en-US" sz="2400" baseline="30000" dirty="0"/>
              <a:t>6</a:t>
            </a:r>
          </a:p>
          <a:p>
            <a:pPr marL="742950" lvl="1" indent="-285750">
              <a:lnSpc>
                <a:spcPct val="90000"/>
              </a:lnSpc>
              <a:buClr>
                <a:schemeClr val="bg2"/>
              </a:buClr>
              <a:buSzPct val="80000"/>
              <a:buFont typeface="Wingdings" pitchFamily="2" charset="2"/>
              <a:buChar char="¨"/>
            </a:pPr>
            <a:r>
              <a:rPr lang="en-US" sz="2400" dirty="0"/>
              <a:t>3 and 5 year recurrence with perforator surgery 8% and 18% respectively</a:t>
            </a:r>
            <a:r>
              <a:rPr lang="en-US" sz="2400" baseline="30000" dirty="0"/>
              <a:t>7</a:t>
            </a:r>
            <a:r>
              <a:rPr lang="en-US" sz="2400" dirty="0"/>
              <a:t> </a:t>
            </a:r>
          </a:p>
        </p:txBody>
      </p:sp>
      <p:sp>
        <p:nvSpPr>
          <p:cNvPr id="13" name="Rectangle 16"/>
          <p:cNvSpPr>
            <a:spLocks noChangeArrowheads="1"/>
          </p:cNvSpPr>
          <p:nvPr/>
        </p:nvSpPr>
        <p:spPr bwMode="auto">
          <a:xfrm>
            <a:off x="266700" y="3733800"/>
            <a:ext cx="8610600" cy="1447800"/>
          </a:xfrm>
          <a:prstGeom prst="rect">
            <a:avLst/>
          </a:prstGeom>
          <a:noFill/>
          <a:ln w="9525">
            <a:noFill/>
            <a:miter lim="800000"/>
            <a:headEnd/>
            <a:tailEnd/>
          </a:ln>
        </p:spPr>
        <p:txBody>
          <a:bodyPr/>
          <a:lstStyle/>
          <a:p>
            <a:pPr marL="342900" indent="-342900">
              <a:buClr>
                <a:schemeClr val="bg2"/>
              </a:buClr>
              <a:buSzPct val="75000"/>
              <a:buFont typeface="Wingdings" pitchFamily="2" charset="2"/>
              <a:buChar char="n"/>
            </a:pPr>
            <a:r>
              <a:rPr lang="en-US" sz="3200" dirty="0">
                <a:solidFill>
                  <a:srgbClr val="1D0E42"/>
                </a:solidFill>
              </a:rPr>
              <a:t>Faster healing</a:t>
            </a:r>
            <a:endParaRPr lang="en-US" sz="3200" baseline="30000" dirty="0">
              <a:solidFill>
                <a:srgbClr val="1D0E42"/>
              </a:solidFill>
            </a:endParaRPr>
          </a:p>
          <a:p>
            <a:pPr marL="742950" lvl="1" indent="-285750">
              <a:buClr>
                <a:schemeClr val="bg2"/>
              </a:buClr>
              <a:buSzPct val="80000"/>
              <a:buFont typeface="Wingdings" pitchFamily="2" charset="2"/>
              <a:buChar char="q"/>
            </a:pPr>
            <a:r>
              <a:rPr lang="en-US" sz="2400" dirty="0"/>
              <a:t>Median heal time: 63 day compression group, 31 days surgical group, (P&lt;.005)</a:t>
            </a:r>
            <a:r>
              <a:rPr lang="en-US" sz="2400" baseline="30000" dirty="0"/>
              <a:t>8</a:t>
            </a:r>
          </a:p>
        </p:txBody>
      </p:sp>
      <p:sp>
        <p:nvSpPr>
          <p:cNvPr id="14" name="TextBox 6"/>
          <p:cNvSpPr txBox="1">
            <a:spLocks noChangeArrowheads="1"/>
          </p:cNvSpPr>
          <p:nvPr/>
        </p:nvSpPr>
        <p:spPr bwMode="auto">
          <a:xfrm>
            <a:off x="762000" y="5257800"/>
            <a:ext cx="7315200" cy="954107"/>
          </a:xfrm>
          <a:prstGeom prst="rect">
            <a:avLst/>
          </a:prstGeom>
          <a:noFill/>
          <a:ln w="9525">
            <a:noFill/>
            <a:miter lim="800000"/>
            <a:headEnd/>
            <a:tailEnd/>
          </a:ln>
        </p:spPr>
        <p:txBody>
          <a:bodyPr wrap="square">
            <a:spAutoFit/>
          </a:bodyPr>
          <a:lstStyle/>
          <a:p>
            <a:pPr algn="ctr"/>
            <a:r>
              <a:rPr lang="en-US" sz="2800" i="1" dirty="0"/>
              <a:t>Compression, off loading and normal wound bed management is not enough</a:t>
            </a: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36</a:t>
            </a:fld>
            <a:endParaRPr lang="en-US"/>
          </a:p>
        </p:txBody>
      </p:sp>
      <p:sp>
        <p:nvSpPr>
          <p:cNvPr id="10" name="Rectangle 4"/>
          <p:cNvSpPr txBox="1">
            <a:spLocks noChangeArrowheads="1"/>
          </p:cNvSpPr>
          <p:nvPr/>
        </p:nvSpPr>
        <p:spPr>
          <a:xfrm>
            <a:off x="457200" y="838200"/>
            <a:ext cx="8229600" cy="498475"/>
          </a:xfrm>
          <a:prstGeom prst="rect">
            <a:avLst/>
          </a:prstGeom>
        </p:spPr>
        <p:txBody>
          <a:bodyPr/>
          <a:lstStyle/>
          <a:p>
            <a:pPr algn="ctr" eaLnBrk="1" hangingPunct="1">
              <a:defRPr/>
            </a:pPr>
            <a:r>
              <a:rPr lang="en-US" sz="4000" kern="0" dirty="0" smtClean="0">
                <a:solidFill>
                  <a:srgbClr val="1D0E42"/>
                </a:solidFill>
                <a:latin typeface="+mj-lt"/>
                <a:ea typeface="+mj-ea"/>
                <a:cs typeface="+mj-cs"/>
              </a:rPr>
              <a:t>CVI Consensus </a:t>
            </a:r>
            <a:r>
              <a:rPr lang="en-US" sz="4000" kern="0" dirty="0">
                <a:solidFill>
                  <a:srgbClr val="1D0E42"/>
                </a:solidFill>
                <a:latin typeface="+mj-lt"/>
                <a:ea typeface="+mj-ea"/>
                <a:cs typeface="+mj-cs"/>
              </a:rPr>
              <a:t>Guidelines</a:t>
            </a:r>
          </a:p>
        </p:txBody>
      </p:sp>
      <p:sp>
        <p:nvSpPr>
          <p:cNvPr id="12" name="Rectangle 5"/>
          <p:cNvSpPr txBox="1">
            <a:spLocks noChangeArrowheads="1"/>
          </p:cNvSpPr>
          <p:nvPr/>
        </p:nvSpPr>
        <p:spPr>
          <a:xfrm>
            <a:off x="3600450" y="1600200"/>
            <a:ext cx="5543550" cy="1963738"/>
          </a:xfrm>
          <a:prstGeom prst="rect">
            <a:avLst/>
          </a:prstGeom>
        </p:spPr>
        <p:txBody>
          <a:bodyPr/>
          <a:lstStyle/>
          <a:p>
            <a:pPr marL="342900" indent="-342900" eaLnBrk="1" hangingPunct="1">
              <a:spcBef>
                <a:spcPct val="20000"/>
              </a:spcBef>
              <a:buClr>
                <a:schemeClr val="tx2"/>
              </a:buClr>
              <a:buSzPct val="115000"/>
              <a:defRPr/>
            </a:pPr>
            <a:r>
              <a:rPr lang="en-US" sz="2000" kern="0" dirty="0">
                <a:solidFill>
                  <a:srgbClr val="1D0E42"/>
                </a:solidFill>
                <a:latin typeface="+mn-lt"/>
              </a:rPr>
              <a:t>“</a:t>
            </a:r>
            <a:r>
              <a:rPr lang="en-US" sz="2000" b="1" kern="0" dirty="0">
                <a:solidFill>
                  <a:srgbClr val="1D0E42"/>
                </a:solidFill>
                <a:latin typeface="+mn-lt"/>
              </a:rPr>
              <a:t>Superficial venous ablation … </a:t>
            </a:r>
            <a:r>
              <a:rPr lang="en-US" sz="2000" b="1" kern="0" dirty="0" smtClean="0">
                <a:solidFill>
                  <a:srgbClr val="1D0E42"/>
                </a:solidFill>
                <a:latin typeface="+mn-lt"/>
              </a:rPr>
              <a:t>can </a:t>
            </a:r>
            <a:r>
              <a:rPr lang="en-US" sz="2000" b="1" kern="0" dirty="0">
                <a:solidFill>
                  <a:srgbClr val="1D0E42"/>
                </a:solidFill>
                <a:latin typeface="+mn-lt"/>
              </a:rPr>
              <a:t>be useful </a:t>
            </a:r>
            <a:r>
              <a:rPr lang="en-US" sz="2000" b="1" kern="0" dirty="0" smtClean="0">
                <a:solidFill>
                  <a:srgbClr val="1D0E42"/>
                </a:solidFill>
                <a:latin typeface="+mn-lt"/>
              </a:rPr>
              <a:t>in decreasing the recurrence </a:t>
            </a:r>
            <a:r>
              <a:rPr lang="en-US" sz="2000" b="1" kern="0" dirty="0">
                <a:solidFill>
                  <a:srgbClr val="1D0E42"/>
                </a:solidFill>
                <a:latin typeface="+mn-lt"/>
              </a:rPr>
              <a:t>of venous leg ulcers”</a:t>
            </a:r>
            <a:r>
              <a:rPr lang="en-US" sz="2000" b="1" kern="0" baseline="30000" dirty="0">
                <a:solidFill>
                  <a:srgbClr val="1D0E42"/>
                </a:solidFill>
                <a:latin typeface="+mn-lt"/>
              </a:rPr>
              <a:t>9</a:t>
            </a:r>
          </a:p>
          <a:p>
            <a:pPr marL="342900" indent="-342900" eaLnBrk="1" hangingPunct="1">
              <a:spcBef>
                <a:spcPct val="20000"/>
              </a:spcBef>
              <a:buClr>
                <a:schemeClr val="tx2"/>
              </a:buClr>
              <a:buSzPct val="115000"/>
              <a:buFont typeface="Wingdings" pitchFamily="2" charset="2"/>
              <a:buChar char="§"/>
              <a:defRPr/>
            </a:pPr>
            <a:endParaRPr lang="en-US" sz="2400" kern="0" dirty="0">
              <a:effectLst>
                <a:outerShdw blurRad="38100" dist="38100" dir="2700000" algn="tl">
                  <a:srgbClr val="000000"/>
                </a:outerShdw>
              </a:effectLst>
              <a:latin typeface="+mn-lt"/>
            </a:endParaRPr>
          </a:p>
          <a:p>
            <a:pPr marL="342900" indent="-342900" eaLnBrk="1" hangingPunct="1">
              <a:spcBef>
                <a:spcPct val="20000"/>
              </a:spcBef>
              <a:buClr>
                <a:schemeClr val="tx2"/>
              </a:buClr>
              <a:buSzPct val="115000"/>
              <a:buFont typeface="Arial" pitchFamily="34" charset="0"/>
              <a:buChar char="–"/>
              <a:defRPr/>
            </a:pPr>
            <a:endParaRPr lang="en-US" sz="900" kern="0" dirty="0">
              <a:effectLst>
                <a:outerShdw blurRad="38100" dist="38100" dir="2700000" algn="tl">
                  <a:srgbClr val="000000"/>
                </a:outerShdw>
              </a:effectLst>
              <a:latin typeface="+mn-lt"/>
            </a:endParaRPr>
          </a:p>
        </p:txBody>
      </p:sp>
      <p:sp>
        <p:nvSpPr>
          <p:cNvPr id="13" name="Rectangle 8"/>
          <p:cNvSpPr>
            <a:spLocks noChangeArrowheads="1"/>
          </p:cNvSpPr>
          <p:nvPr/>
        </p:nvSpPr>
        <p:spPr bwMode="auto">
          <a:xfrm>
            <a:off x="3581400" y="2819400"/>
            <a:ext cx="5314950" cy="1631216"/>
          </a:xfrm>
          <a:prstGeom prst="rect">
            <a:avLst/>
          </a:prstGeom>
          <a:noFill/>
          <a:ln w="9525">
            <a:noFill/>
            <a:miter lim="800000"/>
            <a:headEnd/>
            <a:tailEnd/>
          </a:ln>
        </p:spPr>
        <p:txBody>
          <a:bodyPr wrap="square">
            <a:spAutoFit/>
          </a:bodyPr>
          <a:lstStyle/>
          <a:p>
            <a:pPr marL="342900" indent="-342900">
              <a:buClr>
                <a:schemeClr val="bg2"/>
              </a:buClr>
              <a:buSzPct val="75000"/>
            </a:pPr>
            <a:r>
              <a:rPr lang="en-US" sz="2000" dirty="0">
                <a:solidFill>
                  <a:srgbClr val="1D0E42"/>
                </a:solidFill>
              </a:rPr>
              <a:t>“We recommend superficial </a:t>
            </a:r>
            <a:r>
              <a:rPr lang="en-US" sz="2000" dirty="0" smtClean="0">
                <a:solidFill>
                  <a:srgbClr val="1D0E42"/>
                </a:solidFill>
              </a:rPr>
              <a:t>venous </a:t>
            </a:r>
            <a:r>
              <a:rPr lang="en-US" sz="2000" dirty="0">
                <a:solidFill>
                  <a:srgbClr val="1D0E42"/>
                </a:solidFill>
              </a:rPr>
              <a:t>surgery to </a:t>
            </a:r>
            <a:r>
              <a:rPr lang="en-US" sz="2000" dirty="0" smtClean="0">
                <a:solidFill>
                  <a:srgbClr val="1D0E42"/>
                </a:solidFill>
              </a:rPr>
              <a:t>decrease ulcer </a:t>
            </a:r>
            <a:r>
              <a:rPr lang="en-US" sz="2000" dirty="0">
                <a:solidFill>
                  <a:srgbClr val="1D0E42"/>
                </a:solidFill>
              </a:rPr>
              <a:t>recurrence in patients </a:t>
            </a:r>
            <a:r>
              <a:rPr lang="en-US" sz="2000" dirty="0" smtClean="0">
                <a:solidFill>
                  <a:srgbClr val="1D0E42"/>
                </a:solidFill>
              </a:rPr>
              <a:t>with </a:t>
            </a:r>
            <a:r>
              <a:rPr lang="en-US" sz="2000" dirty="0">
                <a:solidFill>
                  <a:srgbClr val="1D0E42"/>
                </a:solidFill>
              </a:rPr>
              <a:t>superficial venous reflux”</a:t>
            </a:r>
            <a:r>
              <a:rPr lang="en-US" sz="2000" baseline="30000" dirty="0">
                <a:solidFill>
                  <a:srgbClr val="1D0E42"/>
                </a:solidFill>
              </a:rPr>
              <a:t>10</a:t>
            </a:r>
          </a:p>
          <a:p>
            <a:pPr marL="342900" indent="-342900">
              <a:buClr>
                <a:schemeClr val="bg2"/>
              </a:buClr>
              <a:buSzPct val="75000"/>
              <a:buFont typeface="Wingdings" pitchFamily="2" charset="2"/>
              <a:buNone/>
            </a:pPr>
            <a:endParaRPr lang="en-US" sz="2000" dirty="0">
              <a:solidFill>
                <a:schemeClr val="accent3">
                  <a:lumMod val="60000"/>
                  <a:lumOff val="40000"/>
                </a:schemeClr>
              </a:solidFill>
            </a:endParaRPr>
          </a:p>
        </p:txBody>
      </p:sp>
      <p:sp>
        <p:nvSpPr>
          <p:cNvPr id="14" name="Rectangle 7"/>
          <p:cNvSpPr>
            <a:spLocks noChangeArrowheads="1"/>
          </p:cNvSpPr>
          <p:nvPr/>
        </p:nvSpPr>
        <p:spPr bwMode="auto">
          <a:xfrm>
            <a:off x="3829050" y="4191000"/>
            <a:ext cx="5314950" cy="984885"/>
          </a:xfrm>
          <a:prstGeom prst="rect">
            <a:avLst/>
          </a:prstGeom>
          <a:noFill/>
          <a:ln w="9525">
            <a:noFill/>
            <a:miter lim="800000"/>
            <a:headEnd/>
            <a:tailEnd/>
          </a:ln>
        </p:spPr>
        <p:txBody>
          <a:bodyPr>
            <a:spAutoFit/>
          </a:bodyPr>
          <a:lstStyle/>
          <a:p>
            <a:pPr marL="342900" indent="-342900">
              <a:buClr>
                <a:schemeClr val="bg2"/>
              </a:buClr>
              <a:buSzPct val="75000"/>
            </a:pPr>
            <a:r>
              <a:rPr lang="en-US" sz="2000" dirty="0">
                <a:solidFill>
                  <a:srgbClr val="1D0E42"/>
                </a:solidFill>
              </a:rPr>
              <a:t>“Endovenous thermal ablation is   </a:t>
            </a:r>
          </a:p>
          <a:p>
            <a:pPr marL="342900" indent="-342900">
              <a:buClr>
                <a:schemeClr val="bg2"/>
              </a:buClr>
              <a:buSzPct val="75000"/>
            </a:pPr>
            <a:r>
              <a:rPr lang="en-US" sz="2000" dirty="0">
                <a:solidFill>
                  <a:srgbClr val="1D0E42"/>
                </a:solidFill>
              </a:rPr>
              <a:t>    the new standard of care”</a:t>
            </a:r>
            <a:r>
              <a:rPr lang="en-US" sz="2000" baseline="30000" dirty="0">
                <a:solidFill>
                  <a:srgbClr val="1D0E42"/>
                </a:solidFill>
              </a:rPr>
              <a:t>11</a:t>
            </a:r>
          </a:p>
          <a:p>
            <a:pPr marL="342900" indent="-342900">
              <a:buClr>
                <a:schemeClr val="bg2"/>
              </a:buClr>
              <a:buSzPct val="75000"/>
              <a:buFont typeface="Wingdings" pitchFamily="2" charset="2"/>
              <a:buChar char="n"/>
            </a:pPr>
            <a:endParaRPr lang="en-US" dirty="0"/>
          </a:p>
        </p:txBody>
      </p:sp>
      <p:pic>
        <p:nvPicPr>
          <p:cNvPr id="15" name="Picture 10"/>
          <p:cNvPicPr>
            <a:picLocks noChangeAspect="1" noChangeArrowheads="1"/>
          </p:cNvPicPr>
          <p:nvPr/>
        </p:nvPicPr>
        <p:blipFill>
          <a:blip r:embed="rId4" cstate="print"/>
          <a:srcRect/>
          <a:stretch>
            <a:fillRect/>
          </a:stretch>
        </p:blipFill>
        <p:spPr bwMode="auto">
          <a:xfrm>
            <a:off x="1528763" y="5562600"/>
            <a:ext cx="6086475" cy="1038225"/>
          </a:xfrm>
          <a:prstGeom prst="rect">
            <a:avLst/>
          </a:prstGeom>
          <a:noFill/>
          <a:ln w="38100">
            <a:solidFill>
              <a:srgbClr val="00B0F0"/>
            </a:solid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228600" y="1752600"/>
            <a:ext cx="3276600" cy="551606"/>
          </a:xfrm>
          <a:prstGeom prst="rect">
            <a:avLst/>
          </a:prstGeom>
          <a:noFill/>
          <a:ln w="38100">
            <a:solidFill>
              <a:srgbClr val="3399FF"/>
            </a:solidFill>
            <a:miter lim="800000"/>
            <a:headEnd/>
            <a:tailEnd/>
          </a:ln>
        </p:spPr>
      </p:pic>
      <p:pic>
        <p:nvPicPr>
          <p:cNvPr id="17" name="Picture 3"/>
          <p:cNvPicPr>
            <a:picLocks noChangeAspect="1" noChangeArrowheads="1"/>
          </p:cNvPicPr>
          <p:nvPr/>
        </p:nvPicPr>
        <p:blipFill>
          <a:blip r:embed="rId6" cstate="print"/>
          <a:srcRect/>
          <a:stretch>
            <a:fillRect/>
          </a:stretch>
        </p:blipFill>
        <p:spPr bwMode="auto">
          <a:xfrm>
            <a:off x="228600" y="2819399"/>
            <a:ext cx="3276599" cy="867379"/>
          </a:xfrm>
          <a:prstGeom prst="rect">
            <a:avLst/>
          </a:prstGeom>
          <a:noFill/>
          <a:ln w="38100">
            <a:solidFill>
              <a:srgbClr val="3399FF"/>
            </a:solidFill>
            <a:miter lim="800000"/>
            <a:headEnd/>
            <a:tailEnd/>
          </a:ln>
        </p:spPr>
      </p:pic>
      <p:pic>
        <p:nvPicPr>
          <p:cNvPr id="18" name="Picture 2"/>
          <p:cNvPicPr>
            <a:picLocks noChangeAspect="1" noChangeArrowheads="1"/>
          </p:cNvPicPr>
          <p:nvPr/>
        </p:nvPicPr>
        <p:blipFill>
          <a:blip r:embed="rId7" cstate="print"/>
          <a:srcRect/>
          <a:stretch>
            <a:fillRect/>
          </a:stretch>
        </p:blipFill>
        <p:spPr bwMode="auto">
          <a:xfrm>
            <a:off x="228599" y="4038600"/>
            <a:ext cx="3347605" cy="1066800"/>
          </a:xfrm>
          <a:prstGeom prst="rect">
            <a:avLst/>
          </a:prstGeom>
          <a:noFill/>
          <a:ln w="38100">
            <a:solidFill>
              <a:srgbClr val="00B0F0"/>
            </a:solidFill>
            <a:miter lim="800000"/>
            <a:headEnd/>
            <a:tailEnd/>
          </a:ln>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914400"/>
            <a:ext cx="8586005" cy="707886"/>
          </a:xfrm>
          <a:prstGeom prst="rect">
            <a:avLst/>
          </a:prstGeom>
          <a:noFill/>
        </p:spPr>
        <p:txBody>
          <a:bodyPr wrap="none" rtlCol="0">
            <a:spAutoFit/>
          </a:bodyPr>
          <a:lstStyle/>
          <a:p>
            <a:r>
              <a:rPr lang="en-US" sz="4000" dirty="0" smtClean="0">
                <a:solidFill>
                  <a:srgbClr val="1D0E42"/>
                </a:solidFill>
              </a:rPr>
              <a:t>Historic Treatment: vein stripping</a:t>
            </a:r>
            <a:endParaRPr lang="en-US" sz="4000" dirty="0">
              <a:solidFill>
                <a:srgbClr val="1D0E42"/>
              </a:solidFill>
            </a:endParaRPr>
          </a:p>
        </p:txBody>
      </p:sp>
      <p:pic>
        <p:nvPicPr>
          <p:cNvPr id="10" name="Picture 3" descr="Untitled-6"/>
          <p:cNvPicPr>
            <a:picLocks noChangeAspect="1" noChangeArrowheads="1"/>
          </p:cNvPicPr>
          <p:nvPr/>
        </p:nvPicPr>
        <p:blipFill>
          <a:blip r:embed="rId4" cstate="print"/>
          <a:srcRect/>
          <a:stretch>
            <a:fillRect/>
          </a:stretch>
        </p:blipFill>
        <p:spPr bwMode="auto">
          <a:xfrm>
            <a:off x="228600" y="1676400"/>
            <a:ext cx="4044950" cy="3028195"/>
          </a:xfrm>
          <a:prstGeom prst="rect">
            <a:avLst/>
          </a:prstGeom>
          <a:noFill/>
          <a:ln w="9525">
            <a:noFill/>
            <a:miter lim="800000"/>
            <a:headEnd/>
            <a:tailEnd/>
          </a:ln>
        </p:spPr>
      </p:pic>
      <p:pic>
        <p:nvPicPr>
          <p:cNvPr id="12" name="Picture 2" descr="Untitled-7"/>
          <p:cNvPicPr>
            <a:picLocks noChangeAspect="1" noChangeArrowheads="1"/>
          </p:cNvPicPr>
          <p:nvPr/>
        </p:nvPicPr>
        <p:blipFill>
          <a:blip r:embed="rId5" cstate="print"/>
          <a:srcRect/>
          <a:stretch>
            <a:fillRect/>
          </a:stretch>
        </p:blipFill>
        <p:spPr bwMode="auto">
          <a:xfrm>
            <a:off x="4038600" y="2819400"/>
            <a:ext cx="4724400" cy="3537313"/>
          </a:xfrm>
          <a:prstGeom prst="rect">
            <a:avLst/>
          </a:prstGeom>
          <a:noFill/>
          <a:ln w="9525">
            <a:noFill/>
            <a:miter lim="800000"/>
            <a:headEnd/>
            <a:tailEnd/>
          </a:ln>
        </p:spPr>
      </p:pic>
      <p:pic>
        <p:nvPicPr>
          <p:cNvPr id="13" name="Picture 4"/>
          <p:cNvPicPr>
            <a:picLocks noChangeAspect="1" noChangeArrowheads="1"/>
          </p:cNvPicPr>
          <p:nvPr/>
        </p:nvPicPr>
        <p:blipFill>
          <a:blip r:embed="rId6" cstate="print"/>
          <a:srcRect/>
          <a:stretch>
            <a:fillRect/>
          </a:stretch>
        </p:blipFill>
        <p:spPr bwMode="auto">
          <a:xfrm>
            <a:off x="533400" y="4800600"/>
            <a:ext cx="2838450" cy="1516063"/>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4D9804C3-CAB0-4972-851C-0C9927E7ED07}" type="slidenum">
              <a:rPr lang="en-US" smtClean="0"/>
              <a:pPr/>
              <a:t>37</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012908_16161.jpg"/>
          <p:cNvPicPr>
            <a:picLocks noChangeAspect="1"/>
          </p:cNvPicPr>
          <p:nvPr/>
        </p:nvPicPr>
        <p:blipFill>
          <a:blip r:embed="rId4" cstate="print"/>
          <a:srcRect/>
          <a:stretch>
            <a:fillRect/>
          </a:stretch>
        </p:blipFill>
        <p:spPr bwMode="auto">
          <a:xfrm>
            <a:off x="2133600" y="1981200"/>
            <a:ext cx="5105400" cy="3829050"/>
          </a:xfrm>
          <a:prstGeom prst="rect">
            <a:avLst/>
          </a:prstGeom>
          <a:noFill/>
          <a:ln w="9525">
            <a:noFill/>
            <a:miter lim="800000"/>
            <a:headEnd/>
            <a:tailEnd/>
          </a:ln>
        </p:spPr>
      </p:pic>
      <p:sp>
        <p:nvSpPr>
          <p:cNvPr id="10" name="TextBox 9"/>
          <p:cNvSpPr txBox="1"/>
          <p:nvPr/>
        </p:nvSpPr>
        <p:spPr>
          <a:xfrm>
            <a:off x="304800" y="914401"/>
            <a:ext cx="8534400" cy="707886"/>
          </a:xfrm>
          <a:prstGeom prst="rect">
            <a:avLst/>
          </a:prstGeom>
          <a:noFill/>
        </p:spPr>
        <p:txBody>
          <a:bodyPr wrap="square" rtlCol="0">
            <a:spAutoFit/>
          </a:bodyPr>
          <a:lstStyle/>
          <a:p>
            <a:r>
              <a:rPr lang="en-US" sz="4000" dirty="0" smtClean="0">
                <a:solidFill>
                  <a:srgbClr val="1D0E42"/>
                </a:solidFill>
              </a:rPr>
              <a:t>Historic treatment: vein stripping</a:t>
            </a:r>
            <a:endParaRPr lang="en-US" sz="4000" dirty="0">
              <a:solidFill>
                <a:srgbClr val="1D0E42"/>
              </a:solidFill>
            </a:endParaRPr>
          </a:p>
        </p:txBody>
      </p:sp>
      <p:sp>
        <p:nvSpPr>
          <p:cNvPr id="12" name="Slide Number Placeholder 11"/>
          <p:cNvSpPr>
            <a:spLocks noGrp="1"/>
          </p:cNvSpPr>
          <p:nvPr>
            <p:ph type="sldNum" sz="quarter" idx="12"/>
          </p:nvPr>
        </p:nvSpPr>
        <p:spPr/>
        <p:txBody>
          <a:bodyPr/>
          <a:lstStyle/>
          <a:p>
            <a:fld id="{4D9804C3-CAB0-4972-851C-0C9927E7ED07}" type="slidenum">
              <a:rPr lang="en-US" smtClean="0"/>
              <a:pPr/>
              <a:t>38</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TextBox 7"/>
          <p:cNvSpPr txBox="1"/>
          <p:nvPr/>
        </p:nvSpPr>
        <p:spPr>
          <a:xfrm>
            <a:off x="3657600" y="990600"/>
            <a:ext cx="1976823" cy="707886"/>
          </a:xfrm>
          <a:prstGeom prst="rect">
            <a:avLst/>
          </a:prstGeom>
          <a:noFill/>
        </p:spPr>
        <p:txBody>
          <a:bodyPr wrap="none" rtlCol="0">
            <a:spAutoFit/>
          </a:bodyPr>
          <a:lstStyle/>
          <a:p>
            <a:r>
              <a:rPr lang="en-US" sz="4000" dirty="0" smtClean="0">
                <a:solidFill>
                  <a:srgbClr val="1D0E42"/>
                </a:solidFill>
              </a:rPr>
              <a:t>Results</a:t>
            </a:r>
            <a:endParaRPr lang="en-US" sz="4000" dirty="0">
              <a:solidFill>
                <a:srgbClr val="1D0E42"/>
              </a:solidFill>
            </a:endParaRPr>
          </a:p>
        </p:txBody>
      </p:sp>
      <p:pic>
        <p:nvPicPr>
          <p:cNvPr id="10" name="Picture 2" descr="Untitled-9"/>
          <p:cNvPicPr>
            <a:picLocks noChangeAspect="1" noChangeArrowheads="1"/>
          </p:cNvPicPr>
          <p:nvPr/>
        </p:nvPicPr>
        <p:blipFill>
          <a:blip r:embed="rId4" cstate="print"/>
          <a:srcRect/>
          <a:stretch>
            <a:fillRect/>
          </a:stretch>
        </p:blipFill>
        <p:spPr bwMode="auto">
          <a:xfrm>
            <a:off x="838200" y="1676400"/>
            <a:ext cx="3382872" cy="4787899"/>
          </a:xfrm>
          <a:prstGeom prst="rect">
            <a:avLst/>
          </a:prstGeom>
          <a:noFill/>
          <a:ln w="9525">
            <a:noFill/>
            <a:miter lim="800000"/>
            <a:headEnd/>
            <a:tailEnd/>
          </a:ln>
        </p:spPr>
      </p:pic>
      <p:pic>
        <p:nvPicPr>
          <p:cNvPr id="12" name="Picture 3" descr="Untitled-11"/>
          <p:cNvPicPr>
            <a:picLocks noChangeAspect="1" noChangeArrowheads="1"/>
          </p:cNvPicPr>
          <p:nvPr/>
        </p:nvPicPr>
        <p:blipFill>
          <a:blip r:embed="rId5" cstate="print"/>
          <a:srcRect/>
          <a:stretch>
            <a:fillRect/>
          </a:stretch>
        </p:blipFill>
        <p:spPr bwMode="auto">
          <a:xfrm>
            <a:off x="4724400" y="1676400"/>
            <a:ext cx="3289300" cy="4739535"/>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4D9804C3-CAB0-4972-851C-0C9927E7ED07}" type="slidenum">
              <a:rPr lang="en-US" smtClean="0"/>
              <a:pPr/>
              <a:t>39</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9906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4D9804C3-CAB0-4972-851C-0C9927E7ED07}" type="slidenum">
              <a:rPr lang="en-US" smtClean="0"/>
              <a:pPr/>
              <a:t>4</a:t>
            </a:fld>
            <a:endParaRPr lang="en-US"/>
          </a:p>
        </p:txBody>
      </p:sp>
      <p:pic>
        <p:nvPicPr>
          <p:cNvPr id="55298" name="Picture 2"/>
          <p:cNvPicPr>
            <a:picLocks noChangeAspect="1" noChangeArrowheads="1"/>
          </p:cNvPicPr>
          <p:nvPr/>
        </p:nvPicPr>
        <p:blipFill>
          <a:blip r:embed="rId4" cstate="print"/>
          <a:srcRect l="61333" t="15863" r="16000" b="45685"/>
          <a:stretch>
            <a:fillRect/>
          </a:stretch>
        </p:blipFill>
        <p:spPr bwMode="auto">
          <a:xfrm>
            <a:off x="4800600" y="1371600"/>
            <a:ext cx="3657600" cy="4876800"/>
          </a:xfrm>
          <a:prstGeom prst="rect">
            <a:avLst/>
          </a:prstGeom>
          <a:noFill/>
          <a:ln w="9525">
            <a:noFill/>
            <a:miter lim="800000"/>
            <a:headEnd/>
            <a:tailEnd/>
          </a:ln>
        </p:spPr>
      </p:pic>
      <p:sp>
        <p:nvSpPr>
          <p:cNvPr id="10" name="TextBox 9"/>
          <p:cNvSpPr txBox="1"/>
          <p:nvPr/>
        </p:nvSpPr>
        <p:spPr>
          <a:xfrm>
            <a:off x="609600" y="1447800"/>
            <a:ext cx="3733800" cy="3539430"/>
          </a:xfrm>
          <a:prstGeom prst="rect">
            <a:avLst/>
          </a:prstGeom>
          <a:noFill/>
        </p:spPr>
        <p:txBody>
          <a:bodyPr wrap="square" rtlCol="0">
            <a:spAutoFit/>
          </a:bodyPr>
          <a:lstStyle/>
          <a:p>
            <a:r>
              <a:rPr lang="en-US" sz="2800" dirty="0" smtClean="0"/>
              <a:t>Venous anatomy of the lower extremity:</a:t>
            </a:r>
          </a:p>
          <a:p>
            <a:endParaRPr lang="en-US" sz="2800" dirty="0" smtClean="0"/>
          </a:p>
          <a:p>
            <a:r>
              <a:rPr lang="en-US" sz="2800" dirty="0" smtClean="0"/>
              <a:t>- Superficial veins </a:t>
            </a:r>
          </a:p>
          <a:p>
            <a:pPr>
              <a:buFontTx/>
              <a:buChar char="-"/>
            </a:pPr>
            <a:r>
              <a:rPr lang="en-US" sz="2800" dirty="0" smtClean="0"/>
              <a:t> Deep veins</a:t>
            </a:r>
          </a:p>
          <a:p>
            <a:pPr>
              <a:buFontTx/>
              <a:buChar char="-"/>
            </a:pPr>
            <a:r>
              <a:rPr lang="en-US" sz="2800" dirty="0" smtClean="0"/>
              <a:t> Perforator veins</a:t>
            </a:r>
          </a:p>
          <a:p>
            <a:pPr>
              <a:buFontTx/>
              <a:buChar char="-"/>
            </a:pPr>
            <a:r>
              <a:rPr lang="en-US" sz="2800" dirty="0" smtClean="0"/>
              <a:t> Accessory veins</a:t>
            </a:r>
          </a:p>
          <a:p>
            <a:pPr>
              <a:buFontTx/>
              <a:buChar char="-"/>
            </a:pPr>
            <a:r>
              <a:rPr lang="en-US" sz="2800" dirty="0" smtClean="0"/>
              <a:t> Tributary veins</a:t>
            </a:r>
            <a:endParaRPr lang="en-US" sz="2800" dirty="0"/>
          </a:p>
        </p:txBody>
      </p:sp>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1D0E42"/>
                </a:solidFill>
              </a:rPr>
              <a:t>New treatments available for treatment of venous reflux:</a:t>
            </a:r>
          </a:p>
          <a:p>
            <a:pPr algn="ctr"/>
            <a:endParaRPr lang="en-US" sz="3200" b="1" dirty="0" smtClean="0"/>
          </a:p>
          <a:p>
            <a:pPr algn="ctr"/>
            <a:r>
              <a:rPr lang="en-US" sz="3200" b="1" dirty="0" smtClean="0">
                <a:solidFill>
                  <a:srgbClr val="1D0E42"/>
                </a:solidFill>
              </a:rPr>
              <a:t>Radiofrequency ablation</a:t>
            </a:r>
          </a:p>
          <a:p>
            <a:pPr algn="ctr"/>
            <a:r>
              <a:rPr lang="en-US" sz="3200" b="1" dirty="0" smtClean="0">
                <a:solidFill>
                  <a:srgbClr val="1D0E42"/>
                </a:solidFill>
              </a:rPr>
              <a:t>Endovenous laser ablation</a:t>
            </a:r>
          </a:p>
          <a:p>
            <a:pPr algn="ctr"/>
            <a:r>
              <a:rPr lang="en-US" sz="3200" b="1" dirty="0" smtClean="0">
                <a:solidFill>
                  <a:srgbClr val="1D0E42"/>
                </a:solidFill>
              </a:rPr>
              <a:t>Sclerotherapy</a:t>
            </a:r>
          </a:p>
          <a:p>
            <a:pPr algn="ctr"/>
            <a:r>
              <a:rPr lang="en-US" sz="3200" b="1" dirty="0" smtClean="0">
                <a:solidFill>
                  <a:srgbClr val="1D0E42"/>
                </a:solidFill>
              </a:rPr>
              <a:t>Stab phlebectomy</a:t>
            </a:r>
            <a:endParaRPr lang="en-US" sz="3200" b="1" dirty="0">
              <a:solidFill>
                <a:srgbClr val="1D0E42"/>
              </a:solidFill>
            </a:endParaRPr>
          </a:p>
        </p:txBody>
      </p:sp>
      <p:sp>
        <p:nvSpPr>
          <p:cNvPr id="13" name="Slide Number Placeholder 12"/>
          <p:cNvSpPr>
            <a:spLocks noGrp="1"/>
          </p:cNvSpPr>
          <p:nvPr>
            <p:ph type="sldNum" sz="quarter" idx="12"/>
          </p:nvPr>
        </p:nvSpPr>
        <p:spPr/>
        <p:txBody>
          <a:bodyPr/>
          <a:lstStyle/>
          <a:p>
            <a:fld id="{4D9804C3-CAB0-4972-851C-0C9927E7ED07}" type="slidenum">
              <a:rPr lang="en-US" smtClean="0"/>
              <a:pPr/>
              <a:t>40</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41</a:t>
            </a:fld>
            <a:endParaRPr lang="en-US"/>
          </a:p>
        </p:txBody>
      </p:sp>
      <p:sp>
        <p:nvSpPr>
          <p:cNvPr id="10" name="Rectangle 8"/>
          <p:cNvSpPr txBox="1">
            <a:spLocks noChangeArrowheads="1"/>
          </p:cNvSpPr>
          <p:nvPr/>
        </p:nvSpPr>
        <p:spPr>
          <a:xfrm>
            <a:off x="457200" y="838200"/>
            <a:ext cx="8229600" cy="685800"/>
          </a:xfrm>
          <a:prstGeom prst="rect">
            <a:avLst/>
          </a:prstGeom>
        </p:spPr>
        <p:txBody>
          <a:bodyPr/>
          <a:lstStyle/>
          <a:p>
            <a:pPr algn="ctr" eaLnBrk="1" hangingPunct="1">
              <a:defRPr/>
            </a:pPr>
            <a:r>
              <a:rPr lang="en-US" sz="3200" kern="0" dirty="0">
                <a:solidFill>
                  <a:srgbClr val="1D0E42"/>
                </a:solidFill>
                <a:latin typeface="+mj-lt"/>
                <a:ea typeface="+mj-ea"/>
                <a:cs typeface="+mj-cs"/>
              </a:rPr>
              <a:t>The Solution you must know about:</a:t>
            </a:r>
          </a:p>
          <a:p>
            <a:pPr algn="ctr" eaLnBrk="1" hangingPunct="1">
              <a:defRPr/>
            </a:pPr>
            <a:r>
              <a:rPr lang="en-US" sz="3200" kern="0" dirty="0">
                <a:solidFill>
                  <a:srgbClr val="1D0E42"/>
                </a:solidFill>
                <a:latin typeface="+mj-lt"/>
                <a:ea typeface="+mj-ea"/>
                <a:cs typeface="+mj-cs"/>
              </a:rPr>
              <a:t>The VNUS Closure</a:t>
            </a:r>
            <a:r>
              <a:rPr lang="en-US" sz="3200" kern="0" dirty="0">
                <a:solidFill>
                  <a:srgbClr val="1D0E42"/>
                </a:solidFill>
                <a:latin typeface="+mj-lt"/>
                <a:ea typeface="+mj-ea"/>
                <a:cs typeface="Arial" pitchFamily="34" charset="0"/>
              </a:rPr>
              <a:t> Procedure</a:t>
            </a:r>
          </a:p>
          <a:p>
            <a:pPr algn="ctr" eaLnBrk="1" hangingPunct="1">
              <a:defRPr/>
            </a:pPr>
            <a:r>
              <a:rPr lang="en-US" sz="3200" kern="0" dirty="0">
                <a:solidFill>
                  <a:srgbClr val="1D0E42"/>
                </a:solidFill>
                <a:latin typeface="+mj-lt"/>
                <a:ea typeface="+mj-ea"/>
                <a:cs typeface="Arial" pitchFamily="34" charset="0"/>
              </a:rPr>
              <a:t>Radio Frequency Ablation</a:t>
            </a:r>
          </a:p>
        </p:txBody>
      </p:sp>
      <p:sp>
        <p:nvSpPr>
          <p:cNvPr id="12" name="Rectangle 3"/>
          <p:cNvSpPr txBox="1">
            <a:spLocks noChangeArrowheads="1"/>
          </p:cNvSpPr>
          <p:nvPr/>
        </p:nvSpPr>
        <p:spPr>
          <a:xfrm>
            <a:off x="342900" y="2362200"/>
            <a:ext cx="8458200" cy="1752600"/>
          </a:xfrm>
          <a:prstGeom prst="rect">
            <a:avLst/>
          </a:prstGeom>
          <a:noFill/>
        </p:spPr>
        <p:txBody>
          <a:bodyPr/>
          <a:lstStyle/>
          <a:p>
            <a:pPr marL="342900" indent="-342900" eaLnBrk="1" hangingPunct="1">
              <a:spcBef>
                <a:spcPct val="20000"/>
              </a:spcBef>
              <a:buClr>
                <a:schemeClr val="tx2"/>
              </a:buClr>
              <a:buSzPct val="115000"/>
              <a:buFont typeface="Wingdings" pitchFamily="2" charset="2"/>
              <a:buChar char="§"/>
              <a:defRPr/>
            </a:pPr>
            <a:r>
              <a:rPr lang="en-US" sz="2800" kern="0" dirty="0">
                <a:latin typeface="+mn-lt"/>
              </a:rPr>
              <a:t>Minimally invasive alternative to traditional surgery</a:t>
            </a:r>
            <a:r>
              <a:rPr lang="en-US" sz="2000" kern="0" dirty="0">
                <a:latin typeface="+mn-lt"/>
              </a:rPr>
              <a:t> </a:t>
            </a:r>
          </a:p>
          <a:p>
            <a:pPr marL="742950" lvl="1" indent="-285750" eaLnBrk="1" hangingPunct="1">
              <a:spcBef>
                <a:spcPct val="20000"/>
              </a:spcBef>
              <a:buFont typeface="Wingdings" pitchFamily="2" charset="2"/>
              <a:buChar char="§"/>
              <a:defRPr/>
            </a:pPr>
            <a:r>
              <a:rPr lang="en-US" sz="2400" kern="0" dirty="0">
                <a:latin typeface="+mn-lt"/>
              </a:rPr>
              <a:t>Faster recovery</a:t>
            </a:r>
            <a:r>
              <a:rPr lang="en-US" sz="2400" kern="0" baseline="30000" dirty="0">
                <a:latin typeface="+mn-lt"/>
              </a:rPr>
              <a:t>1-3</a:t>
            </a:r>
          </a:p>
          <a:p>
            <a:pPr marL="742950" lvl="1" indent="-285750" eaLnBrk="1" hangingPunct="1">
              <a:spcBef>
                <a:spcPct val="20000"/>
              </a:spcBef>
              <a:buFont typeface="Wingdings" pitchFamily="2" charset="2"/>
              <a:buChar char="§"/>
              <a:defRPr/>
            </a:pPr>
            <a:r>
              <a:rPr lang="en-US" sz="2400" kern="0" dirty="0">
                <a:latin typeface="+mn-lt"/>
              </a:rPr>
              <a:t>Fewer complications</a:t>
            </a:r>
            <a:r>
              <a:rPr lang="en-US" sz="2400" kern="0" baseline="30000" dirty="0">
                <a:latin typeface="+mn-lt"/>
              </a:rPr>
              <a:t>3-6</a:t>
            </a:r>
            <a:endParaRPr lang="en-US" sz="2400" kern="0" dirty="0">
              <a:latin typeface="+mn-lt"/>
            </a:endParaRPr>
          </a:p>
          <a:p>
            <a:pPr marL="742950" lvl="1" indent="-285750" eaLnBrk="1" hangingPunct="1">
              <a:spcBef>
                <a:spcPct val="20000"/>
              </a:spcBef>
              <a:buFont typeface="Wingdings" pitchFamily="2" charset="2"/>
              <a:buChar char="§"/>
              <a:defRPr/>
            </a:pPr>
            <a:r>
              <a:rPr lang="en-US" sz="2400" kern="0" dirty="0">
                <a:latin typeface="+mn-lt"/>
              </a:rPr>
              <a:t>High efficacy</a:t>
            </a:r>
            <a:r>
              <a:rPr lang="en-US" sz="2400" kern="0" baseline="30000" dirty="0">
                <a:latin typeface="+mn-lt"/>
              </a:rPr>
              <a:t>3,7-9</a:t>
            </a:r>
            <a:r>
              <a:rPr lang="en-US" sz="2400" b="1" i="1" kern="0" dirty="0">
                <a:latin typeface="+mn-lt"/>
              </a:rPr>
              <a:t> </a:t>
            </a:r>
          </a:p>
        </p:txBody>
      </p:sp>
      <p:pic>
        <p:nvPicPr>
          <p:cNvPr id="13" name="Picture 19" descr="Closure Product Line"/>
          <p:cNvPicPr>
            <a:picLocks noChangeAspect="1" noChangeArrowheads="1"/>
          </p:cNvPicPr>
          <p:nvPr/>
        </p:nvPicPr>
        <p:blipFill>
          <a:blip r:embed="rId4" cstate="print"/>
          <a:srcRect/>
          <a:stretch>
            <a:fillRect/>
          </a:stretch>
        </p:blipFill>
        <p:spPr bwMode="auto">
          <a:xfrm>
            <a:off x="762000" y="4191000"/>
            <a:ext cx="7620000" cy="2458608"/>
          </a:xfrm>
          <a:prstGeom prst="rect">
            <a:avLst/>
          </a:prstGeom>
          <a:noFill/>
          <a:ln w="9525">
            <a:noFill/>
            <a:miter lim="800000"/>
            <a:headEnd/>
            <a:tailEnd/>
          </a:ln>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42</a:t>
            </a:fld>
            <a:endParaRPr lang="en-US"/>
          </a:p>
        </p:txBody>
      </p:sp>
      <p:sp>
        <p:nvSpPr>
          <p:cNvPr id="10" name="Rectangle 2"/>
          <p:cNvSpPr>
            <a:spLocks noChangeArrowheads="1"/>
          </p:cNvSpPr>
          <p:nvPr/>
        </p:nvSpPr>
        <p:spPr bwMode="auto">
          <a:xfrm>
            <a:off x="381000" y="838200"/>
            <a:ext cx="8458200" cy="1323975"/>
          </a:xfrm>
          <a:prstGeom prst="rect">
            <a:avLst/>
          </a:prstGeom>
          <a:noFill/>
          <a:ln w="9525">
            <a:noFill/>
            <a:miter lim="800000"/>
            <a:headEnd/>
            <a:tailEnd/>
          </a:ln>
        </p:spPr>
        <p:txBody>
          <a:bodyPr lIns="91425" tIns="45712" rIns="91425" bIns="45712" anchor="b">
            <a:spAutoFit/>
          </a:bodyPr>
          <a:lstStyle/>
          <a:p>
            <a:pPr algn="ctr">
              <a:defRPr/>
            </a:pPr>
            <a:r>
              <a:rPr lang="en-US" sz="4000" dirty="0">
                <a:solidFill>
                  <a:srgbClr val="1D0E42"/>
                </a:solidFill>
                <a:latin typeface="+mj-lt"/>
              </a:rPr>
              <a:t>Vein Access via VNUS Closure Procedure </a:t>
            </a:r>
          </a:p>
        </p:txBody>
      </p:sp>
      <p:sp>
        <p:nvSpPr>
          <p:cNvPr id="12" name="Text Box 3"/>
          <p:cNvSpPr txBox="1">
            <a:spLocks noChangeArrowheads="1"/>
          </p:cNvSpPr>
          <p:nvPr/>
        </p:nvSpPr>
        <p:spPr bwMode="auto">
          <a:xfrm>
            <a:off x="228600" y="2057400"/>
            <a:ext cx="4648200" cy="3010047"/>
          </a:xfrm>
          <a:prstGeom prst="rect">
            <a:avLst/>
          </a:prstGeom>
          <a:noFill/>
          <a:ln w="9525">
            <a:noFill/>
            <a:miter lim="800000"/>
            <a:headEnd/>
            <a:tailEnd/>
          </a:ln>
        </p:spPr>
        <p:txBody>
          <a:bodyPr lIns="91433" tIns="45716" rIns="91433" bIns="45716">
            <a:spAutoFit/>
          </a:bodyPr>
          <a:lstStyle/>
          <a:p>
            <a:pPr marL="233363" indent="-233363">
              <a:lnSpc>
                <a:spcPct val="110000"/>
              </a:lnSpc>
              <a:spcBef>
                <a:spcPct val="50000"/>
              </a:spcBef>
              <a:buFont typeface="Wingdings" pitchFamily="2" charset="2"/>
              <a:buChar char="§"/>
            </a:pPr>
            <a:r>
              <a:rPr lang="en-US" sz="2800" dirty="0" smtClean="0">
                <a:cs typeface="Arial" charset="0"/>
              </a:rPr>
              <a:t>Percutaneous vein access</a:t>
            </a:r>
            <a:endParaRPr lang="en-US" sz="2800" dirty="0">
              <a:cs typeface="Arial" charset="0"/>
            </a:endParaRPr>
          </a:p>
          <a:p>
            <a:pPr marL="233363" indent="-233363">
              <a:lnSpc>
                <a:spcPct val="110000"/>
              </a:lnSpc>
              <a:spcBef>
                <a:spcPct val="50000"/>
              </a:spcBef>
              <a:buFont typeface="Wingdings" pitchFamily="2" charset="2"/>
              <a:buChar char="§"/>
            </a:pPr>
            <a:r>
              <a:rPr lang="en-US" sz="2800" dirty="0">
                <a:cs typeface="Arial" charset="0"/>
              </a:rPr>
              <a:t>An introducer sheath is placed in </a:t>
            </a:r>
            <a:r>
              <a:rPr lang="en-US" sz="2800" dirty="0" smtClean="0">
                <a:cs typeface="Arial" charset="0"/>
              </a:rPr>
              <a:t>vein</a:t>
            </a:r>
          </a:p>
          <a:p>
            <a:pPr marL="233363" indent="-233363">
              <a:lnSpc>
                <a:spcPct val="110000"/>
              </a:lnSpc>
              <a:spcBef>
                <a:spcPct val="50000"/>
              </a:spcBef>
              <a:buFont typeface="Wingdings" pitchFamily="2" charset="2"/>
              <a:buChar char="§"/>
            </a:pPr>
            <a:r>
              <a:rPr lang="en-US" sz="2800" dirty="0" smtClean="0">
                <a:cs typeface="Arial" charset="0"/>
              </a:rPr>
              <a:t>Radio Frequency Catheter</a:t>
            </a:r>
            <a:endParaRPr lang="en-US" sz="2800" dirty="0">
              <a:cs typeface="Arial" charset="0"/>
            </a:endParaRPr>
          </a:p>
          <a:p>
            <a:pPr marL="233363" indent="-233363">
              <a:lnSpc>
                <a:spcPct val="110000"/>
              </a:lnSpc>
              <a:spcBef>
                <a:spcPct val="50000"/>
              </a:spcBef>
              <a:buClr>
                <a:srgbClr val="0099CC"/>
              </a:buClr>
              <a:buFontTx/>
              <a:buChar char="•"/>
            </a:pPr>
            <a:endParaRPr lang="en-US" dirty="0">
              <a:solidFill>
                <a:schemeClr val="bg1"/>
              </a:solidFill>
            </a:endParaRPr>
          </a:p>
        </p:txBody>
      </p:sp>
      <p:pic>
        <p:nvPicPr>
          <p:cNvPr id="13" name="Picture 4" descr="Vein access"/>
          <p:cNvPicPr>
            <a:picLocks noChangeAspect="1" noChangeArrowheads="1"/>
          </p:cNvPicPr>
          <p:nvPr/>
        </p:nvPicPr>
        <p:blipFill>
          <a:blip r:embed="rId4" cstate="print"/>
          <a:srcRect l="1500" t="2667" b="2667"/>
          <a:stretch>
            <a:fillRect/>
          </a:stretch>
        </p:blipFill>
        <p:spPr bwMode="auto">
          <a:xfrm>
            <a:off x="4876800" y="2133600"/>
            <a:ext cx="3657600" cy="1976437"/>
          </a:xfrm>
          <a:prstGeom prst="rect">
            <a:avLst/>
          </a:prstGeom>
          <a:noFill/>
          <a:ln w="9525">
            <a:noFill/>
            <a:miter lim="800000"/>
            <a:headEnd/>
            <a:tailEnd/>
          </a:ln>
        </p:spPr>
      </p:pic>
      <p:pic>
        <p:nvPicPr>
          <p:cNvPr id="14" name="Picture 5" descr="Sheath in"/>
          <p:cNvPicPr>
            <a:picLocks noChangeAspect="1" noChangeArrowheads="1"/>
          </p:cNvPicPr>
          <p:nvPr/>
        </p:nvPicPr>
        <p:blipFill>
          <a:blip r:embed="rId5" cstate="print"/>
          <a:srcRect l="7501" t="2667" r="25504" b="26669"/>
          <a:stretch>
            <a:fillRect/>
          </a:stretch>
        </p:blipFill>
        <p:spPr bwMode="auto">
          <a:xfrm>
            <a:off x="4876800" y="4191000"/>
            <a:ext cx="3702050" cy="2197100"/>
          </a:xfrm>
          <a:prstGeom prst="rect">
            <a:avLst/>
          </a:prstGeom>
          <a:noFill/>
          <a:ln w="9525">
            <a:noFill/>
            <a:miter lim="800000"/>
            <a:headEnd/>
            <a:tailEnd/>
          </a:ln>
        </p:spPr>
      </p:pic>
      <p:sp>
        <p:nvSpPr>
          <p:cNvPr id="15" name="TextBox 14"/>
          <p:cNvSpPr txBox="1"/>
          <p:nvPr/>
        </p:nvSpPr>
        <p:spPr>
          <a:xfrm>
            <a:off x="304800" y="5638800"/>
            <a:ext cx="16764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1998</a:t>
            </a:r>
          </a:p>
          <a:p>
            <a:r>
              <a:rPr lang="en-US" sz="1600" dirty="0" smtClean="0"/>
              <a:t>First Closure Catheter used</a:t>
            </a:r>
            <a:endParaRPr lang="en-US" sz="1600" dirty="0"/>
          </a:p>
        </p:txBody>
      </p:sp>
      <p:sp>
        <p:nvSpPr>
          <p:cNvPr id="16" name="TextBox 15"/>
          <p:cNvSpPr txBox="1"/>
          <p:nvPr/>
        </p:nvSpPr>
        <p:spPr>
          <a:xfrm>
            <a:off x="2362200" y="5410200"/>
            <a:ext cx="19812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Mar 1999</a:t>
            </a:r>
          </a:p>
          <a:p>
            <a:r>
              <a:rPr lang="en-US" sz="1600" dirty="0" smtClean="0"/>
              <a:t>510k clearance of Closure Catheter</a:t>
            </a:r>
            <a:endParaRPr lang="en-US" sz="1600" dirty="0"/>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43</a:t>
            </a:fld>
            <a:endParaRPr lang="en-US"/>
          </a:p>
        </p:txBody>
      </p:sp>
      <p:sp>
        <p:nvSpPr>
          <p:cNvPr id="10" name="Rectangle 4"/>
          <p:cNvSpPr>
            <a:spLocks noRot="1" noChangeArrowheads="1"/>
          </p:cNvSpPr>
          <p:nvPr/>
        </p:nvSpPr>
        <p:spPr bwMode="auto">
          <a:xfrm>
            <a:off x="0" y="914400"/>
            <a:ext cx="9144000" cy="1066800"/>
          </a:xfrm>
          <a:prstGeom prst="rect">
            <a:avLst/>
          </a:prstGeom>
          <a:noFill/>
          <a:ln w="9525">
            <a:noFill/>
            <a:miter lim="800000"/>
            <a:headEnd/>
            <a:tailEnd/>
          </a:ln>
        </p:spPr>
        <p:txBody>
          <a:bodyPr anchor="ctr"/>
          <a:lstStyle/>
          <a:p>
            <a:pPr algn="ctr"/>
            <a:r>
              <a:rPr lang="en-US" sz="4000" b="1" dirty="0" err="1">
                <a:solidFill>
                  <a:srgbClr val="1D0E42"/>
                </a:solidFill>
              </a:rPr>
              <a:t>Closure</a:t>
            </a:r>
            <a:r>
              <a:rPr lang="en-US" sz="4000" b="1" i="1" dirty="0" err="1">
                <a:solidFill>
                  <a:srgbClr val="1D0E42"/>
                </a:solidFill>
              </a:rPr>
              <a:t>RFS</a:t>
            </a:r>
            <a:r>
              <a:rPr lang="en-US" sz="4000" b="1" i="1" dirty="0">
                <a:solidFill>
                  <a:srgbClr val="1D0E42"/>
                </a:solidFill>
                <a:cs typeface="Arial" charset="0"/>
              </a:rPr>
              <a:t>™</a:t>
            </a:r>
            <a:r>
              <a:rPr lang="en-US" sz="4000" b="1" dirty="0">
                <a:solidFill>
                  <a:srgbClr val="1D0E42"/>
                </a:solidFill>
              </a:rPr>
              <a:t> </a:t>
            </a:r>
            <a:r>
              <a:rPr lang="en-US" sz="4000" b="1" dirty="0" err="1">
                <a:solidFill>
                  <a:srgbClr val="1D0E42"/>
                </a:solidFill>
              </a:rPr>
              <a:t>Stylet</a:t>
            </a:r>
            <a:r>
              <a:rPr lang="en-US" sz="4000" dirty="0">
                <a:solidFill>
                  <a:srgbClr val="1D0E42"/>
                </a:solidFill>
              </a:rPr>
              <a:t> </a:t>
            </a:r>
            <a:br>
              <a:rPr lang="en-US" sz="4000" dirty="0">
                <a:solidFill>
                  <a:srgbClr val="1D0E42"/>
                </a:solidFill>
              </a:rPr>
            </a:br>
            <a:r>
              <a:rPr lang="en-US" sz="4000" dirty="0">
                <a:solidFill>
                  <a:srgbClr val="1D0E42"/>
                </a:solidFill>
              </a:rPr>
              <a:t>for perforating vein reflux</a:t>
            </a:r>
          </a:p>
        </p:txBody>
      </p:sp>
      <p:sp>
        <p:nvSpPr>
          <p:cNvPr id="12" name="Text Box 3"/>
          <p:cNvSpPr txBox="1">
            <a:spLocks noChangeArrowheads="1"/>
          </p:cNvSpPr>
          <p:nvPr/>
        </p:nvSpPr>
        <p:spPr bwMode="auto">
          <a:xfrm>
            <a:off x="0" y="2362200"/>
            <a:ext cx="3743030" cy="1200329"/>
          </a:xfrm>
          <a:prstGeom prst="rect">
            <a:avLst/>
          </a:prstGeom>
          <a:noFill/>
          <a:ln w="9525">
            <a:noFill/>
            <a:miter lim="800000"/>
            <a:headEnd/>
            <a:tailEnd/>
          </a:ln>
          <a:effectLst/>
        </p:spPr>
        <p:txBody>
          <a:bodyPr wrap="square">
            <a:spAutoFit/>
          </a:bodyPr>
          <a:lstStyle/>
          <a:p>
            <a:pPr marL="514350" indent="-400050">
              <a:spcBef>
                <a:spcPct val="50000"/>
              </a:spcBef>
              <a:spcAft>
                <a:spcPct val="50000"/>
              </a:spcAft>
              <a:buClr>
                <a:schemeClr val="bg2"/>
              </a:buClr>
              <a:buSzPct val="75000"/>
              <a:buFont typeface="Wingdings" pitchFamily="2" charset="2"/>
              <a:buChar char="n"/>
              <a:defRPr/>
            </a:pPr>
            <a:r>
              <a:rPr lang="en-US" sz="2400" dirty="0">
                <a:cs typeface="Times New Roman" pitchFamily="18" charset="0"/>
              </a:rPr>
              <a:t>Percutaneous access under ultrasound </a:t>
            </a:r>
            <a:r>
              <a:rPr lang="en-US" sz="2400" dirty="0" smtClean="0">
                <a:cs typeface="Times New Roman" pitchFamily="18" charset="0"/>
              </a:rPr>
              <a:t>guidance.</a:t>
            </a:r>
            <a:endParaRPr lang="en-US" sz="2400" dirty="0">
              <a:cs typeface="Times New Roman" pitchFamily="18" charset="0"/>
            </a:endParaRPr>
          </a:p>
        </p:txBody>
      </p:sp>
      <p:sp>
        <p:nvSpPr>
          <p:cNvPr id="13" name="Text Box 5"/>
          <p:cNvSpPr txBox="1">
            <a:spLocks noChangeArrowheads="1"/>
          </p:cNvSpPr>
          <p:nvPr/>
        </p:nvSpPr>
        <p:spPr bwMode="auto">
          <a:xfrm>
            <a:off x="0" y="3581400"/>
            <a:ext cx="3743030" cy="1569660"/>
          </a:xfrm>
          <a:prstGeom prst="rect">
            <a:avLst/>
          </a:prstGeom>
          <a:noFill/>
          <a:ln w="9525">
            <a:noFill/>
            <a:miter lim="800000"/>
            <a:headEnd/>
            <a:tailEnd/>
          </a:ln>
          <a:effectLst/>
        </p:spPr>
        <p:txBody>
          <a:bodyPr wrap="square">
            <a:spAutoFit/>
          </a:bodyPr>
          <a:lstStyle/>
          <a:p>
            <a:pPr marL="514350" indent="-400050">
              <a:spcBef>
                <a:spcPct val="50000"/>
              </a:spcBef>
              <a:spcAft>
                <a:spcPct val="50000"/>
              </a:spcAft>
              <a:buClr>
                <a:schemeClr val="bg2"/>
              </a:buClr>
              <a:buSzPct val="75000"/>
              <a:buFont typeface="Wingdings" pitchFamily="2" charset="2"/>
              <a:buChar char="n"/>
              <a:defRPr/>
            </a:pPr>
            <a:r>
              <a:rPr lang="en-US" sz="2400" dirty="0">
                <a:cs typeface="Times New Roman" pitchFamily="18" charset="0"/>
              </a:rPr>
              <a:t>Temperature controlled 90</a:t>
            </a:r>
            <a:r>
              <a:rPr lang="en-US" sz="2400" dirty="0">
                <a:cs typeface="Arial" charset="0"/>
              </a:rPr>
              <a:t>°C</a:t>
            </a:r>
            <a:r>
              <a:rPr lang="en-US" sz="2400" dirty="0">
                <a:cs typeface="Times New Roman" pitchFamily="18" charset="0"/>
              </a:rPr>
              <a:t> heating at or below deep </a:t>
            </a:r>
            <a:r>
              <a:rPr lang="en-US" sz="2400" dirty="0" smtClean="0">
                <a:cs typeface="Times New Roman" pitchFamily="18" charset="0"/>
              </a:rPr>
              <a:t>fascia.</a:t>
            </a:r>
            <a:endParaRPr lang="en-US" sz="2400" dirty="0">
              <a:cs typeface="Times New Roman" pitchFamily="18" charset="0"/>
            </a:endParaRPr>
          </a:p>
        </p:txBody>
      </p:sp>
      <p:sp>
        <p:nvSpPr>
          <p:cNvPr id="14" name="Text Box 6"/>
          <p:cNvSpPr txBox="1">
            <a:spLocks noChangeArrowheads="1"/>
          </p:cNvSpPr>
          <p:nvPr/>
        </p:nvSpPr>
        <p:spPr bwMode="auto">
          <a:xfrm>
            <a:off x="0" y="5105400"/>
            <a:ext cx="3743030" cy="1200329"/>
          </a:xfrm>
          <a:prstGeom prst="rect">
            <a:avLst/>
          </a:prstGeom>
          <a:noFill/>
          <a:ln w="9525">
            <a:noFill/>
            <a:miter lim="800000"/>
            <a:headEnd/>
            <a:tailEnd/>
          </a:ln>
          <a:effectLst/>
        </p:spPr>
        <p:txBody>
          <a:bodyPr wrap="square">
            <a:spAutoFit/>
          </a:bodyPr>
          <a:lstStyle/>
          <a:p>
            <a:pPr marL="514350" indent="-400050">
              <a:spcBef>
                <a:spcPct val="50000"/>
              </a:spcBef>
              <a:spcAft>
                <a:spcPct val="50000"/>
              </a:spcAft>
              <a:buClr>
                <a:schemeClr val="bg2"/>
              </a:buClr>
              <a:buSzPct val="75000"/>
              <a:buFont typeface="Wingdings" pitchFamily="2" charset="2"/>
              <a:buChar char="n"/>
              <a:defRPr/>
            </a:pPr>
            <a:r>
              <a:rPr lang="en-US" sz="2400" dirty="0" smtClean="0"/>
              <a:t>Cleared </a:t>
            </a:r>
            <a:r>
              <a:rPr lang="en-US" sz="2400" dirty="0"/>
              <a:t>by FDA to treat incompetent perforator </a:t>
            </a:r>
            <a:r>
              <a:rPr lang="en-US" sz="2400" dirty="0" smtClean="0"/>
              <a:t>veins.</a:t>
            </a:r>
            <a:endParaRPr lang="en-US" sz="2400" dirty="0"/>
          </a:p>
        </p:txBody>
      </p:sp>
      <p:pic>
        <p:nvPicPr>
          <p:cNvPr id="15" name="Picture 10"/>
          <p:cNvPicPr>
            <a:picLocks noChangeAspect="1" noChangeArrowheads="1"/>
          </p:cNvPicPr>
          <p:nvPr/>
        </p:nvPicPr>
        <p:blipFill>
          <a:blip r:embed="rId4" cstate="print"/>
          <a:srcRect/>
          <a:stretch>
            <a:fillRect/>
          </a:stretch>
        </p:blipFill>
        <p:spPr bwMode="auto">
          <a:xfrm>
            <a:off x="4495800" y="2209800"/>
            <a:ext cx="3400496" cy="4297063"/>
          </a:xfrm>
          <a:prstGeom prst="rect">
            <a:avLst/>
          </a:prstGeom>
          <a:gradFill>
            <a:gsLst>
              <a:gs pos="0">
                <a:srgbClr val="00B0F0"/>
              </a:gs>
              <a:gs pos="100000">
                <a:schemeClr val="accent1">
                  <a:gamma/>
                  <a:tint val="19216"/>
                  <a:invGamma/>
                </a:schemeClr>
              </a:gs>
            </a:gsLst>
            <a:lin ang="5400000" scaled="1"/>
          </a:gradFill>
          <a:ln w="9525">
            <a:noFill/>
            <a:miter lim="800000"/>
            <a:headEnd/>
            <a:tailEnd/>
          </a:ln>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44</a:t>
            </a:fld>
            <a:endParaRPr lang="en-US"/>
          </a:p>
        </p:txBody>
      </p:sp>
      <p:sp>
        <p:nvSpPr>
          <p:cNvPr id="15" name="Rectangle 28"/>
          <p:cNvSpPr txBox="1">
            <a:spLocks noChangeArrowheads="1"/>
          </p:cNvSpPr>
          <p:nvPr/>
        </p:nvSpPr>
        <p:spPr>
          <a:xfrm>
            <a:off x="0" y="838200"/>
            <a:ext cx="9144000" cy="762000"/>
          </a:xfrm>
          <a:prstGeom prst="rect">
            <a:avLst/>
          </a:prstGeom>
        </p:spPr>
        <p:txBody>
          <a:bodyPr/>
          <a:lstStyle/>
          <a:p>
            <a:pPr>
              <a:defRPr/>
            </a:pPr>
            <a:r>
              <a:rPr lang="en-US" sz="4000" kern="0" dirty="0">
                <a:solidFill>
                  <a:srgbClr val="1D0E42"/>
                </a:solidFill>
                <a:latin typeface="+mj-lt"/>
                <a:ea typeface="+mj-ea"/>
                <a:cs typeface="+mj-cs"/>
              </a:rPr>
              <a:t>Closure Procedure Efficacy </a:t>
            </a:r>
            <a:r>
              <a:rPr lang="en-US" sz="4000" kern="0" dirty="0" smtClean="0">
                <a:solidFill>
                  <a:srgbClr val="1D0E42"/>
                </a:solidFill>
                <a:latin typeface="+mj-lt"/>
                <a:ea typeface="+mj-ea"/>
                <a:cs typeface="+mj-cs"/>
              </a:rPr>
              <a:t>and Complications</a:t>
            </a:r>
            <a:endParaRPr lang="en-US" sz="4000" kern="0" baseline="30000" dirty="0">
              <a:solidFill>
                <a:srgbClr val="1D0E42"/>
              </a:solidFill>
              <a:latin typeface="+mj-lt"/>
              <a:ea typeface="+mj-ea"/>
              <a:cs typeface="+mj-cs"/>
            </a:endParaRPr>
          </a:p>
        </p:txBody>
      </p:sp>
      <p:sp>
        <p:nvSpPr>
          <p:cNvPr id="16" name="Rectangle 3"/>
          <p:cNvSpPr txBox="1">
            <a:spLocks noChangeArrowheads="1"/>
          </p:cNvSpPr>
          <p:nvPr/>
        </p:nvSpPr>
        <p:spPr>
          <a:xfrm>
            <a:off x="381000" y="3352800"/>
            <a:ext cx="3200400" cy="1676400"/>
          </a:xfrm>
          <a:prstGeom prst="rect">
            <a:avLst/>
          </a:prstGeom>
          <a:noFill/>
        </p:spPr>
        <p:txBody>
          <a:bodyPr/>
          <a:lstStyle/>
          <a:p>
            <a:pPr marL="342900" indent="-342900">
              <a:buClr>
                <a:schemeClr val="bg2"/>
              </a:buClr>
              <a:buSzPct val="75000"/>
              <a:buFont typeface="Wingdings" pitchFamily="2" charset="2"/>
              <a:buChar char="n"/>
              <a:defRPr/>
            </a:pPr>
            <a:r>
              <a:rPr lang="en-US" sz="2800" b="1" kern="0" dirty="0">
                <a:latin typeface="+mn-lt"/>
              </a:rPr>
              <a:t>Closure</a:t>
            </a:r>
            <a:r>
              <a:rPr lang="en-US" sz="2800" b="1" i="1" kern="0" dirty="0">
                <a:latin typeface="+mn-lt"/>
              </a:rPr>
              <a:t>FAST</a:t>
            </a:r>
            <a:r>
              <a:rPr lang="en-US" sz="2800" kern="0" dirty="0">
                <a:latin typeface="+mn-lt"/>
              </a:rPr>
              <a:t>    92.9% occlusion @ 3 </a:t>
            </a:r>
            <a:r>
              <a:rPr lang="en-US" sz="2800" kern="0" dirty="0" smtClean="0">
                <a:latin typeface="+mn-lt"/>
              </a:rPr>
              <a:t>year</a:t>
            </a:r>
            <a:r>
              <a:rPr lang="en-US" sz="2800" kern="0" baseline="30000" dirty="0" smtClean="0">
                <a:latin typeface="+mn-lt"/>
              </a:rPr>
              <a:t>7</a:t>
            </a:r>
          </a:p>
          <a:p>
            <a:pPr marL="342900" indent="-342900">
              <a:buClr>
                <a:schemeClr val="bg2"/>
              </a:buClr>
              <a:buSzPct val="75000"/>
              <a:buFont typeface="Wingdings" pitchFamily="2" charset="2"/>
              <a:buChar char="n"/>
              <a:defRPr/>
            </a:pPr>
            <a:r>
              <a:rPr lang="en-US" sz="1800" kern="0" baseline="30000" dirty="0" smtClean="0">
                <a:latin typeface="+mn-lt"/>
              </a:rPr>
              <a:t>                                                                                Kaplan-Meier Analysis</a:t>
            </a:r>
            <a:endParaRPr lang="en-US" sz="1800" kern="0" baseline="30000" dirty="0">
              <a:latin typeface="+mn-lt"/>
            </a:endParaRPr>
          </a:p>
        </p:txBody>
      </p:sp>
      <p:graphicFrame>
        <p:nvGraphicFramePr>
          <p:cNvPr id="17" name="Group 113"/>
          <p:cNvGraphicFramePr>
            <a:graphicFrameLocks/>
          </p:cNvGraphicFramePr>
          <p:nvPr>
            <p:extLst>
              <p:ext uri="{D42A27DB-BD31-4B8C-83A1-F6EECF244321}">
                <p14:modId xmlns:p14="http://schemas.microsoft.com/office/powerpoint/2010/main" val="3143067018"/>
              </p:ext>
            </p:extLst>
          </p:nvPr>
        </p:nvGraphicFramePr>
        <p:xfrm>
          <a:off x="4114800" y="1828800"/>
          <a:ext cx="4572000" cy="4767072"/>
        </p:xfrm>
        <a:graphic>
          <a:graphicData uri="http://schemas.openxmlformats.org/drawingml/2006/table">
            <a:tbl>
              <a:tblPr/>
              <a:tblGrid>
                <a:gridCol w="3202609"/>
                <a:gridCol w="1369391"/>
              </a:tblGrid>
              <a:tr h="84163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Closure</a:t>
                      </a:r>
                      <a:r>
                        <a:rPr kumimoji="0" lang="en-US" sz="2400" b="1" i="1" u="none" strike="noStrike" cap="none" normalizeH="0" baseline="0" dirty="0" smtClean="0">
                          <a:ln>
                            <a:noFill/>
                          </a:ln>
                          <a:solidFill>
                            <a:schemeClr val="tx1"/>
                          </a:solidFill>
                          <a:effectLst/>
                          <a:latin typeface="Arial" charset="0"/>
                        </a:rPr>
                        <a:t>FAST </a:t>
                      </a:r>
                      <a:r>
                        <a:rPr kumimoji="0" lang="en-US" sz="2400" b="1" i="0" u="none" strike="noStrike" cap="none" normalizeH="0" baseline="0" dirty="0" smtClean="0">
                          <a:ln>
                            <a:noFill/>
                          </a:ln>
                          <a:solidFill>
                            <a:schemeClr val="tx1"/>
                          </a:solidFill>
                          <a:effectLst/>
                          <a:latin typeface="Arial" charset="0"/>
                        </a:rPr>
                        <a:t>Complications</a:t>
                      </a:r>
                      <a:r>
                        <a:rPr kumimoji="0" lang="en-US" sz="2400" b="1" i="0" u="none" strike="noStrike" cap="none" normalizeH="0" baseline="30000" dirty="0" smtClean="0">
                          <a:ln>
                            <a:noFill/>
                          </a:ln>
                          <a:solidFill>
                            <a:schemeClr val="tx1"/>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All Time</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N=396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Ecchymosis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21 (5.3%)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Parasthesia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16 (4.0%)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Skin Pigmentation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12 (3.0%)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Erythema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9 (2.3%)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Thrombus Extension / DVT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7 (1.8%)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Phlebitis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Hematoma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 (1.0%)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Thermal Skin Injury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 (0.0%)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Pulmonary Embolism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 (0.0%)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45</a:t>
            </a:fld>
            <a:endParaRPr lang="en-US"/>
          </a:p>
        </p:txBody>
      </p:sp>
      <p:sp>
        <p:nvSpPr>
          <p:cNvPr id="10" name="Title 1"/>
          <p:cNvSpPr txBox="1">
            <a:spLocks/>
          </p:cNvSpPr>
          <p:nvPr/>
        </p:nvSpPr>
        <p:spPr>
          <a:xfrm>
            <a:off x="457200" y="990600"/>
            <a:ext cx="8229600" cy="1371600"/>
          </a:xfrm>
          <a:prstGeom prst="rect">
            <a:avLst/>
          </a:prstGeom>
        </p:spPr>
        <p:txBody>
          <a:bodyPr/>
          <a:lstStyle/>
          <a:p>
            <a:pPr algn="ctr">
              <a:defRPr/>
            </a:pPr>
            <a:r>
              <a:rPr lang="en-US" sz="4000" kern="0" dirty="0">
                <a:solidFill>
                  <a:srgbClr val="1D0E42"/>
                </a:solidFill>
                <a:latin typeface="+mj-lt"/>
                <a:ea typeface="+mj-ea"/>
                <a:cs typeface="+mj-cs"/>
              </a:rPr>
              <a:t>Before &amp; After RF </a:t>
            </a:r>
            <a:r>
              <a:rPr lang="en-US" sz="4000" kern="0" dirty="0" smtClean="0">
                <a:solidFill>
                  <a:srgbClr val="1D0E42"/>
                </a:solidFill>
                <a:latin typeface="+mj-lt"/>
                <a:ea typeface="+mj-ea"/>
                <a:cs typeface="+mj-cs"/>
              </a:rPr>
              <a:t>Ablation</a:t>
            </a:r>
            <a:endParaRPr lang="en-US" sz="4000" kern="0" dirty="0">
              <a:solidFill>
                <a:srgbClr val="1D0E42"/>
              </a:solidFill>
              <a:latin typeface="+mj-lt"/>
              <a:ea typeface="+mj-ea"/>
              <a:cs typeface="+mj-cs"/>
            </a:endParaRPr>
          </a:p>
        </p:txBody>
      </p:sp>
      <p:sp>
        <p:nvSpPr>
          <p:cNvPr id="12" name="Text Placeholder 2"/>
          <p:cNvSpPr txBox="1">
            <a:spLocks/>
          </p:cNvSpPr>
          <p:nvPr/>
        </p:nvSpPr>
        <p:spPr>
          <a:xfrm>
            <a:off x="685800" y="1981200"/>
            <a:ext cx="7162800" cy="609600"/>
          </a:xfrm>
          <a:prstGeom prst="rect">
            <a:avLst/>
          </a:prstGeom>
        </p:spPr>
        <p:txBody>
          <a:bodyPr/>
          <a:lstStyle/>
          <a:p>
            <a:pPr marL="342900" indent="-342900" algn="ctr">
              <a:spcBef>
                <a:spcPct val="20000"/>
              </a:spcBef>
              <a:buClr>
                <a:schemeClr val="tx2"/>
              </a:buClr>
              <a:buSzPct val="115000"/>
              <a:buFont typeface="Wingdings" pitchFamily="2" charset="2"/>
              <a:buChar char="§"/>
              <a:defRPr/>
            </a:pPr>
            <a:r>
              <a:rPr lang="en-US" sz="3200" kern="0" dirty="0">
                <a:solidFill>
                  <a:srgbClr val="1D0E42"/>
                </a:solidFill>
                <a:latin typeface="+mn-lt"/>
              </a:rPr>
              <a:t>Non-healing ulcer healed 8 weeks after Closure Procedures</a:t>
            </a:r>
          </a:p>
        </p:txBody>
      </p:sp>
      <p:pic>
        <p:nvPicPr>
          <p:cNvPr id="13" name="Picture 6"/>
          <p:cNvPicPr>
            <a:picLocks noChangeAspect="1" noChangeArrowheads="1"/>
          </p:cNvPicPr>
          <p:nvPr/>
        </p:nvPicPr>
        <p:blipFill>
          <a:blip r:embed="rId4" cstate="print"/>
          <a:srcRect l="946" t="2222" r="1655" b="15556"/>
          <a:stretch>
            <a:fillRect/>
          </a:stretch>
        </p:blipFill>
        <p:spPr bwMode="auto">
          <a:xfrm>
            <a:off x="533400" y="3352800"/>
            <a:ext cx="7848600" cy="2819400"/>
          </a:xfrm>
          <a:prstGeom prst="rect">
            <a:avLst/>
          </a:prstGeom>
          <a:noFill/>
          <a:ln w="38100" algn="ctr">
            <a:solidFill>
              <a:srgbClr val="00B0F0"/>
            </a:solidFill>
            <a:miter lim="800000"/>
            <a:headEnd/>
            <a:tailEnd/>
          </a:ln>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7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D0E42"/>
                </a:solidFill>
              </a:rPr>
              <a:t>SCLEROTHERAPY</a:t>
            </a:r>
          </a:p>
          <a:p>
            <a:pPr algn="ctr"/>
            <a:endParaRPr lang="en-US" dirty="0" smtClean="0"/>
          </a:p>
          <a:p>
            <a:pPr algn="ctr"/>
            <a:r>
              <a:rPr lang="en-US" dirty="0" smtClean="0">
                <a:solidFill>
                  <a:srgbClr val="1D0E42"/>
                </a:solidFill>
              </a:rPr>
              <a:t>Is the use of a chemical foaming agent to provide chemical ablation for relief of significant venous claudications.</a:t>
            </a:r>
          </a:p>
          <a:p>
            <a:pPr algn="ctr"/>
            <a:r>
              <a:rPr lang="en-US" dirty="0" smtClean="0">
                <a:solidFill>
                  <a:srgbClr val="1D0E42"/>
                </a:solidFill>
              </a:rPr>
              <a:t>The most common agents are polidicanol and sotradecol.</a:t>
            </a:r>
          </a:p>
          <a:p>
            <a:pPr algn="ctr"/>
            <a:r>
              <a:rPr lang="en-US" dirty="0" smtClean="0">
                <a:solidFill>
                  <a:srgbClr val="1D0E42"/>
                </a:solidFill>
              </a:rPr>
              <a:t>The foaming agent is injected, under ultrasound guidance, into the vein in question while the patient is in  a supine position.</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8" name="Slide Number Placeholder 7"/>
          <p:cNvSpPr>
            <a:spLocks noGrp="1"/>
          </p:cNvSpPr>
          <p:nvPr>
            <p:ph type="sldNum" sz="quarter" idx="12"/>
          </p:nvPr>
        </p:nvSpPr>
        <p:spPr/>
        <p:txBody>
          <a:bodyPr/>
          <a:lstStyle/>
          <a:p>
            <a:fld id="{4D9804C3-CAB0-4972-851C-0C9927E7ED07}" type="slidenum">
              <a:rPr lang="en-US" smtClean="0"/>
              <a:pPr/>
              <a:t>46</a:t>
            </a:fld>
            <a:endParaRPr lang="en-US"/>
          </a:p>
        </p:txBody>
      </p:sp>
      <p:sp>
        <p:nvSpPr>
          <p:cNvPr id="10" name="Title 1"/>
          <p:cNvSpPr txBox="1">
            <a:spLocks/>
          </p:cNvSpPr>
          <p:nvPr/>
        </p:nvSpPr>
        <p:spPr>
          <a:xfrm>
            <a:off x="457200" y="990600"/>
            <a:ext cx="8229600" cy="1371600"/>
          </a:xfrm>
          <a:prstGeom prst="rect">
            <a:avLst/>
          </a:prstGeom>
        </p:spPr>
        <p:txBody>
          <a:bodyPr/>
          <a:lstStyle/>
          <a:p>
            <a:pPr algn="ctr">
              <a:defRPr/>
            </a:pPr>
            <a:endParaRPr lang="en-US" sz="4000" kern="0" dirty="0">
              <a:solidFill>
                <a:schemeClr val="bg1"/>
              </a:solidFill>
              <a:latin typeface="+mj-lt"/>
              <a:ea typeface="+mj-ea"/>
              <a:cs typeface="+mj-cs"/>
            </a:endParaRPr>
          </a:p>
        </p:txBody>
      </p:sp>
      <p:sp>
        <p:nvSpPr>
          <p:cNvPr id="12" name="Text Placeholder 2"/>
          <p:cNvSpPr txBox="1">
            <a:spLocks/>
          </p:cNvSpPr>
          <p:nvPr/>
        </p:nvSpPr>
        <p:spPr>
          <a:xfrm>
            <a:off x="685800" y="2057400"/>
            <a:ext cx="7162800" cy="609600"/>
          </a:xfrm>
          <a:prstGeom prst="rect">
            <a:avLst/>
          </a:prstGeom>
        </p:spPr>
        <p:txBody>
          <a:bodyPr/>
          <a:lstStyle/>
          <a:p>
            <a:pPr marL="342900" indent="-342900" algn="ctr">
              <a:spcBef>
                <a:spcPct val="20000"/>
              </a:spcBef>
              <a:buClr>
                <a:schemeClr val="tx2"/>
              </a:buClr>
              <a:buSzPct val="115000"/>
              <a:buFont typeface="Wingdings" pitchFamily="2" charset="2"/>
              <a:buChar char="§"/>
              <a:defRPr/>
            </a:pPr>
            <a:endParaRPr lang="en-US" sz="3200" kern="0" dirty="0">
              <a:solidFill>
                <a:schemeClr val="tx2">
                  <a:lumMod val="40000"/>
                  <a:lumOff val="60000"/>
                </a:schemeClr>
              </a:solidFill>
              <a:latin typeface="+mn-lt"/>
            </a:endParaRPr>
          </a:p>
        </p:txBody>
      </p:sp>
      <p:pic>
        <p:nvPicPr>
          <p:cNvPr id="13" name="Picture 12" descr="sclerotherapy-vein-treatment.png"/>
          <p:cNvPicPr>
            <a:picLocks noChangeAspect="1"/>
          </p:cNvPicPr>
          <p:nvPr/>
        </p:nvPicPr>
        <p:blipFill>
          <a:blip r:embed="rId4" cstate="print"/>
          <a:stretch>
            <a:fillRect/>
          </a:stretch>
        </p:blipFill>
        <p:spPr>
          <a:xfrm>
            <a:off x="1371600" y="3352800"/>
            <a:ext cx="6448425" cy="3224212"/>
          </a:xfrm>
          <a:prstGeom prst="rect">
            <a:avLst/>
          </a:prstGeom>
        </p:spPr>
      </p:pic>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47</a:t>
            </a:fld>
            <a:endParaRPr lang="en-US"/>
          </a:p>
        </p:txBody>
      </p:sp>
      <p:sp>
        <p:nvSpPr>
          <p:cNvPr id="10" name="Title 1"/>
          <p:cNvSpPr txBox="1">
            <a:spLocks/>
          </p:cNvSpPr>
          <p:nvPr/>
        </p:nvSpPr>
        <p:spPr>
          <a:xfrm>
            <a:off x="457200" y="990600"/>
            <a:ext cx="8229600" cy="1371600"/>
          </a:xfrm>
          <a:prstGeom prst="rect">
            <a:avLst/>
          </a:prstGeom>
        </p:spPr>
        <p:txBody>
          <a:bodyPr/>
          <a:lstStyle/>
          <a:p>
            <a:pPr algn="ctr">
              <a:defRPr/>
            </a:pPr>
            <a:endParaRPr lang="en-US" sz="4000" kern="0" dirty="0">
              <a:solidFill>
                <a:schemeClr val="bg1"/>
              </a:solidFill>
              <a:latin typeface="+mj-lt"/>
              <a:ea typeface="+mj-ea"/>
              <a:cs typeface="+mj-cs"/>
            </a:endParaRPr>
          </a:p>
        </p:txBody>
      </p:sp>
      <p:sp>
        <p:nvSpPr>
          <p:cNvPr id="12" name="Text Placeholder 2"/>
          <p:cNvSpPr txBox="1">
            <a:spLocks/>
          </p:cNvSpPr>
          <p:nvPr/>
        </p:nvSpPr>
        <p:spPr>
          <a:xfrm>
            <a:off x="685800" y="1981200"/>
            <a:ext cx="7162800" cy="609600"/>
          </a:xfrm>
          <a:prstGeom prst="rect">
            <a:avLst/>
          </a:prstGeom>
        </p:spPr>
        <p:txBody>
          <a:bodyPr/>
          <a:lstStyle/>
          <a:p>
            <a:pPr marL="342900" indent="-342900" algn="ctr">
              <a:spcBef>
                <a:spcPct val="20000"/>
              </a:spcBef>
              <a:buClr>
                <a:schemeClr val="tx2"/>
              </a:buClr>
              <a:buSzPct val="115000"/>
              <a:buFont typeface="Wingdings" pitchFamily="2" charset="2"/>
              <a:buChar char="§"/>
              <a:defRPr/>
            </a:pPr>
            <a:endParaRPr lang="en-US" sz="3200" kern="0" dirty="0">
              <a:solidFill>
                <a:schemeClr val="tx2">
                  <a:lumMod val="40000"/>
                  <a:lumOff val="60000"/>
                </a:schemeClr>
              </a:solidFill>
              <a:latin typeface="+mn-lt"/>
            </a:endParaRPr>
          </a:p>
        </p:txBody>
      </p:sp>
      <p:sp>
        <p:nvSpPr>
          <p:cNvPr id="122881" name="Rectangle 1"/>
          <p:cNvSpPr>
            <a:spLocks noChangeArrowheads="1"/>
          </p:cNvSpPr>
          <p:nvPr/>
        </p:nvSpPr>
        <p:spPr bwMode="auto">
          <a:xfrm>
            <a:off x="0" y="957687"/>
            <a:ext cx="9144000" cy="4462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AFTER</a:t>
            </a:r>
            <a:r>
              <a:rPr kumimoji="0" lang="en-US" sz="28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VENOUS ABLATION</a:t>
            </a:r>
            <a:endParaRPr lang="en-US" sz="2800" dirty="0" smtClean="0">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Wear compression stockings every day</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Elevate the treated leg when seated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Walk every hour for a few minutes.  Add a 20-30 minute walk daily if able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Leave the coban dressing on for 48 hours. This will be removed </a:t>
            </a:r>
            <a:r>
              <a:rPr lang="en-US" sz="2800" dirty="0" smtClean="0">
                <a:latin typeface="Calibri" pitchFamily="34" charset="0"/>
                <a:ea typeface="Calibri" pitchFamily="34" charset="0"/>
                <a:cs typeface="Times New Roman" pitchFamily="18" charset="0"/>
              </a:rPr>
              <a:t>upon</a:t>
            </a: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return for the follow up ultrasound.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 heaving lifting or straining for 1 weeks post procedure.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48</a:t>
            </a:fld>
            <a:endParaRPr lang="en-US"/>
          </a:p>
        </p:txBody>
      </p:sp>
      <p:sp>
        <p:nvSpPr>
          <p:cNvPr id="10" name="Title 1"/>
          <p:cNvSpPr txBox="1">
            <a:spLocks/>
          </p:cNvSpPr>
          <p:nvPr/>
        </p:nvSpPr>
        <p:spPr>
          <a:xfrm>
            <a:off x="457200" y="990600"/>
            <a:ext cx="8229600" cy="1371600"/>
          </a:xfrm>
          <a:prstGeom prst="rect">
            <a:avLst/>
          </a:prstGeom>
        </p:spPr>
        <p:txBody>
          <a:bodyPr/>
          <a:lstStyle/>
          <a:p>
            <a:pPr algn="ctr">
              <a:defRPr/>
            </a:pPr>
            <a:endParaRPr lang="en-US" sz="4000" kern="0" dirty="0">
              <a:solidFill>
                <a:schemeClr val="bg1"/>
              </a:solidFill>
              <a:latin typeface="+mj-lt"/>
              <a:ea typeface="+mj-ea"/>
              <a:cs typeface="+mj-cs"/>
            </a:endParaRPr>
          </a:p>
        </p:txBody>
      </p:sp>
      <p:sp>
        <p:nvSpPr>
          <p:cNvPr id="12" name="Text Placeholder 2"/>
          <p:cNvSpPr txBox="1">
            <a:spLocks/>
          </p:cNvSpPr>
          <p:nvPr/>
        </p:nvSpPr>
        <p:spPr>
          <a:xfrm>
            <a:off x="685800" y="1981200"/>
            <a:ext cx="7162800" cy="609600"/>
          </a:xfrm>
          <a:prstGeom prst="rect">
            <a:avLst/>
          </a:prstGeom>
        </p:spPr>
        <p:txBody>
          <a:bodyPr/>
          <a:lstStyle/>
          <a:p>
            <a:pPr marL="342900" indent="-342900" algn="ctr">
              <a:spcBef>
                <a:spcPct val="20000"/>
              </a:spcBef>
              <a:buClr>
                <a:schemeClr val="tx2"/>
              </a:buClr>
              <a:buSzPct val="115000"/>
              <a:buFont typeface="Wingdings" pitchFamily="2" charset="2"/>
              <a:buChar char="§"/>
              <a:defRPr/>
            </a:pPr>
            <a:endParaRPr lang="en-US" sz="3200" kern="0" dirty="0">
              <a:solidFill>
                <a:schemeClr val="tx2">
                  <a:lumMod val="40000"/>
                  <a:lumOff val="60000"/>
                </a:schemeClr>
              </a:solidFill>
              <a:latin typeface="+mn-lt"/>
            </a:endParaRPr>
          </a:p>
        </p:txBody>
      </p:sp>
      <p:sp>
        <p:nvSpPr>
          <p:cNvPr id="129025" name="Rectangle 1"/>
          <p:cNvSpPr>
            <a:spLocks noChangeArrowheads="1"/>
          </p:cNvSpPr>
          <p:nvPr/>
        </p:nvSpPr>
        <p:spPr bwMode="auto">
          <a:xfrm>
            <a:off x="0" y="1291693"/>
            <a:ext cx="9144000"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POSSIBLE</a:t>
            </a:r>
            <a:r>
              <a:rPr kumimoji="0" lang="en-US" sz="24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POST ABLATION SYMPTOMS</a:t>
            </a:r>
            <a:endPar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Pain may be mild to moderate following the procedure. The leg may be tender to the touch. It is normal to experience some tenderness or bruising in the areas where the local anesthesia was administered. The pain should be controlled with Tylenol or Advil.</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Transient bruising may occur. This will resolve over time and generally will resolve totally in 2-3 months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Leg/ankle swelling may occur after treatment this generally resolves in a few days but may last a few weeks. Wearing compression stockings and elevation will help lessen the swelling.</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sz="2400" dirty="0" smtClean="0">
                <a:latin typeface="Calibri" pitchFamily="34" charset="0"/>
                <a:ea typeface="Calibri" pitchFamily="34" charset="0"/>
                <a:cs typeface="Times New Roman" pitchFamily="18" charset="0"/>
              </a:rPr>
              <a:t>There</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may </a:t>
            </a:r>
            <a:r>
              <a:rPr lang="en-US" sz="2400" dirty="0" smtClean="0">
                <a:latin typeface="Calibri" pitchFamily="34" charset="0"/>
                <a:ea typeface="Calibri" pitchFamily="34" charset="0"/>
                <a:cs typeface="Times New Roman" pitchFamily="18" charset="0"/>
              </a:rPr>
              <a:t>be</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pulling or tight feeling for 5-7 days after the procedure due to the treated area healing.</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49</a:t>
            </a:fld>
            <a:endParaRPr lang="en-US"/>
          </a:p>
        </p:txBody>
      </p:sp>
      <p:sp>
        <p:nvSpPr>
          <p:cNvPr id="10" name="Title 1"/>
          <p:cNvSpPr txBox="1">
            <a:spLocks/>
          </p:cNvSpPr>
          <p:nvPr/>
        </p:nvSpPr>
        <p:spPr>
          <a:xfrm>
            <a:off x="457200" y="990600"/>
            <a:ext cx="8229600" cy="1371600"/>
          </a:xfrm>
          <a:prstGeom prst="rect">
            <a:avLst/>
          </a:prstGeom>
        </p:spPr>
        <p:txBody>
          <a:bodyPr/>
          <a:lstStyle/>
          <a:p>
            <a:pPr algn="ctr">
              <a:defRPr/>
            </a:pPr>
            <a:endParaRPr lang="en-US" sz="4000" kern="0" dirty="0">
              <a:solidFill>
                <a:schemeClr val="bg1"/>
              </a:solidFill>
              <a:latin typeface="+mj-lt"/>
              <a:ea typeface="+mj-ea"/>
              <a:cs typeface="+mj-cs"/>
            </a:endParaRPr>
          </a:p>
        </p:txBody>
      </p:sp>
      <p:sp>
        <p:nvSpPr>
          <p:cNvPr id="12" name="Text Placeholder 2"/>
          <p:cNvSpPr txBox="1">
            <a:spLocks/>
          </p:cNvSpPr>
          <p:nvPr/>
        </p:nvSpPr>
        <p:spPr>
          <a:xfrm>
            <a:off x="685800" y="1981200"/>
            <a:ext cx="7162800" cy="609600"/>
          </a:xfrm>
          <a:prstGeom prst="rect">
            <a:avLst/>
          </a:prstGeom>
        </p:spPr>
        <p:txBody>
          <a:bodyPr/>
          <a:lstStyle/>
          <a:p>
            <a:pPr marL="342900" indent="-342900" algn="ctr">
              <a:spcBef>
                <a:spcPct val="20000"/>
              </a:spcBef>
              <a:buClr>
                <a:schemeClr val="tx2"/>
              </a:buClr>
              <a:buSzPct val="115000"/>
              <a:buFont typeface="Wingdings" pitchFamily="2" charset="2"/>
              <a:buChar char="§"/>
              <a:defRPr/>
            </a:pPr>
            <a:endParaRPr lang="en-US" sz="3200" kern="0" dirty="0">
              <a:solidFill>
                <a:schemeClr val="tx2">
                  <a:lumMod val="40000"/>
                  <a:lumOff val="60000"/>
                </a:schemeClr>
              </a:solidFill>
              <a:latin typeface="+mn-lt"/>
            </a:endParaRPr>
          </a:p>
        </p:txBody>
      </p:sp>
      <p:sp>
        <p:nvSpPr>
          <p:cNvPr id="129025" name="Rectangle 1"/>
          <p:cNvSpPr>
            <a:spLocks noChangeArrowheads="1"/>
          </p:cNvSpPr>
          <p:nvPr/>
        </p:nvSpPr>
        <p:spPr bwMode="auto">
          <a:xfrm>
            <a:off x="0" y="1298667"/>
            <a:ext cx="9144000" cy="43088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FREQUENTLY</a:t>
            </a:r>
            <a:r>
              <a:rPr kumimoji="0" lang="en-US" sz="3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ASKED QUESTIONS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sz="3200" dirty="0" smtClean="0">
                <a:latin typeface="Calibri" pitchFamily="34" charset="0"/>
                <a:ea typeface="Calibri" pitchFamily="34" charset="0"/>
                <a:cs typeface="Times New Roman" pitchFamily="18" charset="0"/>
              </a:rPr>
              <a:t>M</a:t>
            </a: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ay return to work </a:t>
            </a:r>
            <a:r>
              <a:rPr lang="en-US" sz="3200" dirty="0" smtClean="0">
                <a:latin typeface="Calibri" pitchFamily="34" charset="0"/>
                <a:ea typeface="Calibri" pitchFamily="34" charset="0"/>
                <a:cs typeface="Times New Roman" pitchFamily="18" charset="0"/>
              </a:rPr>
              <a:t>as soon patient</a:t>
            </a: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feels able.</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Sports/exercise may resume 1 week post procedure.</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sz="3200" dirty="0" smtClean="0">
                <a:latin typeface="Calibri" pitchFamily="34" charset="0"/>
                <a:ea typeface="Calibri" pitchFamily="34" charset="0"/>
                <a:cs typeface="Times New Roman" pitchFamily="18" charset="0"/>
              </a:rPr>
              <a:t>M</a:t>
            </a: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ay resume normal diet with an emphasis on drinking water for several days post procedure.</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If </a:t>
            </a:r>
            <a:r>
              <a:rPr lang="en-US" sz="3200" dirty="0" smtClean="0">
                <a:latin typeface="Calibri" pitchFamily="34" charset="0"/>
                <a:ea typeface="Calibri" pitchFamily="34" charset="0"/>
                <a:cs typeface="Times New Roman" pitchFamily="18" charset="0"/>
              </a:rPr>
              <a:t>there is</a:t>
            </a: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need to fly be sure to walk hourly and elevate  legs as much as possible during the flight.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5</a:t>
            </a:fld>
            <a:endParaRPr lang="en-US"/>
          </a:p>
        </p:txBody>
      </p:sp>
      <p:sp>
        <p:nvSpPr>
          <p:cNvPr id="10" name="Rectangle 4"/>
          <p:cNvSpPr txBox="1">
            <a:spLocks noChangeArrowheads="1"/>
          </p:cNvSpPr>
          <p:nvPr/>
        </p:nvSpPr>
        <p:spPr>
          <a:xfrm>
            <a:off x="685800" y="838200"/>
            <a:ext cx="7772400" cy="685800"/>
          </a:xfrm>
          <a:prstGeom prst="rect">
            <a:avLst/>
          </a:prstGeom>
        </p:spPr>
        <p:txBody>
          <a:bodyPr/>
          <a:lstStyle/>
          <a:p>
            <a:pPr algn="ctr" eaLnBrk="1" hangingPunct="1">
              <a:defRPr/>
            </a:pPr>
            <a:r>
              <a:rPr lang="en-US" sz="4000" kern="0" dirty="0" smtClean="0">
                <a:solidFill>
                  <a:srgbClr val="1D0E42"/>
                </a:solidFill>
                <a:latin typeface="+mj-lt"/>
                <a:ea typeface="+mj-ea"/>
                <a:cs typeface="+mj-cs"/>
              </a:rPr>
              <a:t>Perforating Veins</a:t>
            </a:r>
          </a:p>
          <a:p>
            <a:pPr algn="ctr" eaLnBrk="1" hangingPunct="1">
              <a:defRPr/>
            </a:pPr>
            <a:endParaRPr lang="en-US" sz="4000" kern="0" dirty="0">
              <a:solidFill>
                <a:schemeClr val="bg1"/>
              </a:solidFill>
              <a:latin typeface="+mj-lt"/>
              <a:ea typeface="+mj-ea"/>
              <a:cs typeface="+mj-cs"/>
            </a:endParaRPr>
          </a:p>
        </p:txBody>
      </p:sp>
      <p:sp>
        <p:nvSpPr>
          <p:cNvPr id="2" name="TextBox 1"/>
          <p:cNvSpPr txBox="1"/>
          <p:nvPr/>
        </p:nvSpPr>
        <p:spPr>
          <a:xfrm>
            <a:off x="685800" y="2368062"/>
            <a:ext cx="3739978" cy="2585323"/>
          </a:xfrm>
          <a:prstGeom prst="rect">
            <a:avLst/>
          </a:prstGeom>
          <a:noFill/>
        </p:spPr>
        <p:txBody>
          <a:bodyPr wrap="square" rtlCol="0">
            <a:spAutoFit/>
          </a:bodyPr>
          <a:lstStyle/>
          <a:p>
            <a:pPr marL="285750" indent="-285750"/>
            <a:r>
              <a:rPr lang="en-US" sz="3600" dirty="0" smtClean="0">
                <a:latin typeface="Times New Roman" pitchFamily="18" charset="0"/>
                <a:cs typeface="Times New Roman" pitchFamily="18" charset="0"/>
              </a:rPr>
              <a:t>Connect the deep venous system to the superficial veins.</a:t>
            </a:r>
          </a:p>
          <a:p>
            <a:pPr marL="285750" indent="-285750"/>
            <a:endParaRPr lang="en-US"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137497"/>
            <a:ext cx="2738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6892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Freeform 2"/>
          <p:cNvSpPr>
            <a:spLocks/>
          </p:cNvSpPr>
          <p:nvPr/>
        </p:nvSpPr>
        <p:spPr bwMode="auto">
          <a:xfrm>
            <a:off x="3124200" y="2133600"/>
            <a:ext cx="3473450" cy="2222500"/>
          </a:xfrm>
          <a:custGeom>
            <a:avLst/>
            <a:gdLst>
              <a:gd name="T0" fmla="*/ 0 w 2188"/>
              <a:gd name="T1" fmla="*/ 1616075 h 1400"/>
              <a:gd name="T2" fmla="*/ 3130549 w 2188"/>
              <a:gd name="T3" fmla="*/ 0 h 1400"/>
              <a:gd name="T4" fmla="*/ 3473450 w 2188"/>
              <a:gd name="T5" fmla="*/ 2222500 h 1400"/>
              <a:gd name="T6" fmla="*/ 120650 w 2188"/>
              <a:gd name="T7" fmla="*/ 2036763 h 1400"/>
              <a:gd name="T8" fmla="*/ 0 w 2188"/>
              <a:gd name="T9" fmla="*/ 1616075 h 1400"/>
              <a:gd name="T10" fmla="*/ 0 60000 65536"/>
              <a:gd name="T11" fmla="*/ 0 60000 65536"/>
              <a:gd name="T12" fmla="*/ 0 60000 65536"/>
              <a:gd name="T13" fmla="*/ 0 60000 65536"/>
              <a:gd name="T14" fmla="*/ 0 60000 65536"/>
              <a:gd name="T15" fmla="*/ 0 w 2188"/>
              <a:gd name="T16" fmla="*/ 0 h 1400"/>
              <a:gd name="T17" fmla="*/ 2188 w 2188"/>
              <a:gd name="T18" fmla="*/ 1400 h 1400"/>
            </a:gdLst>
            <a:ahLst/>
            <a:cxnLst>
              <a:cxn ang="T10">
                <a:pos x="T0" y="T1"/>
              </a:cxn>
              <a:cxn ang="T11">
                <a:pos x="T2" y="T3"/>
              </a:cxn>
              <a:cxn ang="T12">
                <a:pos x="T4" y="T5"/>
              </a:cxn>
              <a:cxn ang="T13">
                <a:pos x="T6" y="T7"/>
              </a:cxn>
              <a:cxn ang="T14">
                <a:pos x="T8" y="T9"/>
              </a:cxn>
            </a:cxnLst>
            <a:rect l="T15" t="T16" r="T17" b="T18"/>
            <a:pathLst>
              <a:path w="2188" h="1400">
                <a:moveTo>
                  <a:pt x="0" y="1018"/>
                </a:moveTo>
                <a:lnTo>
                  <a:pt x="1972" y="0"/>
                </a:lnTo>
                <a:lnTo>
                  <a:pt x="2188" y="1400"/>
                </a:lnTo>
                <a:lnTo>
                  <a:pt x="76" y="1283"/>
                </a:lnTo>
                <a:lnTo>
                  <a:pt x="0" y="1018"/>
                </a:lnTo>
                <a:close/>
              </a:path>
            </a:pathLst>
          </a:custGeom>
          <a:gradFill rotWithShape="0">
            <a:gsLst>
              <a:gs pos="0">
                <a:srgbClr val="E1EFF9"/>
              </a:gs>
              <a:gs pos="100000">
                <a:srgbClr val="91C5E9"/>
              </a:gs>
            </a:gsLst>
            <a:lin ang="0" scaled="1"/>
          </a:gradFill>
          <a:ln w="9525" cap="flat" cmpd="sng">
            <a:noFill/>
            <a:prstDash val="solid"/>
            <a:round/>
            <a:headEnd/>
            <a:tailEnd/>
          </a:ln>
        </p:spPr>
        <p:txBody>
          <a:bodyPr>
            <a:spAutoFit/>
          </a:bodyPr>
          <a:lstStyle/>
          <a:p>
            <a:endParaRPr lang="en-US"/>
          </a:p>
        </p:txBody>
      </p:sp>
      <p:pic>
        <p:nvPicPr>
          <p:cNvPr id="4" name="Picture 3" descr="HOAS Logo - Red - 30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5"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400" y="304800"/>
            <a:ext cx="3524298" cy="461665"/>
          </a:xfrm>
          <a:prstGeom prst="rect">
            <a:avLst/>
          </a:prstGeom>
          <a:noFill/>
        </p:spPr>
        <p:txBody>
          <a:bodyPr wrap="none" rtlCol="0">
            <a:spAutoFit/>
          </a:bodyPr>
          <a:lstStyle/>
          <a:p>
            <a:r>
              <a:rPr lang="en-US" sz="2400" dirty="0" smtClean="0"/>
              <a:t>Cardiovascular Symposiu</a:t>
            </a:r>
            <a:r>
              <a:rPr lang="en-US" sz="2400" dirty="0"/>
              <a:t>m</a:t>
            </a:r>
          </a:p>
        </p:txBody>
      </p:sp>
      <p:sp>
        <p:nvSpPr>
          <p:cNvPr id="8" name="Slide Number Placeholder 7"/>
          <p:cNvSpPr>
            <a:spLocks noGrp="1"/>
          </p:cNvSpPr>
          <p:nvPr>
            <p:ph type="sldNum" sz="quarter" idx="12"/>
          </p:nvPr>
        </p:nvSpPr>
        <p:spPr/>
        <p:txBody>
          <a:bodyPr/>
          <a:lstStyle/>
          <a:p>
            <a:fld id="{4D9804C3-CAB0-4972-851C-0C9927E7ED07}" type="slidenum">
              <a:rPr lang="en-US" sz="2400" smtClean="0"/>
              <a:pPr/>
              <a:t>50</a:t>
            </a:fld>
            <a:endParaRPr lang="en-US" sz="2400"/>
          </a:p>
        </p:txBody>
      </p:sp>
      <p:sp>
        <p:nvSpPr>
          <p:cNvPr id="12" name="Rectangle 3"/>
          <p:cNvSpPr txBox="1">
            <a:spLocks noChangeArrowheads="1"/>
          </p:cNvSpPr>
          <p:nvPr/>
        </p:nvSpPr>
        <p:spPr>
          <a:xfrm>
            <a:off x="0" y="838200"/>
            <a:ext cx="9144000" cy="8477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1D0E42"/>
                </a:solidFill>
                <a:effectLst/>
                <a:uLnTx/>
                <a:uFillTx/>
                <a:latin typeface="+mj-lt"/>
                <a:ea typeface="+mj-ea"/>
                <a:cs typeface="+mj-cs"/>
              </a:rPr>
              <a:t>Patients with Venous Reflux Disease</a:t>
            </a:r>
          </a:p>
        </p:txBody>
      </p:sp>
      <p:grpSp>
        <p:nvGrpSpPr>
          <p:cNvPr id="13" name="Group 4"/>
          <p:cNvGrpSpPr>
            <a:grpSpLocks/>
          </p:cNvGrpSpPr>
          <p:nvPr/>
        </p:nvGrpSpPr>
        <p:grpSpPr bwMode="auto">
          <a:xfrm>
            <a:off x="228600" y="2286000"/>
            <a:ext cx="3429000" cy="4114251"/>
            <a:chOff x="299" y="1791"/>
            <a:chExt cx="1956" cy="2220"/>
          </a:xfrm>
        </p:grpSpPr>
        <p:sp>
          <p:nvSpPr>
            <p:cNvPr id="14" name="Oval 5"/>
            <p:cNvSpPr>
              <a:spLocks noChangeArrowheads="1"/>
            </p:cNvSpPr>
            <p:nvPr/>
          </p:nvSpPr>
          <p:spPr bwMode="auto">
            <a:xfrm>
              <a:off x="528" y="2460"/>
              <a:ext cx="164" cy="409"/>
            </a:xfrm>
            <a:prstGeom prst="ellipse">
              <a:avLst/>
            </a:prstGeom>
            <a:noFill/>
            <a:ln w="9525">
              <a:noFill/>
              <a:round/>
              <a:headEnd/>
              <a:tailEnd/>
            </a:ln>
          </p:spPr>
          <p:txBody>
            <a:bodyPr wrap="none" anchor="ctr">
              <a:spAutoFit/>
            </a:bodyPr>
            <a:lstStyle/>
            <a:p>
              <a:endParaRPr lang="en-US" sz="2400"/>
            </a:p>
          </p:txBody>
        </p:sp>
        <p:graphicFrame>
          <p:nvGraphicFramePr>
            <p:cNvPr id="15" name="Object 3"/>
            <p:cNvGraphicFramePr>
              <a:graphicFrameLocks noChangeAspect="1"/>
            </p:cNvGraphicFramePr>
            <p:nvPr/>
          </p:nvGraphicFramePr>
          <p:xfrm>
            <a:off x="299" y="1791"/>
            <a:ext cx="1956" cy="2220"/>
          </p:xfrm>
          <a:graphic>
            <a:graphicData uri="http://schemas.openxmlformats.org/presentationml/2006/ole">
              <mc:AlternateContent xmlns:mc="http://schemas.openxmlformats.org/markup-compatibility/2006">
                <mc:Choice xmlns:v="urn:schemas-microsoft-com:vml" Requires="v">
                  <p:oleObj spid="_x0000_s6166" name="Chart" r:id="rId6" imgW="3105285" imgH="3524160" progId="MSGraph.Chart.8">
                    <p:embed followColorScheme="full"/>
                  </p:oleObj>
                </mc:Choice>
                <mc:Fallback>
                  <p:oleObj name="Chart" r:id="rId6" imgW="3105285" imgH="3524160" progId="MSGraph.Chart.8">
                    <p:embed followColorScheme="full"/>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 y="1791"/>
                          <a:ext cx="1956" cy="2220"/>
                        </a:xfrm>
                        <a:prstGeom prst="rect">
                          <a:avLst/>
                        </a:prstGeom>
                        <a:noFill/>
                        <a:extLst>
                          <a:ext uri="{909E8E84-426E-40DD-AFC4-6F175D3DCCD1}">
                            <a14:hiddenFill xmlns:a14="http://schemas.microsoft.com/office/drawing/2010/main">
                              <a:solidFill>
                                <a:schemeClr val="bg2"/>
                              </a:solidFill>
                            </a14:hiddenFill>
                          </a:ext>
                        </a:extLst>
                      </p:spPr>
                    </p:pic>
                  </p:oleObj>
                </mc:Fallback>
              </mc:AlternateContent>
            </a:graphicData>
          </a:graphic>
        </p:graphicFrame>
      </p:grpSp>
      <p:sp>
        <p:nvSpPr>
          <p:cNvPr id="16" name="Text Box 7"/>
          <p:cNvSpPr txBox="1">
            <a:spLocks noChangeArrowheads="1"/>
          </p:cNvSpPr>
          <p:nvPr/>
        </p:nvSpPr>
        <p:spPr bwMode="auto">
          <a:xfrm>
            <a:off x="762000" y="4800600"/>
            <a:ext cx="1752600" cy="461645"/>
          </a:xfrm>
          <a:prstGeom prst="rect">
            <a:avLst/>
          </a:prstGeom>
          <a:noFill/>
          <a:ln w="9525">
            <a:noFill/>
            <a:miter lim="800000"/>
            <a:headEnd/>
            <a:tailEnd/>
          </a:ln>
        </p:spPr>
        <p:txBody>
          <a:bodyPr lIns="91418" tIns="45710" rIns="91418" bIns="45710" anchorCtr="1">
            <a:spAutoFit/>
          </a:bodyPr>
          <a:lstStyle/>
          <a:p>
            <a:pPr algn="ctr"/>
            <a:r>
              <a:rPr kumimoji="1" lang="en-US" altLang="en-US" sz="2400" b="1" dirty="0">
                <a:latin typeface="ScalaSans-Bold" pitchFamily="2" charset="0"/>
              </a:rPr>
              <a:t>25M </a:t>
            </a:r>
          </a:p>
        </p:txBody>
      </p:sp>
      <p:sp>
        <p:nvSpPr>
          <p:cNvPr id="17" name="Text Box 8"/>
          <p:cNvSpPr txBox="1">
            <a:spLocks noChangeArrowheads="1"/>
          </p:cNvSpPr>
          <p:nvPr/>
        </p:nvSpPr>
        <p:spPr bwMode="auto">
          <a:xfrm>
            <a:off x="762000" y="3276600"/>
            <a:ext cx="1752600" cy="1200308"/>
          </a:xfrm>
          <a:prstGeom prst="rect">
            <a:avLst/>
          </a:prstGeom>
          <a:noFill/>
          <a:ln w="9525">
            <a:noFill/>
            <a:miter lim="800000"/>
            <a:headEnd/>
            <a:tailEnd/>
          </a:ln>
        </p:spPr>
        <p:txBody>
          <a:bodyPr lIns="91418" tIns="45710" rIns="91418" bIns="45710" anchorCtr="1">
            <a:spAutoFit/>
          </a:bodyPr>
          <a:lstStyle/>
          <a:p>
            <a:pPr algn="ctr"/>
            <a:r>
              <a:rPr kumimoji="1" lang="en-US" altLang="en-US" sz="2400" b="1" dirty="0">
                <a:latin typeface="ScalaSans-Bold" pitchFamily="2" charset="0"/>
              </a:rPr>
              <a:t>Untreated</a:t>
            </a:r>
          </a:p>
          <a:p>
            <a:pPr algn="ctr"/>
            <a:r>
              <a:rPr kumimoji="1" lang="en-US" altLang="en-US" sz="2400" b="1" dirty="0">
                <a:latin typeface="ScalaSans-Bold" pitchFamily="2" charset="0"/>
              </a:rPr>
              <a:t>95%</a:t>
            </a:r>
          </a:p>
          <a:p>
            <a:pPr algn="ctr"/>
            <a:endParaRPr kumimoji="1" lang="en-US" altLang="en-US" sz="2400" b="1" dirty="0">
              <a:latin typeface="ScalaSans-Bold" pitchFamily="2" charset="0"/>
            </a:endParaRPr>
          </a:p>
        </p:txBody>
      </p:sp>
      <p:sp>
        <p:nvSpPr>
          <p:cNvPr id="18" name="Text Box 9"/>
          <p:cNvSpPr txBox="1">
            <a:spLocks noChangeArrowheads="1"/>
          </p:cNvSpPr>
          <p:nvPr/>
        </p:nvSpPr>
        <p:spPr bwMode="auto">
          <a:xfrm>
            <a:off x="2667000" y="3733800"/>
            <a:ext cx="676275" cy="461645"/>
          </a:xfrm>
          <a:prstGeom prst="rect">
            <a:avLst/>
          </a:prstGeom>
          <a:noFill/>
          <a:ln w="9525">
            <a:noFill/>
            <a:miter lim="800000"/>
            <a:headEnd/>
            <a:tailEnd/>
          </a:ln>
        </p:spPr>
        <p:txBody>
          <a:bodyPr lIns="91418" tIns="45710" rIns="91418" bIns="45710" anchorCtr="1">
            <a:spAutoFit/>
          </a:bodyPr>
          <a:lstStyle/>
          <a:p>
            <a:pPr algn="r"/>
            <a:r>
              <a:rPr kumimoji="1" lang="en-US" altLang="en-US" sz="2400" b="1" dirty="0">
                <a:solidFill>
                  <a:schemeClr val="bg1"/>
                </a:solidFill>
                <a:latin typeface="ScalaSans-Bold" pitchFamily="2" charset="0"/>
              </a:rPr>
              <a:t>5%</a:t>
            </a:r>
          </a:p>
        </p:txBody>
      </p:sp>
      <p:sp>
        <p:nvSpPr>
          <p:cNvPr id="19" name="Text Box 10"/>
          <p:cNvSpPr txBox="1">
            <a:spLocks noChangeArrowheads="1"/>
          </p:cNvSpPr>
          <p:nvPr/>
        </p:nvSpPr>
        <p:spPr bwMode="auto">
          <a:xfrm>
            <a:off x="0" y="6596390"/>
            <a:ext cx="6049963" cy="261610"/>
          </a:xfrm>
          <a:prstGeom prst="rect">
            <a:avLst/>
          </a:prstGeom>
          <a:noFill/>
          <a:ln w="9525">
            <a:noFill/>
            <a:miter lim="800000"/>
            <a:headEnd/>
            <a:tailEnd/>
          </a:ln>
        </p:spPr>
        <p:txBody>
          <a:bodyPr anchor="b">
            <a:spAutoFit/>
          </a:bodyPr>
          <a:lstStyle/>
          <a:p>
            <a:pPr eaLnBrk="1" hangingPunct="1">
              <a:tabLst>
                <a:tab pos="4110038" algn="l"/>
              </a:tabLst>
            </a:pPr>
            <a:r>
              <a:rPr lang="en-US" sz="1100" b="1" dirty="0">
                <a:solidFill>
                  <a:srgbClr val="1D0E42"/>
                </a:solidFill>
                <a:latin typeface="Arial" charset="0"/>
              </a:rPr>
              <a:t>Source: VNUS Commissioned Market Research</a:t>
            </a:r>
            <a:endParaRPr lang="en-US" altLang="en-US" sz="1100" b="1" dirty="0">
              <a:solidFill>
                <a:srgbClr val="1D0E42"/>
              </a:solidFill>
              <a:latin typeface="Arial" charset="0"/>
            </a:endParaRPr>
          </a:p>
        </p:txBody>
      </p:sp>
      <p:grpSp>
        <p:nvGrpSpPr>
          <p:cNvPr id="20" name="Group 11"/>
          <p:cNvGrpSpPr>
            <a:grpSpLocks/>
          </p:cNvGrpSpPr>
          <p:nvPr/>
        </p:nvGrpSpPr>
        <p:grpSpPr bwMode="auto">
          <a:xfrm>
            <a:off x="4648200" y="5105400"/>
            <a:ext cx="3886200" cy="976313"/>
            <a:chOff x="144" y="1296"/>
            <a:chExt cx="2160" cy="433"/>
          </a:xfrm>
        </p:grpSpPr>
        <p:sp>
          <p:nvSpPr>
            <p:cNvPr id="21" name="AutoShape 12"/>
            <p:cNvSpPr>
              <a:spLocks noChangeArrowheads="1"/>
            </p:cNvSpPr>
            <p:nvPr/>
          </p:nvSpPr>
          <p:spPr bwMode="blackWhite">
            <a:xfrm>
              <a:off x="144" y="1296"/>
              <a:ext cx="2160" cy="432"/>
            </a:xfrm>
            <a:prstGeom prst="roundRect">
              <a:avLst>
                <a:gd name="adj" fmla="val 50000"/>
              </a:avLst>
            </a:prstGeom>
            <a:gradFill rotWithShape="0">
              <a:gsLst>
                <a:gs pos="0">
                  <a:schemeClr val="accent2"/>
                </a:gs>
                <a:gs pos="50000">
                  <a:schemeClr val="accent2">
                    <a:gamma/>
                    <a:tint val="20000"/>
                    <a:invGamma/>
                  </a:schemeClr>
                </a:gs>
                <a:gs pos="100000">
                  <a:schemeClr val="accent2"/>
                </a:gs>
              </a:gsLst>
              <a:lin ang="5400000" scaled="1"/>
            </a:gradFill>
            <a:ln w="38100">
              <a:noFill/>
              <a:round/>
              <a:headEnd/>
              <a:tailEnd/>
            </a:ln>
            <a:effectLst>
              <a:outerShdw dist="53882" dir="2700000" algn="ctr" rotWithShape="0">
                <a:schemeClr val="bg2">
                  <a:alpha val="50000"/>
                </a:schemeClr>
              </a:outerShdw>
            </a:effectLst>
          </p:spPr>
          <p:txBody>
            <a:bodyPr wrap="none" anchor="ctr"/>
            <a:lstStyle/>
            <a:p>
              <a:pPr algn="ctr" eaLnBrk="1" hangingPunct="1">
                <a:defRPr/>
              </a:pPr>
              <a:endParaRPr lang="en-US" sz="2400" b="1">
                <a:solidFill>
                  <a:schemeClr val="bg1"/>
                </a:solidFill>
                <a:latin typeface="Arial" charset="0"/>
              </a:endParaRPr>
            </a:p>
          </p:txBody>
        </p:sp>
        <p:sp>
          <p:nvSpPr>
            <p:cNvPr id="22" name="AutoShape 13"/>
            <p:cNvSpPr>
              <a:spLocks noChangeArrowheads="1"/>
            </p:cNvSpPr>
            <p:nvPr/>
          </p:nvSpPr>
          <p:spPr bwMode="blackWhite">
            <a:xfrm>
              <a:off x="192" y="1297"/>
              <a:ext cx="2064" cy="432"/>
            </a:xfrm>
            <a:prstGeom prst="roundRect">
              <a:avLst>
                <a:gd name="adj" fmla="val 50000"/>
              </a:avLst>
            </a:prstGeom>
            <a:gradFill rotWithShape="0">
              <a:gsLst>
                <a:gs pos="0">
                  <a:schemeClr val="accent1"/>
                </a:gs>
                <a:gs pos="100000">
                  <a:schemeClr val="accent1">
                    <a:gamma/>
                    <a:shade val="66275"/>
                    <a:invGamma/>
                  </a:schemeClr>
                </a:gs>
              </a:gsLst>
              <a:lin ang="2700000" scaled="1"/>
            </a:gradFill>
            <a:ln w="38100">
              <a:noFill/>
              <a:round/>
              <a:headEnd/>
              <a:tailEnd/>
            </a:ln>
            <a:effectLst/>
          </p:spPr>
          <p:txBody>
            <a:bodyPr wrap="none" anchor="ctr"/>
            <a:lstStyle/>
            <a:p>
              <a:pPr algn="ctr" eaLnBrk="1" hangingPunct="1">
                <a:defRPr/>
              </a:pPr>
              <a:r>
                <a:rPr lang="en-US" sz="2400" b="1" dirty="0">
                  <a:solidFill>
                    <a:srgbClr val="1D0E42"/>
                  </a:solidFill>
                  <a:latin typeface="Arial" charset="0"/>
                </a:rPr>
                <a:t>Symptomatic Venous</a:t>
              </a:r>
            </a:p>
            <a:p>
              <a:pPr algn="ctr" eaLnBrk="1" hangingPunct="1">
                <a:defRPr/>
              </a:pPr>
              <a:r>
                <a:rPr lang="en-US" sz="2400" b="1" dirty="0">
                  <a:solidFill>
                    <a:srgbClr val="1D0E42"/>
                  </a:solidFill>
                  <a:latin typeface="Arial" charset="0"/>
                </a:rPr>
                <a:t>Reflux Patients</a:t>
              </a:r>
            </a:p>
          </p:txBody>
        </p:sp>
      </p:grpSp>
      <p:sp>
        <p:nvSpPr>
          <p:cNvPr id="23" name="Text Box 14"/>
          <p:cNvSpPr txBox="1">
            <a:spLocks noChangeArrowheads="1"/>
          </p:cNvSpPr>
          <p:nvPr/>
        </p:nvSpPr>
        <p:spPr bwMode="auto">
          <a:xfrm>
            <a:off x="2819400" y="3505200"/>
            <a:ext cx="3124200" cy="1569640"/>
          </a:xfrm>
          <a:prstGeom prst="rect">
            <a:avLst/>
          </a:prstGeom>
          <a:noFill/>
          <a:ln w="9525">
            <a:noFill/>
            <a:miter lim="800000"/>
            <a:headEnd/>
            <a:tailEnd/>
          </a:ln>
        </p:spPr>
        <p:txBody>
          <a:bodyPr lIns="91418" tIns="45710" rIns="91418" bIns="45710" anchorCtr="1">
            <a:spAutoFit/>
          </a:bodyPr>
          <a:lstStyle/>
          <a:p>
            <a:r>
              <a:rPr kumimoji="1" lang="en-US" altLang="en-US" sz="2400" b="1" dirty="0">
                <a:latin typeface="ScalaSans-Bold" pitchFamily="2" charset="0"/>
              </a:rPr>
              <a:t>Seek Treatment</a:t>
            </a:r>
          </a:p>
          <a:p>
            <a:endParaRPr kumimoji="1" lang="en-US" altLang="en-US" sz="2400" b="1" dirty="0">
              <a:latin typeface="ScalaSans-Bold" pitchFamily="2" charset="0"/>
            </a:endParaRPr>
          </a:p>
          <a:p>
            <a:endParaRPr kumimoji="1" lang="en-US" altLang="en-US" sz="2400" b="1" dirty="0">
              <a:latin typeface="ScalaSans-Bold" pitchFamily="2" charset="0"/>
            </a:endParaRPr>
          </a:p>
          <a:p>
            <a:endParaRPr kumimoji="1" lang="en-US" altLang="en-US" sz="2400" b="1" dirty="0">
              <a:latin typeface="ScalaSans-Bold" pitchFamily="2" charset="0"/>
            </a:endParaRPr>
          </a:p>
        </p:txBody>
      </p:sp>
      <p:sp>
        <p:nvSpPr>
          <p:cNvPr id="24" name="Text Box 15"/>
          <p:cNvSpPr txBox="1">
            <a:spLocks noChangeArrowheads="1"/>
          </p:cNvSpPr>
          <p:nvPr/>
        </p:nvSpPr>
        <p:spPr bwMode="auto">
          <a:xfrm>
            <a:off x="3429000" y="3946525"/>
            <a:ext cx="2667000" cy="830977"/>
          </a:xfrm>
          <a:prstGeom prst="rect">
            <a:avLst/>
          </a:prstGeom>
          <a:noFill/>
          <a:ln w="9525">
            <a:noFill/>
            <a:miter lim="800000"/>
            <a:headEnd/>
            <a:tailEnd/>
          </a:ln>
        </p:spPr>
        <p:txBody>
          <a:bodyPr lIns="91418" tIns="45710" rIns="91418" bIns="45710">
            <a:spAutoFit/>
          </a:bodyPr>
          <a:lstStyle/>
          <a:p>
            <a:r>
              <a:rPr kumimoji="1" lang="en-US" altLang="en-US" sz="2400" b="1" dirty="0">
                <a:solidFill>
                  <a:schemeClr val="bg2"/>
                </a:solidFill>
                <a:latin typeface="ScalaSans-Bold" pitchFamily="2" charset="0"/>
              </a:rPr>
              <a:t>              2/3 </a:t>
            </a:r>
          </a:p>
          <a:p>
            <a:r>
              <a:rPr kumimoji="1" lang="en-US" altLang="en-US" sz="2400" b="1" dirty="0">
                <a:solidFill>
                  <a:srgbClr val="1D0E42"/>
                </a:solidFill>
                <a:latin typeface="ScalaSans-Bold" pitchFamily="2" charset="0"/>
              </a:rPr>
              <a:t>Exhibit Saphenous Reflux</a:t>
            </a:r>
          </a:p>
        </p:txBody>
      </p:sp>
      <p:sp>
        <p:nvSpPr>
          <p:cNvPr id="25" name="Rectangle 16"/>
          <p:cNvSpPr>
            <a:spLocks noChangeArrowheads="1"/>
          </p:cNvSpPr>
          <p:nvPr/>
        </p:nvSpPr>
        <p:spPr bwMode="auto">
          <a:xfrm>
            <a:off x="381000" y="1828800"/>
            <a:ext cx="3048000" cy="584775"/>
          </a:xfrm>
          <a:prstGeom prst="rect">
            <a:avLst/>
          </a:prstGeom>
          <a:noFill/>
          <a:ln w="9525">
            <a:noFill/>
            <a:miter lim="800000"/>
            <a:headEnd/>
            <a:tailEnd/>
          </a:ln>
          <a:effectLst/>
        </p:spPr>
        <p:txBody>
          <a:bodyPr>
            <a:spAutoFit/>
          </a:bodyPr>
          <a:lstStyle/>
          <a:p>
            <a:pPr algn="ctr" eaLnBrk="1" hangingPunct="1">
              <a:defRPr/>
            </a:pPr>
            <a:r>
              <a:rPr lang="en-US" sz="3200" b="1" i="1" dirty="0">
                <a:solidFill>
                  <a:srgbClr val="1D0E42"/>
                </a:solidFill>
                <a:effectLst>
                  <a:outerShdw blurRad="38100" dist="38100" dir="2700000" algn="tl">
                    <a:srgbClr val="000000"/>
                  </a:outerShdw>
                </a:effectLst>
              </a:rPr>
              <a:t>United States</a:t>
            </a:r>
            <a:endParaRPr lang="en-US" sz="3200" b="1" dirty="0">
              <a:solidFill>
                <a:srgbClr val="1D0E42"/>
              </a:solidFill>
              <a:effectLst>
                <a:outerShdw blurRad="38100" dist="38100" dir="2700000" algn="tl">
                  <a:srgbClr val="000000"/>
                </a:outerShdw>
              </a:effectLst>
            </a:endParaRPr>
          </a:p>
        </p:txBody>
      </p:sp>
      <p:sp>
        <p:nvSpPr>
          <p:cNvPr id="26" name="Oval 17"/>
          <p:cNvSpPr>
            <a:spLocks noChangeArrowheads="1"/>
          </p:cNvSpPr>
          <p:nvPr/>
        </p:nvSpPr>
        <p:spPr bwMode="auto">
          <a:xfrm>
            <a:off x="5627688" y="2905175"/>
            <a:ext cx="2328862" cy="649188"/>
          </a:xfrm>
          <a:prstGeom prst="ellipse">
            <a:avLst/>
          </a:prstGeom>
          <a:solidFill>
            <a:schemeClr val="bg2"/>
          </a:solidFill>
          <a:ln w="9525">
            <a:noFill/>
            <a:round/>
            <a:headEnd/>
            <a:tailEnd/>
          </a:ln>
        </p:spPr>
        <p:txBody>
          <a:bodyPr anchor="ctr">
            <a:spAutoFit/>
          </a:bodyPr>
          <a:lstStyle/>
          <a:p>
            <a:endParaRPr lang="en-US" sz="2400"/>
          </a:p>
        </p:txBody>
      </p:sp>
      <p:graphicFrame>
        <p:nvGraphicFramePr>
          <p:cNvPr id="27" name="Object 2"/>
          <p:cNvGraphicFramePr>
            <a:graphicFrameLocks noChangeAspect="1"/>
          </p:cNvGraphicFramePr>
          <p:nvPr/>
        </p:nvGraphicFramePr>
        <p:xfrm>
          <a:off x="5486400" y="1812925"/>
          <a:ext cx="2509838" cy="2797175"/>
        </p:xfrm>
        <a:graphic>
          <a:graphicData uri="http://schemas.openxmlformats.org/presentationml/2006/ole">
            <mc:AlternateContent xmlns:mc="http://schemas.openxmlformats.org/markup-compatibility/2006">
              <mc:Choice xmlns:v="urn:schemas-microsoft-com:vml" Requires="v">
                <p:oleObj spid="_x0000_s6167" name="Chart" r:id="rId8" imgW="2505143" imgH="2809785" progId="MSGraph.Chart.8">
                  <p:embed followColorScheme="full"/>
                </p:oleObj>
              </mc:Choice>
              <mc:Fallback>
                <p:oleObj name="Chart" r:id="rId8" imgW="2505143" imgH="2809785" progId="MSGraph.Chart.8">
                  <p:embed followColorScheme="full"/>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1812925"/>
                        <a:ext cx="2509838" cy="279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19"/>
          <p:cNvSpPr txBox="1">
            <a:spLocks noChangeArrowheads="1"/>
          </p:cNvSpPr>
          <p:nvPr/>
        </p:nvSpPr>
        <p:spPr bwMode="auto">
          <a:xfrm>
            <a:off x="5410200" y="4572000"/>
            <a:ext cx="2825750" cy="830977"/>
          </a:xfrm>
          <a:prstGeom prst="rect">
            <a:avLst/>
          </a:prstGeom>
          <a:noFill/>
          <a:ln w="9525">
            <a:noFill/>
            <a:miter lim="800000"/>
            <a:headEnd/>
            <a:tailEnd/>
          </a:ln>
        </p:spPr>
        <p:txBody>
          <a:bodyPr lIns="91418" tIns="45710" rIns="91418" bIns="45710" anchorCtr="1">
            <a:spAutoFit/>
          </a:bodyPr>
          <a:lstStyle/>
          <a:p>
            <a:pPr algn="ctr"/>
            <a:r>
              <a:rPr kumimoji="1" lang="en-US" altLang="en-US" sz="2400" b="1" dirty="0">
                <a:latin typeface="ScalaSans-Bold" pitchFamily="2" charset="0"/>
              </a:rPr>
              <a:t>800K</a:t>
            </a:r>
          </a:p>
          <a:p>
            <a:pPr algn="ctr"/>
            <a:endParaRPr kumimoji="1" lang="en-US" altLang="en-US" sz="2400" b="1" i="1" dirty="0">
              <a:solidFill>
                <a:schemeClr val="accent1"/>
              </a:solidFill>
              <a:latin typeface="ScalaSans-Bold" pitchFamily="2" charset="0"/>
            </a:endParaRPr>
          </a:p>
        </p:txBody>
      </p:sp>
      <p:sp>
        <p:nvSpPr>
          <p:cNvPr id="29" name="Text Box 20"/>
          <p:cNvSpPr txBox="1">
            <a:spLocks noChangeArrowheads="1"/>
          </p:cNvSpPr>
          <p:nvPr/>
        </p:nvSpPr>
        <p:spPr bwMode="auto">
          <a:xfrm>
            <a:off x="6324600" y="3200400"/>
            <a:ext cx="2209800" cy="836106"/>
          </a:xfrm>
          <a:prstGeom prst="rect">
            <a:avLst/>
          </a:prstGeom>
          <a:noFill/>
          <a:ln w="9525">
            <a:noFill/>
            <a:miter lim="800000"/>
            <a:headEnd/>
            <a:tailEnd/>
          </a:ln>
        </p:spPr>
        <p:txBody>
          <a:bodyPr wrap="square" lIns="91418" tIns="45710" rIns="91418" bIns="45710" anchorCtr="1">
            <a:spAutoFit/>
          </a:bodyPr>
          <a:lstStyle/>
          <a:p>
            <a:pPr>
              <a:lnSpc>
                <a:spcPts val="2880"/>
              </a:lnSpc>
            </a:pPr>
            <a:r>
              <a:rPr kumimoji="1" lang="en-US" altLang="en-US" sz="2200" b="1" dirty="0" smtClean="0">
                <a:latin typeface="ScalaSans-Bold" pitchFamily="2" charset="0"/>
              </a:rPr>
              <a:t>Varicose </a:t>
            </a:r>
            <a:r>
              <a:rPr kumimoji="1" lang="en-US" altLang="en-US" sz="2200" b="1" dirty="0">
                <a:latin typeface="ScalaSans-Bold" pitchFamily="2" charset="0"/>
              </a:rPr>
              <a:t>Vein</a:t>
            </a:r>
            <a:br>
              <a:rPr kumimoji="1" lang="en-US" altLang="en-US" sz="2200" b="1" dirty="0">
                <a:latin typeface="ScalaSans-Bold" pitchFamily="2" charset="0"/>
              </a:rPr>
            </a:br>
            <a:r>
              <a:rPr kumimoji="1" lang="en-US" altLang="en-US" sz="2200" b="1" dirty="0" smtClean="0">
                <a:latin typeface="ScalaSans-Bold" pitchFamily="2" charset="0"/>
              </a:rPr>
              <a:t>Treatments</a:t>
            </a:r>
          </a:p>
        </p:txBody>
      </p:sp>
      <p:sp>
        <p:nvSpPr>
          <p:cNvPr id="30" name="Text Box 21"/>
          <p:cNvSpPr txBox="1">
            <a:spLocks noChangeArrowheads="1"/>
          </p:cNvSpPr>
          <p:nvPr/>
        </p:nvSpPr>
        <p:spPr bwMode="auto">
          <a:xfrm>
            <a:off x="4114800" y="1981200"/>
            <a:ext cx="1905000" cy="461645"/>
          </a:xfrm>
          <a:prstGeom prst="rect">
            <a:avLst/>
          </a:prstGeom>
          <a:noFill/>
          <a:ln w="9525">
            <a:noFill/>
            <a:miter lim="800000"/>
            <a:headEnd/>
            <a:tailEnd/>
          </a:ln>
        </p:spPr>
        <p:txBody>
          <a:bodyPr wrap="square" lIns="91418" tIns="45710" rIns="91418" bIns="45710" anchorCtr="1">
            <a:spAutoFit/>
          </a:bodyPr>
          <a:lstStyle/>
          <a:p>
            <a:pPr algn="r"/>
            <a:r>
              <a:rPr kumimoji="1" lang="en-US" altLang="en-US" sz="2400" b="1" dirty="0">
                <a:latin typeface="ScalaSans-Bold" pitchFamily="2" charset="0"/>
              </a:rPr>
              <a:t>Vein Stripping</a:t>
            </a:r>
          </a:p>
        </p:txBody>
      </p:sp>
      <p:sp>
        <p:nvSpPr>
          <p:cNvPr id="31" name="Text Box 22"/>
          <p:cNvSpPr txBox="1">
            <a:spLocks noChangeArrowheads="1"/>
          </p:cNvSpPr>
          <p:nvPr/>
        </p:nvSpPr>
        <p:spPr bwMode="auto">
          <a:xfrm>
            <a:off x="3276600" y="2743200"/>
            <a:ext cx="2320925" cy="830977"/>
          </a:xfrm>
          <a:prstGeom prst="rect">
            <a:avLst/>
          </a:prstGeom>
          <a:noFill/>
          <a:ln w="9525">
            <a:noFill/>
            <a:miter lim="800000"/>
            <a:headEnd/>
            <a:tailEnd/>
          </a:ln>
        </p:spPr>
        <p:txBody>
          <a:bodyPr wrap="square" lIns="91418" tIns="45710" rIns="91418" bIns="45710" anchorCtr="1">
            <a:spAutoFit/>
          </a:bodyPr>
          <a:lstStyle/>
          <a:p>
            <a:pPr algn="r"/>
            <a:r>
              <a:rPr kumimoji="1" lang="en-US" altLang="en-US" sz="2400" b="1" dirty="0">
                <a:latin typeface="ScalaSans-Bold" pitchFamily="2" charset="0"/>
              </a:rPr>
              <a:t>Endovenous</a:t>
            </a:r>
          </a:p>
          <a:p>
            <a:pPr algn="r"/>
            <a:r>
              <a:rPr kumimoji="1" lang="en-US" altLang="en-US" sz="2400" b="1" dirty="0">
                <a:latin typeface="ScalaSans-Bold" pitchFamily="2" charset="0"/>
              </a:rPr>
              <a:t>Ablation</a:t>
            </a:r>
          </a:p>
        </p:txBody>
      </p:sp>
      <p:sp>
        <p:nvSpPr>
          <p:cNvPr id="32" name="Text Box 23"/>
          <p:cNvSpPr txBox="1">
            <a:spLocks noChangeArrowheads="1"/>
          </p:cNvSpPr>
          <p:nvPr/>
        </p:nvSpPr>
        <p:spPr bwMode="auto">
          <a:xfrm>
            <a:off x="5791200" y="2362200"/>
            <a:ext cx="695325" cy="461645"/>
          </a:xfrm>
          <a:prstGeom prst="rect">
            <a:avLst/>
          </a:prstGeom>
          <a:noFill/>
          <a:ln w="9525">
            <a:noFill/>
            <a:miter lim="800000"/>
            <a:headEnd/>
            <a:tailEnd/>
          </a:ln>
        </p:spPr>
        <p:txBody>
          <a:bodyPr lIns="91418" tIns="45710" rIns="91418" bIns="45710" anchorCtr="1">
            <a:spAutoFit/>
          </a:bodyPr>
          <a:lstStyle/>
          <a:p>
            <a:pPr algn="r"/>
            <a:r>
              <a:rPr kumimoji="1" lang="en-US" altLang="en-US" sz="2400" b="1" dirty="0">
                <a:solidFill>
                  <a:schemeClr val="bg1"/>
                </a:solidFill>
                <a:latin typeface="ScalaSans-Bold" pitchFamily="2" charset="0"/>
              </a:rPr>
              <a:t>9%</a:t>
            </a:r>
          </a:p>
        </p:txBody>
      </p:sp>
      <p:sp>
        <p:nvSpPr>
          <p:cNvPr id="33" name="Text Box 24"/>
          <p:cNvSpPr txBox="1">
            <a:spLocks noChangeArrowheads="1"/>
          </p:cNvSpPr>
          <p:nvPr/>
        </p:nvSpPr>
        <p:spPr bwMode="auto">
          <a:xfrm>
            <a:off x="5562600" y="2819400"/>
            <a:ext cx="676275" cy="461645"/>
          </a:xfrm>
          <a:prstGeom prst="rect">
            <a:avLst/>
          </a:prstGeom>
          <a:noFill/>
          <a:ln w="9525">
            <a:noFill/>
            <a:miter lim="800000"/>
            <a:headEnd/>
            <a:tailEnd/>
          </a:ln>
        </p:spPr>
        <p:txBody>
          <a:bodyPr lIns="91418" tIns="45710" rIns="91418" bIns="45710" anchorCtr="1">
            <a:spAutoFit/>
          </a:bodyPr>
          <a:lstStyle/>
          <a:p>
            <a:pPr algn="r"/>
            <a:r>
              <a:rPr kumimoji="1" lang="en-US" altLang="en-US" sz="2400" b="1" dirty="0">
                <a:solidFill>
                  <a:schemeClr val="bg1"/>
                </a:solidFill>
                <a:latin typeface="ScalaSans-Bold" pitchFamily="2" charset="0"/>
              </a:rPr>
              <a:t>15%</a:t>
            </a:r>
          </a:p>
        </p:txBody>
      </p:sp>
      <p:sp>
        <p:nvSpPr>
          <p:cNvPr id="34" name="Text Box 25"/>
          <p:cNvSpPr txBox="1">
            <a:spLocks noChangeArrowheads="1"/>
          </p:cNvSpPr>
          <p:nvPr/>
        </p:nvSpPr>
        <p:spPr bwMode="auto">
          <a:xfrm>
            <a:off x="6019800" y="1524000"/>
            <a:ext cx="2289175" cy="461645"/>
          </a:xfrm>
          <a:prstGeom prst="rect">
            <a:avLst/>
          </a:prstGeom>
          <a:noFill/>
          <a:ln w="9525">
            <a:noFill/>
            <a:miter lim="800000"/>
            <a:headEnd/>
            <a:tailEnd/>
          </a:ln>
        </p:spPr>
        <p:txBody>
          <a:bodyPr lIns="91418" tIns="45710" rIns="91418" bIns="45710" anchorCtr="1">
            <a:spAutoFit/>
          </a:bodyPr>
          <a:lstStyle/>
          <a:p>
            <a:r>
              <a:rPr kumimoji="1" lang="en-US" altLang="en-US" sz="2400" b="1" dirty="0">
                <a:latin typeface="ScalaSans-Bold" pitchFamily="2" charset="0"/>
              </a:rPr>
              <a:t>Estimate: EOY 2007</a:t>
            </a:r>
          </a:p>
        </p:txBody>
      </p:sp>
      <p:sp>
        <p:nvSpPr>
          <p:cNvPr id="36" name="Text Box 20"/>
          <p:cNvSpPr txBox="1">
            <a:spLocks noChangeArrowheads="1"/>
          </p:cNvSpPr>
          <p:nvPr/>
        </p:nvSpPr>
        <p:spPr bwMode="auto">
          <a:xfrm>
            <a:off x="6324600" y="2133600"/>
            <a:ext cx="1219200" cy="464209"/>
          </a:xfrm>
          <a:prstGeom prst="rect">
            <a:avLst/>
          </a:prstGeom>
          <a:noFill/>
          <a:ln w="9525">
            <a:noFill/>
            <a:miter lim="800000"/>
            <a:headEnd/>
            <a:tailEnd/>
          </a:ln>
        </p:spPr>
        <p:txBody>
          <a:bodyPr wrap="square" lIns="91418" tIns="45710" rIns="91418" bIns="45710" anchorCtr="1">
            <a:spAutoFit/>
          </a:bodyPr>
          <a:lstStyle/>
          <a:p>
            <a:pPr algn="ctr">
              <a:lnSpc>
                <a:spcPts val="2880"/>
              </a:lnSpc>
            </a:pPr>
            <a:r>
              <a:rPr kumimoji="1" lang="en-US" altLang="en-US" sz="2200" b="1" dirty="0" smtClean="0">
                <a:latin typeface="ScalaSans-Bold" pitchFamily="2" charset="0"/>
              </a:rPr>
              <a:t>76</a:t>
            </a:r>
            <a:r>
              <a:rPr kumimoji="1" lang="en-US" altLang="en-US" sz="2200" b="1" dirty="0">
                <a:latin typeface="ScalaSans-Bold" pitchFamily="2" charset="0"/>
              </a:rPr>
              <a:t>%</a:t>
            </a:r>
          </a:p>
        </p:txBody>
      </p:sp>
      <p:sp>
        <p:nvSpPr>
          <p:cNvPr id="37" name="Text Box 20"/>
          <p:cNvSpPr txBox="1">
            <a:spLocks noChangeArrowheads="1"/>
          </p:cNvSpPr>
          <p:nvPr/>
        </p:nvSpPr>
        <p:spPr bwMode="auto">
          <a:xfrm>
            <a:off x="6324600" y="2514600"/>
            <a:ext cx="2667000" cy="836106"/>
          </a:xfrm>
          <a:prstGeom prst="rect">
            <a:avLst/>
          </a:prstGeom>
          <a:noFill/>
          <a:ln w="9525">
            <a:noFill/>
            <a:miter lim="800000"/>
            <a:headEnd/>
            <a:tailEnd/>
          </a:ln>
        </p:spPr>
        <p:txBody>
          <a:bodyPr wrap="square" lIns="91418" tIns="45710" rIns="91418" bIns="45710" anchorCtr="1">
            <a:spAutoFit/>
          </a:bodyPr>
          <a:lstStyle/>
          <a:p>
            <a:pPr algn="ctr">
              <a:lnSpc>
                <a:spcPts val="2880"/>
              </a:lnSpc>
            </a:pPr>
            <a:r>
              <a:rPr kumimoji="1" lang="en-US" altLang="en-US" sz="2200" b="1" dirty="0">
                <a:latin typeface="ScalaSans-Bold" pitchFamily="2" charset="0"/>
              </a:rPr>
              <a:t> </a:t>
            </a:r>
            <a:r>
              <a:rPr kumimoji="1" lang="en-US" altLang="en-US" sz="2200" b="1" dirty="0" smtClean="0">
                <a:latin typeface="ScalaSans-Bold" pitchFamily="2" charset="0"/>
              </a:rPr>
              <a:t>Conservative   </a:t>
            </a:r>
            <a:r>
              <a:rPr kumimoji="1" lang="en-US" altLang="en-US" sz="2200" b="1" dirty="0">
                <a:latin typeface="ScalaSans-Bold" pitchFamily="2" charset="0"/>
              </a:rPr>
              <a:t/>
            </a:r>
            <a:br>
              <a:rPr kumimoji="1" lang="en-US" altLang="en-US" sz="2200" b="1" dirty="0">
                <a:latin typeface="ScalaSans-Bold" pitchFamily="2" charset="0"/>
              </a:rPr>
            </a:br>
            <a:r>
              <a:rPr kumimoji="1" lang="en-US" altLang="en-US" sz="2200" b="1" dirty="0">
                <a:latin typeface="ScalaSans-Bold" pitchFamily="2" charset="0"/>
              </a:rPr>
              <a:t>or </a:t>
            </a:r>
            <a:endParaRPr kumimoji="1" lang="en-US" altLang="en-US" sz="2200" b="1" dirty="0" smtClean="0">
              <a:latin typeface="ScalaSans-Bold" pitchFamily="2" charset="0"/>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51</a:t>
            </a:fld>
            <a:endParaRPr lang="en-US"/>
          </a:p>
        </p:txBody>
      </p:sp>
      <p:sp>
        <p:nvSpPr>
          <p:cNvPr id="10" name="Rectangle 2"/>
          <p:cNvSpPr txBox="1">
            <a:spLocks noChangeArrowheads="1"/>
          </p:cNvSpPr>
          <p:nvPr/>
        </p:nvSpPr>
        <p:spPr>
          <a:xfrm>
            <a:off x="0" y="990600"/>
            <a:ext cx="9144000" cy="1143000"/>
          </a:xfrm>
          <a:prstGeom prst="rect">
            <a:avLst/>
          </a:prstGeom>
        </p:spPr>
        <p:txBody>
          <a:bodyPr/>
          <a:lstStyle/>
          <a:p>
            <a:pPr algn="ctr" eaLnBrk="1" hangingPunct="1">
              <a:defRPr/>
            </a:pPr>
            <a:r>
              <a:rPr lang="en-US" sz="4000" kern="0" dirty="0">
                <a:solidFill>
                  <a:srgbClr val="1D0E42"/>
                </a:solidFill>
                <a:latin typeface="+mj-lt"/>
                <a:ea typeface="+mj-ea"/>
                <a:cs typeface="+mj-cs"/>
              </a:rPr>
              <a:t>Reduce Recurrence,</a:t>
            </a:r>
          </a:p>
          <a:p>
            <a:pPr algn="ctr" eaLnBrk="1" hangingPunct="1">
              <a:defRPr/>
            </a:pPr>
            <a:r>
              <a:rPr lang="en-US" sz="4000" kern="0" dirty="0">
                <a:solidFill>
                  <a:srgbClr val="1D0E42"/>
                </a:solidFill>
                <a:latin typeface="+mj-lt"/>
                <a:ea typeface="+mj-ea"/>
                <a:cs typeface="+mj-cs"/>
              </a:rPr>
              <a:t> Improve Quality of Patients Lives</a:t>
            </a:r>
          </a:p>
        </p:txBody>
      </p:sp>
      <p:sp>
        <p:nvSpPr>
          <p:cNvPr id="12" name="Rectangle 3"/>
          <p:cNvSpPr txBox="1">
            <a:spLocks noChangeArrowheads="1"/>
          </p:cNvSpPr>
          <p:nvPr/>
        </p:nvSpPr>
        <p:spPr>
          <a:xfrm>
            <a:off x="457200" y="2743200"/>
            <a:ext cx="8229600" cy="3886200"/>
          </a:xfrm>
          <a:prstGeom prst="rect">
            <a:avLst/>
          </a:prstGeom>
          <a:noFill/>
        </p:spPr>
        <p:txBody>
          <a:bodyPr/>
          <a:lstStyle/>
          <a:p>
            <a:pPr marL="342900" indent="-342900" eaLnBrk="1" hangingPunct="1">
              <a:spcBef>
                <a:spcPct val="20000"/>
              </a:spcBef>
              <a:buClr>
                <a:schemeClr val="tx2"/>
              </a:buClr>
              <a:buSzPct val="115000"/>
              <a:buFont typeface="Wingdings" pitchFamily="2" charset="2"/>
              <a:buChar char="§"/>
              <a:defRPr/>
            </a:pPr>
            <a:r>
              <a:rPr lang="en-US" sz="2400" kern="0" dirty="0">
                <a:latin typeface="+mn-lt"/>
              </a:rPr>
              <a:t>Compress the wound </a:t>
            </a:r>
            <a:r>
              <a:rPr lang="en-US" sz="2400" u="sng" kern="0" dirty="0">
                <a:latin typeface="+mn-lt"/>
              </a:rPr>
              <a:t>and</a:t>
            </a:r>
            <a:r>
              <a:rPr lang="en-US" sz="2400" kern="0" dirty="0">
                <a:latin typeface="+mn-lt"/>
              </a:rPr>
              <a:t> treat the disease</a:t>
            </a:r>
          </a:p>
          <a:p>
            <a:pPr marL="742950" lvl="1" indent="-285750" eaLnBrk="1" hangingPunct="1">
              <a:spcBef>
                <a:spcPct val="20000"/>
              </a:spcBef>
              <a:buClr>
                <a:schemeClr val="bg2"/>
              </a:buClr>
              <a:buFont typeface="Wingdings" pitchFamily="2" charset="2"/>
              <a:buChar char="§"/>
              <a:defRPr/>
            </a:pPr>
            <a:r>
              <a:rPr lang="en-US" sz="2400" kern="0" dirty="0">
                <a:latin typeface="+mn-lt"/>
              </a:rPr>
              <a:t>High ulcer recurrence rates with compression alone</a:t>
            </a:r>
            <a:endParaRPr lang="en-US" sz="2400" kern="0" baseline="30000" dirty="0">
              <a:latin typeface="+mn-lt"/>
            </a:endParaRPr>
          </a:p>
          <a:p>
            <a:pPr marL="742950" lvl="1" indent="-285750" eaLnBrk="1" hangingPunct="1">
              <a:spcBef>
                <a:spcPct val="20000"/>
              </a:spcBef>
              <a:buClr>
                <a:schemeClr val="bg2"/>
              </a:buClr>
              <a:buFont typeface="Wingdings" pitchFamily="2" charset="2"/>
              <a:buChar char="§"/>
              <a:defRPr/>
            </a:pPr>
            <a:r>
              <a:rPr lang="en-US" sz="2400" kern="0" dirty="0">
                <a:latin typeface="+mn-lt"/>
              </a:rPr>
              <a:t>Surgical intervention significantly reduces ulcer </a:t>
            </a:r>
            <a:r>
              <a:rPr lang="en-US" sz="2400" kern="0" dirty="0" smtClean="0">
                <a:latin typeface="+mn-lt"/>
              </a:rPr>
              <a:t>recurrence</a:t>
            </a:r>
            <a:r>
              <a:rPr lang="en-US" sz="2400" kern="0" baseline="30000" dirty="0" smtClean="0">
                <a:latin typeface="+mn-lt"/>
              </a:rPr>
              <a:t>11,12</a:t>
            </a:r>
            <a:endParaRPr lang="en-US" sz="2400" b="1" kern="0" baseline="30000" dirty="0">
              <a:solidFill>
                <a:srgbClr val="CC0000"/>
              </a:solidFill>
              <a:latin typeface="+mn-lt"/>
            </a:endParaRPr>
          </a:p>
          <a:p>
            <a:pPr marL="342900" indent="-342900" eaLnBrk="1" hangingPunct="1">
              <a:spcBef>
                <a:spcPct val="20000"/>
              </a:spcBef>
              <a:buClr>
                <a:schemeClr val="tx2"/>
              </a:buClr>
              <a:buSzPct val="115000"/>
              <a:buFont typeface="Wingdings" pitchFamily="2" charset="2"/>
              <a:buChar char="§"/>
              <a:defRPr/>
            </a:pPr>
            <a:r>
              <a:rPr lang="en-US" sz="2400" kern="0" dirty="0">
                <a:latin typeface="+mn-lt"/>
              </a:rPr>
              <a:t>Improve quality of life </a:t>
            </a:r>
          </a:p>
          <a:p>
            <a:pPr marL="742950" lvl="1" indent="-285750" eaLnBrk="1" hangingPunct="1">
              <a:spcBef>
                <a:spcPct val="20000"/>
              </a:spcBef>
              <a:buClr>
                <a:schemeClr val="bg2"/>
              </a:buClr>
              <a:buFont typeface="Wingdings" pitchFamily="2" charset="2"/>
              <a:buChar char="§"/>
              <a:defRPr/>
            </a:pPr>
            <a:r>
              <a:rPr lang="en-US" sz="2400" kern="0" dirty="0">
                <a:latin typeface="+mn-lt"/>
              </a:rPr>
              <a:t>Quality of life significantly improves by treating the venous</a:t>
            </a:r>
            <a:r>
              <a:rPr lang="en-US" sz="2400" kern="0" baseline="30000" dirty="0">
                <a:latin typeface="+mn-lt"/>
              </a:rPr>
              <a:t> </a:t>
            </a:r>
            <a:r>
              <a:rPr lang="en-US" sz="2400" kern="0" dirty="0">
                <a:latin typeface="+mn-lt"/>
              </a:rPr>
              <a:t>disease over compression therapy alone</a:t>
            </a:r>
            <a:r>
              <a:rPr lang="en-US" sz="2400" kern="0" baseline="30000" dirty="0">
                <a:latin typeface="+mn-lt"/>
              </a:rPr>
              <a:t>13</a:t>
            </a:r>
            <a:r>
              <a:rPr lang="en-US" sz="2400" kern="0" baseline="30000" dirty="0">
                <a:solidFill>
                  <a:srgbClr val="CC0000"/>
                </a:solidFill>
                <a:latin typeface="+mn-lt"/>
              </a:rPr>
              <a:t> </a:t>
            </a: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78" y="870122"/>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D9804C3-CAB0-4972-851C-0C9927E7ED07}" type="slidenum">
              <a:rPr lang="en-US" smtClean="0"/>
              <a:pPr/>
              <a:t>52</a:t>
            </a:fld>
            <a:endParaRPr lang="en-US"/>
          </a:p>
        </p:txBody>
      </p:sp>
      <p:pic>
        <p:nvPicPr>
          <p:cNvPr id="10" name="Picture 6" descr="dia_0095.jpg"/>
          <p:cNvPicPr>
            <a:picLocks noChangeAspect="1"/>
          </p:cNvPicPr>
          <p:nvPr/>
        </p:nvPicPr>
        <p:blipFill>
          <a:blip r:embed="rId4" cstate="print"/>
          <a:srcRect/>
          <a:stretch>
            <a:fillRect/>
          </a:stretch>
        </p:blipFill>
        <p:spPr bwMode="auto">
          <a:xfrm>
            <a:off x="3429000" y="3429000"/>
            <a:ext cx="4756150" cy="3200400"/>
          </a:xfrm>
          <a:prstGeom prst="rect">
            <a:avLst/>
          </a:prstGeom>
          <a:noFill/>
          <a:ln w="38100">
            <a:solidFill>
              <a:srgbClr val="00B0F0"/>
            </a:solidFill>
            <a:miter lim="800000"/>
            <a:headEnd/>
            <a:tailEnd/>
          </a:ln>
        </p:spPr>
      </p:pic>
      <p:sp>
        <p:nvSpPr>
          <p:cNvPr id="12" name="Rectangle 3"/>
          <p:cNvSpPr>
            <a:spLocks noChangeArrowheads="1"/>
          </p:cNvSpPr>
          <p:nvPr/>
        </p:nvSpPr>
        <p:spPr bwMode="auto">
          <a:xfrm>
            <a:off x="685800" y="3505200"/>
            <a:ext cx="2438400" cy="954088"/>
          </a:xfrm>
          <a:prstGeom prst="rect">
            <a:avLst/>
          </a:prstGeom>
          <a:noFill/>
          <a:ln w="9525">
            <a:noFill/>
            <a:miter lim="800000"/>
            <a:headEnd/>
            <a:tailEnd/>
          </a:ln>
        </p:spPr>
        <p:txBody>
          <a:bodyPr>
            <a:spAutoFit/>
          </a:bodyPr>
          <a:lstStyle/>
          <a:p>
            <a:pPr algn="ctr"/>
            <a:r>
              <a:rPr lang="en-US" sz="2800" dirty="0"/>
              <a:t>Be the tip of the spear</a:t>
            </a:r>
          </a:p>
        </p:txBody>
      </p:sp>
      <p:pic>
        <p:nvPicPr>
          <p:cNvPr id="13" name="Picture 4" descr="C:\Documents and Settings\fs1336\Local Settings\Temporary Internet Files\Content.IE5\LE2CWK3M\MC900022245[1].wmf"/>
          <p:cNvPicPr>
            <a:picLocks noChangeAspect="1" noChangeArrowheads="1"/>
          </p:cNvPicPr>
          <p:nvPr/>
        </p:nvPicPr>
        <p:blipFill>
          <a:blip r:embed="rId5" cstate="print"/>
          <a:srcRect/>
          <a:stretch>
            <a:fillRect/>
          </a:stretch>
        </p:blipFill>
        <p:spPr bwMode="auto">
          <a:xfrm>
            <a:off x="914400" y="4648200"/>
            <a:ext cx="1836738" cy="1511300"/>
          </a:xfrm>
          <a:prstGeom prst="rect">
            <a:avLst/>
          </a:prstGeom>
          <a:gradFill>
            <a:gsLst>
              <a:gs pos="0">
                <a:schemeClr val="tx1">
                  <a:lumMod val="85000"/>
                </a:schemeClr>
              </a:gs>
              <a:gs pos="39999">
                <a:srgbClr val="85C2FF"/>
              </a:gs>
              <a:gs pos="70000">
                <a:srgbClr val="C4D6EB"/>
              </a:gs>
              <a:gs pos="100000">
                <a:srgbClr val="FFEBFA"/>
              </a:gs>
            </a:gsLst>
            <a:lin ang="5400000" scaled="0"/>
          </a:gradFill>
        </p:spPr>
      </p:pic>
      <p:sp>
        <p:nvSpPr>
          <p:cNvPr id="14" name="Rectangle 13"/>
          <p:cNvSpPr/>
          <p:nvPr/>
        </p:nvSpPr>
        <p:spPr>
          <a:xfrm>
            <a:off x="381000" y="1776139"/>
            <a:ext cx="8763000" cy="1348061"/>
          </a:xfrm>
          <a:prstGeom prst="rect">
            <a:avLst/>
          </a:prstGeom>
        </p:spPr>
        <p:txBody>
          <a:bodyPr wrap="square">
            <a:spAutoFit/>
          </a:bodyPr>
          <a:lstStyle/>
          <a:p>
            <a:pPr marL="342900" indent="-342900" eaLnBrk="1" hangingPunct="1">
              <a:spcBef>
                <a:spcPct val="20000"/>
              </a:spcBef>
              <a:buClr>
                <a:srgbClr val="FFFF00"/>
              </a:buClr>
              <a:buSzPct val="115000"/>
              <a:buFont typeface="Wingdings" pitchFamily="2" charset="2"/>
              <a:buChar char="§"/>
              <a:defRPr/>
            </a:pPr>
            <a:r>
              <a:rPr lang="en-US" sz="2400" kern="0" dirty="0"/>
              <a:t>Be an informed, proactive member of the </a:t>
            </a:r>
            <a:r>
              <a:rPr lang="en-US" sz="2400" kern="0" dirty="0" smtClean="0"/>
              <a:t>medical community</a:t>
            </a:r>
            <a:endParaRPr lang="en-US" sz="2400" kern="0" dirty="0"/>
          </a:p>
          <a:p>
            <a:pPr marL="342900" indent="-342900" eaLnBrk="1" hangingPunct="1">
              <a:spcBef>
                <a:spcPct val="20000"/>
              </a:spcBef>
              <a:buClr>
                <a:srgbClr val="FFFF00"/>
              </a:buClr>
              <a:buSzPct val="115000"/>
              <a:buFont typeface="Wingdings" pitchFamily="2" charset="2"/>
              <a:buChar char="§"/>
              <a:defRPr/>
            </a:pPr>
            <a:r>
              <a:rPr lang="en-US" sz="2400" kern="0" dirty="0"/>
              <a:t>Recognize CVI signs &amp; symptoms</a:t>
            </a:r>
          </a:p>
          <a:p>
            <a:pPr marL="342900" indent="-342900" eaLnBrk="1" hangingPunct="1">
              <a:spcBef>
                <a:spcPct val="20000"/>
              </a:spcBef>
              <a:buClr>
                <a:srgbClr val="FFFF00"/>
              </a:buClr>
              <a:buSzPct val="115000"/>
              <a:buFont typeface="Wingdings" pitchFamily="2" charset="2"/>
              <a:buChar char="§"/>
              <a:defRPr/>
            </a:pPr>
            <a:r>
              <a:rPr lang="en-US" sz="2400" kern="0" dirty="0" smtClean="0"/>
              <a:t>Adopt a diagnostic paradigm that includes CVI</a:t>
            </a:r>
            <a:endParaRPr lang="en-US" sz="2400" kern="0" dirty="0"/>
          </a:p>
        </p:txBody>
      </p:sp>
      <p:sp>
        <p:nvSpPr>
          <p:cNvPr id="15" name="Rectangle 14"/>
          <p:cNvSpPr/>
          <p:nvPr/>
        </p:nvSpPr>
        <p:spPr>
          <a:xfrm>
            <a:off x="3512799" y="838200"/>
            <a:ext cx="2499403" cy="707886"/>
          </a:xfrm>
          <a:prstGeom prst="rect">
            <a:avLst/>
          </a:prstGeom>
        </p:spPr>
        <p:txBody>
          <a:bodyPr wrap="none">
            <a:spAutoFit/>
          </a:bodyPr>
          <a:lstStyle/>
          <a:p>
            <a:pPr algn="ctr">
              <a:defRPr/>
            </a:pPr>
            <a:r>
              <a:rPr lang="en-US" sz="4000" kern="0" dirty="0" smtClean="0">
                <a:solidFill>
                  <a:srgbClr val="1D0E42"/>
                </a:solidFill>
              </a:rPr>
              <a:t>Summary</a:t>
            </a:r>
            <a:endParaRPr lang="en-US" sz="4000" kern="0" dirty="0">
              <a:solidFill>
                <a:srgbClr val="1D0E42"/>
              </a:solidFill>
            </a:endParaRPr>
          </a:p>
        </p:txBody>
      </p:sp>
    </p:spTree>
    <p:extLst>
      <p:ext uri="{BB962C8B-B14F-4D97-AF65-F5344CB8AC3E}">
        <p14:creationId xmlns:p14="http://schemas.microsoft.com/office/powerpoint/2010/main" val="3302033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228600" y="838200"/>
            <a:ext cx="8534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What Is Venous Reflux Disease?</a:t>
            </a:r>
          </a:p>
        </p:txBody>
      </p:sp>
      <p:grpSp>
        <p:nvGrpSpPr>
          <p:cNvPr id="10" name="Group 3"/>
          <p:cNvGrpSpPr>
            <a:grpSpLocks/>
          </p:cNvGrpSpPr>
          <p:nvPr/>
        </p:nvGrpSpPr>
        <p:grpSpPr bwMode="auto">
          <a:xfrm>
            <a:off x="990600" y="1905000"/>
            <a:ext cx="6786562" cy="2660651"/>
            <a:chOff x="713" y="1082"/>
            <a:chExt cx="4275" cy="1676"/>
          </a:xfrm>
        </p:grpSpPr>
        <p:grpSp>
          <p:nvGrpSpPr>
            <p:cNvPr id="12" name="Group 4"/>
            <p:cNvGrpSpPr>
              <a:grpSpLocks/>
            </p:cNvGrpSpPr>
            <p:nvPr/>
          </p:nvGrpSpPr>
          <p:grpSpPr bwMode="auto">
            <a:xfrm>
              <a:off x="3405" y="1082"/>
              <a:ext cx="1583" cy="1676"/>
              <a:chOff x="3405" y="1082"/>
              <a:chExt cx="1583" cy="1676"/>
            </a:xfrm>
          </p:grpSpPr>
          <p:sp>
            <p:nvSpPr>
              <p:cNvPr id="22" name="Rectangle 5"/>
              <p:cNvSpPr>
                <a:spLocks noChangeArrowheads="1"/>
              </p:cNvSpPr>
              <p:nvPr/>
            </p:nvSpPr>
            <p:spPr bwMode="blackWhite">
              <a:xfrm>
                <a:off x="3405" y="1331"/>
                <a:ext cx="1583" cy="1186"/>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solidFill>
                    <a:schemeClr val="bg1"/>
                  </a:solidFill>
                </a:endParaRPr>
              </a:p>
            </p:txBody>
          </p:sp>
          <p:pic>
            <p:nvPicPr>
              <p:cNvPr id="23" name="Picture 6"/>
              <p:cNvPicPr>
                <a:picLocks noChangeAspect="1" noChangeArrowheads="1"/>
              </p:cNvPicPr>
              <p:nvPr/>
            </p:nvPicPr>
            <p:blipFill>
              <a:blip r:embed="rId4" cstate="print"/>
              <a:srcRect l="57928" t="16891" b="16891"/>
              <a:stretch>
                <a:fillRect/>
              </a:stretch>
            </p:blipFill>
            <p:spPr bwMode="auto">
              <a:xfrm>
                <a:off x="3452" y="1383"/>
                <a:ext cx="1488" cy="1083"/>
              </a:xfrm>
              <a:prstGeom prst="rect">
                <a:avLst/>
              </a:prstGeom>
              <a:noFill/>
              <a:ln w="12700">
                <a:solidFill>
                  <a:schemeClr val="accent1"/>
                </a:solidFill>
                <a:miter lim="800000"/>
                <a:headEnd/>
                <a:tailEnd/>
              </a:ln>
            </p:spPr>
          </p:pic>
          <p:sp>
            <p:nvSpPr>
              <p:cNvPr id="24" name="Text Box 7"/>
              <p:cNvSpPr txBox="1">
                <a:spLocks noChangeArrowheads="1"/>
              </p:cNvSpPr>
              <p:nvPr/>
            </p:nvSpPr>
            <p:spPr bwMode="auto">
              <a:xfrm>
                <a:off x="3662" y="2591"/>
                <a:ext cx="1066" cy="167"/>
              </a:xfrm>
              <a:prstGeom prst="rect">
                <a:avLst/>
              </a:prstGeom>
              <a:noFill/>
              <a:ln w="9525">
                <a:noFill/>
                <a:miter lim="800000"/>
                <a:headEnd/>
                <a:tailEnd/>
              </a:ln>
            </p:spPr>
            <p:txBody>
              <a:bodyPr lIns="91418" tIns="45710" rIns="91418" bIns="45710" anchor="ctr">
                <a:spAutoFit/>
              </a:bodyPr>
              <a:lstStyle/>
              <a:p>
                <a:pPr algn="ctr">
                  <a:lnSpc>
                    <a:spcPct val="80000"/>
                  </a:lnSpc>
                </a:pPr>
                <a:r>
                  <a:rPr kumimoji="1" lang="en-US" altLang="en-US" sz="1400" b="1" dirty="0">
                    <a:solidFill>
                      <a:srgbClr val="1D0E42"/>
                    </a:solidFill>
                    <a:latin typeface="Arial" charset="0"/>
                  </a:rPr>
                  <a:t>Leaky Valve</a:t>
                </a:r>
              </a:p>
            </p:txBody>
          </p:sp>
          <p:sp>
            <p:nvSpPr>
              <p:cNvPr id="25" name="Text Box 8"/>
              <p:cNvSpPr txBox="1">
                <a:spLocks noChangeArrowheads="1"/>
              </p:cNvSpPr>
              <p:nvPr/>
            </p:nvSpPr>
            <p:spPr bwMode="auto">
              <a:xfrm>
                <a:off x="3411" y="1082"/>
                <a:ext cx="1568" cy="212"/>
              </a:xfrm>
              <a:prstGeom prst="rect">
                <a:avLst/>
              </a:prstGeom>
              <a:noFill/>
              <a:ln w="9525">
                <a:noFill/>
                <a:miter lim="800000"/>
                <a:headEnd/>
                <a:tailEnd/>
              </a:ln>
            </p:spPr>
            <p:txBody>
              <a:bodyPr lIns="91418" tIns="45710" rIns="91418" bIns="45710" anchor="ctr">
                <a:spAutoFit/>
              </a:bodyPr>
              <a:lstStyle/>
              <a:p>
                <a:pPr algn="ctr">
                  <a:lnSpc>
                    <a:spcPct val="80000"/>
                  </a:lnSpc>
                </a:pPr>
                <a:r>
                  <a:rPr kumimoji="1" lang="en-US" altLang="en-US" sz="2000" b="1" dirty="0">
                    <a:solidFill>
                      <a:srgbClr val="1D0E42"/>
                    </a:solidFill>
                    <a:latin typeface="Arial" charset="0"/>
                  </a:rPr>
                  <a:t>Dilated Vein</a:t>
                </a:r>
                <a:endParaRPr kumimoji="1" lang="en-US" altLang="en-US" sz="2000" dirty="0">
                  <a:solidFill>
                    <a:srgbClr val="1D0E42"/>
                  </a:solidFill>
                  <a:latin typeface="Arial" charset="0"/>
                </a:endParaRPr>
              </a:p>
            </p:txBody>
          </p:sp>
          <p:sp>
            <p:nvSpPr>
              <p:cNvPr id="26" name="Line 9"/>
              <p:cNvSpPr>
                <a:spLocks noChangeShapeType="1"/>
              </p:cNvSpPr>
              <p:nvPr/>
            </p:nvSpPr>
            <p:spPr bwMode="auto">
              <a:xfrm flipH="1" flipV="1">
                <a:off x="4212" y="1664"/>
                <a:ext cx="119" cy="521"/>
              </a:xfrm>
              <a:prstGeom prst="line">
                <a:avLst/>
              </a:prstGeom>
              <a:noFill/>
              <a:ln w="19050">
                <a:solidFill>
                  <a:schemeClr val="bg1"/>
                </a:solidFill>
                <a:round/>
                <a:headEnd type="arrow" w="med" len="med"/>
                <a:tailEnd/>
              </a:ln>
              <a:effectLst>
                <a:outerShdw dist="35921" dir="2700000" algn="ctr" rotWithShape="0">
                  <a:srgbClr val="383854"/>
                </a:outerShdw>
              </a:effectLst>
            </p:spPr>
            <p:txBody>
              <a:bodyPr wrap="none" anchor="ctr"/>
              <a:lstStyle/>
              <a:p>
                <a:pPr>
                  <a:defRPr/>
                </a:pPr>
                <a:endParaRPr lang="en-US">
                  <a:solidFill>
                    <a:schemeClr val="bg1"/>
                  </a:solidFill>
                </a:endParaRPr>
              </a:p>
            </p:txBody>
          </p:sp>
        </p:grpSp>
        <p:grpSp>
          <p:nvGrpSpPr>
            <p:cNvPr id="13" name="Group 10"/>
            <p:cNvGrpSpPr>
              <a:grpSpLocks/>
            </p:cNvGrpSpPr>
            <p:nvPr/>
          </p:nvGrpSpPr>
          <p:grpSpPr bwMode="auto">
            <a:xfrm>
              <a:off x="713" y="1086"/>
              <a:ext cx="2208" cy="1672"/>
              <a:chOff x="713" y="1086"/>
              <a:chExt cx="2208" cy="1672"/>
            </a:xfrm>
          </p:grpSpPr>
          <p:sp>
            <p:nvSpPr>
              <p:cNvPr id="14" name="Rectangle 11"/>
              <p:cNvSpPr>
                <a:spLocks noChangeArrowheads="1"/>
              </p:cNvSpPr>
              <p:nvPr/>
            </p:nvSpPr>
            <p:spPr bwMode="blackWhite">
              <a:xfrm>
                <a:off x="713" y="1331"/>
                <a:ext cx="2208" cy="1186"/>
              </a:xfrm>
              <a:prstGeom prst="rect">
                <a:avLst/>
              </a:prstGeom>
              <a:gradFill rotWithShape="0">
                <a:gsLst>
                  <a:gs pos="0">
                    <a:schemeClr val="accent1"/>
                  </a:gs>
                  <a:gs pos="50000">
                    <a:schemeClr val="accent1">
                      <a:gamma/>
                      <a:tint val="20392"/>
                      <a:invGamma/>
                    </a:schemeClr>
                  </a:gs>
                  <a:gs pos="100000">
                    <a:schemeClr val="accent1"/>
                  </a:gs>
                </a:gsLst>
                <a:lin ang="2700000" scaled="1"/>
              </a:gradFill>
              <a:ln w="38100">
                <a:noFill/>
                <a:miter lim="800000"/>
                <a:headEnd/>
                <a:tailEnd/>
              </a:ln>
              <a:effectLst>
                <a:outerShdw dist="53882" dir="2700000" algn="ctr" rotWithShape="0">
                  <a:schemeClr val="bg2">
                    <a:alpha val="50000"/>
                  </a:schemeClr>
                </a:outerShdw>
              </a:effectLst>
            </p:spPr>
            <p:txBody>
              <a:bodyPr wrap="none" anchor="ctr"/>
              <a:lstStyle/>
              <a:p>
                <a:pPr>
                  <a:defRPr/>
                </a:pPr>
                <a:endParaRPr lang="en-US">
                  <a:solidFill>
                    <a:schemeClr val="bg1"/>
                  </a:solidFill>
                </a:endParaRPr>
              </a:p>
            </p:txBody>
          </p:sp>
          <p:pic>
            <p:nvPicPr>
              <p:cNvPr id="15" name="Picture 12"/>
              <p:cNvPicPr>
                <a:picLocks noChangeAspect="1" noChangeArrowheads="1"/>
              </p:cNvPicPr>
              <p:nvPr/>
            </p:nvPicPr>
            <p:blipFill>
              <a:blip r:embed="rId4" cstate="print"/>
              <a:srcRect l="2695" t="16891" r="38029" b="16891"/>
              <a:stretch>
                <a:fillRect/>
              </a:stretch>
            </p:blipFill>
            <p:spPr bwMode="auto">
              <a:xfrm>
                <a:off x="768" y="1383"/>
                <a:ext cx="2097" cy="1083"/>
              </a:xfrm>
              <a:prstGeom prst="rect">
                <a:avLst/>
              </a:prstGeom>
              <a:noFill/>
              <a:ln w="12700">
                <a:solidFill>
                  <a:schemeClr val="accent1"/>
                </a:solidFill>
                <a:miter lim="800000"/>
                <a:headEnd/>
                <a:tailEnd/>
              </a:ln>
            </p:spPr>
          </p:pic>
          <p:sp>
            <p:nvSpPr>
              <p:cNvPr id="16" name="Text Box 13"/>
              <p:cNvSpPr txBox="1">
                <a:spLocks noChangeArrowheads="1"/>
              </p:cNvSpPr>
              <p:nvPr/>
            </p:nvSpPr>
            <p:spPr bwMode="auto">
              <a:xfrm>
                <a:off x="976" y="2591"/>
                <a:ext cx="786" cy="167"/>
              </a:xfrm>
              <a:prstGeom prst="rect">
                <a:avLst/>
              </a:prstGeom>
              <a:noFill/>
              <a:ln w="9525">
                <a:noFill/>
                <a:miter lim="800000"/>
                <a:headEnd/>
                <a:tailEnd/>
              </a:ln>
            </p:spPr>
            <p:txBody>
              <a:bodyPr lIns="91418" tIns="45710" rIns="91418" bIns="45710" anchor="ctr">
                <a:spAutoFit/>
              </a:bodyPr>
              <a:lstStyle/>
              <a:p>
                <a:pPr algn="ctr">
                  <a:lnSpc>
                    <a:spcPct val="80000"/>
                  </a:lnSpc>
                </a:pPr>
                <a:r>
                  <a:rPr kumimoji="1" lang="en-US" altLang="en-US" sz="1400" b="1" dirty="0">
                    <a:solidFill>
                      <a:srgbClr val="1D0E42"/>
                    </a:solidFill>
                    <a:latin typeface="Arial" charset="0"/>
                  </a:rPr>
                  <a:t>Valve Open</a:t>
                </a:r>
              </a:p>
            </p:txBody>
          </p:sp>
          <p:sp>
            <p:nvSpPr>
              <p:cNvPr id="17" name="Text Box 14"/>
              <p:cNvSpPr txBox="1">
                <a:spLocks noChangeArrowheads="1"/>
              </p:cNvSpPr>
              <p:nvPr/>
            </p:nvSpPr>
            <p:spPr bwMode="auto">
              <a:xfrm>
                <a:off x="1945" y="2591"/>
                <a:ext cx="928" cy="167"/>
              </a:xfrm>
              <a:prstGeom prst="rect">
                <a:avLst/>
              </a:prstGeom>
              <a:noFill/>
              <a:ln w="9525">
                <a:noFill/>
                <a:miter lim="800000"/>
                <a:headEnd/>
                <a:tailEnd/>
              </a:ln>
            </p:spPr>
            <p:txBody>
              <a:bodyPr lIns="91418" tIns="45710" rIns="91418" bIns="45710" anchor="ctr">
                <a:spAutoFit/>
              </a:bodyPr>
              <a:lstStyle/>
              <a:p>
                <a:pPr algn="ctr">
                  <a:lnSpc>
                    <a:spcPct val="80000"/>
                  </a:lnSpc>
                </a:pPr>
                <a:r>
                  <a:rPr kumimoji="1" lang="en-US" altLang="en-US" sz="1400" b="1" dirty="0">
                    <a:solidFill>
                      <a:srgbClr val="1D0E42"/>
                    </a:solidFill>
                    <a:latin typeface="Arial" charset="0"/>
                  </a:rPr>
                  <a:t>Valve Closed</a:t>
                </a:r>
              </a:p>
            </p:txBody>
          </p:sp>
          <p:sp>
            <p:nvSpPr>
              <p:cNvPr id="18" name="Text Box 15"/>
              <p:cNvSpPr txBox="1">
                <a:spLocks noChangeArrowheads="1"/>
              </p:cNvSpPr>
              <p:nvPr/>
            </p:nvSpPr>
            <p:spPr bwMode="auto">
              <a:xfrm>
                <a:off x="752" y="1086"/>
                <a:ext cx="2139" cy="212"/>
              </a:xfrm>
              <a:prstGeom prst="rect">
                <a:avLst/>
              </a:prstGeom>
              <a:noFill/>
              <a:ln w="9525">
                <a:noFill/>
                <a:miter lim="800000"/>
                <a:headEnd/>
                <a:tailEnd/>
              </a:ln>
            </p:spPr>
            <p:txBody>
              <a:bodyPr lIns="91418" tIns="45710" rIns="91418" bIns="45710" anchor="ctr">
                <a:spAutoFit/>
              </a:bodyPr>
              <a:lstStyle/>
              <a:p>
                <a:pPr algn="ctr">
                  <a:lnSpc>
                    <a:spcPct val="80000"/>
                  </a:lnSpc>
                </a:pPr>
                <a:r>
                  <a:rPr kumimoji="1" lang="en-US" altLang="en-US" sz="2000" b="1" dirty="0">
                    <a:solidFill>
                      <a:srgbClr val="1D0E42"/>
                    </a:solidFill>
                    <a:latin typeface="Arial" charset="0"/>
                  </a:rPr>
                  <a:t>Normal Vein</a:t>
                </a:r>
                <a:endParaRPr kumimoji="1" lang="en-US" altLang="en-US" sz="2000" dirty="0">
                  <a:solidFill>
                    <a:srgbClr val="1D0E42"/>
                  </a:solidFill>
                  <a:latin typeface="Arial" charset="0"/>
                </a:endParaRPr>
              </a:p>
            </p:txBody>
          </p:sp>
          <p:sp>
            <p:nvSpPr>
              <p:cNvPr id="19" name="Line 16"/>
              <p:cNvSpPr>
                <a:spLocks noChangeShapeType="1"/>
              </p:cNvSpPr>
              <p:nvPr/>
            </p:nvSpPr>
            <p:spPr bwMode="auto">
              <a:xfrm>
                <a:off x="2407" y="1674"/>
                <a:ext cx="60" cy="231"/>
              </a:xfrm>
              <a:prstGeom prst="line">
                <a:avLst/>
              </a:prstGeom>
              <a:noFill/>
              <a:ln w="19050">
                <a:solidFill>
                  <a:schemeClr val="bg1"/>
                </a:solidFill>
                <a:round/>
                <a:headEnd/>
                <a:tailEnd type="arrow" w="med" len="med"/>
              </a:ln>
              <a:effectLst>
                <a:outerShdw dist="35921" dir="2700000" algn="ctr" rotWithShape="0">
                  <a:srgbClr val="383854"/>
                </a:outerShdw>
              </a:effectLst>
            </p:spPr>
            <p:txBody>
              <a:bodyPr wrap="none" anchor="ctr"/>
              <a:lstStyle/>
              <a:p>
                <a:pPr>
                  <a:defRPr/>
                </a:pPr>
                <a:endParaRPr lang="en-US">
                  <a:solidFill>
                    <a:schemeClr val="bg1"/>
                  </a:solidFill>
                </a:endParaRPr>
              </a:p>
            </p:txBody>
          </p:sp>
          <p:sp>
            <p:nvSpPr>
              <p:cNvPr id="20" name="Line 17"/>
              <p:cNvSpPr>
                <a:spLocks noChangeShapeType="1"/>
              </p:cNvSpPr>
              <p:nvPr/>
            </p:nvSpPr>
            <p:spPr bwMode="auto">
              <a:xfrm flipH="1" flipV="1">
                <a:off x="1262" y="1712"/>
                <a:ext cx="118" cy="465"/>
              </a:xfrm>
              <a:prstGeom prst="line">
                <a:avLst/>
              </a:prstGeom>
              <a:noFill/>
              <a:ln w="19050">
                <a:solidFill>
                  <a:schemeClr val="bg1"/>
                </a:solidFill>
                <a:round/>
                <a:headEnd/>
                <a:tailEnd type="arrow" w="med" len="med"/>
              </a:ln>
              <a:effectLst>
                <a:outerShdw dist="35921" dir="2700000" algn="ctr" rotWithShape="0">
                  <a:srgbClr val="383854"/>
                </a:outerShdw>
              </a:effectLst>
            </p:spPr>
            <p:txBody>
              <a:bodyPr wrap="none" anchor="ctr"/>
              <a:lstStyle/>
              <a:p>
                <a:pPr>
                  <a:defRPr/>
                </a:pPr>
                <a:endParaRPr lang="en-US">
                  <a:solidFill>
                    <a:schemeClr val="bg1"/>
                  </a:solidFill>
                </a:endParaRPr>
              </a:p>
            </p:txBody>
          </p:sp>
          <p:sp>
            <p:nvSpPr>
              <p:cNvPr id="21" name="Line 18"/>
              <p:cNvSpPr>
                <a:spLocks noChangeShapeType="1"/>
              </p:cNvSpPr>
              <p:nvPr/>
            </p:nvSpPr>
            <p:spPr bwMode="auto">
              <a:xfrm>
                <a:off x="2215" y="1674"/>
                <a:ext cx="60" cy="231"/>
              </a:xfrm>
              <a:prstGeom prst="line">
                <a:avLst/>
              </a:prstGeom>
              <a:noFill/>
              <a:ln w="19050">
                <a:solidFill>
                  <a:schemeClr val="bg1"/>
                </a:solidFill>
                <a:round/>
                <a:headEnd/>
                <a:tailEnd type="arrow" w="med" len="med"/>
              </a:ln>
              <a:effectLst>
                <a:outerShdw dist="35921" dir="2700000" algn="ctr" rotWithShape="0">
                  <a:srgbClr val="383854"/>
                </a:outerShdw>
              </a:effectLst>
            </p:spPr>
            <p:txBody>
              <a:bodyPr wrap="none" anchor="ctr"/>
              <a:lstStyle/>
              <a:p>
                <a:pPr>
                  <a:defRPr/>
                </a:pPr>
                <a:endParaRPr lang="en-US">
                  <a:solidFill>
                    <a:schemeClr val="bg1"/>
                  </a:solidFill>
                </a:endParaRPr>
              </a:p>
            </p:txBody>
          </p:sp>
        </p:grpSp>
      </p:grpSp>
      <p:grpSp>
        <p:nvGrpSpPr>
          <p:cNvPr id="28" name="Group 19"/>
          <p:cNvGrpSpPr>
            <a:grpSpLocks/>
          </p:cNvGrpSpPr>
          <p:nvPr/>
        </p:nvGrpSpPr>
        <p:grpSpPr bwMode="auto">
          <a:xfrm>
            <a:off x="0" y="4800602"/>
            <a:ext cx="9144000" cy="2124076"/>
            <a:chOff x="0" y="2688"/>
            <a:chExt cx="5760" cy="1338"/>
          </a:xfrm>
        </p:grpSpPr>
        <p:sp>
          <p:nvSpPr>
            <p:cNvPr id="29" name="Rectangle 20"/>
            <p:cNvSpPr>
              <a:spLocks noChangeArrowheads="1"/>
            </p:cNvSpPr>
            <p:nvPr/>
          </p:nvSpPr>
          <p:spPr bwMode="auto">
            <a:xfrm>
              <a:off x="0" y="3124"/>
              <a:ext cx="5760" cy="233"/>
            </a:xfrm>
            <a:prstGeom prst="rect">
              <a:avLst/>
            </a:prstGeom>
            <a:noFill/>
            <a:ln w="19050">
              <a:noFill/>
              <a:miter lim="800000"/>
              <a:headEnd/>
              <a:tailEnd/>
            </a:ln>
            <a:effectLst/>
          </p:spPr>
          <p:txBody>
            <a:bodyPr anchor="ctr">
              <a:spAutoFit/>
            </a:bodyPr>
            <a:lstStyle/>
            <a:p>
              <a:pPr>
                <a:defRPr/>
              </a:pPr>
              <a:endParaRPr lang="en-US"/>
            </a:p>
          </p:txBody>
        </p:sp>
        <p:sp>
          <p:nvSpPr>
            <p:cNvPr id="30" name="Rectangle 21"/>
            <p:cNvSpPr>
              <a:spLocks noChangeArrowheads="1"/>
            </p:cNvSpPr>
            <p:nvPr/>
          </p:nvSpPr>
          <p:spPr bwMode="blackWhite">
            <a:xfrm>
              <a:off x="0" y="2832"/>
              <a:ext cx="5760" cy="816"/>
            </a:xfrm>
            <a:prstGeom prst="rect">
              <a:avLst/>
            </a:prstGeom>
            <a:noFill/>
            <a:ln w="19050">
              <a:noFill/>
              <a:miter lim="800000"/>
              <a:headEnd/>
              <a:tailEnd/>
            </a:ln>
          </p:spPr>
          <p:txBody>
            <a:bodyPr anchor="ctr"/>
            <a:lstStyle/>
            <a:p>
              <a:pPr algn="ctr" eaLnBrk="1" hangingPunct="1">
                <a:lnSpc>
                  <a:spcPct val="110000"/>
                </a:lnSpc>
              </a:pPr>
              <a:endParaRPr lang="en-US" sz="2000">
                <a:latin typeface="Arial" charset="0"/>
              </a:endParaRPr>
            </a:p>
          </p:txBody>
        </p:sp>
        <p:sp>
          <p:nvSpPr>
            <p:cNvPr id="31" name="Rectangle 22"/>
            <p:cNvSpPr>
              <a:spLocks noChangeArrowheads="1"/>
            </p:cNvSpPr>
            <p:nvPr/>
          </p:nvSpPr>
          <p:spPr bwMode="auto">
            <a:xfrm>
              <a:off x="480" y="2688"/>
              <a:ext cx="5040" cy="1338"/>
            </a:xfrm>
            <a:prstGeom prst="rect">
              <a:avLst/>
            </a:prstGeom>
            <a:noFill/>
            <a:ln w="9525">
              <a:noFill/>
              <a:miter lim="800000"/>
              <a:headEnd/>
              <a:tailEnd/>
            </a:ln>
          </p:spPr>
          <p:txBody>
            <a:bodyPr wrap="square">
              <a:spAutoFit/>
            </a:bodyPr>
            <a:lstStyle/>
            <a:p>
              <a:pPr marL="288925" indent="-288925" eaLnBrk="1" hangingPunct="1">
                <a:spcAft>
                  <a:spcPct val="60000"/>
                </a:spcAft>
                <a:buClr>
                  <a:schemeClr val="folHlink"/>
                </a:buClr>
                <a:buSzPct val="65000"/>
              </a:pPr>
              <a:r>
                <a:rPr lang="en-US" sz="2000" dirty="0" smtClean="0"/>
                <a:t>A condition </a:t>
              </a:r>
              <a:r>
                <a:rPr lang="en-US" sz="2000" dirty="0"/>
                <a:t>c</a:t>
              </a:r>
              <a:r>
                <a:rPr lang="en-US" sz="2000" dirty="0" smtClean="0"/>
                <a:t>aused </a:t>
              </a:r>
              <a:r>
                <a:rPr lang="en-US" sz="2000" dirty="0"/>
                <a:t>by </a:t>
              </a:r>
              <a:r>
                <a:rPr lang="en-US" sz="2000" dirty="0" smtClean="0"/>
                <a:t>failure of the venous valves leading to back flow of venous blood causing increased venous pressure in the lower leg, ankle and foot. Reflux can be seen in the greater or small saphenous veins, in the perforators, accessory and/or tributary veins.</a:t>
              </a:r>
            </a:p>
            <a:p>
              <a:pPr marL="288925" indent="-288925" eaLnBrk="1" hangingPunct="1">
                <a:spcAft>
                  <a:spcPct val="60000"/>
                </a:spcAft>
                <a:buClr>
                  <a:schemeClr val="folHlink"/>
                </a:buClr>
                <a:buSzPct val="65000"/>
                <a:buFont typeface="Wingdings" pitchFamily="2" charset="2"/>
                <a:buChar char="n"/>
              </a:pPr>
              <a:endParaRPr lang="en-US" sz="2000" dirty="0"/>
            </a:p>
          </p:txBody>
        </p:sp>
      </p:grpSp>
      <p:sp>
        <p:nvSpPr>
          <p:cNvPr id="32" name="Slide Number Placeholder 31"/>
          <p:cNvSpPr>
            <a:spLocks noGrp="1"/>
          </p:cNvSpPr>
          <p:nvPr>
            <p:ph type="sldNum" sz="quarter" idx="12"/>
          </p:nvPr>
        </p:nvSpPr>
        <p:spPr/>
        <p:txBody>
          <a:bodyPr/>
          <a:lstStyle/>
          <a:p>
            <a:fld id="{4D9804C3-CAB0-4972-851C-0C9927E7ED07}" type="slidenum">
              <a:rPr lang="en-US" smtClean="0"/>
              <a:pPr/>
              <a:t>6</a:t>
            </a:fld>
            <a:endParaRPr lang="en-US"/>
          </a:p>
        </p:txBody>
      </p:sp>
    </p:spTree>
    <p:extLst>
      <p:ext uri="{BB962C8B-B14F-4D97-AF65-F5344CB8AC3E}">
        <p14:creationId xmlns:p14="http://schemas.microsoft.com/office/powerpoint/2010/main" val="4231835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4"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p:cNvSpPr>
            <a:spLocks noGrp="1"/>
          </p:cNvSpPr>
          <p:nvPr>
            <p:ph type="sldNum" sz="quarter" idx="12"/>
          </p:nvPr>
        </p:nvSpPr>
        <p:spPr/>
        <p:txBody>
          <a:bodyPr/>
          <a:lstStyle/>
          <a:p>
            <a:fld id="{4D9804C3-CAB0-4972-851C-0C9927E7ED07}" type="slidenum">
              <a:rPr lang="en-US" smtClean="0"/>
              <a:pPr/>
              <a:t>7</a:t>
            </a:fld>
            <a:endParaRPr lang="en-US"/>
          </a:p>
        </p:txBody>
      </p:sp>
      <p:pic>
        <p:nvPicPr>
          <p:cNvPr id="62467" name="Picture 3"/>
          <p:cNvPicPr>
            <a:picLocks noChangeAspect="1" noChangeArrowheads="1"/>
          </p:cNvPicPr>
          <p:nvPr/>
        </p:nvPicPr>
        <p:blipFill>
          <a:blip r:embed="rId5" cstate="print"/>
          <a:srcRect l="57333" t="55000" r="10667" b="20000"/>
          <a:stretch>
            <a:fillRect/>
          </a:stretch>
        </p:blipFill>
        <p:spPr bwMode="auto">
          <a:xfrm>
            <a:off x="4800600" y="1143000"/>
            <a:ext cx="4038600" cy="2666999"/>
          </a:xfrm>
          <a:prstGeom prst="rect">
            <a:avLst/>
          </a:prstGeom>
          <a:noFill/>
          <a:ln w="9525">
            <a:noFill/>
            <a:miter lim="800000"/>
            <a:headEnd/>
            <a:tailEnd/>
          </a:ln>
        </p:spPr>
      </p:pic>
      <p:sp>
        <p:nvSpPr>
          <p:cNvPr id="10" name="TextBox 9"/>
          <p:cNvSpPr txBox="1"/>
          <p:nvPr/>
        </p:nvSpPr>
        <p:spPr>
          <a:xfrm>
            <a:off x="304800" y="1219200"/>
            <a:ext cx="4191000" cy="3170099"/>
          </a:xfrm>
          <a:prstGeom prst="rect">
            <a:avLst/>
          </a:prstGeom>
          <a:noFill/>
        </p:spPr>
        <p:txBody>
          <a:bodyPr wrap="square" rtlCol="0">
            <a:spAutoFit/>
          </a:bodyPr>
          <a:lstStyle/>
          <a:p>
            <a:r>
              <a:rPr lang="en-US" sz="2000" dirty="0" smtClean="0"/>
              <a:t>The mechanism regulating varicose vein hypertension and the subsequent skin sequelae are multifactorial and include a genetic component and environmental stimuli where the susceptible patient develops vein wall fibrosis and loss of valvular competence that leads to venous hypertension.</a:t>
            </a:r>
            <a:endParaRPr lang="en-US" sz="2000" dirty="0"/>
          </a:p>
        </p:txBody>
      </p:sp>
      <p:sp>
        <p:nvSpPr>
          <p:cNvPr id="12" name="TextBox 11"/>
          <p:cNvSpPr txBox="1"/>
          <p:nvPr/>
        </p:nvSpPr>
        <p:spPr>
          <a:xfrm>
            <a:off x="381000" y="4419600"/>
            <a:ext cx="8610600" cy="1323439"/>
          </a:xfrm>
          <a:prstGeom prst="rect">
            <a:avLst/>
          </a:prstGeom>
          <a:noFill/>
        </p:spPr>
        <p:txBody>
          <a:bodyPr wrap="square" rtlCol="0">
            <a:spAutoFit/>
          </a:bodyPr>
          <a:lstStyle/>
          <a:p>
            <a:r>
              <a:rPr lang="en-US" sz="2000" dirty="0" smtClean="0"/>
              <a:t>The transmission of high venous pressure to the dermal microcirculation causes extravasation of macromolecules and red blood cells that serve as stimulus for further inflammatory injury which can ultimately lead to poorly healing stasis ulcers.</a:t>
            </a:r>
            <a:endParaRPr lang="en-US" sz="2000" dirty="0"/>
          </a:p>
        </p:txBody>
      </p:sp>
    </p:spTree>
    <p:extLst>
      <p:ext uri="{BB962C8B-B14F-4D97-AF65-F5344CB8AC3E}">
        <p14:creationId xmlns:p14="http://schemas.microsoft.com/office/powerpoint/2010/main" val="947272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228600" y="914401"/>
            <a:ext cx="8686800" cy="685799"/>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Venous Reflux U.S. Epidemiology</a:t>
            </a:r>
            <a:endParaRPr kumimoji="0" lang="en-US" sz="4000" b="1" i="0" u="none" strike="noStrike" kern="1200" cap="none" spc="0" normalizeH="0" baseline="0" noProof="0" dirty="0">
              <a:ln>
                <a:noFill/>
              </a:ln>
              <a:solidFill>
                <a:srgbClr val="1D0E42"/>
              </a:solidFill>
              <a:effectLst/>
              <a:uLnTx/>
              <a:uFillTx/>
              <a:latin typeface="+mj-lt"/>
              <a:ea typeface="+mj-ea"/>
              <a:cs typeface="+mj-cs"/>
            </a:endParaRPr>
          </a:p>
        </p:txBody>
      </p:sp>
      <p:pic>
        <p:nvPicPr>
          <p:cNvPr id="10" name="Picture 11" descr="Patient 2  before closure"/>
          <p:cNvPicPr>
            <a:picLocks noChangeAspect="1" noChangeArrowheads="1"/>
          </p:cNvPicPr>
          <p:nvPr/>
        </p:nvPicPr>
        <p:blipFill>
          <a:blip r:embed="rId4" cstate="print"/>
          <a:srcRect/>
          <a:stretch>
            <a:fillRect/>
          </a:stretch>
        </p:blipFill>
        <p:spPr bwMode="auto">
          <a:xfrm>
            <a:off x="228600" y="2057400"/>
            <a:ext cx="2514600" cy="3878684"/>
          </a:xfrm>
          <a:prstGeom prst="rect">
            <a:avLst/>
          </a:prstGeom>
          <a:noFill/>
          <a:ln w="38100">
            <a:solidFill>
              <a:srgbClr val="00B0F0"/>
            </a:solidFill>
            <a:miter lim="800000"/>
            <a:headEnd/>
            <a:tailEnd/>
          </a:ln>
        </p:spPr>
      </p:pic>
      <p:sp>
        <p:nvSpPr>
          <p:cNvPr id="12" name="Rectangle 3"/>
          <p:cNvSpPr txBox="1">
            <a:spLocks noChangeArrowheads="1"/>
          </p:cNvSpPr>
          <p:nvPr/>
        </p:nvSpPr>
        <p:spPr>
          <a:xfrm>
            <a:off x="3124200" y="1828801"/>
            <a:ext cx="5395912" cy="2438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Of the estimated 25 million people with symptomatic superficial venous reflux only 1.7 million seek treatment annually</a:t>
            </a:r>
            <a:r>
              <a:rPr lang="en-US" sz="2800" baseline="30000" dirty="0" smtClean="0"/>
              <a:t>.</a:t>
            </a:r>
            <a:endParaRPr kumimoji="0" lang="en-US" sz="2800" b="0" i="0" u="none" strike="noStrike" kern="1200" cap="none" spc="0" normalizeH="0" baseline="30000" noProof="0" dirty="0" smtClean="0">
              <a:ln>
                <a:noFill/>
              </a:ln>
              <a:solidFill>
                <a:schemeClr val="tx1"/>
              </a:solidFill>
              <a:effectLst/>
              <a:uLnTx/>
              <a:uFillTx/>
              <a:latin typeface="+mn-lt"/>
              <a:ea typeface="+mn-ea"/>
              <a:cs typeface="+mn-cs"/>
            </a:endParaRPr>
          </a:p>
        </p:txBody>
      </p:sp>
      <p:pic>
        <p:nvPicPr>
          <p:cNvPr id="13" name="Picture 6"/>
          <p:cNvPicPr>
            <a:picLocks noChangeAspect="1" noChangeArrowheads="1"/>
          </p:cNvPicPr>
          <p:nvPr/>
        </p:nvPicPr>
        <p:blipFill>
          <a:blip r:embed="rId5" cstate="print"/>
          <a:srcRect l="1418" t="3333" r="2128" b="13333"/>
          <a:stretch>
            <a:fillRect/>
          </a:stretch>
        </p:blipFill>
        <p:spPr bwMode="auto">
          <a:xfrm>
            <a:off x="3048000" y="4419600"/>
            <a:ext cx="5596128" cy="2057400"/>
          </a:xfrm>
          <a:prstGeom prst="rect">
            <a:avLst/>
          </a:prstGeom>
          <a:noFill/>
          <a:ln w="38100" algn="ctr">
            <a:solidFill>
              <a:srgbClr val="00B0F0"/>
            </a:solidFill>
            <a:miter lim="800000"/>
            <a:headEnd/>
            <a:tailEnd/>
          </a:ln>
        </p:spPr>
      </p:pic>
      <p:sp>
        <p:nvSpPr>
          <p:cNvPr id="14" name="Slide Number Placeholder 13"/>
          <p:cNvSpPr>
            <a:spLocks noGrp="1"/>
          </p:cNvSpPr>
          <p:nvPr>
            <p:ph type="sldNum" sz="quarter" idx="12"/>
          </p:nvPr>
        </p:nvSpPr>
        <p:spPr/>
        <p:txBody>
          <a:bodyPr/>
          <a:lstStyle/>
          <a:p>
            <a:fld id="{4D9804C3-CAB0-4972-851C-0C9927E7ED07}" type="slidenum">
              <a:rPr lang="en-US" smtClean="0"/>
              <a:pPr/>
              <a:t>8</a:t>
            </a:fld>
            <a:endParaRPr lang="en-US"/>
          </a:p>
        </p:txBody>
      </p:sp>
    </p:spTree>
    <p:extLst>
      <p:ext uri="{BB962C8B-B14F-4D97-AF65-F5344CB8AC3E}">
        <p14:creationId xmlns:p14="http://schemas.microsoft.com/office/powerpoint/2010/main" val="593968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OAS Logo - Red - 3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08122"/>
            <a:ext cx="1600200" cy="762000"/>
          </a:xfrm>
          <a:prstGeom prst="rect">
            <a:avLst/>
          </a:prstGeom>
          <a:blipFill>
            <a:blip r:embed="rId3" cstate="print"/>
            <a:tile tx="0" ty="0" sx="100000" sy="100000" flip="none" algn="tl"/>
          </a:blipFill>
          <a:ln>
            <a:noFill/>
          </a:ln>
        </p:spPr>
      </p:pic>
      <p:cxnSp>
        <p:nvCxnSpPr>
          <p:cNvPr id="6" name="Straight Connector 5"/>
          <p:cNvCxnSpPr/>
          <p:nvPr/>
        </p:nvCxnSpPr>
        <p:spPr>
          <a:xfrm>
            <a:off x="1676400" y="190500"/>
            <a:ext cx="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68162" y="351479"/>
            <a:ext cx="2692597" cy="369332"/>
          </a:xfrm>
          <a:prstGeom prst="rect">
            <a:avLst/>
          </a:prstGeom>
          <a:noFill/>
        </p:spPr>
        <p:txBody>
          <a:bodyPr wrap="none" rtlCol="0">
            <a:spAutoFit/>
          </a:bodyPr>
          <a:lstStyle/>
          <a:p>
            <a:r>
              <a:rPr lang="en-US" dirty="0" smtClean="0"/>
              <a:t>Cardiovascular Symposiu</a:t>
            </a:r>
            <a:r>
              <a:rPr lang="en-US" dirty="0"/>
              <a:t>m</a:t>
            </a:r>
          </a:p>
        </p:txBody>
      </p:sp>
      <p:cxnSp>
        <p:nvCxnSpPr>
          <p:cNvPr id="9" name="Straight Connector 8"/>
          <p:cNvCxnSpPr/>
          <p:nvPr/>
        </p:nvCxnSpPr>
        <p:spPr>
          <a:xfrm flipV="1">
            <a:off x="0" y="944262"/>
            <a:ext cx="91440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876300"/>
            <a:ext cx="9144000" cy="5981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noChangeArrowheads="1"/>
          </p:cNvSpPr>
          <p:nvPr/>
        </p:nvSpPr>
        <p:spPr>
          <a:xfrm>
            <a:off x="228600" y="838200"/>
            <a:ext cx="8534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rgbClr val="1D0E42"/>
                </a:solidFill>
                <a:effectLst/>
                <a:uLnTx/>
                <a:uFillTx/>
                <a:latin typeface="+mj-lt"/>
                <a:ea typeface="+mj-ea"/>
                <a:cs typeface="+mj-cs"/>
              </a:rPr>
              <a:t>Etiology of Venous</a:t>
            </a:r>
            <a:r>
              <a:rPr kumimoji="0" lang="en-US" sz="4000" b="1" i="0" u="none" strike="noStrike" kern="1200" cap="none" spc="0" normalizeH="0" noProof="0" dirty="0" smtClean="0">
                <a:ln>
                  <a:noFill/>
                </a:ln>
                <a:solidFill>
                  <a:srgbClr val="1D0E42"/>
                </a:solidFill>
                <a:effectLst/>
                <a:uLnTx/>
                <a:uFillTx/>
                <a:latin typeface="+mj-lt"/>
                <a:ea typeface="+mj-ea"/>
                <a:cs typeface="+mj-cs"/>
              </a:rPr>
              <a:t> Insufficiency</a:t>
            </a:r>
            <a:endParaRPr kumimoji="0" lang="en-US" sz="4000" b="1" i="0" u="none" strike="noStrike" kern="1200" cap="none" spc="0" normalizeH="0" baseline="0" noProof="0" dirty="0" smtClean="0">
              <a:ln>
                <a:noFill/>
              </a:ln>
              <a:solidFill>
                <a:srgbClr val="1D0E42"/>
              </a:solidFill>
              <a:effectLst/>
              <a:uLnTx/>
              <a:uFillTx/>
              <a:latin typeface="+mj-lt"/>
              <a:ea typeface="+mj-ea"/>
              <a:cs typeface="+mj-cs"/>
            </a:endParaRPr>
          </a:p>
        </p:txBody>
      </p:sp>
      <p:sp>
        <p:nvSpPr>
          <p:cNvPr id="32" name="Slide Number Placeholder 31"/>
          <p:cNvSpPr>
            <a:spLocks noGrp="1"/>
          </p:cNvSpPr>
          <p:nvPr>
            <p:ph type="sldNum" sz="quarter" idx="12"/>
          </p:nvPr>
        </p:nvSpPr>
        <p:spPr/>
        <p:txBody>
          <a:bodyPr/>
          <a:lstStyle/>
          <a:p>
            <a:fld id="{4D9804C3-CAB0-4972-851C-0C9927E7ED07}" type="slidenum">
              <a:rPr lang="en-US" smtClean="0"/>
              <a:pPr/>
              <a:t>9</a:t>
            </a:fld>
            <a:endParaRPr lang="en-US"/>
          </a:p>
        </p:txBody>
      </p:sp>
      <p:sp>
        <p:nvSpPr>
          <p:cNvPr id="2" name="TextBox 1"/>
          <p:cNvSpPr txBox="1"/>
          <p:nvPr/>
        </p:nvSpPr>
        <p:spPr>
          <a:xfrm>
            <a:off x="234462" y="2285999"/>
            <a:ext cx="8839200" cy="3970318"/>
          </a:xfrm>
          <a:prstGeom prst="rect">
            <a:avLst/>
          </a:prstGeom>
          <a:noFill/>
        </p:spPr>
        <p:txBody>
          <a:bodyPr wrap="square" rtlCol="0">
            <a:spAutoFit/>
          </a:bodyPr>
          <a:lstStyle/>
          <a:p>
            <a:pPr marL="457200" indent="-457200">
              <a:buFont typeface="Arial" pitchFamily="34" charset="0"/>
              <a:buChar char="•"/>
            </a:pPr>
            <a:r>
              <a:rPr lang="en-US" sz="3600" dirty="0" smtClean="0">
                <a:latin typeface="Times New Roman" pitchFamily="18" charset="0"/>
                <a:cs typeface="Times New Roman" pitchFamily="18" charset="0"/>
              </a:rPr>
              <a:t>Valvular reflux </a:t>
            </a:r>
          </a:p>
          <a:p>
            <a:endParaRPr lang="en-US" sz="3600" dirty="0">
              <a:latin typeface="Times New Roman" pitchFamily="18" charset="0"/>
              <a:cs typeface="Times New Roman" pitchFamily="18" charset="0"/>
            </a:endParaRPr>
          </a:p>
          <a:p>
            <a:pPr marL="457200" indent="-457200">
              <a:buFont typeface="Arial" pitchFamily="34" charset="0"/>
              <a:buChar char="•"/>
            </a:pPr>
            <a:r>
              <a:rPr lang="en-US" sz="3600" dirty="0">
                <a:latin typeface="Times New Roman" pitchFamily="18" charset="0"/>
                <a:cs typeface="Times New Roman" pitchFamily="18" charset="0"/>
              </a:rPr>
              <a:t>Venous obstruction </a:t>
            </a:r>
            <a:endParaRPr lang="en-US" sz="3600" dirty="0" smtClean="0">
              <a:latin typeface="Times New Roman" pitchFamily="18" charset="0"/>
              <a:cs typeface="Times New Roman" pitchFamily="18" charset="0"/>
            </a:endParaRPr>
          </a:p>
          <a:p>
            <a:endParaRPr lang="en-US" sz="3600" dirty="0">
              <a:latin typeface="Times New Roman" pitchFamily="18" charset="0"/>
              <a:cs typeface="Times New Roman" pitchFamily="18" charset="0"/>
            </a:endParaRPr>
          </a:p>
          <a:p>
            <a:pPr marL="457200" indent="-457200">
              <a:buFont typeface="Arial" pitchFamily="34" charset="0"/>
              <a:buChar char="•"/>
            </a:pPr>
            <a:r>
              <a:rPr lang="en-US" sz="3600" dirty="0" smtClean="0">
                <a:latin typeface="Times New Roman" pitchFamily="18" charset="0"/>
                <a:cs typeface="Times New Roman" pitchFamily="18" charset="0"/>
              </a:rPr>
              <a:t> Post-thrombotic syndrome</a:t>
            </a:r>
          </a:p>
          <a:p>
            <a:endParaRPr lang="en-US" sz="3600" dirty="0">
              <a:latin typeface="Times New Roman" pitchFamily="18" charset="0"/>
              <a:cs typeface="Times New Roman" pitchFamily="18" charset="0"/>
            </a:endParaRPr>
          </a:p>
          <a:p>
            <a:pPr marL="457200" indent="-457200">
              <a:buFont typeface="Arial" pitchFamily="34" charset="0"/>
              <a:buChar char="•"/>
            </a:pPr>
            <a:r>
              <a:rPr lang="en-US" sz="3600" dirty="0">
                <a:latin typeface="Times New Roman" pitchFamily="18" charset="0"/>
                <a:cs typeface="Times New Roman" pitchFamily="18" charset="0"/>
              </a:rPr>
              <a:t>Muscle </a:t>
            </a:r>
            <a:r>
              <a:rPr lang="en-US" sz="3600" dirty="0" smtClean="0">
                <a:latin typeface="Times New Roman" pitchFamily="18" charset="0"/>
                <a:cs typeface="Times New Roman" pitchFamily="18" charset="0"/>
              </a:rPr>
              <a:t>pump </a:t>
            </a:r>
            <a:r>
              <a:rPr lang="en-US" sz="3600" dirty="0">
                <a:latin typeface="Times New Roman" pitchFamily="18" charset="0"/>
                <a:cs typeface="Times New Roman" pitchFamily="18" charset="0"/>
              </a:rPr>
              <a:t>d</a:t>
            </a:r>
            <a:r>
              <a:rPr lang="en-US" sz="3600" dirty="0" smtClean="0">
                <a:latin typeface="Times New Roman" pitchFamily="18" charset="0"/>
                <a:cs typeface="Times New Roman" pitchFamily="18" charset="0"/>
              </a:rPr>
              <a:t>ysfunction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5174451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1965</TotalTime>
  <Words>2300</Words>
  <Application>Microsoft Office PowerPoint</Application>
  <PresentationFormat>On-screen Show (4:3)</PresentationFormat>
  <Paragraphs>498</Paragraphs>
  <Slides>52</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52</vt:i4>
      </vt:variant>
    </vt:vector>
  </HeadingPairs>
  <TitlesOfParts>
    <vt:vector size="66" baseType="lpstr">
      <vt:lpstr>MS PGothic</vt:lpstr>
      <vt:lpstr>Arial</vt:lpstr>
      <vt:lpstr>Calibri</vt:lpstr>
      <vt:lpstr>Lucida Sans Unicode</vt:lpstr>
      <vt:lpstr>ScalaSans-Bold</vt:lpstr>
      <vt:lpstr>Times New Roman</vt:lpstr>
      <vt:lpstr>Verdana</vt:lpstr>
      <vt:lpstr>Wingdings</vt:lpstr>
      <vt:lpstr>Wingdings 2</vt:lpstr>
      <vt:lpstr>Wingdings 3</vt:lpstr>
      <vt:lpstr>Concourse</vt:lpstr>
      <vt:lpstr>Chart</vt:lpstr>
      <vt:lpstr>Photo Editor Photo</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Norman Regional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McGill, Brittni</dc:creator>
  <cp:lastModifiedBy>McConnell, Sandra E.  (HSC)</cp:lastModifiedBy>
  <cp:revision>86</cp:revision>
  <cp:lastPrinted>2015-03-05T21:55:15Z</cp:lastPrinted>
  <dcterms:created xsi:type="dcterms:W3CDTF">2014-04-22T19:32:33Z</dcterms:created>
  <dcterms:modified xsi:type="dcterms:W3CDTF">2015-03-05T21:56:04Z</dcterms:modified>
</cp:coreProperties>
</file>