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8"/>
  </p:notesMasterIdLst>
  <p:sldIdLst>
    <p:sldId id="256" r:id="rId2"/>
    <p:sldId id="257" r:id="rId3"/>
    <p:sldId id="275" r:id="rId4"/>
    <p:sldId id="276" r:id="rId5"/>
    <p:sldId id="277" r:id="rId6"/>
    <p:sldId id="258" r:id="rId7"/>
    <p:sldId id="259" r:id="rId8"/>
    <p:sldId id="260" r:id="rId9"/>
    <p:sldId id="261" r:id="rId10"/>
    <p:sldId id="269" r:id="rId11"/>
    <p:sldId id="270" r:id="rId12"/>
    <p:sldId id="271" r:id="rId13"/>
    <p:sldId id="272" r:id="rId14"/>
    <p:sldId id="273" r:id="rId15"/>
    <p:sldId id="279" r:id="rId16"/>
    <p:sldId id="281" r:id="rId17"/>
    <p:sldId id="274" r:id="rId18"/>
    <p:sldId id="280" r:id="rId19"/>
    <p:sldId id="278" r:id="rId20"/>
    <p:sldId id="282" r:id="rId21"/>
    <p:sldId id="263" r:id="rId22"/>
    <p:sldId id="262" r:id="rId23"/>
    <p:sldId id="283" r:id="rId24"/>
    <p:sldId id="285" r:id="rId25"/>
    <p:sldId id="286" r:id="rId26"/>
    <p:sldId id="284" r:id="rId27"/>
    <p:sldId id="287" r:id="rId28"/>
    <p:sldId id="288" r:id="rId29"/>
    <p:sldId id="264" r:id="rId30"/>
    <p:sldId id="289" r:id="rId31"/>
    <p:sldId id="290" r:id="rId32"/>
    <p:sldId id="291" r:id="rId33"/>
    <p:sldId id="266" r:id="rId34"/>
    <p:sldId id="265" r:id="rId35"/>
    <p:sldId id="293" r:id="rId36"/>
    <p:sldId id="299" r:id="rId37"/>
    <p:sldId id="294" r:id="rId38"/>
    <p:sldId id="296" r:id="rId39"/>
    <p:sldId id="292" r:id="rId40"/>
    <p:sldId id="295" r:id="rId41"/>
    <p:sldId id="267" r:id="rId42"/>
    <p:sldId id="297" r:id="rId43"/>
    <p:sldId id="298" r:id="rId44"/>
    <p:sldId id="300" r:id="rId45"/>
    <p:sldId id="301" r:id="rId46"/>
    <p:sldId id="268" r:id="rId4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40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F91A5A-AA16-CA42-A73C-9242429EC8C3}" type="datetimeFigureOut">
              <a:rPr lang="en-US" smtClean="0"/>
              <a:t>3/4/2015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36211A-0E80-534E-AE78-9A05BE883B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7028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36211A-0E80-534E-AE78-9A05BE883BBE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54832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36211A-0E80-534E-AE78-9A05BE883BBE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79515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36211A-0E80-534E-AE78-9A05BE883BBE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19108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36211A-0E80-534E-AE78-9A05BE883BBE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84417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36211A-0E80-534E-AE78-9A05BE883BBE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79378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36211A-0E80-534E-AE78-9A05BE883BBE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3794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36211A-0E80-534E-AE78-9A05BE883BBE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4667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36211A-0E80-534E-AE78-9A05BE883BBE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4569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36211A-0E80-534E-AE78-9A05BE883BBE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9186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36211A-0E80-534E-AE78-9A05BE883BBE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654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36211A-0E80-534E-AE78-9A05BE883BBE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1010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36211A-0E80-534E-AE78-9A05BE883BBE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7055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36211A-0E80-534E-AE78-9A05BE883BBE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7239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36211A-0E80-534E-AE78-9A05BE883BBE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6985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3/4/2015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3/4/2015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3/4/2015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3/4/2015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3/4/2015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endParaRPr kumimoji="0"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3/4/2015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3/4/2015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endParaRPr kumimoji="0" lang="en-US"/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endParaRPr kumimoji="0"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3/4/2015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3/4/2015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endParaRPr kumimoji="0" lang="en-US"/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3/4/2015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3/4/2015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3/4/2015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ealthcare.uiowa.edu/igec/tools" TargetMode="External"/><Relationship Id="rId2" Type="http://schemas.openxmlformats.org/officeDocument/2006/relationships/hyperlink" Target="http://www.ouhsc.edu/geriatricmedicine/documents/GRSS-geriatric-assessment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uptodate.com/contents/comprehensive-geriatrics-assessment" TargetMode="External"/><Relationship Id="rId4" Type="http://schemas.openxmlformats.org/officeDocument/2006/relationships/hyperlink" Target="http://www.merckmanuals.com/professional/geriatrics/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>
              <a:solidFill>
                <a:srgbClr val="3366FF"/>
              </a:solidFill>
            </a:endParaRPr>
          </a:p>
          <a:p>
            <a:r>
              <a:rPr lang="en-US" dirty="0" smtClean="0">
                <a:solidFill>
                  <a:schemeClr val="accent2"/>
                </a:solidFill>
              </a:rPr>
              <a:t>Lillian Ehiemua-Pope, PhD, APRN-CNP</a:t>
            </a:r>
          </a:p>
          <a:p>
            <a:r>
              <a:rPr lang="en-US" dirty="0" smtClean="0">
                <a:solidFill>
                  <a:schemeClr val="accent2"/>
                </a:solidFill>
              </a:rPr>
              <a:t>The University of Oklahoma College of Nursing</a:t>
            </a:r>
          </a:p>
          <a:p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1433732"/>
            <a:ext cx="9144000" cy="1586732"/>
          </a:xfrm>
        </p:spPr>
        <p:txBody>
          <a:bodyPr/>
          <a:lstStyle/>
          <a:p>
            <a:r>
              <a:rPr lang="en-US" sz="2800" b="1" dirty="0"/>
              <a:t>Assessment and Treatment </a:t>
            </a:r>
            <a:r>
              <a:rPr lang="en-US" sz="2800" b="1" dirty="0" smtClean="0"/>
              <a:t>of </a:t>
            </a:r>
            <a:r>
              <a:rPr lang="en-US" sz="2800" b="1" dirty="0"/>
              <a:t>the </a:t>
            </a:r>
            <a:r>
              <a:rPr lang="en-US" sz="2800" b="1" dirty="0" smtClean="0"/>
              <a:t>Older </a:t>
            </a:r>
            <a:r>
              <a:rPr lang="en-US" sz="2800" b="1" dirty="0"/>
              <a:t>Adult </a:t>
            </a:r>
            <a:r>
              <a:rPr lang="en-US" sz="2800" b="1" dirty="0" smtClean="0"/>
              <a:t>Client</a:t>
            </a:r>
            <a:r>
              <a:rPr lang="en-US" sz="2800" dirty="0" smtClean="0"/>
              <a:t/>
            </a:r>
            <a:br>
              <a:rPr lang="en-US" sz="2800" dirty="0" smtClean="0"/>
            </a:b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3807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FFFF"/>
                </a:solidFill>
                <a:latin typeface="+mj-lt"/>
              </a:rPr>
              <a:t>Osteoporosis common.</a:t>
            </a:r>
          </a:p>
          <a:p>
            <a:pPr lvl="1"/>
            <a:r>
              <a:rPr lang="en-US" dirty="0">
                <a:solidFill>
                  <a:srgbClr val="FFFFFF"/>
                </a:solidFill>
                <a:latin typeface="+mj-lt"/>
              </a:rPr>
              <a:t>Mineral loss.</a:t>
            </a:r>
          </a:p>
          <a:p>
            <a:pPr lvl="1"/>
            <a:r>
              <a:rPr lang="en-US" dirty="0">
                <a:solidFill>
                  <a:srgbClr val="FFFFFF"/>
                </a:solidFill>
                <a:latin typeface="+mj-lt"/>
              </a:rPr>
              <a:t>Bones become brittle.</a:t>
            </a:r>
          </a:p>
          <a:p>
            <a:pPr lvl="1"/>
            <a:r>
              <a:rPr lang="en-US" dirty="0">
                <a:solidFill>
                  <a:srgbClr val="FFFFFF"/>
                </a:solidFill>
                <a:latin typeface="+mj-lt"/>
              </a:rPr>
              <a:t>Narrowing disks causes kyphosis.</a:t>
            </a:r>
          </a:p>
          <a:p>
            <a:pPr lvl="2"/>
            <a:r>
              <a:rPr lang="en-US" dirty="0">
                <a:solidFill>
                  <a:srgbClr val="FFFFFF"/>
                </a:solidFill>
                <a:latin typeface="+mj-lt"/>
              </a:rPr>
              <a:t>Curving of the spine.</a:t>
            </a:r>
          </a:p>
          <a:p>
            <a:r>
              <a:rPr lang="en-US" dirty="0">
                <a:solidFill>
                  <a:srgbClr val="FFFFFF"/>
                </a:solidFill>
                <a:latin typeface="+mj-lt"/>
              </a:rPr>
              <a:t>Osteoarthritis common.</a:t>
            </a:r>
          </a:p>
          <a:p>
            <a:pPr lvl="1"/>
            <a:r>
              <a:rPr lang="en-US" dirty="0">
                <a:solidFill>
                  <a:srgbClr val="FFFFFF"/>
                </a:solidFill>
                <a:latin typeface="+mj-lt"/>
              </a:rPr>
              <a:t>Affects joints.</a:t>
            </a:r>
          </a:p>
          <a:p>
            <a:pPr lvl="2"/>
            <a:r>
              <a:rPr lang="en-US" dirty="0">
                <a:solidFill>
                  <a:srgbClr val="FFFFFF"/>
                </a:solidFill>
                <a:latin typeface="+mj-lt"/>
              </a:rPr>
              <a:t>Cause of falls.</a:t>
            </a:r>
          </a:p>
          <a:p>
            <a:pPr lvl="2"/>
            <a:r>
              <a:rPr lang="en-US" dirty="0">
                <a:solidFill>
                  <a:srgbClr val="FFFFFF"/>
                </a:solidFill>
                <a:latin typeface="+mj-lt"/>
              </a:rPr>
              <a:t>Immobility can lead to death.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10362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/>
              <a:t>MUSCULOSKELATAL SYSTEM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6114481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>
              <a:solidFill>
                <a:srgbClr val="FFFFFF"/>
              </a:solidFill>
              <a:latin typeface="+mj-lt"/>
            </a:endParaRPr>
          </a:p>
          <a:p>
            <a:r>
              <a:rPr lang="en-US" dirty="0" smtClean="0">
                <a:solidFill>
                  <a:srgbClr val="FFFFFF"/>
                </a:solidFill>
                <a:latin typeface="+mj-lt"/>
              </a:rPr>
              <a:t>Cough </a:t>
            </a:r>
            <a:r>
              <a:rPr lang="en-US" dirty="0">
                <a:solidFill>
                  <a:srgbClr val="FFFFFF"/>
                </a:solidFill>
                <a:latin typeface="+mj-lt"/>
              </a:rPr>
              <a:t>power diminished.</a:t>
            </a:r>
          </a:p>
          <a:p>
            <a:r>
              <a:rPr lang="en-US" dirty="0">
                <a:solidFill>
                  <a:srgbClr val="FFFFFF"/>
                </a:solidFill>
                <a:latin typeface="+mj-lt"/>
              </a:rPr>
              <a:t>Increased tendency for infection.</a:t>
            </a:r>
          </a:p>
          <a:p>
            <a:r>
              <a:rPr lang="en-US" dirty="0">
                <a:solidFill>
                  <a:srgbClr val="FFFFFF"/>
                </a:solidFill>
                <a:latin typeface="+mj-lt"/>
              </a:rPr>
              <a:t>Less air and gas exchange due to general decline.</a:t>
            </a:r>
          </a:p>
          <a:p>
            <a:pPr lvl="1"/>
            <a:r>
              <a:rPr lang="en-US" dirty="0">
                <a:solidFill>
                  <a:srgbClr val="FFFFFF"/>
                </a:solidFill>
                <a:latin typeface="+mj-lt"/>
              </a:rPr>
              <a:t>Lung tissue loses elasticity.</a:t>
            </a:r>
          </a:p>
          <a:p>
            <a:pPr lvl="1"/>
            <a:r>
              <a:rPr lang="en-US" dirty="0">
                <a:solidFill>
                  <a:srgbClr val="FFFFFF"/>
                </a:solidFill>
                <a:latin typeface="+mj-lt"/>
              </a:rPr>
              <a:t>Muscles used to breath lose strength and coordination.</a:t>
            </a:r>
          </a:p>
          <a:p>
            <a:endParaRPr lang="en-US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10362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/>
              <a:t>RESPIRATORY SYSTEM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7850458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>
              <a:solidFill>
                <a:srgbClr val="FFFFFF"/>
              </a:solidFill>
              <a:latin typeface="+mj-lt"/>
            </a:endParaRPr>
          </a:p>
          <a:p>
            <a:r>
              <a:rPr lang="en-US" dirty="0" smtClean="0">
                <a:solidFill>
                  <a:srgbClr val="FFFFFF"/>
                </a:solidFill>
                <a:latin typeface="+mj-lt"/>
              </a:rPr>
              <a:t>Drug </a:t>
            </a:r>
            <a:r>
              <a:rPr lang="en-US" dirty="0">
                <a:solidFill>
                  <a:srgbClr val="FFFFFF"/>
                </a:solidFill>
                <a:latin typeface="+mj-lt"/>
              </a:rPr>
              <a:t>toxicity problem common.</a:t>
            </a:r>
          </a:p>
          <a:p>
            <a:r>
              <a:rPr lang="en-US" dirty="0">
                <a:solidFill>
                  <a:srgbClr val="FFFFFF"/>
                </a:solidFill>
                <a:latin typeface="+mj-lt"/>
              </a:rPr>
              <a:t>General decline in efficiency.</a:t>
            </a:r>
          </a:p>
          <a:p>
            <a:pPr lvl="1"/>
            <a:r>
              <a:rPr lang="en-US" dirty="0">
                <a:solidFill>
                  <a:srgbClr val="FFFFFF"/>
                </a:solidFill>
                <a:latin typeface="+mj-lt"/>
              </a:rPr>
              <a:t>Reduced size causes decrease in filtration surface area.</a:t>
            </a:r>
          </a:p>
          <a:p>
            <a:pPr lvl="1"/>
            <a:r>
              <a:rPr lang="en-US" dirty="0">
                <a:solidFill>
                  <a:srgbClr val="FFFFFF"/>
                </a:solidFill>
                <a:latin typeface="+mj-lt"/>
              </a:rPr>
              <a:t>Fluid and electrolyte imbalance.</a:t>
            </a:r>
          </a:p>
          <a:p>
            <a:pPr lvl="1"/>
            <a:r>
              <a:rPr lang="en-US" dirty="0">
                <a:solidFill>
                  <a:srgbClr val="FFFFFF"/>
                </a:solidFill>
                <a:latin typeface="+mj-lt"/>
              </a:rPr>
              <a:t>Can not filter out drugs properly.</a:t>
            </a:r>
          </a:p>
          <a:p>
            <a:endParaRPr lang="en-US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86859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/>
              <a:t>RENAL SYSTEM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8459150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>
              <a:solidFill>
                <a:srgbClr val="FFFFFF"/>
              </a:solidFill>
              <a:latin typeface="+mj-lt"/>
            </a:endParaRPr>
          </a:p>
          <a:p>
            <a:r>
              <a:rPr lang="en-US" dirty="0" smtClean="0">
                <a:solidFill>
                  <a:srgbClr val="FFFFFF"/>
                </a:solidFill>
                <a:latin typeface="+mj-lt"/>
              </a:rPr>
              <a:t>Perspires </a:t>
            </a:r>
            <a:r>
              <a:rPr lang="en-US" dirty="0">
                <a:solidFill>
                  <a:srgbClr val="FFFFFF"/>
                </a:solidFill>
                <a:latin typeface="+mj-lt"/>
              </a:rPr>
              <a:t>less.</a:t>
            </a:r>
          </a:p>
          <a:p>
            <a:r>
              <a:rPr lang="en-US" dirty="0">
                <a:solidFill>
                  <a:srgbClr val="FFFFFF"/>
                </a:solidFill>
                <a:latin typeface="+mj-lt"/>
              </a:rPr>
              <a:t>Tears more easily.</a:t>
            </a:r>
          </a:p>
          <a:p>
            <a:r>
              <a:rPr lang="en-US" dirty="0">
                <a:solidFill>
                  <a:srgbClr val="FFFFFF"/>
                </a:solidFill>
                <a:latin typeface="+mj-lt"/>
              </a:rPr>
              <a:t>Heals slowly.</a:t>
            </a:r>
          </a:p>
          <a:p>
            <a:pPr lvl="1"/>
            <a:r>
              <a:rPr lang="en-US" dirty="0">
                <a:solidFill>
                  <a:srgbClr val="FFFFFF"/>
                </a:solidFill>
                <a:latin typeface="+mj-lt"/>
              </a:rPr>
              <a:t>Microorganisms can enter the body.</a:t>
            </a:r>
          </a:p>
          <a:p>
            <a:endParaRPr lang="en-US" dirty="0">
              <a:latin typeface="+mj-lt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/>
              <a:t>INTEGUMENTARY SYSTEM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708544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>
              <a:latin typeface="+mj-lt"/>
            </a:endParaRPr>
          </a:p>
          <a:p>
            <a:r>
              <a:rPr lang="en-US" dirty="0" smtClean="0">
                <a:latin typeface="+mj-lt"/>
              </a:rPr>
              <a:t>Fever </a:t>
            </a:r>
            <a:r>
              <a:rPr lang="en-US" dirty="0">
                <a:latin typeface="+mj-lt"/>
              </a:rPr>
              <a:t>often absent.</a:t>
            </a:r>
          </a:p>
          <a:p>
            <a:r>
              <a:rPr lang="en-US" dirty="0">
                <a:latin typeface="+mj-lt"/>
              </a:rPr>
              <a:t>Lessened ability to fight disease.</a:t>
            </a:r>
          </a:p>
          <a:p>
            <a:pPr marL="0" indent="0">
              <a:buNone/>
            </a:pPr>
            <a:endParaRPr lang="en-US" dirty="0">
              <a:latin typeface="+mj-lt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/>
              <a:t>IMMUNE SYSTEM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8237939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Adults surviving into late life suffer from high rates of chronic illness; 80 percent have at least one and 50 percent have at least two chronic </a:t>
            </a:r>
            <a:r>
              <a:rPr lang="en-US" dirty="0" smtClean="0"/>
              <a:t>conditions. </a:t>
            </a:r>
          </a:p>
          <a:p>
            <a:endParaRPr lang="en-US" dirty="0"/>
          </a:p>
          <a:p>
            <a:r>
              <a:rPr lang="en-US" dirty="0"/>
              <a:t>There is a strong association between the presence of geriatric syndromes (cognitive impairment, falls, incontinence, vision or hearing impairment, low body mass index, dizziness) and dependency in activities of daily </a:t>
            </a:r>
            <a:r>
              <a:rPr lang="en-US" dirty="0" smtClean="0"/>
              <a:t>living.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76223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A complete assessment is usually initiated when the </a:t>
            </a:r>
            <a:r>
              <a:rPr lang="en-US" dirty="0" smtClean="0"/>
              <a:t>provider </a:t>
            </a:r>
            <a:r>
              <a:rPr lang="en-US" dirty="0"/>
              <a:t>detects a potential problem such as confusion, falls, immobility, or incontinence. </a:t>
            </a:r>
          </a:p>
        </p:txBody>
      </p:sp>
      <p:pic>
        <p:nvPicPr>
          <p:cNvPr id="6" name="Content Placeholder 5"/>
          <p:cNvPicPr>
            <a:picLocks noGrp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807" r="19807"/>
          <a:stretch>
            <a:fillRect/>
          </a:stretch>
        </p:blipFill>
        <p:spPr bwMode="auto"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250565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 multidisciplinary </a:t>
            </a:r>
            <a:r>
              <a:rPr lang="en-US" dirty="0"/>
              <a:t>diagnostic and treatment process that identifies medical, psychosocial, and functional limitations of a frail older person in order to develop a coordinated plan to maximize overall health with </a:t>
            </a:r>
            <a:r>
              <a:rPr lang="en-US" dirty="0" smtClean="0"/>
              <a:t>aging.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/>
              <a:t>THE GERIATRIC ASSESSMENT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8265826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826173"/>
            <a:ext cx="8229600" cy="526982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smtClean="0"/>
              <a:t>PRINCIPLES OF GERIATRIC ASSESSMENT</a:t>
            </a:r>
          </a:p>
          <a:p>
            <a:pPr algn="ctr"/>
            <a:endParaRPr lang="en-US" dirty="0"/>
          </a:p>
          <a:p>
            <a:pPr marL="0" indent="0">
              <a:buNone/>
            </a:pPr>
            <a:r>
              <a:rPr lang="en-US" dirty="0" smtClean="0"/>
              <a:t>Goal:   	Promote </a:t>
            </a:r>
            <a:r>
              <a:rPr lang="en-US" dirty="0"/>
              <a:t>wellness, independence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Focus: 	Function</a:t>
            </a:r>
            <a:r>
              <a:rPr lang="en-US" dirty="0"/>
              <a:t>, performance (gait, balance, </a:t>
            </a:r>
            <a:r>
              <a:rPr lang="en-US" dirty="0" smtClean="0"/>
              <a:t>		    	 transfers</a:t>
            </a:r>
            <a:r>
              <a:rPr lang="en-US" dirty="0"/>
              <a:t>) </a:t>
            </a:r>
          </a:p>
          <a:p>
            <a:pPr marL="0" indent="0">
              <a:buNone/>
            </a:pPr>
            <a:r>
              <a:rPr lang="en-US" dirty="0" smtClean="0"/>
              <a:t>Scope:  	Physical</a:t>
            </a:r>
            <a:r>
              <a:rPr lang="en-US" dirty="0"/>
              <a:t>, cognitive, </a:t>
            </a:r>
            <a:r>
              <a:rPr lang="en-US" dirty="0" smtClean="0"/>
              <a:t>psychological, </a:t>
            </a:r>
            <a:r>
              <a:rPr lang="en-US" dirty="0"/>
              <a:t>social </a:t>
            </a:r>
            <a:r>
              <a:rPr lang="en-US" dirty="0" smtClean="0"/>
              <a:t>          	     	domains 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Approach: 	Multidisciplinary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Efficiency: 	Ability </a:t>
            </a:r>
            <a:r>
              <a:rPr lang="en-US" dirty="0"/>
              <a:t>to perform rapid screens to identify </a:t>
            </a:r>
            <a:r>
              <a:rPr lang="en-US" dirty="0" smtClean="0"/>
              <a:t>		target areas</a:t>
            </a:r>
          </a:p>
          <a:p>
            <a:pPr marL="0" indent="0">
              <a:buNone/>
            </a:pPr>
            <a:r>
              <a:rPr lang="en-US" dirty="0" smtClean="0"/>
              <a:t>Success:   	Maintaining </a:t>
            </a:r>
            <a:r>
              <a:rPr lang="en-US" dirty="0"/>
              <a:t>or improving quality of life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51377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10512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795574"/>
            <a:ext cx="8229600" cy="5300425"/>
          </a:xfrm>
        </p:spPr>
        <p:txBody>
          <a:bodyPr/>
          <a:lstStyle/>
          <a:p>
            <a:pPr marL="0" indent="0" algn="ctr">
              <a:buNone/>
            </a:pPr>
            <a:r>
              <a:rPr lang="en-US" sz="2800" dirty="0" smtClean="0"/>
              <a:t>GOAL OF THE GERIATRIC ASSESSMENT</a:t>
            </a:r>
          </a:p>
          <a:p>
            <a:pPr algn="ctr"/>
            <a:endParaRPr lang="en-US" dirty="0"/>
          </a:p>
          <a:p>
            <a:r>
              <a:rPr lang="en-US" sz="2800" dirty="0"/>
              <a:t>To determine a patient’s </a:t>
            </a:r>
          </a:p>
          <a:p>
            <a:pPr marL="0" indent="0">
              <a:buNone/>
            </a:pPr>
            <a:r>
              <a:rPr lang="en-US" dirty="0" smtClean="0"/>
              <a:t>	• </a:t>
            </a:r>
            <a:r>
              <a:rPr lang="en-US" dirty="0"/>
              <a:t>medical status</a:t>
            </a:r>
            <a:br>
              <a:rPr lang="en-US" dirty="0"/>
            </a:br>
            <a:r>
              <a:rPr lang="en-US" dirty="0" smtClean="0"/>
              <a:t>	• functional </a:t>
            </a:r>
            <a:r>
              <a:rPr lang="en-US" dirty="0"/>
              <a:t>capabilities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• </a:t>
            </a:r>
            <a:r>
              <a:rPr lang="en-US" dirty="0"/>
              <a:t>psychosocial status </a:t>
            </a:r>
          </a:p>
          <a:p>
            <a:pPr lvl="1"/>
            <a:r>
              <a:rPr lang="en-US" sz="2800" dirty="0">
                <a:solidFill>
                  <a:srgbClr val="FFFFFF"/>
                </a:solidFill>
              </a:rPr>
              <a:t>in order to develop an overall plan for treatment and long-term </a:t>
            </a:r>
            <a:r>
              <a:rPr lang="en-US" sz="2800" dirty="0" smtClean="0">
                <a:solidFill>
                  <a:srgbClr val="FFFFFF"/>
                </a:solidFill>
              </a:rPr>
              <a:t>follow-up</a:t>
            </a:r>
            <a:endParaRPr lang="en-US" sz="2800" dirty="0">
              <a:solidFill>
                <a:srgbClr val="FFFFFF"/>
              </a:solidFill>
            </a:endParaRPr>
          </a:p>
          <a:p>
            <a:endParaRPr lang="en-US" dirty="0">
              <a:solidFill>
                <a:srgbClr val="FFFFFF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43174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77374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055665"/>
            <a:ext cx="8229600" cy="56761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1. Distinguish </a:t>
            </a:r>
            <a:r>
              <a:rPr lang="en-US" sz="2400" dirty="0"/>
              <a:t>variations in developmental changes, physiologic changes, and psychosocial changes of older adults. </a:t>
            </a:r>
            <a:endParaRPr lang="en-US" sz="2400" dirty="0" smtClean="0"/>
          </a:p>
          <a:p>
            <a:pPr marL="514350" indent="-514350">
              <a:buAutoNum type="arabicPeriod"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2</a:t>
            </a:r>
            <a:r>
              <a:rPr lang="en-US" sz="2400" dirty="0"/>
              <a:t>. Distinguish appropriate screenings, health promotion/disease and injury prevention strategies appropriate for the frail adult and aged. </a:t>
            </a: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3. Discuss assessments for function, cognitive/mental status, </a:t>
            </a:r>
            <a:r>
              <a:rPr lang="en-US" sz="2400" dirty="0" smtClean="0"/>
              <a:t>for </a:t>
            </a:r>
            <a:r>
              <a:rPr lang="en-US" sz="2400" dirty="0"/>
              <a:t>the frail adult and aged. </a:t>
            </a: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4. Discuss management of social and end of life issues of the older adult.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03265"/>
          </a:xfrm>
        </p:spPr>
        <p:txBody>
          <a:bodyPr/>
          <a:lstStyle/>
          <a:p>
            <a:pPr algn="ctr"/>
            <a:r>
              <a:rPr lang="en-US" dirty="0" smtClean="0"/>
              <a:t>OBJECTIVES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2948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52399"/>
            <a:ext cx="8229600" cy="1040961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dirty="0" smtClean="0"/>
              <a:t>COMPONENTS OF A </a:t>
            </a:r>
            <a:br>
              <a:rPr lang="en-US" sz="3600" dirty="0" smtClean="0"/>
            </a:br>
            <a:r>
              <a:rPr lang="en-US" sz="3600" dirty="0" smtClean="0"/>
              <a:t>GERIATRIC ASSESSMENT</a:t>
            </a:r>
            <a:endParaRPr lang="en-US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200" y="1315757"/>
            <a:ext cx="4059936" cy="5247728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Functional capacity</a:t>
            </a:r>
          </a:p>
          <a:p>
            <a:endParaRPr lang="en-US" dirty="0"/>
          </a:p>
          <a:p>
            <a:r>
              <a:rPr lang="en-US" dirty="0"/>
              <a:t>Fall risk</a:t>
            </a:r>
          </a:p>
          <a:p>
            <a:endParaRPr lang="en-US" dirty="0"/>
          </a:p>
          <a:p>
            <a:r>
              <a:rPr lang="en-US" dirty="0"/>
              <a:t>Cognition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Mood</a:t>
            </a:r>
          </a:p>
          <a:p>
            <a:endParaRPr lang="en-US" dirty="0"/>
          </a:p>
          <a:p>
            <a:r>
              <a:rPr lang="en-US" dirty="0"/>
              <a:t>Polypharmacy</a:t>
            </a:r>
          </a:p>
          <a:p>
            <a:endParaRPr lang="en-US" dirty="0"/>
          </a:p>
          <a:p>
            <a:r>
              <a:rPr lang="en-US" dirty="0"/>
              <a:t>Social support</a:t>
            </a:r>
          </a:p>
          <a:p>
            <a:endParaRPr lang="en-US" dirty="0"/>
          </a:p>
          <a:p>
            <a:r>
              <a:rPr lang="en-US" dirty="0"/>
              <a:t>Financial concerns</a:t>
            </a:r>
          </a:p>
          <a:p>
            <a:endParaRPr lang="en-US" dirty="0"/>
          </a:p>
          <a:p>
            <a:r>
              <a:rPr lang="en-US" dirty="0"/>
              <a:t>Goals of care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48200" y="1315757"/>
            <a:ext cx="4059936" cy="5247728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Advanced care preferences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Nutrition</a:t>
            </a:r>
            <a:r>
              <a:rPr lang="en-US" dirty="0"/>
              <a:t>/weight change</a:t>
            </a:r>
          </a:p>
          <a:p>
            <a:endParaRPr lang="en-US" dirty="0"/>
          </a:p>
          <a:p>
            <a:r>
              <a:rPr lang="en-US" dirty="0"/>
              <a:t>Urinary continence</a:t>
            </a:r>
          </a:p>
          <a:p>
            <a:endParaRPr lang="en-US" dirty="0"/>
          </a:p>
          <a:p>
            <a:r>
              <a:rPr lang="en-US" dirty="0"/>
              <a:t>Sexual function</a:t>
            </a:r>
          </a:p>
          <a:p>
            <a:endParaRPr lang="en-US" dirty="0"/>
          </a:p>
          <a:p>
            <a:r>
              <a:rPr lang="en-US" dirty="0"/>
              <a:t>Vision/hearing</a:t>
            </a:r>
          </a:p>
          <a:p>
            <a:endParaRPr lang="en-US" dirty="0"/>
          </a:p>
          <a:p>
            <a:r>
              <a:rPr lang="en-US" dirty="0"/>
              <a:t>Dentition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Living situation</a:t>
            </a:r>
          </a:p>
          <a:p>
            <a:endParaRPr lang="en-US" dirty="0"/>
          </a:p>
          <a:p>
            <a:r>
              <a:rPr lang="en-US" dirty="0"/>
              <a:t>Spirituality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04860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1"/>
            <a:ext cx="8229600" cy="704372"/>
          </a:xfrm>
        </p:spPr>
        <p:txBody>
          <a:bodyPr>
            <a:normAutofit/>
          </a:bodyPr>
          <a:lstStyle/>
          <a:p>
            <a:pPr lvl="0" algn="ctr"/>
            <a:r>
              <a:rPr lang="en-US" sz="3600" dirty="0" smtClean="0"/>
              <a:t>COMMUNICATION STRATEGIES</a:t>
            </a:r>
            <a:endParaRPr lang="en-US" sz="36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009767"/>
            <a:ext cx="4059936" cy="5584317"/>
          </a:xfrm>
        </p:spPr>
        <p:txBody>
          <a:bodyPr>
            <a:normAutofit/>
          </a:bodyPr>
          <a:lstStyle/>
          <a:p>
            <a:r>
              <a:rPr lang="en-US" dirty="0"/>
              <a:t>Use a well-lit </a:t>
            </a:r>
            <a:r>
              <a:rPr lang="en-US" dirty="0" smtClean="0"/>
              <a:t>room</a:t>
            </a:r>
            <a:endParaRPr lang="en-US" dirty="0"/>
          </a:p>
          <a:p>
            <a:pPr>
              <a:spcBef>
                <a:spcPts val="0"/>
              </a:spcBef>
            </a:pPr>
            <a:r>
              <a:rPr lang="en-US" dirty="0" smtClean="0"/>
              <a:t>Avoid backlighting</a:t>
            </a:r>
            <a:endParaRPr lang="en-US" dirty="0"/>
          </a:p>
          <a:p>
            <a:r>
              <a:rPr lang="en-US" dirty="0" smtClean="0"/>
              <a:t> </a:t>
            </a:r>
            <a:r>
              <a:rPr lang="en-US" dirty="0"/>
              <a:t>Minimize extraneous noise </a:t>
            </a:r>
            <a:endParaRPr lang="en-US" dirty="0" smtClean="0"/>
          </a:p>
          <a:p>
            <a:r>
              <a:rPr lang="en-US" dirty="0" smtClean="0"/>
              <a:t>Minimize </a:t>
            </a:r>
            <a:r>
              <a:rPr lang="en-US" dirty="0"/>
              <a:t>interruptions </a:t>
            </a:r>
          </a:p>
          <a:p>
            <a:r>
              <a:rPr lang="en-US" dirty="0"/>
              <a:t>Introduce yourself </a:t>
            </a:r>
          </a:p>
          <a:p>
            <a:r>
              <a:rPr lang="en-US" dirty="0"/>
              <a:t>Address the patient by last name </a:t>
            </a:r>
          </a:p>
          <a:p>
            <a:r>
              <a:rPr lang="en-US" dirty="0"/>
              <a:t>Face the patient directly </a:t>
            </a:r>
          </a:p>
          <a:p>
            <a:r>
              <a:rPr lang="en-US" dirty="0"/>
              <a:t>Sit at eye level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648200" y="1009767"/>
            <a:ext cx="4059936" cy="5584317"/>
          </a:xfrm>
        </p:spPr>
        <p:txBody>
          <a:bodyPr>
            <a:normAutofit/>
          </a:bodyPr>
          <a:lstStyle/>
          <a:p>
            <a:r>
              <a:rPr lang="en-US" dirty="0"/>
              <a:t>Speak slowly in a deep tone </a:t>
            </a:r>
          </a:p>
          <a:p>
            <a:r>
              <a:rPr lang="en-US" dirty="0"/>
              <a:t>Ask open-ended questions: “What would you like me to do for you?” </a:t>
            </a:r>
          </a:p>
          <a:p>
            <a:r>
              <a:rPr lang="en-US" dirty="0"/>
              <a:t>Inquire about hearing deficits, raise voice volume accordingly </a:t>
            </a:r>
          </a:p>
          <a:p>
            <a:r>
              <a:rPr lang="en-US" dirty="0"/>
              <a:t>• If necessary, write questions in large print </a:t>
            </a:r>
            <a:r>
              <a:rPr lang="en-US" dirty="0" smtClean="0"/>
              <a:t> </a:t>
            </a:r>
            <a:r>
              <a:rPr lang="en-US" dirty="0"/>
              <a:t>Allow ample time for patient to answer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59836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2800" dirty="0"/>
              <a:t>Complete physical assessment includes: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/>
              <a:t>Functional </a:t>
            </a:r>
            <a:r>
              <a:rPr lang="en-US" dirty="0" smtClean="0"/>
              <a:t>status</a:t>
            </a:r>
          </a:p>
          <a:p>
            <a:pPr marL="0" indent="0">
              <a:buNone/>
            </a:pPr>
            <a:r>
              <a:rPr lang="en-US" dirty="0" smtClean="0"/>
              <a:t>• Nutrition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• Vision</a:t>
            </a:r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/>
              <a:t>Hearing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40961"/>
          </a:xfrm>
        </p:spPr>
        <p:txBody>
          <a:bodyPr>
            <a:normAutofit/>
          </a:bodyPr>
          <a:lstStyle/>
          <a:p>
            <a:pPr algn="ctr"/>
            <a:r>
              <a:rPr lang="en-US" sz="2800" dirty="0" smtClean="0"/>
              <a:t>	</a:t>
            </a:r>
            <a:r>
              <a:rPr lang="en-US" sz="4000" dirty="0" smtClean="0"/>
              <a:t>FUNCTIONAL ASSESSMENT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2697841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54559"/>
            <a:ext cx="8229600" cy="533952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/>
              <a:t>Functional status</a:t>
            </a:r>
            <a:r>
              <a:rPr lang="en-US" dirty="0"/>
              <a:t> — Functional status refers to the ability to perform activities necessary or desirable in daily life.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/>
              <a:t>Activities of Daily Living (ADLs</a:t>
            </a:r>
            <a:r>
              <a:rPr lang="en-US" dirty="0" smtClean="0"/>
              <a:t>): Bathing</a:t>
            </a:r>
            <a:r>
              <a:rPr lang="en-US" dirty="0"/>
              <a:t>, dressing, </a:t>
            </a:r>
            <a:r>
              <a:rPr lang="en-US" dirty="0" smtClean="0"/>
              <a:t>	transferring</a:t>
            </a:r>
            <a:r>
              <a:rPr lang="en-US" dirty="0"/>
              <a:t>, toileting, grooming, feeding, mobility </a:t>
            </a:r>
          </a:p>
          <a:p>
            <a:pPr marL="365760" lvl="1" indent="0"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FFFFFF"/>
                </a:solidFill>
              </a:rPr>
              <a:t>-</a:t>
            </a:r>
            <a:r>
              <a:rPr lang="en-US" sz="2200" dirty="0" smtClean="0">
                <a:solidFill>
                  <a:srgbClr val="FFFFFF"/>
                </a:solidFill>
              </a:rPr>
              <a:t>Katz Index of Independence in Activities of Daily Living</a:t>
            </a:r>
          </a:p>
          <a:p>
            <a:pPr marL="365760" lvl="1" indent="0">
              <a:buNone/>
            </a:pPr>
            <a:endParaRPr lang="en-US" sz="2200" dirty="0" smtClean="0">
              <a:solidFill>
                <a:srgbClr val="FFFFFF"/>
              </a:solidFill>
            </a:endParaRPr>
          </a:p>
          <a:p>
            <a:r>
              <a:rPr lang="en-US" dirty="0" smtClean="0"/>
              <a:t>Instrumental </a:t>
            </a:r>
            <a:r>
              <a:rPr lang="en-US" dirty="0"/>
              <a:t>Activities of Daily Living (IADLs</a:t>
            </a:r>
            <a:r>
              <a:rPr lang="en-US" dirty="0" smtClean="0"/>
              <a:t>): Using 	telephone</a:t>
            </a:r>
            <a:r>
              <a:rPr lang="en-US" dirty="0"/>
              <a:t>, preparing meals, managing finances, </a:t>
            </a:r>
            <a:r>
              <a:rPr lang="en-US" dirty="0" smtClean="0"/>
              <a:t>	taking </a:t>
            </a:r>
            <a:r>
              <a:rPr lang="en-US" dirty="0"/>
              <a:t>medications, doing laundry, doing housework, </a:t>
            </a:r>
            <a:r>
              <a:rPr lang="en-US" dirty="0" smtClean="0"/>
              <a:t>	shopping</a:t>
            </a:r>
            <a:r>
              <a:rPr lang="en-US" dirty="0"/>
              <a:t>, managing own transportation </a:t>
            </a:r>
          </a:p>
          <a:p>
            <a:endParaRPr lang="en-US" dirty="0" smtClean="0"/>
          </a:p>
          <a:p>
            <a:r>
              <a:rPr lang="en-US" dirty="0" smtClean="0"/>
              <a:t>“</a:t>
            </a:r>
            <a:r>
              <a:rPr lang="en-US" dirty="0"/>
              <a:t>Get Up and Go” </a:t>
            </a:r>
            <a:r>
              <a:rPr lang="en-US" dirty="0" smtClean="0"/>
              <a:t>test: Qualitative</a:t>
            </a:r>
            <a:r>
              <a:rPr lang="en-US" dirty="0"/>
              <a:t>, timed, assesses gait, </a:t>
            </a:r>
            <a:r>
              <a:rPr lang="en-US" dirty="0" smtClean="0"/>
              <a:t>	balance</a:t>
            </a:r>
            <a:r>
              <a:rPr lang="en-US" dirty="0"/>
              <a:t>, and transfers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5062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/>
              <a:t>FUNCTIONAL ASSESSMENT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83427792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94467"/>
            <a:ext cx="8229600" cy="5101533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2800" dirty="0" smtClean="0"/>
              <a:t>FALLS/IMBALANCE</a:t>
            </a:r>
          </a:p>
          <a:p>
            <a:pPr marL="0" indent="0" algn="ctr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Approximately </a:t>
            </a:r>
            <a:r>
              <a:rPr lang="en-US" dirty="0"/>
              <a:t>one-third of community-dwelling persons age 65 years and one-half of those over 80 years of age fall each year.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Patients </a:t>
            </a:r>
            <a:r>
              <a:rPr lang="en-US" dirty="0"/>
              <a:t>who have fallen or have a gait or balance problem are at higher risk of having a subsequent fall and losing independence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-</a:t>
            </a:r>
            <a:r>
              <a:rPr lang="en-US" dirty="0"/>
              <a:t>The </a:t>
            </a:r>
            <a:r>
              <a:rPr lang="en-US" dirty="0" err="1"/>
              <a:t>Tinetti</a:t>
            </a:r>
            <a:r>
              <a:rPr lang="en-US" dirty="0"/>
              <a:t> Balance and Gait Evaluation is a useful tool to assess a patient's fall </a:t>
            </a:r>
            <a:r>
              <a:rPr lang="en-US" dirty="0" smtClean="0"/>
              <a:t>risk.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42067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276725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673178"/>
            <a:ext cx="8229600" cy="542282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dirty="0" smtClean="0"/>
              <a:t>NUTRITIONAL ASSESSMENT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F</a:t>
            </a:r>
            <a:r>
              <a:rPr lang="en-US" dirty="0" smtClean="0"/>
              <a:t>our </a:t>
            </a:r>
            <a:r>
              <a:rPr lang="en-US" dirty="0"/>
              <a:t>components specific to the geriatric nutritional assessment: </a:t>
            </a:r>
            <a:endParaRPr lang="en-US" dirty="0" smtClean="0"/>
          </a:p>
          <a:p>
            <a:pPr marL="514350" indent="-514350">
              <a:buAutoNum type="arabicParenBoth"/>
            </a:pPr>
            <a:r>
              <a:rPr lang="en-US" dirty="0" smtClean="0"/>
              <a:t>nutritional </a:t>
            </a:r>
            <a:r>
              <a:rPr lang="en-US" dirty="0"/>
              <a:t>history </a:t>
            </a:r>
            <a:endParaRPr lang="en-US" dirty="0" smtClean="0"/>
          </a:p>
          <a:p>
            <a:pPr marL="514350" indent="-514350">
              <a:buAutoNum type="arabicParenBoth"/>
            </a:pPr>
            <a:r>
              <a:rPr lang="en-US" dirty="0" smtClean="0"/>
              <a:t>a </a:t>
            </a:r>
            <a:r>
              <a:rPr lang="en-US" dirty="0"/>
              <a:t>record of a patient's usual food intake based on 24-hour dietary recall</a:t>
            </a:r>
            <a:r>
              <a:rPr lang="en-US" dirty="0" smtClean="0"/>
              <a:t>;</a:t>
            </a:r>
          </a:p>
          <a:p>
            <a:pPr marL="514350" indent="-514350">
              <a:buAutoNum type="arabicParenBoth"/>
            </a:pPr>
            <a:r>
              <a:rPr lang="en-US" dirty="0" smtClean="0"/>
              <a:t>physical </a:t>
            </a:r>
            <a:r>
              <a:rPr lang="en-US" dirty="0"/>
              <a:t>examination with particular attention to signs associated with inadequate nutrition or </a:t>
            </a:r>
            <a:r>
              <a:rPr lang="en-US" dirty="0" smtClean="0"/>
              <a:t>overconsumption</a:t>
            </a:r>
          </a:p>
          <a:p>
            <a:pPr marL="514350" indent="-514350">
              <a:buAutoNum type="arabicParenBoth"/>
            </a:pPr>
            <a:r>
              <a:rPr lang="en-US" dirty="0" smtClean="0"/>
              <a:t> select </a:t>
            </a:r>
            <a:r>
              <a:rPr lang="en-US" dirty="0"/>
              <a:t>laboratory </a:t>
            </a:r>
            <a:r>
              <a:rPr lang="en-US" dirty="0" smtClean="0"/>
              <a:t>tests (pre-albumin, albumin,   protein, etc.)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20778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560535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24782" y="841472"/>
            <a:ext cx="8229600" cy="561491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dirty="0" smtClean="0"/>
              <a:t>PHYSICAL NUTRITIONAL ASSESSMENT</a:t>
            </a:r>
          </a:p>
          <a:p>
            <a:pPr marL="0" indent="0" algn="ctr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• Visual inspection </a:t>
            </a:r>
          </a:p>
          <a:p>
            <a:pPr marL="0" indent="0">
              <a:buNone/>
            </a:pPr>
            <a:r>
              <a:rPr lang="en-US" dirty="0"/>
              <a:t>• Measure height, weight, body mass index (BMI) </a:t>
            </a:r>
          </a:p>
          <a:p>
            <a:pPr marL="0" indent="0">
              <a:buNone/>
            </a:pPr>
            <a:r>
              <a:rPr lang="en-US" dirty="0"/>
              <a:t>—BMI = weight (kg) / height (m2) </a:t>
            </a:r>
          </a:p>
          <a:p>
            <a:pPr marL="0" indent="0">
              <a:buNone/>
            </a:pPr>
            <a:r>
              <a:rPr lang="en-US" dirty="0"/>
              <a:t>—low BMI &lt; 20 kg/m2)</a:t>
            </a:r>
            <a:br>
              <a:rPr lang="en-US" dirty="0"/>
            </a:br>
            <a:r>
              <a:rPr lang="en-US" dirty="0"/>
              <a:t>• Unintentional weight loss &gt; </a:t>
            </a:r>
            <a:r>
              <a:rPr lang="en-US" dirty="0" smtClean="0"/>
              <a:t>10 </a:t>
            </a:r>
            <a:r>
              <a:rPr lang="en-US" dirty="0" err="1"/>
              <a:t>lbs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	-MST- malnutrition screening tool &lt; 65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-MNA- mini-nutritional assessment &gt;65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907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279085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826173"/>
            <a:ext cx="8229600" cy="5813809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3000" dirty="0" smtClean="0"/>
              <a:t>VISION ASSESSMENT</a:t>
            </a:r>
          </a:p>
          <a:p>
            <a:endParaRPr lang="en-US" dirty="0"/>
          </a:p>
          <a:p>
            <a:r>
              <a:rPr lang="en-US" dirty="0" smtClean="0"/>
              <a:t>Cataracts</a:t>
            </a:r>
            <a:r>
              <a:rPr lang="en-US" dirty="0"/>
              <a:t>, glaucoma, macular degeneration, and abnormalities of accommodation worsen with </a:t>
            </a:r>
            <a:r>
              <a:rPr lang="en-US" dirty="0" smtClean="0"/>
              <a:t>age. </a:t>
            </a:r>
          </a:p>
          <a:p>
            <a:endParaRPr lang="en-US" dirty="0"/>
          </a:p>
          <a:p>
            <a:r>
              <a:rPr lang="en-US" dirty="0" smtClean="0"/>
              <a:t>Assess </a:t>
            </a:r>
            <a:r>
              <a:rPr lang="en-US" dirty="0"/>
              <a:t>difficulties by asking about everyday </a:t>
            </a:r>
            <a:r>
              <a:rPr lang="en-US" dirty="0" smtClean="0"/>
              <a:t>tasks. 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	—</a:t>
            </a:r>
            <a:r>
              <a:rPr lang="en-US" dirty="0"/>
              <a:t>driving; watching TV; reading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Use </a:t>
            </a:r>
            <a:r>
              <a:rPr lang="en-US" dirty="0"/>
              <a:t>performance-based screening —ask to read from newspaper, magazine —use </a:t>
            </a:r>
            <a:r>
              <a:rPr lang="en-US" dirty="0" err="1"/>
              <a:t>Snellen</a:t>
            </a:r>
            <a:r>
              <a:rPr lang="en-US" dirty="0"/>
              <a:t> </a:t>
            </a:r>
            <a:r>
              <a:rPr lang="en-US" dirty="0" smtClean="0"/>
              <a:t>chart  </a:t>
            </a:r>
          </a:p>
          <a:p>
            <a:endParaRPr lang="en-US" dirty="0" smtClean="0"/>
          </a:p>
          <a:p>
            <a:r>
              <a:rPr lang="en-US" dirty="0"/>
              <a:t>The most common causes of vision impairment in older persons include presbyopia, glaucoma, diabetic retinopathy, cataracts, and age-related macular degeneration.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73773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531674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734376"/>
            <a:ext cx="8229600" cy="590560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dirty="0" smtClean="0"/>
              <a:t>HEARING ASSESSMENT</a:t>
            </a:r>
            <a:endParaRPr lang="en-US" sz="2800" dirty="0"/>
          </a:p>
          <a:p>
            <a:endParaRPr lang="en-US" sz="2400" dirty="0" smtClean="0"/>
          </a:p>
          <a:p>
            <a:r>
              <a:rPr lang="en-US" sz="2400" dirty="0" smtClean="0"/>
              <a:t>Hearing </a:t>
            </a:r>
            <a:r>
              <a:rPr lang="en-US" sz="2400" dirty="0"/>
              <a:t>loss is common among older adults </a:t>
            </a:r>
            <a:endParaRPr lang="en-US" dirty="0"/>
          </a:p>
          <a:p>
            <a:r>
              <a:rPr lang="en-US" sz="2400" dirty="0" smtClean="0"/>
              <a:t>Impaired hearing- </a:t>
            </a:r>
            <a:r>
              <a:rPr lang="en-US" sz="2400" dirty="0"/>
              <a:t>depression, </a:t>
            </a:r>
            <a:r>
              <a:rPr lang="en-US" sz="2400" dirty="0" smtClean="0"/>
              <a:t>social withdrawal </a:t>
            </a:r>
            <a:endParaRPr lang="en-US" dirty="0"/>
          </a:p>
          <a:p>
            <a:r>
              <a:rPr lang="en-US" sz="2400" dirty="0" smtClean="0"/>
              <a:t>Assess </a:t>
            </a:r>
            <a:r>
              <a:rPr lang="en-US" sz="2400" dirty="0"/>
              <a:t>first for cerumen impaction </a:t>
            </a:r>
            <a:endParaRPr lang="en-US" sz="2400" dirty="0" smtClean="0"/>
          </a:p>
          <a:p>
            <a:r>
              <a:rPr lang="en-US" sz="2400" dirty="0" smtClean="0"/>
              <a:t>Whisper test</a:t>
            </a:r>
            <a:endParaRPr lang="en-US" dirty="0"/>
          </a:p>
          <a:p>
            <a:r>
              <a:rPr lang="en-US" sz="2400" dirty="0" smtClean="0"/>
              <a:t>Use </a:t>
            </a:r>
            <a:r>
              <a:rPr lang="en-US" sz="2400" dirty="0"/>
              <a:t>hand-held audioscope to test for abnormality </a:t>
            </a:r>
            <a:endParaRPr lang="en-US" dirty="0"/>
          </a:p>
          <a:p>
            <a:pPr marL="0" indent="0">
              <a:buNone/>
            </a:pPr>
            <a:r>
              <a:rPr lang="en-US" sz="2400" dirty="0" smtClean="0"/>
              <a:t>	—</a:t>
            </a:r>
            <a:r>
              <a:rPr lang="en-US" sz="2400" dirty="0"/>
              <a:t>loss of 40 dB tone at 1000 or 2000 Hz in one or both </a:t>
            </a:r>
            <a:r>
              <a:rPr lang="en-US" sz="2400" dirty="0" smtClean="0"/>
              <a:t>	ears </a:t>
            </a:r>
            <a:r>
              <a:rPr lang="en-US" sz="2400" dirty="0"/>
              <a:t>is abnormal </a:t>
            </a:r>
            <a:endParaRPr lang="en-US" dirty="0"/>
          </a:p>
          <a:p>
            <a:pPr marL="0" indent="0">
              <a:buNone/>
            </a:pPr>
            <a:r>
              <a:rPr lang="en-US" sz="2400" dirty="0" smtClean="0"/>
              <a:t>	—</a:t>
            </a:r>
            <a:r>
              <a:rPr lang="en-US" sz="2400" dirty="0"/>
              <a:t>refer for formal audiometry testing </a:t>
            </a:r>
            <a:endParaRPr lang="en-US" sz="2400" dirty="0" smtClean="0"/>
          </a:p>
          <a:p>
            <a:pPr marL="0" indent="0">
              <a:buNone/>
            </a:pPr>
            <a:endParaRPr lang="en-US" dirty="0"/>
          </a:p>
          <a:p>
            <a:pPr marL="365760" lvl="1" indent="0">
              <a:buNone/>
            </a:pPr>
            <a:r>
              <a:rPr lang="en-US" dirty="0" err="1" smtClean="0">
                <a:solidFill>
                  <a:srgbClr val="FFFFFF"/>
                </a:solidFill>
              </a:rPr>
              <a:t>Presbycusis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>
                <a:solidFill>
                  <a:srgbClr val="FFFFFF"/>
                </a:solidFill>
              </a:rPr>
              <a:t>is the third most common chronic condition in older Americans, after hypertension and arthritis.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81976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094430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841472"/>
            <a:ext cx="8229600" cy="525452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dirty="0" smtClean="0"/>
              <a:t>COGNITIVE SCREENING</a:t>
            </a:r>
          </a:p>
          <a:p>
            <a:pPr marL="0" indent="0" algn="ctr">
              <a:buNone/>
            </a:pPr>
            <a:endParaRPr lang="en-US" dirty="0"/>
          </a:p>
          <a:p>
            <a:r>
              <a:rPr lang="en-US" dirty="0"/>
              <a:t>Prevalence of Alzheimer’s disease: —10% of those aged 65+ —nearly 50% of those aged 85</a:t>
            </a:r>
            <a:r>
              <a:rPr lang="en-US" dirty="0" smtClean="0"/>
              <a:t>+. </a:t>
            </a:r>
            <a:endParaRPr lang="en-US" dirty="0"/>
          </a:p>
          <a:p>
            <a:r>
              <a:rPr lang="en-US" dirty="0"/>
              <a:t>Most people with dementia do not complain of memory </a:t>
            </a:r>
            <a:r>
              <a:rPr lang="en-US" dirty="0" smtClean="0"/>
              <a:t>loss. </a:t>
            </a:r>
            <a:endParaRPr lang="en-US" dirty="0"/>
          </a:p>
          <a:p>
            <a:r>
              <a:rPr lang="en-US" dirty="0"/>
              <a:t>Cognitively impaired older persons are at risk for accidents, delirium, medical </a:t>
            </a:r>
            <a:r>
              <a:rPr lang="en-US" dirty="0" smtClean="0"/>
              <a:t>non-adherence</a:t>
            </a:r>
            <a:r>
              <a:rPr lang="en-US" dirty="0"/>
              <a:t>, and </a:t>
            </a:r>
            <a:r>
              <a:rPr lang="en-US" dirty="0" smtClean="0"/>
              <a:t>disability. 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9072"/>
          </a:xfrm>
        </p:spPr>
        <p:txBody>
          <a:bodyPr>
            <a:normAutofit/>
          </a:bodyPr>
          <a:lstStyle/>
          <a:p>
            <a:pPr lvl="0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826429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/>
          <p:cNvSpPr>
            <a:spLocks noGrp="1"/>
          </p:cNvSpPr>
          <p:nvPr>
            <p:ph type="title"/>
          </p:nvPr>
        </p:nvSpPr>
        <p:spPr>
          <a:xfrm>
            <a:off x="579605" y="-780869"/>
            <a:ext cx="8229600" cy="780869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9" name="Content Placeholder 8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2653" r="-32653"/>
          <a:stretch>
            <a:fillRect/>
          </a:stretch>
        </p:blipFill>
        <p:spPr bwMode="auto">
          <a:xfrm>
            <a:off x="457200" y="152400"/>
            <a:ext cx="8229600" cy="6534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7233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98119"/>
            <a:ext cx="8229600" cy="589788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sz="2800" dirty="0" smtClean="0"/>
              <a:t>COGNITIVE PERFORMANCE MEASURES</a:t>
            </a:r>
            <a:endParaRPr lang="en-US" sz="2800" dirty="0"/>
          </a:p>
          <a:p>
            <a:endParaRPr lang="en-US" dirty="0"/>
          </a:p>
          <a:p>
            <a:r>
              <a:rPr lang="en-US" dirty="0" smtClean="0"/>
              <a:t>Mini Cognitive Assessment Instrument</a:t>
            </a:r>
          </a:p>
          <a:p>
            <a:r>
              <a:rPr lang="en-US" dirty="0" err="1" smtClean="0"/>
              <a:t>Folstein’s</a:t>
            </a:r>
            <a:r>
              <a:rPr lang="en-US" dirty="0" smtClean="0"/>
              <a:t> </a:t>
            </a:r>
            <a:r>
              <a:rPr lang="en-US" dirty="0"/>
              <a:t>Mini-Mental State Examination (MMSE) </a:t>
            </a:r>
          </a:p>
          <a:p>
            <a:pPr marL="0" indent="0">
              <a:buNone/>
            </a:pPr>
            <a:r>
              <a:rPr lang="en-US" dirty="0" smtClean="0"/>
              <a:t>	—</a:t>
            </a:r>
            <a:r>
              <a:rPr lang="en-US" dirty="0"/>
              <a:t>widely used </a:t>
            </a:r>
          </a:p>
          <a:p>
            <a:pPr marL="0" indent="0">
              <a:buNone/>
            </a:pPr>
            <a:r>
              <a:rPr lang="en-US" dirty="0" smtClean="0"/>
              <a:t>	—</a:t>
            </a:r>
            <a:r>
              <a:rPr lang="en-US" dirty="0"/>
              <a:t>tests orientation, registration, recall, attention, </a:t>
            </a:r>
            <a:r>
              <a:rPr lang="en-US" dirty="0" smtClean="0"/>
              <a:t>	calculation</a:t>
            </a:r>
            <a:r>
              <a:rPr lang="en-US" dirty="0"/>
              <a:t>, language, visuospatial skills </a:t>
            </a:r>
          </a:p>
          <a:p>
            <a:r>
              <a:rPr lang="en-US" dirty="0" smtClean="0"/>
              <a:t>Tests </a:t>
            </a:r>
            <a:r>
              <a:rPr lang="en-US" dirty="0"/>
              <a:t>of executive control —clock-drawing test</a:t>
            </a:r>
            <a:br>
              <a:rPr lang="en-US" dirty="0"/>
            </a:br>
            <a:r>
              <a:rPr lang="en-US" dirty="0"/>
              <a:t>—listing 4-legged animals test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214458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566081"/>
            <a:ext cx="8229600" cy="552991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dirty="0" smtClean="0"/>
              <a:t>ASSESS PSYCHOLOGICAL STATUS</a:t>
            </a:r>
          </a:p>
          <a:p>
            <a:pPr marL="0" indent="0" algn="ctr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n-US" dirty="0"/>
              <a:t>Although prevalence of major depression among older adults is low (1%-2%), “subclinical” depression is common 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Depression in the elderly may present atypically, and may be masked in patients with cognitive impairment.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Watch </a:t>
            </a:r>
            <a:r>
              <a:rPr lang="en-US" dirty="0"/>
              <a:t>for signs of anxiety, </a:t>
            </a:r>
            <a:r>
              <a:rPr lang="en-US" dirty="0" smtClean="0"/>
              <a:t>bereavement. 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413681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124176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428386"/>
            <a:ext cx="8229600" cy="5667614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3000" dirty="0" smtClean="0"/>
              <a:t>DEPRESSION SCREENING TOOLS</a:t>
            </a:r>
          </a:p>
          <a:p>
            <a:pPr marL="0" indent="0" algn="ctr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2 Questions: </a:t>
            </a:r>
          </a:p>
          <a:p>
            <a:pPr marL="0" indent="0">
              <a:buNone/>
            </a:pPr>
            <a:r>
              <a:rPr lang="en-US" dirty="0" smtClean="0"/>
              <a:t>"</a:t>
            </a:r>
            <a:r>
              <a:rPr lang="en-US" dirty="0"/>
              <a:t>During the past month, have you been bothered by feeling down, depressed or hopeless</a:t>
            </a:r>
            <a:r>
              <a:rPr lang="en-US" dirty="0" smtClean="0"/>
              <a:t>?”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 "During the past month, have you been bothered by little interest or pleasure in doing things?"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-If </a:t>
            </a:r>
            <a:r>
              <a:rPr lang="en-US" dirty="0"/>
              <a:t>“Yes,” do further </a:t>
            </a:r>
            <a:r>
              <a:rPr lang="en-US" dirty="0" smtClean="0"/>
              <a:t>evaluation.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1.  Patient Health Questionnaire-9 (PHQ-9)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2. Geriatric Depression </a:t>
            </a:r>
            <a:r>
              <a:rPr lang="en-US" dirty="0"/>
              <a:t>Scale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275986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335359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657878"/>
            <a:ext cx="8229600" cy="5438122"/>
          </a:xfrm>
        </p:spPr>
        <p:txBody>
          <a:bodyPr/>
          <a:lstStyle/>
          <a:p>
            <a:pPr marL="0" indent="0" algn="ctr">
              <a:buNone/>
            </a:pPr>
            <a:r>
              <a:rPr lang="en-US" sz="2800" dirty="0" smtClean="0"/>
              <a:t>POLYPHARMACY</a:t>
            </a:r>
          </a:p>
          <a:p>
            <a:pPr marL="0" indent="0" algn="ctr">
              <a:buNone/>
            </a:pPr>
            <a:endParaRPr lang="en-US" dirty="0"/>
          </a:p>
          <a:p>
            <a:r>
              <a:rPr lang="en-US" dirty="0" smtClean="0"/>
              <a:t>Older </a:t>
            </a:r>
            <a:r>
              <a:rPr lang="en-US" dirty="0"/>
              <a:t>persons are often prescribed multiple medications by different health care providers, putting them at increased risk for drug-drug interactions and adverse drug events.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The </a:t>
            </a:r>
            <a:r>
              <a:rPr lang="en-US" dirty="0"/>
              <a:t>clinician should review the patient's medications at each visit.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05478"/>
          </a:xfrm>
        </p:spPr>
        <p:txBody>
          <a:bodyPr>
            <a:normAutofit fontScale="90000"/>
          </a:bodyPr>
          <a:lstStyle/>
          <a:p>
            <a:pPr lvl="0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4180463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734376"/>
            <a:ext cx="8229600" cy="5361624"/>
          </a:xfrm>
        </p:spPr>
        <p:txBody>
          <a:bodyPr/>
          <a:lstStyle/>
          <a:p>
            <a:pPr marL="0" indent="0" algn="ctr">
              <a:buNone/>
            </a:pPr>
            <a:r>
              <a:rPr lang="en-US" sz="2800" dirty="0" smtClean="0"/>
              <a:t>SOCIAL ASSESSMENT</a:t>
            </a:r>
          </a:p>
          <a:p>
            <a:pPr marL="0" indent="0" algn="ctr">
              <a:buNone/>
            </a:pPr>
            <a:endParaRPr lang="en-US" dirty="0"/>
          </a:p>
          <a:p>
            <a:r>
              <a:rPr lang="en-US" dirty="0"/>
              <a:t>Availability of a personal support system </a:t>
            </a:r>
          </a:p>
          <a:p>
            <a:r>
              <a:rPr lang="en-US" dirty="0"/>
              <a:t>Caregiver burden </a:t>
            </a:r>
          </a:p>
          <a:p>
            <a:r>
              <a:rPr lang="en-US" dirty="0"/>
              <a:t>Economic well-being </a:t>
            </a:r>
          </a:p>
          <a:p>
            <a:r>
              <a:rPr lang="en-US" dirty="0"/>
              <a:t>Elder mistreatment </a:t>
            </a:r>
            <a:endParaRPr lang="en-US" dirty="0" smtClean="0"/>
          </a:p>
          <a:p>
            <a:r>
              <a:rPr lang="en-US" dirty="0" smtClean="0"/>
              <a:t>Advance </a:t>
            </a:r>
            <a:r>
              <a:rPr lang="en-US" dirty="0"/>
              <a:t>directives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81976"/>
          </a:xfrm>
        </p:spPr>
        <p:txBody>
          <a:bodyPr>
            <a:normAutofit/>
          </a:bodyPr>
          <a:lstStyle/>
          <a:p>
            <a:pPr lvl="0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7320600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688477"/>
            <a:ext cx="8229600" cy="5407523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/>
              <a:t>Caregiver Burden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Caregivers </a:t>
            </a:r>
            <a:r>
              <a:rPr lang="en-US" dirty="0"/>
              <a:t>should be screened periodically for symptoms of depression or caregiver </a:t>
            </a:r>
            <a:r>
              <a:rPr lang="en-US" dirty="0" smtClean="0"/>
              <a:t>burnout; and </a:t>
            </a:r>
            <a:r>
              <a:rPr lang="en-US" dirty="0"/>
              <a:t>if present, referred for counseling or support </a:t>
            </a:r>
            <a:r>
              <a:rPr lang="en-US" dirty="0" smtClean="0"/>
              <a:t>groups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Burden Interview: </a:t>
            </a:r>
            <a:r>
              <a:rPr lang="en-US" dirty="0" err="1" smtClean="0"/>
              <a:t>Zarit</a:t>
            </a:r>
            <a:r>
              <a:rPr lang="en-US" dirty="0" smtClean="0"/>
              <a:t> Score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428981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170256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60091"/>
            <a:ext cx="8229600" cy="5835909"/>
          </a:xfrm>
        </p:spPr>
        <p:txBody>
          <a:bodyPr/>
          <a:lstStyle/>
          <a:p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Financial Assessment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financial situation of a functionally impaired older adult is important to assess.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Older adults </a:t>
            </a:r>
            <a:r>
              <a:rPr lang="en-US" dirty="0"/>
              <a:t>may qualify for state or local benefits, depending upon their income.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Older </a:t>
            </a:r>
            <a:r>
              <a:rPr lang="en-US" dirty="0"/>
              <a:t>patients occasionally have other benefits such as long-term care insurance or veteran's benefits that can help in paying for caregivers or prevent the need for institutionalization.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7691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54301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550782"/>
            <a:ext cx="8229600" cy="60892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smtClean="0"/>
              <a:t>Elder Abuse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Common </a:t>
            </a:r>
            <a:r>
              <a:rPr lang="en-US" dirty="0"/>
              <a:t>types of </a:t>
            </a:r>
            <a:r>
              <a:rPr lang="en-US" dirty="0" smtClean="0"/>
              <a:t>elder abuse </a:t>
            </a:r>
            <a:r>
              <a:rPr lang="en-US" dirty="0"/>
              <a:t>include physical abuse, </a:t>
            </a:r>
            <a:r>
              <a:rPr lang="en-US" dirty="0" smtClean="0"/>
              <a:t>psychological </a:t>
            </a:r>
            <a:r>
              <a:rPr lang="en-US" dirty="0"/>
              <a:t>abuse, neglect, and financial abuse. Each type may be intentional or unintentional. The perpetrators are usually adult children but may be other family members or paid or informal caregivers.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-</a:t>
            </a:r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dirty="0"/>
              <a:t>patient should be interviewed alone, o</a:t>
            </a:r>
            <a:r>
              <a:rPr lang="en-US" dirty="0" smtClean="0"/>
              <a:t>ther </a:t>
            </a:r>
            <a:r>
              <a:rPr lang="en-US" dirty="0"/>
              <a:t>involved people may also be interviewed separately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-Ask general </a:t>
            </a:r>
            <a:r>
              <a:rPr lang="en-US" dirty="0"/>
              <a:t>questions about feelings of safety </a:t>
            </a:r>
            <a:r>
              <a:rPr lang="en-US" dirty="0" smtClean="0"/>
              <a:t>but, include </a:t>
            </a:r>
            <a:r>
              <a:rPr lang="en-US" dirty="0"/>
              <a:t>direct questions about possible </a:t>
            </a:r>
            <a:r>
              <a:rPr lang="en-US" dirty="0" smtClean="0"/>
              <a:t>mistreatment.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3829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284162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52400"/>
            <a:ext cx="8432428" cy="67056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en-US" sz="1400" b="1" dirty="0" smtClean="0"/>
          </a:p>
          <a:p>
            <a:pPr marL="0" indent="0" algn="ctr">
              <a:buNone/>
            </a:pPr>
            <a:r>
              <a:rPr lang="en-US" sz="1400" b="1" dirty="0" smtClean="0"/>
              <a:t>Signs </a:t>
            </a:r>
            <a:r>
              <a:rPr lang="en-US" sz="1400" b="1" dirty="0"/>
              <a:t>of Elder Abuse	</a:t>
            </a:r>
            <a:endParaRPr lang="en-US" sz="1400" b="1" dirty="0" smtClean="0"/>
          </a:p>
          <a:p>
            <a:pPr marL="0" indent="0" algn="ctr">
              <a:buNone/>
            </a:pPr>
            <a:r>
              <a:rPr lang="en-US" sz="1400" b="1" dirty="0"/>
              <a:t>	</a:t>
            </a:r>
          </a:p>
          <a:p>
            <a:pPr marL="0" indent="0">
              <a:buNone/>
            </a:pPr>
            <a:r>
              <a:rPr lang="en-US" sz="1400" b="1" dirty="0" smtClean="0"/>
              <a:t>Item</a:t>
            </a:r>
            <a:r>
              <a:rPr lang="en-US" sz="1400" b="1" dirty="0"/>
              <a:t>	</a:t>
            </a:r>
            <a:r>
              <a:rPr lang="en-US" sz="1400" b="1" dirty="0" smtClean="0"/>
              <a:t>			Sign</a:t>
            </a:r>
            <a:r>
              <a:rPr lang="en-US" sz="1400" b="1" dirty="0"/>
              <a:t>	</a:t>
            </a:r>
          </a:p>
          <a:p>
            <a:pPr marL="0" indent="0">
              <a:buNone/>
            </a:pPr>
            <a:r>
              <a:rPr lang="en-US" sz="1400" dirty="0"/>
              <a:t>Behavior	</a:t>
            </a:r>
            <a:r>
              <a:rPr lang="en-US" sz="1400" dirty="0" smtClean="0"/>
              <a:t>			Withdrawal </a:t>
            </a:r>
            <a:r>
              <a:rPr lang="en-US" sz="1400" dirty="0"/>
              <a:t>by the patient</a:t>
            </a:r>
          </a:p>
          <a:p>
            <a:pPr marL="0" indent="0">
              <a:buNone/>
            </a:pPr>
            <a:r>
              <a:rPr lang="en-US" sz="1400" dirty="0" smtClean="0"/>
              <a:t>				Infantilization </a:t>
            </a:r>
            <a:r>
              <a:rPr lang="en-US" sz="1400" dirty="0"/>
              <a:t>of the patient by the caregiver</a:t>
            </a:r>
          </a:p>
          <a:p>
            <a:pPr marL="0" indent="0">
              <a:buNone/>
            </a:pPr>
            <a:r>
              <a:rPr lang="en-US" sz="1400" dirty="0" smtClean="0"/>
              <a:t>				Caregiver's </a:t>
            </a:r>
            <a:r>
              <a:rPr lang="en-US" sz="1400" dirty="0"/>
              <a:t>insistence on providing the </a:t>
            </a:r>
            <a:r>
              <a:rPr lang="en-US" sz="1400" dirty="0" smtClean="0"/>
              <a:t>history</a:t>
            </a:r>
          </a:p>
          <a:p>
            <a:pPr marL="0" indent="0">
              <a:buNone/>
            </a:pPr>
            <a:r>
              <a:rPr lang="en-US" sz="1400" dirty="0" smtClean="0"/>
              <a:t>General </a:t>
            </a:r>
            <a:r>
              <a:rPr lang="en-US" sz="1400" dirty="0"/>
              <a:t>appearance	</a:t>
            </a:r>
            <a:r>
              <a:rPr lang="en-US" sz="1400" dirty="0" smtClean="0"/>
              <a:t>		Poor </a:t>
            </a:r>
            <a:r>
              <a:rPr lang="en-US" sz="1400" dirty="0"/>
              <a:t>hygiene </a:t>
            </a:r>
            <a:r>
              <a:rPr lang="en-US" sz="1400" dirty="0" smtClean="0"/>
              <a:t>(e.g., </a:t>
            </a:r>
            <a:r>
              <a:rPr lang="en-US" sz="1400" dirty="0"/>
              <a:t>unkempt appearance, </a:t>
            </a:r>
            <a:r>
              <a:rPr lang="en-US" sz="1400" dirty="0" smtClean="0"/>
              <a:t>				uncleanliness), Inappropriate dress</a:t>
            </a:r>
          </a:p>
          <a:p>
            <a:pPr marL="0" indent="0">
              <a:buNone/>
            </a:pPr>
            <a:r>
              <a:rPr lang="en-US" sz="1400" dirty="0" smtClean="0"/>
              <a:t>Skin </a:t>
            </a:r>
            <a:r>
              <a:rPr lang="en-US" sz="1400" dirty="0"/>
              <a:t>and mucous membranes	</a:t>
            </a:r>
            <a:r>
              <a:rPr lang="en-US" sz="1400" dirty="0" smtClean="0"/>
              <a:t>	Poor </a:t>
            </a:r>
            <a:r>
              <a:rPr lang="en-US" sz="1400" dirty="0"/>
              <a:t>skin turgor or other signs of dehydration</a:t>
            </a:r>
          </a:p>
          <a:p>
            <a:pPr marL="0" indent="0">
              <a:buNone/>
            </a:pPr>
            <a:r>
              <a:rPr lang="en-US" sz="1400" dirty="0" smtClean="0"/>
              <a:t>				Bruises</a:t>
            </a:r>
            <a:r>
              <a:rPr lang="en-US" sz="1400" dirty="0"/>
              <a:t>, </a:t>
            </a:r>
            <a:r>
              <a:rPr lang="en-US" sz="1400" dirty="0" smtClean="0"/>
              <a:t>particularly </a:t>
            </a:r>
            <a:r>
              <a:rPr lang="en-US" sz="1400" dirty="0"/>
              <a:t>multiple bruises in various stages of evolution</a:t>
            </a:r>
          </a:p>
          <a:p>
            <a:pPr marL="0" indent="0">
              <a:buNone/>
            </a:pPr>
            <a:r>
              <a:rPr lang="en-US" sz="1400" dirty="0" smtClean="0"/>
              <a:t>				Pressure ulcers, Deficient </a:t>
            </a:r>
            <a:r>
              <a:rPr lang="en-US" sz="1400" dirty="0"/>
              <a:t>care of established skin lesions	</a:t>
            </a:r>
          </a:p>
          <a:p>
            <a:pPr marL="0" indent="0">
              <a:buNone/>
            </a:pPr>
            <a:r>
              <a:rPr lang="en-US" sz="1400" dirty="0"/>
              <a:t>Head and neck	</a:t>
            </a:r>
            <a:r>
              <a:rPr lang="en-US" sz="1400" dirty="0" smtClean="0"/>
              <a:t>		Traumatic </a:t>
            </a:r>
            <a:r>
              <a:rPr lang="en-US" sz="1400" dirty="0"/>
              <a:t>alopecia (distinguished from male-pattern </a:t>
            </a:r>
            <a:r>
              <a:rPr lang="en-US" sz="1400" dirty="0" smtClean="0"/>
              <a:t>				alopecia </a:t>
            </a:r>
            <a:r>
              <a:rPr lang="en-US" sz="1400" dirty="0"/>
              <a:t>by distribution</a:t>
            </a:r>
            <a:r>
              <a:rPr lang="en-US" sz="1400" dirty="0" smtClean="0"/>
              <a:t>)</a:t>
            </a:r>
          </a:p>
          <a:p>
            <a:pPr marL="0" indent="0">
              <a:buNone/>
            </a:pPr>
            <a:r>
              <a:rPr lang="en-US" sz="1400" dirty="0" smtClean="0"/>
              <a:t>Trunk</a:t>
            </a:r>
            <a:r>
              <a:rPr lang="en-US" sz="1400" dirty="0"/>
              <a:t>	</a:t>
            </a:r>
            <a:r>
              <a:rPr lang="en-US" sz="1400" dirty="0" smtClean="0"/>
              <a:t>			Bruises, Welts </a:t>
            </a:r>
            <a:r>
              <a:rPr lang="en-US" sz="1400" dirty="0"/>
              <a:t>(shape may suggest implement</a:t>
            </a:r>
            <a:r>
              <a:rPr lang="en-US" sz="1400" dirty="0" smtClean="0"/>
              <a:t>—e.g., 				utensil</a:t>
            </a:r>
            <a:r>
              <a:rPr lang="en-US" sz="1400" dirty="0"/>
              <a:t>, </a:t>
            </a:r>
            <a:r>
              <a:rPr lang="en-US" sz="1400" dirty="0" smtClean="0"/>
              <a:t>stick</a:t>
            </a:r>
            <a:r>
              <a:rPr lang="en-US" sz="1400" dirty="0"/>
              <a:t>, belt)	</a:t>
            </a:r>
          </a:p>
          <a:p>
            <a:pPr marL="0" indent="0">
              <a:buNone/>
            </a:pPr>
            <a:r>
              <a:rPr lang="en-US" sz="1400" dirty="0"/>
              <a:t>GU region	</a:t>
            </a:r>
            <a:r>
              <a:rPr lang="en-US" sz="1400" dirty="0" smtClean="0"/>
              <a:t>			Rectal bleeding, Vaginal bleeding, Pressure </a:t>
            </a:r>
            <a:r>
              <a:rPr lang="en-US" sz="1400" dirty="0"/>
              <a:t>ulcers</a:t>
            </a:r>
          </a:p>
          <a:p>
            <a:pPr marL="0" indent="0">
              <a:buNone/>
            </a:pPr>
            <a:r>
              <a:rPr lang="en-US" sz="1400" dirty="0" smtClean="0"/>
              <a:t>				Infestations</a:t>
            </a:r>
            <a:r>
              <a:rPr lang="en-US" sz="1400" dirty="0"/>
              <a:t>	</a:t>
            </a:r>
          </a:p>
          <a:p>
            <a:pPr marL="0" indent="0">
              <a:buNone/>
            </a:pPr>
            <a:r>
              <a:rPr lang="en-US" sz="1400" dirty="0"/>
              <a:t>Extremities	</a:t>
            </a:r>
            <a:r>
              <a:rPr lang="en-US" sz="1400" dirty="0" smtClean="0"/>
              <a:t>			Wrist </a:t>
            </a:r>
            <a:r>
              <a:rPr lang="en-US" sz="1400" dirty="0"/>
              <a:t>or ankle lesions suggesting use of restraints or </a:t>
            </a:r>
            <a:r>
              <a:rPr lang="en-US" sz="1400" dirty="0" smtClean="0"/>
              <a:t>				immersion </a:t>
            </a:r>
            <a:r>
              <a:rPr lang="en-US" sz="1400" dirty="0"/>
              <a:t>burns </a:t>
            </a:r>
            <a:r>
              <a:rPr lang="en-US" sz="1400" dirty="0" smtClean="0"/>
              <a:t>(i.e., </a:t>
            </a:r>
            <a:r>
              <a:rPr lang="en-US" sz="1400" dirty="0"/>
              <a:t>in a stocking-glove distribution)	</a:t>
            </a:r>
          </a:p>
          <a:p>
            <a:pPr marL="0" indent="0">
              <a:buNone/>
            </a:pPr>
            <a:r>
              <a:rPr lang="en-US" sz="1400" dirty="0"/>
              <a:t>Musculoskeletal system	</a:t>
            </a:r>
            <a:r>
              <a:rPr lang="en-US" sz="1400" dirty="0" smtClean="0"/>
              <a:t>		Previously </a:t>
            </a:r>
            <a:r>
              <a:rPr lang="en-US" sz="1400" dirty="0"/>
              <a:t>undiagnosed </a:t>
            </a:r>
            <a:r>
              <a:rPr lang="en-US" sz="1400" dirty="0" smtClean="0"/>
              <a:t>fracture, Unexplained </a:t>
            </a:r>
            <a:r>
              <a:rPr lang="en-US" sz="1400" dirty="0"/>
              <a:t>pain</a:t>
            </a:r>
          </a:p>
          <a:p>
            <a:pPr marL="0" indent="0">
              <a:buNone/>
            </a:pPr>
            <a:r>
              <a:rPr lang="en-US" sz="1400" dirty="0" smtClean="0"/>
              <a:t>				Unexplained </a:t>
            </a:r>
            <a:r>
              <a:rPr lang="en-US" sz="1400" dirty="0"/>
              <a:t>gait disturbance	</a:t>
            </a:r>
          </a:p>
          <a:p>
            <a:pPr marL="0" indent="0">
              <a:buNone/>
            </a:pPr>
            <a:r>
              <a:rPr lang="en-US" sz="1400" dirty="0"/>
              <a:t>Mental and emotional health	</a:t>
            </a:r>
            <a:r>
              <a:rPr lang="en-US" sz="1400" dirty="0" smtClean="0"/>
              <a:t>	Depressive symptoms, Anxiety</a:t>
            </a:r>
            <a:r>
              <a:rPr lang="en-US" sz="1400" dirty="0"/>
              <a:t>	</a:t>
            </a:r>
          </a:p>
          <a:p>
            <a:pPr marL="0" indent="0">
              <a:buNone/>
            </a:pPr>
            <a:endParaRPr lang="en-US" sz="1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465025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627279"/>
            <a:ext cx="8229600" cy="54687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/>
              <a:t>Advance directives </a:t>
            </a:r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L</a:t>
            </a:r>
            <a:r>
              <a:rPr lang="en-US" dirty="0" smtClean="0"/>
              <a:t>egal </a:t>
            </a:r>
            <a:r>
              <a:rPr lang="en-US" dirty="0"/>
              <a:t>documents that extend a person's control over health care decisions in the event that the person becomes incapacitated. C</a:t>
            </a:r>
            <a:r>
              <a:rPr lang="en-US" dirty="0" smtClean="0"/>
              <a:t>ommunicate </a:t>
            </a:r>
            <a:r>
              <a:rPr lang="en-US" dirty="0"/>
              <a:t>preferences before incapacitation occurs.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Two </a:t>
            </a:r>
            <a:r>
              <a:rPr lang="en-US" dirty="0"/>
              <a:t>primary types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/>
              <a:t>-</a:t>
            </a:r>
            <a:r>
              <a:rPr lang="en-US" dirty="0" smtClean="0"/>
              <a:t>Living </a:t>
            </a:r>
            <a:r>
              <a:rPr lang="en-US" dirty="0"/>
              <a:t>will: Expresses preferences for end-of-life </a:t>
            </a:r>
            <a:r>
              <a:rPr lang="en-US" dirty="0" smtClean="0"/>
              <a:t>care</a:t>
            </a:r>
          </a:p>
          <a:p>
            <a:pPr marL="0" indent="0">
              <a:buNone/>
            </a:pPr>
            <a:r>
              <a:rPr lang="en-US" dirty="0"/>
              <a:t>-</a:t>
            </a:r>
            <a:r>
              <a:rPr lang="en-US" dirty="0" smtClean="0"/>
              <a:t>Durable </a:t>
            </a:r>
            <a:r>
              <a:rPr lang="en-US" dirty="0"/>
              <a:t>power of attorney for health care: Designates a surrogate decision maker	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47487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35659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By 2030, the number of U.S. adults aged 65 or older will more than double to about 71 million.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increasing number of older Americans </a:t>
            </a:r>
            <a:r>
              <a:rPr lang="en-US" dirty="0" smtClean="0"/>
              <a:t>will place </a:t>
            </a:r>
            <a:r>
              <a:rPr lang="en-US" dirty="0"/>
              <a:t>unprecedented demands on the provision of health care and aging-related services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Primary Care Providers must be prepared to care for increasingly older populations. </a:t>
            </a:r>
            <a:endParaRPr lang="en-US" dirty="0"/>
          </a:p>
        </p:txBody>
      </p:sp>
      <p:pic>
        <p:nvPicPr>
          <p:cNvPr id="6" name="Content Placeholder 5"/>
          <p:cNvPicPr>
            <a:picLocks noGrp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459" r="20459"/>
          <a:stretch>
            <a:fillRect/>
          </a:stretch>
        </p:blipFill>
        <p:spPr bwMode="auto"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90927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do-not-resuscitate (DNR) </a:t>
            </a:r>
            <a:r>
              <a:rPr lang="en-US" dirty="0" smtClean="0"/>
              <a:t>order: </a:t>
            </a:r>
            <a:r>
              <a:rPr lang="en-US" dirty="0"/>
              <a:t>placed in a patient's medical record by a physician informs the medical staff that CPR </a:t>
            </a:r>
            <a:r>
              <a:rPr lang="en-US" dirty="0" smtClean="0"/>
              <a:t>should be done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Physician Orders for Life-Sustaining Treatment (POLST</a:t>
            </a:r>
            <a:r>
              <a:rPr lang="en-US" dirty="0" smtClean="0"/>
              <a:t>): set of medical orders/programs put in place if </a:t>
            </a:r>
            <a:r>
              <a:rPr lang="en-US" dirty="0"/>
              <a:t>the </a:t>
            </a:r>
            <a:r>
              <a:rPr lang="en-US" dirty="0" smtClean="0"/>
              <a:t>clinician for patients expected to </a:t>
            </a:r>
            <a:r>
              <a:rPr lang="en-US" dirty="0"/>
              <a:t>die </a:t>
            </a:r>
            <a:r>
              <a:rPr lang="en-US" dirty="0" smtClean="0"/>
              <a:t>usually within </a:t>
            </a:r>
            <a:r>
              <a:rPr lang="en-US" dirty="0"/>
              <a:t>the next year.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44606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93361"/>
            <a:ext cx="8229600" cy="4902639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Although </a:t>
            </a:r>
            <a:r>
              <a:rPr lang="en-US" dirty="0"/>
              <a:t>the number of crashes among older drivers is low . . .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number of crashes per mile driven and the likelihood of serious injury and death are higher than for any other age group except those 16 to 24 years old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33864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>
                <a:effectLst/>
              </a:rPr>
              <a:t> THE OLDER DRIVER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76398526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397787"/>
            <a:ext cx="8229600" cy="5698213"/>
          </a:xfrm>
        </p:spPr>
        <p:txBody>
          <a:bodyPr/>
          <a:lstStyle/>
          <a:p>
            <a:endParaRPr lang="en-US" dirty="0" smtClean="0"/>
          </a:p>
          <a:p>
            <a:pPr marL="1051560" lvl="3" indent="0" algn="ctr">
              <a:buNone/>
            </a:pPr>
            <a:r>
              <a:rPr lang="en-US" sz="2800" dirty="0" smtClean="0"/>
              <a:t>RISK FACTORS FOR OLDER DRIVERS</a:t>
            </a:r>
            <a:endParaRPr lang="en-US" sz="2800" dirty="0"/>
          </a:p>
          <a:p>
            <a:endParaRPr lang="en-US" sz="2800" dirty="0" smtClean="0"/>
          </a:p>
          <a:p>
            <a:r>
              <a:rPr lang="en-US" dirty="0" smtClean="0"/>
              <a:t>Reduced </a:t>
            </a:r>
            <a:r>
              <a:rPr lang="en-US" dirty="0"/>
              <a:t>vision </a:t>
            </a:r>
          </a:p>
          <a:p>
            <a:r>
              <a:rPr lang="en-US" dirty="0"/>
              <a:t>Dementia </a:t>
            </a:r>
          </a:p>
          <a:p>
            <a:r>
              <a:rPr lang="en-US" dirty="0"/>
              <a:t>Impaired neck and truck rotation </a:t>
            </a:r>
          </a:p>
          <a:p>
            <a:r>
              <a:rPr lang="en-US" dirty="0"/>
              <a:t>Limitations of shoulders, hips, ankles </a:t>
            </a:r>
          </a:p>
          <a:p>
            <a:r>
              <a:rPr lang="en-US" dirty="0"/>
              <a:t>Foot abnormalities </a:t>
            </a:r>
          </a:p>
          <a:p>
            <a:r>
              <a:rPr lang="en-US" dirty="0"/>
              <a:t>Poor motor coordination </a:t>
            </a:r>
          </a:p>
          <a:p>
            <a:r>
              <a:rPr lang="en-US" dirty="0"/>
              <a:t>Medications and alcohol that affect alertness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245387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395102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305990"/>
            <a:ext cx="8229600" cy="5790010"/>
          </a:xfrm>
        </p:spPr>
        <p:txBody>
          <a:bodyPr/>
          <a:lstStyle/>
          <a:p>
            <a:endParaRPr lang="en-US" dirty="0" smtClean="0"/>
          </a:p>
          <a:p>
            <a:pPr marL="0" indent="0" algn="ctr">
              <a:buNone/>
            </a:pPr>
            <a:r>
              <a:rPr lang="en-US" sz="2800" dirty="0" smtClean="0"/>
              <a:t>When an Accident or Driving Violation Occurs</a:t>
            </a:r>
          </a:p>
          <a:p>
            <a:endParaRPr lang="en-US" dirty="0"/>
          </a:p>
          <a:p>
            <a:r>
              <a:rPr lang="en-US" dirty="0" smtClean="0"/>
              <a:t>Assess </a:t>
            </a:r>
            <a:r>
              <a:rPr lang="en-US" dirty="0"/>
              <a:t>Risks </a:t>
            </a:r>
          </a:p>
          <a:p>
            <a:r>
              <a:rPr lang="en-US" dirty="0"/>
              <a:t>Discuss safety concerns with the older driver and with spouse or family member, if possible </a:t>
            </a:r>
          </a:p>
          <a:p>
            <a:r>
              <a:rPr lang="en-US" dirty="0"/>
              <a:t>Urge consideration of other modes of transportation </a:t>
            </a:r>
          </a:p>
          <a:p>
            <a:r>
              <a:rPr lang="en-US" dirty="0"/>
              <a:t>Refer for formal driving evaluation </a:t>
            </a:r>
          </a:p>
          <a:p>
            <a:r>
              <a:rPr lang="en-US" dirty="0"/>
              <a:t>Encourage the Driver to Reduce Risks </a:t>
            </a:r>
          </a:p>
          <a:p>
            <a:r>
              <a:rPr lang="en-US" dirty="0"/>
              <a:t>Avoid rush hour, congested traffic </a:t>
            </a:r>
          </a:p>
          <a:p>
            <a:r>
              <a:rPr lang="en-US" dirty="0"/>
              <a:t>Avoid night driving </a:t>
            </a:r>
          </a:p>
          <a:p>
            <a:r>
              <a:rPr lang="en-US" dirty="0"/>
              <a:t>Avoid driving in poor weather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5359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617583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Most </a:t>
            </a:r>
            <a:r>
              <a:rPr lang="en-US" dirty="0"/>
              <a:t>older adult patients who are appropriate </a:t>
            </a:r>
            <a:r>
              <a:rPr lang="en-US" dirty="0" smtClean="0"/>
              <a:t>for geriatric assessment </a:t>
            </a:r>
            <a:r>
              <a:rPr lang="en-US" dirty="0"/>
              <a:t>have limited potential to return to fully healthy and independent </a:t>
            </a:r>
            <a:r>
              <a:rPr lang="en-US" dirty="0" smtClean="0"/>
              <a:t>lives. </a:t>
            </a:r>
            <a:r>
              <a:rPr lang="en-US" dirty="0"/>
              <a:t>C</a:t>
            </a:r>
            <a:r>
              <a:rPr lang="en-US" dirty="0" smtClean="0"/>
              <a:t>hoices </a:t>
            </a:r>
            <a:r>
              <a:rPr lang="en-US" dirty="0"/>
              <a:t>must be made about what outcomes are most important for them and their families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Must be patient</a:t>
            </a:r>
            <a:r>
              <a:rPr lang="en-US" dirty="0"/>
              <a:t>-centric and individualized. </a:t>
            </a:r>
            <a:endParaRPr lang="en-US" dirty="0" smtClean="0"/>
          </a:p>
          <a:p>
            <a:endParaRPr lang="en-US" dirty="0"/>
          </a:p>
          <a:p>
            <a:r>
              <a:rPr lang="en-US" dirty="0"/>
              <a:t>Both short-term and longer-range goals should be considered and progress towards meeting these </a:t>
            </a:r>
            <a:r>
              <a:rPr lang="en-US" dirty="0" smtClean="0"/>
              <a:t>goals should be routinely assessed.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49164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/>
              <a:t>GOALS OF CARE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57849612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R</a:t>
            </a:r>
            <a:r>
              <a:rPr lang="en-US" dirty="0" smtClean="0"/>
              <a:t>efer </a:t>
            </a:r>
            <a:r>
              <a:rPr lang="en-US" dirty="0"/>
              <a:t>patients </a:t>
            </a:r>
            <a:r>
              <a:rPr lang="en-US" dirty="0" smtClean="0"/>
              <a:t>who </a:t>
            </a:r>
            <a:r>
              <a:rPr lang="en-US" dirty="0"/>
              <a:t>are found to have problems in multiple areas during geriatric assessment screens.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Major </a:t>
            </a:r>
            <a:r>
              <a:rPr lang="en-US" dirty="0"/>
              <a:t>illnesses </a:t>
            </a:r>
            <a:r>
              <a:rPr lang="en-US" dirty="0" smtClean="0"/>
              <a:t>(e.g., </a:t>
            </a:r>
            <a:r>
              <a:rPr lang="en-US" dirty="0"/>
              <a:t>those requiring hospitalization or increased home resources to manage medical and functional needs) should </a:t>
            </a:r>
            <a:r>
              <a:rPr lang="en-US" dirty="0" smtClean="0"/>
              <a:t>be referred, </a:t>
            </a:r>
            <a:r>
              <a:rPr lang="en-US" dirty="0"/>
              <a:t>particularly for functional status, fall risk, cognitive problems, and mood disorders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Referral team: </a:t>
            </a:r>
            <a:r>
              <a:rPr lang="en-US" dirty="0"/>
              <a:t>social </a:t>
            </a:r>
            <a:r>
              <a:rPr lang="en-US" dirty="0" smtClean="0"/>
              <a:t>worker, physical </a:t>
            </a:r>
            <a:r>
              <a:rPr lang="en-US" dirty="0"/>
              <a:t>and occupational therapists, nutritionists, pharmacists, psychiatrists, psychologists, dentists, audiologists, podiatrists, and opticians.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56260"/>
          </a:xfrm>
        </p:spPr>
        <p:txBody>
          <a:bodyPr/>
          <a:lstStyle/>
          <a:p>
            <a:pPr algn="ctr"/>
            <a:r>
              <a:rPr lang="en-US" dirty="0" smtClean="0"/>
              <a:t>REFERRALS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995626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040366"/>
            <a:ext cx="8229600" cy="505563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r>
              <a:rPr lang="en-US" sz="1600" dirty="0" err="1" smtClean="0"/>
              <a:t>Bassem</a:t>
            </a:r>
            <a:r>
              <a:rPr lang="en-US" sz="1600" dirty="0" smtClean="0"/>
              <a:t>, E &amp; Higgins, K (2011). The geriatric assessment, American Family Physician,  </a:t>
            </a:r>
          </a:p>
          <a:p>
            <a:pPr marL="0" indent="0">
              <a:buNone/>
            </a:pPr>
            <a:r>
              <a:rPr lang="en-US" sz="1600" dirty="0"/>
              <a:t> </a:t>
            </a:r>
            <a:r>
              <a:rPr lang="en-US" sz="1600" dirty="0" smtClean="0"/>
              <a:t>    	83( 1), 48-56</a:t>
            </a:r>
            <a:endParaRPr lang="en-US" sz="1600" dirty="0"/>
          </a:p>
          <a:p>
            <a:pPr marL="0" indent="0">
              <a:buNone/>
            </a:pPr>
            <a:r>
              <a:rPr lang="en-US" sz="1600" dirty="0" smtClean="0"/>
              <a:t>GRS 5</a:t>
            </a:r>
            <a:r>
              <a:rPr lang="en-US" sz="1600" baseline="30000" dirty="0" smtClean="0"/>
              <a:t>th</a:t>
            </a:r>
            <a:r>
              <a:rPr lang="en-US" sz="1600" dirty="0" smtClean="0"/>
              <a:t> Edition, (2014). Assessment of the older adult, Retrieved from</a:t>
            </a:r>
          </a:p>
          <a:p>
            <a:pPr marL="0" indent="0">
              <a:buNone/>
            </a:pPr>
            <a:r>
              <a:rPr lang="en-US" sz="1600" dirty="0" smtClean="0"/>
              <a:t>     	http://</a:t>
            </a:r>
            <a:r>
              <a:rPr lang="en-US" sz="1600" dirty="0" smtClean="0">
                <a:hlinkClick r:id="rId2"/>
              </a:rPr>
              <a:t>www.ouhsc.edu/geriatricmedicine/documents/GRSS-geriatric-assessment</a:t>
            </a: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Iowa Geriatric Education Center, (2015). Geriatric assessment tools. Retrieved from:</a:t>
            </a:r>
          </a:p>
          <a:p>
            <a:pPr marL="0" indent="0">
              <a:buNone/>
            </a:pPr>
            <a:r>
              <a:rPr lang="en-US" sz="1600" dirty="0" smtClean="0"/>
              <a:t>     	http://</a:t>
            </a:r>
            <a:r>
              <a:rPr lang="en-US" sz="1600" dirty="0" smtClean="0">
                <a:hlinkClick r:id="rId3"/>
              </a:rPr>
              <a:t>www.healthcare.uiowa.edu/igec/tools</a:t>
            </a: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The Merck Manual Professors Edition (2015). Evaluation of the elderly patient. Retrieved                               	from</a:t>
            </a:r>
            <a:r>
              <a:rPr lang="en-US" sz="1600" dirty="0"/>
              <a:t>: </a:t>
            </a:r>
            <a:r>
              <a:rPr lang="en-US" sz="1600" dirty="0">
                <a:hlinkClick r:id="rId4"/>
              </a:rPr>
              <a:t>http://www.merckmanuals.com/professional/geriatrics</a:t>
            </a:r>
            <a:r>
              <a:rPr lang="en-US" sz="1600" dirty="0" smtClean="0">
                <a:hlinkClick r:id="rId4"/>
              </a:rPr>
              <a:t>/</a:t>
            </a:r>
            <a:r>
              <a:rPr lang="en-US" sz="1600" dirty="0" smtClean="0"/>
              <a:t>	</a:t>
            </a:r>
            <a:r>
              <a:rPr lang="en-US" sz="1600" dirty="0" err="1" smtClean="0"/>
              <a:t>approach_to_the_geriatric_patient</a:t>
            </a:r>
            <a:r>
              <a:rPr lang="en-US" sz="1600" dirty="0"/>
              <a:t>/</a:t>
            </a:r>
            <a:r>
              <a:rPr lang="en-US" sz="1600" dirty="0" err="1" smtClean="0"/>
              <a:t>evaluation_of_the_elderly_patient.html</a:t>
            </a: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Up To Date (2015). Comprehensive geriatric assessment. Retrieved from:</a:t>
            </a:r>
          </a:p>
          <a:p>
            <a:pPr marL="0" indent="0">
              <a:buNone/>
            </a:pPr>
            <a:r>
              <a:rPr lang="en-US" sz="1600" dirty="0" smtClean="0"/>
              <a:t>	http://</a:t>
            </a:r>
            <a:r>
              <a:rPr lang="en-US" sz="1600" dirty="0" smtClean="0">
                <a:hlinkClick r:id="rId5"/>
              </a:rPr>
              <a:t>www.uptodate.com/contents/comprehensive-geriatrics-assessment</a:t>
            </a: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5570"/>
          </a:xfrm>
        </p:spPr>
        <p:txBody>
          <a:bodyPr/>
          <a:lstStyle/>
          <a:p>
            <a:pPr algn="ctr"/>
            <a:r>
              <a:rPr lang="en-US" dirty="0" smtClean="0"/>
              <a:t>REFERENCES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04137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Approximately one-half of the ambulatory primary care for adults older than 65 years is provided by family </a:t>
            </a:r>
            <a:r>
              <a:rPr lang="en-US" dirty="0" smtClean="0"/>
              <a:t>providers.</a:t>
            </a:r>
          </a:p>
          <a:p>
            <a:endParaRPr lang="en-US" dirty="0"/>
          </a:p>
          <a:p>
            <a:r>
              <a:rPr lang="en-US" dirty="0" smtClean="0"/>
              <a:t>Approximately 22 percent of </a:t>
            </a:r>
            <a:r>
              <a:rPr lang="en-US" dirty="0"/>
              <a:t>visits to family </a:t>
            </a:r>
            <a:r>
              <a:rPr lang="en-US" dirty="0" smtClean="0"/>
              <a:t>providers </a:t>
            </a:r>
            <a:r>
              <a:rPr lang="en-US" dirty="0"/>
              <a:t>are from older adults</a:t>
            </a:r>
            <a:r>
              <a:rPr lang="en-US" dirty="0" smtClean="0"/>
              <a:t>.</a:t>
            </a:r>
            <a:endParaRPr lang="en-US" baseline="30000" dirty="0"/>
          </a:p>
          <a:p>
            <a:endParaRPr lang="en-US" baseline="30000" dirty="0" smtClean="0"/>
          </a:p>
          <a:p>
            <a:r>
              <a:rPr lang="en-US" dirty="0" smtClean="0"/>
              <a:t> </a:t>
            </a:r>
            <a:r>
              <a:rPr lang="en-US" dirty="0"/>
              <a:t>It is estimated that older adults will comprise at least 30 percent of patients in typical family medicine outpatient practices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856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82945"/>
            <a:ext cx="8229600" cy="4413055"/>
          </a:xfrm>
        </p:spPr>
        <p:txBody>
          <a:bodyPr/>
          <a:lstStyle/>
          <a:p>
            <a:r>
              <a:rPr lang="en-US" dirty="0">
                <a:latin typeface="+mj-lt"/>
              </a:rPr>
              <a:t>Normal Part of Life.</a:t>
            </a:r>
          </a:p>
          <a:p>
            <a:r>
              <a:rPr lang="en-US" dirty="0">
                <a:latin typeface="+mj-lt"/>
              </a:rPr>
              <a:t>Begins around age 30.</a:t>
            </a:r>
          </a:p>
          <a:p>
            <a:r>
              <a:rPr lang="en-US" dirty="0">
                <a:latin typeface="+mj-lt"/>
              </a:rPr>
              <a:t>Chronic vs.. Acute.</a:t>
            </a:r>
          </a:p>
          <a:p>
            <a:r>
              <a:rPr lang="en-US" dirty="0">
                <a:latin typeface="+mj-lt"/>
              </a:rPr>
              <a:t>Normal aging vs. disease progression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/>
            <a:r>
              <a:rPr lang="en-US" sz="4000" dirty="0" smtClean="0">
                <a:effectLst/>
              </a:rPr>
              <a:t>EFFECTS OF AGING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895864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52346"/>
            <a:ext cx="8229600" cy="4443654"/>
          </a:xfrm>
        </p:spPr>
        <p:txBody>
          <a:bodyPr/>
          <a:lstStyle/>
          <a:p>
            <a:r>
              <a:rPr lang="en-US" dirty="0">
                <a:latin typeface="+mj-lt"/>
              </a:rPr>
              <a:t>Brain changes with age.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Deterioration of nerve </a:t>
            </a:r>
            <a:r>
              <a:rPr lang="en-US" dirty="0" smtClean="0">
                <a:solidFill>
                  <a:schemeClr val="tx1"/>
                </a:solidFill>
              </a:rPr>
              <a:t>cells.</a:t>
            </a:r>
            <a:endParaRPr lang="en-US" dirty="0">
              <a:solidFill>
                <a:schemeClr val="tx1"/>
              </a:solidFill>
            </a:endParaRPr>
          </a:p>
          <a:p>
            <a:pPr lvl="1"/>
            <a:r>
              <a:rPr lang="en-US" dirty="0">
                <a:solidFill>
                  <a:schemeClr val="tx1"/>
                </a:solidFill>
              </a:rPr>
              <a:t>Slowing reflexes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365760" lvl="1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r>
              <a:rPr lang="en-US" dirty="0"/>
              <a:t>Clinical </a:t>
            </a:r>
            <a:r>
              <a:rPr lang="en-US" dirty="0" smtClean="0"/>
              <a:t>depression.</a:t>
            </a:r>
            <a:endParaRPr lang="en-US" dirty="0"/>
          </a:p>
          <a:p>
            <a:pPr lvl="1"/>
            <a:r>
              <a:rPr lang="en-US" dirty="0">
                <a:solidFill>
                  <a:schemeClr val="tx1"/>
                </a:solidFill>
              </a:rPr>
              <a:t>Frustration common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365760" lvl="1" indent="0">
              <a:buNone/>
            </a:pPr>
            <a:endParaRPr lang="en-US" dirty="0"/>
          </a:p>
          <a:p>
            <a:r>
              <a:rPr lang="en-US" dirty="0"/>
              <a:t>Altered mental </a:t>
            </a:r>
            <a:r>
              <a:rPr lang="en-US" dirty="0" smtClean="0"/>
              <a:t>status.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</p:spPr>
        <p:txBody>
          <a:bodyPr>
            <a:normAutofit/>
          </a:bodyPr>
          <a:lstStyle/>
          <a:p>
            <a:pPr lvl="0" algn="ctr"/>
            <a:r>
              <a:rPr lang="en-US" sz="4000" dirty="0" smtClean="0"/>
              <a:t>NEUROLOGICAL SYSTEM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27149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025067"/>
            <a:ext cx="8229600" cy="5070934"/>
          </a:xfrm>
        </p:spPr>
        <p:txBody>
          <a:bodyPr>
            <a:normAutofit/>
          </a:bodyPr>
          <a:lstStyle/>
          <a:p>
            <a:endParaRPr lang="en-US" dirty="0" smtClean="0">
              <a:latin typeface="Arial" charset="0"/>
            </a:endParaRPr>
          </a:p>
          <a:p>
            <a:r>
              <a:rPr lang="en-US" dirty="0" smtClean="0">
                <a:latin typeface="+mj-lt"/>
              </a:rPr>
              <a:t>Hypertension </a:t>
            </a:r>
            <a:r>
              <a:rPr lang="en-US" dirty="0">
                <a:latin typeface="+mj-lt"/>
              </a:rPr>
              <a:t>common</a:t>
            </a:r>
            <a:r>
              <a:rPr lang="en-US" dirty="0" smtClean="0">
                <a:latin typeface="+mj-lt"/>
              </a:rPr>
              <a:t>.</a:t>
            </a:r>
          </a:p>
          <a:p>
            <a:pPr marL="0" indent="0">
              <a:buNone/>
            </a:pPr>
            <a:endParaRPr lang="en-US" dirty="0">
              <a:latin typeface="+mj-lt"/>
            </a:endParaRPr>
          </a:p>
          <a:p>
            <a:r>
              <a:rPr lang="en-US" dirty="0">
                <a:latin typeface="+mj-lt"/>
              </a:rPr>
              <a:t>Changes in heart rate and rhythm.</a:t>
            </a:r>
          </a:p>
          <a:p>
            <a:pPr lvl="1"/>
            <a:r>
              <a:rPr lang="en-US" dirty="0">
                <a:solidFill>
                  <a:srgbClr val="FFFFFF"/>
                </a:solidFill>
                <a:latin typeface="+mj-lt"/>
              </a:rPr>
              <a:t>Calcium deposits around heart valves.</a:t>
            </a:r>
          </a:p>
          <a:p>
            <a:pPr lvl="1"/>
            <a:r>
              <a:rPr lang="en-US" dirty="0">
                <a:solidFill>
                  <a:srgbClr val="FFFFFF"/>
                </a:solidFill>
                <a:latin typeface="+mj-lt"/>
              </a:rPr>
              <a:t>Cardiac </a:t>
            </a:r>
            <a:r>
              <a:rPr lang="en-US" dirty="0" smtClean="0">
                <a:solidFill>
                  <a:srgbClr val="FFFFFF"/>
                </a:solidFill>
                <a:latin typeface="+mj-lt"/>
              </a:rPr>
              <a:t>Hypertrophy</a:t>
            </a:r>
            <a:endParaRPr lang="en-US" dirty="0">
              <a:solidFill>
                <a:srgbClr val="FFFFFF"/>
              </a:solidFill>
              <a:latin typeface="+mj-lt"/>
            </a:endParaRPr>
          </a:p>
          <a:p>
            <a:pPr lvl="2"/>
            <a:r>
              <a:rPr lang="en-US" dirty="0">
                <a:solidFill>
                  <a:srgbClr val="FFFFFF"/>
                </a:solidFill>
                <a:latin typeface="+mj-lt"/>
              </a:rPr>
              <a:t>Thickening of walls of the heart.</a:t>
            </a:r>
          </a:p>
          <a:p>
            <a:pPr lvl="3"/>
            <a:r>
              <a:rPr lang="en-US" dirty="0">
                <a:solidFill>
                  <a:srgbClr val="FFFFFF"/>
                </a:solidFill>
                <a:latin typeface="+mj-lt"/>
              </a:rPr>
              <a:t>Decreased cardiac output</a:t>
            </a:r>
            <a:r>
              <a:rPr lang="en-US" dirty="0" smtClean="0">
                <a:solidFill>
                  <a:srgbClr val="FFFFFF"/>
                </a:solidFill>
                <a:latin typeface="+mj-lt"/>
              </a:rPr>
              <a:t>.</a:t>
            </a:r>
            <a:endParaRPr lang="en-US" dirty="0">
              <a:solidFill>
                <a:srgbClr val="FFFFFF"/>
              </a:solidFill>
              <a:latin typeface="+mj-lt"/>
            </a:endParaRPr>
          </a:p>
          <a:p>
            <a:pPr lvl="1"/>
            <a:r>
              <a:rPr lang="en-US" dirty="0">
                <a:solidFill>
                  <a:srgbClr val="FFFFFF"/>
                </a:solidFill>
                <a:latin typeface="+mj-lt"/>
              </a:rPr>
              <a:t>Affects of CAD</a:t>
            </a:r>
            <a:r>
              <a:rPr lang="en-US" dirty="0" smtClean="0">
                <a:solidFill>
                  <a:srgbClr val="FFFFFF"/>
                </a:solidFill>
                <a:latin typeface="+mj-lt"/>
              </a:rPr>
              <a:t>.</a:t>
            </a:r>
            <a:endParaRPr lang="en-US" dirty="0">
              <a:solidFill>
                <a:srgbClr val="FFFFFF"/>
              </a:solidFill>
              <a:latin typeface="+mj-lt"/>
            </a:endParaRPr>
          </a:p>
          <a:p>
            <a:pPr lvl="2"/>
            <a:r>
              <a:rPr lang="en-US" dirty="0">
                <a:solidFill>
                  <a:srgbClr val="FFFFFF"/>
                </a:solidFill>
                <a:latin typeface="+mj-lt"/>
              </a:rPr>
              <a:t>Weak heart trying to pump against constricted vessels.</a:t>
            </a:r>
          </a:p>
          <a:p>
            <a:endParaRPr lang="en-US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72666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/>
              <a:t>CARDIOVASCULAR SYSTEM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876629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62761"/>
            <a:ext cx="8229600" cy="5492519"/>
          </a:xfrm>
        </p:spPr>
        <p:txBody>
          <a:bodyPr/>
          <a:lstStyle/>
          <a:p>
            <a:endParaRPr lang="en-US" sz="2400" dirty="0" smtClean="0">
              <a:solidFill>
                <a:srgbClr val="FFFFFF"/>
              </a:solidFill>
              <a:latin typeface="Arial" charset="0"/>
            </a:endParaRPr>
          </a:p>
          <a:p>
            <a:r>
              <a:rPr lang="en-US" sz="2400" dirty="0" smtClean="0">
                <a:solidFill>
                  <a:srgbClr val="FFFFFF"/>
                </a:solidFill>
                <a:latin typeface="+mj-lt"/>
              </a:rPr>
              <a:t>Constipation common.</a:t>
            </a:r>
          </a:p>
          <a:p>
            <a:pPr lvl="1"/>
            <a:r>
              <a:rPr lang="en-US" dirty="0" smtClean="0">
                <a:solidFill>
                  <a:srgbClr val="FFFFFF"/>
                </a:solidFill>
                <a:latin typeface="+mj-lt"/>
              </a:rPr>
              <a:t>Smooth </a:t>
            </a:r>
            <a:r>
              <a:rPr lang="en-US" dirty="0">
                <a:solidFill>
                  <a:srgbClr val="FFFFFF"/>
                </a:solidFill>
                <a:latin typeface="+mj-lt"/>
              </a:rPr>
              <a:t>muscle contraction diminished.</a:t>
            </a:r>
          </a:p>
          <a:p>
            <a:r>
              <a:rPr lang="en-US" sz="2400" dirty="0">
                <a:solidFill>
                  <a:srgbClr val="FFFFFF"/>
                </a:solidFill>
                <a:latin typeface="+mj-lt"/>
              </a:rPr>
              <a:t>Deterioration of structures in mouth common.</a:t>
            </a:r>
          </a:p>
          <a:p>
            <a:r>
              <a:rPr lang="en-US" sz="2400" dirty="0">
                <a:solidFill>
                  <a:srgbClr val="FFFFFF"/>
                </a:solidFill>
                <a:latin typeface="+mj-lt"/>
              </a:rPr>
              <a:t>Decline in efficiency of </a:t>
            </a:r>
            <a:r>
              <a:rPr lang="en-US" sz="2400" dirty="0" smtClean="0">
                <a:solidFill>
                  <a:srgbClr val="FFFFFF"/>
                </a:solidFill>
                <a:latin typeface="+mj-lt"/>
              </a:rPr>
              <a:t>liver.</a:t>
            </a:r>
          </a:p>
          <a:p>
            <a:pPr lvl="1"/>
            <a:r>
              <a:rPr lang="en-US" dirty="0" smtClean="0">
                <a:solidFill>
                  <a:srgbClr val="FFFFFF"/>
                </a:solidFill>
                <a:latin typeface="+mj-lt"/>
              </a:rPr>
              <a:t>Reduced </a:t>
            </a:r>
            <a:r>
              <a:rPr lang="en-US" dirty="0">
                <a:solidFill>
                  <a:srgbClr val="FFFFFF"/>
                </a:solidFill>
                <a:latin typeface="+mj-lt"/>
              </a:rPr>
              <a:t>ability to aid in digestion and metabolism of certain drugs</a:t>
            </a:r>
          </a:p>
          <a:p>
            <a:r>
              <a:rPr lang="en-US" sz="2400" dirty="0">
                <a:solidFill>
                  <a:srgbClr val="FFFFFF"/>
                </a:solidFill>
                <a:latin typeface="+mj-lt"/>
              </a:rPr>
              <a:t>Impaired </a:t>
            </a:r>
            <a:r>
              <a:rPr lang="en-US" sz="2400" dirty="0" smtClean="0">
                <a:solidFill>
                  <a:srgbClr val="FFFFFF"/>
                </a:solidFill>
                <a:latin typeface="+mj-lt"/>
              </a:rPr>
              <a:t>swallowing.</a:t>
            </a:r>
          </a:p>
          <a:p>
            <a:r>
              <a:rPr lang="en-US" dirty="0" smtClean="0">
                <a:solidFill>
                  <a:srgbClr val="FFFFFF"/>
                </a:solidFill>
                <a:latin typeface="+mj-lt"/>
              </a:rPr>
              <a:t>Stomach </a:t>
            </a:r>
            <a:r>
              <a:rPr lang="en-US" dirty="0">
                <a:solidFill>
                  <a:srgbClr val="FFFFFF"/>
                </a:solidFill>
                <a:latin typeface="+mj-lt"/>
              </a:rPr>
              <a:t>sphincter valve </a:t>
            </a:r>
            <a:r>
              <a:rPr lang="en-US" dirty="0" smtClean="0">
                <a:solidFill>
                  <a:srgbClr val="FFFFFF"/>
                </a:solidFill>
                <a:latin typeface="+mj-lt"/>
              </a:rPr>
              <a:t>loss.</a:t>
            </a:r>
          </a:p>
          <a:p>
            <a:pPr lvl="1"/>
            <a:r>
              <a:rPr lang="en-US" dirty="0" smtClean="0">
                <a:solidFill>
                  <a:srgbClr val="FFFFFF"/>
                </a:solidFill>
                <a:latin typeface="+mj-lt"/>
              </a:rPr>
              <a:t>Increase </a:t>
            </a:r>
            <a:r>
              <a:rPr lang="en-US" dirty="0">
                <a:solidFill>
                  <a:srgbClr val="FFFFFF"/>
                </a:solidFill>
                <a:latin typeface="+mj-lt"/>
              </a:rPr>
              <a:t>in heartburn</a:t>
            </a:r>
          </a:p>
          <a:p>
            <a:r>
              <a:rPr lang="en-US" sz="2400" dirty="0">
                <a:solidFill>
                  <a:srgbClr val="FFFFFF"/>
                </a:solidFill>
                <a:latin typeface="+mj-lt"/>
              </a:rPr>
              <a:t>Malnutrition due to deterioration of small </a:t>
            </a:r>
            <a:r>
              <a:rPr lang="en-US" sz="2400" dirty="0" smtClean="0">
                <a:solidFill>
                  <a:srgbClr val="FFFFFF"/>
                </a:solidFill>
                <a:latin typeface="+mj-lt"/>
              </a:rPr>
              <a:t>intestine.</a:t>
            </a:r>
            <a:r>
              <a:rPr lang="en-US" sz="2000" dirty="0" smtClean="0">
                <a:solidFill>
                  <a:srgbClr val="FFFFFF"/>
                </a:solidFill>
                <a:latin typeface="+mj-lt"/>
              </a:rPr>
              <a:t> </a:t>
            </a:r>
          </a:p>
          <a:p>
            <a:pPr lvl="1"/>
            <a:r>
              <a:rPr lang="en-US" sz="1800" dirty="0" smtClean="0">
                <a:solidFill>
                  <a:srgbClr val="FFFFFF"/>
                </a:solidFill>
                <a:latin typeface="+mj-lt"/>
              </a:rPr>
              <a:t> </a:t>
            </a:r>
            <a:r>
              <a:rPr lang="en-US" dirty="0" smtClean="0">
                <a:solidFill>
                  <a:srgbClr val="FFFFFF"/>
                </a:solidFill>
                <a:latin typeface="+mj-lt"/>
              </a:rPr>
              <a:t>Decrease </a:t>
            </a:r>
            <a:r>
              <a:rPr lang="en-US" dirty="0">
                <a:solidFill>
                  <a:srgbClr val="FFFFFF"/>
                </a:solidFill>
                <a:latin typeface="+mj-lt"/>
              </a:rPr>
              <a:t>in nutrient  absorption.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5062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/>
              <a:t>GASTROINTESTINAL SYSTEM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8853107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Capital">
      <a:dk1>
        <a:srgbClr val="000000"/>
      </a:dk1>
      <a:lt1>
        <a:srgbClr val="FFFFFF"/>
      </a:lt1>
      <a:dk2>
        <a:srgbClr val="6F6D5D"/>
      </a:dk2>
      <a:lt2>
        <a:srgbClr val="7C8F97"/>
      </a:lt2>
      <a:accent1>
        <a:srgbClr val="4B5A60"/>
      </a:accent1>
      <a:accent2>
        <a:srgbClr val="9C5238"/>
      </a:accent2>
      <a:accent3>
        <a:srgbClr val="504539"/>
      </a:accent3>
      <a:accent4>
        <a:srgbClr val="C1AD79"/>
      </a:accent4>
      <a:accent5>
        <a:srgbClr val="667559"/>
      </a:accent5>
      <a:accent6>
        <a:srgbClr val="BAD6AD"/>
      </a:accent6>
      <a:hlink>
        <a:srgbClr val="524A82"/>
      </a:hlink>
      <a:folHlink>
        <a:srgbClr val="8F9954"/>
      </a:folHlink>
    </a:clrScheme>
    <a:fontScheme name="Paper">
      <a:majorFont>
        <a:latin typeface="Constantia"/>
        <a:ea typeface=""/>
        <a:cs typeface=""/>
        <a:font script="Jpan" typeface="ヒラギノ角ゴ Pro W3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ヒラギノ角ゴ Pro W3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Paper.thmx</Template>
  <TotalTime>15892</TotalTime>
  <Words>1763</Words>
  <Application>Microsoft Office PowerPoint</Application>
  <PresentationFormat>On-screen Show (4:3)</PresentationFormat>
  <Paragraphs>379</Paragraphs>
  <Slides>46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51" baseType="lpstr">
      <vt:lpstr>Arial</vt:lpstr>
      <vt:lpstr>Calibri</vt:lpstr>
      <vt:lpstr>Constantia</vt:lpstr>
      <vt:lpstr>Wingdings 2</vt:lpstr>
      <vt:lpstr>Paper</vt:lpstr>
      <vt:lpstr>Assessment and Treatment of the Older Adult Client </vt:lpstr>
      <vt:lpstr>OBJECTIVES</vt:lpstr>
      <vt:lpstr>PowerPoint Presentation</vt:lpstr>
      <vt:lpstr>PowerPoint Presentation</vt:lpstr>
      <vt:lpstr>PowerPoint Presentation</vt:lpstr>
      <vt:lpstr>EFFECTS OF AGING</vt:lpstr>
      <vt:lpstr>NEUROLOGICAL SYSTEM</vt:lpstr>
      <vt:lpstr>CARDIOVASCULAR SYSTEM</vt:lpstr>
      <vt:lpstr>GASTROINTESTINAL SYSTEM</vt:lpstr>
      <vt:lpstr>MUSCULOSKELATAL SYSTEM</vt:lpstr>
      <vt:lpstr>RESPIRATORY SYSTEM</vt:lpstr>
      <vt:lpstr>RENAL SYSTEM</vt:lpstr>
      <vt:lpstr>INTEGUMENTARY SYSTEM</vt:lpstr>
      <vt:lpstr>IMMUNE SYSTEM</vt:lpstr>
      <vt:lpstr>PowerPoint Presentation</vt:lpstr>
      <vt:lpstr>PowerPoint Presentation</vt:lpstr>
      <vt:lpstr>THE GERIATRIC ASSESSMENT</vt:lpstr>
      <vt:lpstr>PowerPoint Presentation</vt:lpstr>
      <vt:lpstr>PowerPoint Presentation</vt:lpstr>
      <vt:lpstr>COMPONENTS OF A  GERIATRIC ASSESSMENT</vt:lpstr>
      <vt:lpstr>COMMUNICATION STRATEGIES</vt:lpstr>
      <vt:lpstr> FUNCTIONAL ASSESSMENT</vt:lpstr>
      <vt:lpstr>FUNCTIONAL ASSESSMENT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THE OLDER DRIVER</vt:lpstr>
      <vt:lpstr>PowerPoint Presentation</vt:lpstr>
      <vt:lpstr>PowerPoint Presentation</vt:lpstr>
      <vt:lpstr>GOALS OF CARE</vt:lpstr>
      <vt:lpstr>REFERRALS</vt:lpstr>
      <vt:lpstr>REFERENCES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Assessment and Treatment of the Older Adult Client</dc:title>
  <dc:creator>Lillian Pope</dc:creator>
  <cp:lastModifiedBy>McConnell, Sandra E.  (HSC)</cp:lastModifiedBy>
  <cp:revision>66</cp:revision>
  <dcterms:created xsi:type="dcterms:W3CDTF">2015-01-28T02:01:14Z</dcterms:created>
  <dcterms:modified xsi:type="dcterms:W3CDTF">2015-03-04T14:03:05Z</dcterms:modified>
</cp:coreProperties>
</file>