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256" r:id="rId2"/>
    <p:sldId id="257" r:id="rId3"/>
    <p:sldId id="259" r:id="rId4"/>
    <p:sldId id="260" r:id="rId5"/>
    <p:sldId id="272" r:id="rId6"/>
    <p:sldId id="262" r:id="rId7"/>
    <p:sldId id="297" r:id="rId8"/>
    <p:sldId id="263" r:id="rId9"/>
    <p:sldId id="264" r:id="rId10"/>
    <p:sldId id="267" r:id="rId11"/>
    <p:sldId id="268" r:id="rId12"/>
    <p:sldId id="269" r:id="rId13"/>
    <p:sldId id="273" r:id="rId14"/>
    <p:sldId id="274" r:id="rId15"/>
    <p:sldId id="275" r:id="rId16"/>
    <p:sldId id="276" r:id="rId17"/>
    <p:sldId id="277" r:id="rId18"/>
    <p:sldId id="315" r:id="rId19"/>
    <p:sldId id="278" r:id="rId20"/>
    <p:sldId id="319" r:id="rId21"/>
    <p:sldId id="316" r:id="rId22"/>
    <p:sldId id="317" r:id="rId23"/>
    <p:sldId id="318" r:id="rId24"/>
    <p:sldId id="320" r:id="rId25"/>
    <p:sldId id="279" r:id="rId26"/>
    <p:sldId id="322" r:id="rId27"/>
    <p:sldId id="321" r:id="rId28"/>
    <p:sldId id="280" r:id="rId29"/>
    <p:sldId id="281" r:id="rId30"/>
    <p:sldId id="282" r:id="rId31"/>
    <p:sldId id="283" r:id="rId32"/>
    <p:sldId id="284" r:id="rId33"/>
    <p:sldId id="285" r:id="rId34"/>
    <p:sldId id="286" r:id="rId35"/>
    <p:sldId id="287" r:id="rId36"/>
    <p:sldId id="288" r:id="rId37"/>
    <p:sldId id="289" r:id="rId38"/>
    <p:sldId id="291" r:id="rId39"/>
    <p:sldId id="293" r:id="rId40"/>
    <p:sldId id="309" r:id="rId41"/>
    <p:sldId id="310" r:id="rId42"/>
    <p:sldId id="311" r:id="rId43"/>
    <p:sldId id="312" r:id="rId44"/>
    <p:sldId id="313" r:id="rId45"/>
    <p:sldId id="314" r:id="rId46"/>
    <p:sldId id="307" r:id="rId47"/>
    <p:sldId id="308" r:id="rId48"/>
    <p:sldId id="323" r:id="rId49"/>
    <p:sldId id="294" r:id="rId50"/>
    <p:sldId id="295" r:id="rId51"/>
    <p:sldId id="296" r:id="rId52"/>
    <p:sldId id="298" r:id="rId53"/>
    <p:sldId id="299" r:id="rId54"/>
    <p:sldId id="300" r:id="rId55"/>
    <p:sldId id="302" r:id="rId56"/>
    <p:sldId id="304" r:id="rId57"/>
    <p:sldId id="305" r:id="rId58"/>
    <p:sldId id="30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23" autoAdjust="0"/>
  </p:normalViewPr>
  <p:slideViewPr>
    <p:cSldViewPr>
      <p:cViewPr varScale="1">
        <p:scale>
          <a:sx n="46" d="100"/>
          <a:sy n="46" d="100"/>
        </p:scale>
        <p:origin x="1038" y="36"/>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A3661-BD93-4B29-80FB-65F4995C0918}"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54907-83D2-4112-836A-8612D813156F}" type="slidenum">
              <a:rPr lang="en-US" smtClean="0"/>
              <a:t>‹#›</a:t>
            </a:fld>
            <a:endParaRPr lang="en-US"/>
          </a:p>
        </p:txBody>
      </p:sp>
    </p:spTree>
    <p:extLst>
      <p:ext uri="{BB962C8B-B14F-4D97-AF65-F5344CB8AC3E}">
        <p14:creationId xmlns:p14="http://schemas.microsoft.com/office/powerpoint/2010/main" val="92337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Slapped Cheek</a:t>
            </a:r>
            <a:r>
              <a:rPr lang="en-US" baseline="0" dirty="0" smtClean="0"/>
              <a:t> Rash—Caused by Parvovirus 19</a:t>
            </a:r>
          </a:p>
          <a:p>
            <a:r>
              <a:rPr lang="en-US" dirty="0" smtClean="0"/>
              <a:t>Benign</a:t>
            </a:r>
            <a:r>
              <a:rPr lang="en-US" baseline="0" dirty="0" smtClean="0"/>
              <a:t> self limiting with </a:t>
            </a:r>
            <a:r>
              <a:rPr lang="en-US" baseline="0" dirty="0" err="1" smtClean="0"/>
              <a:t>prodrome</a:t>
            </a:r>
            <a:r>
              <a:rPr lang="en-US" baseline="0" dirty="0" smtClean="0"/>
              <a:t> characterized by low grade fever, </a:t>
            </a:r>
            <a:r>
              <a:rPr lang="en-US" baseline="0" dirty="0" err="1" smtClean="0"/>
              <a:t>headach</a:t>
            </a:r>
            <a:r>
              <a:rPr lang="en-US" baseline="0" dirty="0" smtClean="0"/>
              <a:t>, and URI symptoms.  3 phases of rash-erythematous facial flushing, then spreads to trunk and proximal extremities as a diffuse macular erythema, finally central clearing of macular lesions-lacy appearance. </a:t>
            </a:r>
          </a:p>
          <a:p>
            <a:r>
              <a:rPr lang="en-US" baseline="0" dirty="0" smtClean="0"/>
              <a:t>Complications:  arthritis/</a:t>
            </a:r>
            <a:r>
              <a:rPr lang="en-US" baseline="0" dirty="0" err="1" smtClean="0"/>
              <a:t>arthralgias</a:t>
            </a:r>
            <a:r>
              <a:rPr lang="en-US" baseline="0" dirty="0" smtClean="0"/>
              <a:t>, Transient aplastic crisis, fetal infection (</a:t>
            </a:r>
            <a:r>
              <a:rPr lang="en-US" baseline="0" dirty="0" err="1" smtClean="0"/>
              <a:t>hydrops</a:t>
            </a:r>
            <a:r>
              <a:rPr lang="en-US" baseline="0" dirty="0" smtClean="0"/>
              <a:t> and fetal demise), myocarditis, bone marrow suppression in immunocompromised.  </a:t>
            </a:r>
          </a:p>
          <a:p>
            <a:r>
              <a:rPr lang="en-US" baseline="0" dirty="0" smtClean="0"/>
              <a:t>Treatments:  No routine treatment unless severe complications-then treat with IVIG.  No longer contagious after rash presents.  Notify contacts.  May have recurrence of rash over next 2-4 weeks especially with sun exposure.  </a:t>
            </a:r>
          </a:p>
        </p:txBody>
      </p:sp>
      <p:sp>
        <p:nvSpPr>
          <p:cNvPr id="4" name="Slide Number Placeholder 3"/>
          <p:cNvSpPr>
            <a:spLocks noGrp="1"/>
          </p:cNvSpPr>
          <p:nvPr>
            <p:ph type="sldNum" sz="quarter" idx="10"/>
          </p:nvPr>
        </p:nvSpPr>
        <p:spPr/>
        <p:txBody>
          <a:bodyPr/>
          <a:lstStyle/>
          <a:p>
            <a:fld id="{70654907-83D2-4112-836A-8612D813156F}" type="slidenum">
              <a:rPr lang="en-US" smtClean="0"/>
              <a:t>3</a:t>
            </a:fld>
            <a:endParaRPr lang="en-US"/>
          </a:p>
        </p:txBody>
      </p:sp>
    </p:spTree>
    <p:extLst>
      <p:ext uri="{BB962C8B-B14F-4D97-AF65-F5344CB8AC3E}">
        <p14:creationId xmlns:p14="http://schemas.microsoft.com/office/powerpoint/2010/main" val="21751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Is a spectrum of developmental problems of the acetabulum.  </a:t>
            </a:r>
          </a:p>
          <a:p>
            <a:r>
              <a:rPr lang="en-US" dirty="0" smtClean="0"/>
              <a:t>Simple </a:t>
            </a:r>
            <a:r>
              <a:rPr lang="en-US" dirty="0" err="1" smtClean="0"/>
              <a:t>acetabular</a:t>
            </a:r>
            <a:r>
              <a:rPr lang="en-US" dirty="0" smtClean="0"/>
              <a:t> dysplasia(femoral</a:t>
            </a:r>
            <a:r>
              <a:rPr lang="en-US" baseline="0" dirty="0" smtClean="0"/>
              <a:t> head retained with inadequate acetabulum)</a:t>
            </a:r>
          </a:p>
          <a:p>
            <a:r>
              <a:rPr lang="en-US" baseline="0" dirty="0" err="1" smtClean="0"/>
              <a:t>Acetabular</a:t>
            </a:r>
            <a:r>
              <a:rPr lang="en-US" baseline="0" dirty="0" smtClean="0"/>
              <a:t> dysplasia with subluxation (femoral head moves slightly away from the </a:t>
            </a:r>
            <a:r>
              <a:rPr lang="en-US" baseline="0" dirty="0" err="1" smtClean="0"/>
              <a:t>acetabular</a:t>
            </a:r>
            <a:r>
              <a:rPr lang="en-US" baseline="0" dirty="0" smtClean="0"/>
              <a:t> wall) </a:t>
            </a:r>
          </a:p>
          <a:p>
            <a:r>
              <a:rPr lang="en-US" baseline="0" dirty="0" smtClean="0"/>
              <a:t>Dislocation (complete loss of  contact between femoral head and acetabulum) </a:t>
            </a:r>
          </a:p>
          <a:p>
            <a:r>
              <a:rPr lang="en-US" baseline="0" dirty="0" smtClean="0"/>
              <a:t>Occurs in 1-1,000 births, more frequently in females and breach presentation. </a:t>
            </a:r>
          </a:p>
          <a:p>
            <a:r>
              <a:rPr lang="en-US" baseline="0" dirty="0" err="1" smtClean="0"/>
              <a:t>Ortolani</a:t>
            </a:r>
            <a:r>
              <a:rPr lang="en-US" baseline="0" dirty="0" smtClean="0"/>
              <a:t>-abduction of the hip with backward down pressure </a:t>
            </a:r>
          </a:p>
          <a:p>
            <a:r>
              <a:rPr lang="en-US" baseline="0" dirty="0" smtClean="0"/>
              <a:t>Barlow-adduction of the hip and posterior pressure-to elicit dislocation of femoral head.  </a:t>
            </a:r>
          </a:p>
          <a:p>
            <a:r>
              <a:rPr lang="en-US" dirty="0" smtClean="0"/>
              <a:t>(hip</a:t>
            </a:r>
            <a:r>
              <a:rPr lang="en-US" baseline="0" dirty="0" smtClean="0"/>
              <a:t> clunk or click).  Asymmetric thigh folds.  Radiographs: greater than 6 months, ultrasound: younger than 6 months.  </a:t>
            </a:r>
          </a:p>
          <a:p>
            <a:r>
              <a:rPr lang="en-US" baseline="0" dirty="0" smtClean="0"/>
              <a:t>Treatment: newborns-</a:t>
            </a:r>
            <a:r>
              <a:rPr lang="en-US" baseline="0" dirty="0" err="1" smtClean="0"/>
              <a:t>pavlik</a:t>
            </a:r>
            <a:r>
              <a:rPr lang="en-US" baseline="0" dirty="0" smtClean="0"/>
              <a:t> harness for 6 wks.  Greater than 6 months: closed reduction with casting, Older than 2 </a:t>
            </a:r>
            <a:r>
              <a:rPr lang="en-US" baseline="0" dirty="0" err="1" smtClean="0"/>
              <a:t>usuall</a:t>
            </a:r>
            <a:r>
              <a:rPr lang="en-US" baseline="0" dirty="0" smtClean="0"/>
              <a:t> requires open reduction. </a:t>
            </a:r>
          </a:p>
          <a:p>
            <a:r>
              <a:rPr lang="en-US" baseline="0" dirty="0" smtClean="0"/>
              <a:t>Complications:  avascular necrosis of Femoral head, hip dislocations or </a:t>
            </a:r>
            <a:r>
              <a:rPr lang="en-US" baseline="0" dirty="0" err="1" smtClean="0"/>
              <a:t>acetabular</a:t>
            </a:r>
            <a:r>
              <a:rPr lang="en-US" baseline="0" dirty="0" smtClean="0"/>
              <a:t> dysplasia.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16</a:t>
            </a:fld>
            <a:endParaRPr lang="en-US"/>
          </a:p>
        </p:txBody>
      </p:sp>
    </p:spTree>
    <p:extLst>
      <p:ext uri="{BB962C8B-B14F-4D97-AF65-F5344CB8AC3E}">
        <p14:creationId xmlns:p14="http://schemas.microsoft.com/office/powerpoint/2010/main" val="424705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Characterized by pain ove</a:t>
            </a:r>
            <a:r>
              <a:rPr lang="en-US" baseline="0" dirty="0" smtClean="0"/>
              <a:t>r the </a:t>
            </a:r>
            <a:r>
              <a:rPr lang="en-US" baseline="0" dirty="0" err="1" smtClean="0"/>
              <a:t>tibial</a:t>
            </a:r>
            <a:r>
              <a:rPr lang="en-US" baseline="0" dirty="0" smtClean="0"/>
              <a:t> tubercle in a growing child with activity.  Typically in a very active teenager.  Swelling over tubercle.  </a:t>
            </a:r>
          </a:p>
          <a:p>
            <a:r>
              <a:rPr lang="en-US" baseline="0" dirty="0" smtClean="0"/>
              <a:t>Patellar tendon pulls on the growth plate of </a:t>
            </a:r>
            <a:r>
              <a:rPr lang="en-US" baseline="0" dirty="0" err="1" smtClean="0"/>
              <a:t>tibial</a:t>
            </a:r>
            <a:r>
              <a:rPr lang="en-US" baseline="0" dirty="0" smtClean="0"/>
              <a:t> epiphysis.  Traction </a:t>
            </a:r>
            <a:r>
              <a:rPr lang="en-US" baseline="0" dirty="0" err="1" smtClean="0"/>
              <a:t>opphysistis</a:t>
            </a:r>
            <a:r>
              <a:rPr lang="en-US" baseline="0" dirty="0" smtClean="0"/>
              <a:t> of the </a:t>
            </a:r>
            <a:r>
              <a:rPr lang="en-US" baseline="0" dirty="0" err="1" smtClean="0"/>
              <a:t>tibial</a:t>
            </a:r>
            <a:r>
              <a:rPr lang="en-US" baseline="0" dirty="0" smtClean="0"/>
              <a:t> tubercle growth plate and patellar tendon.  </a:t>
            </a:r>
          </a:p>
          <a:p>
            <a:r>
              <a:rPr lang="en-US" baseline="0" dirty="0" smtClean="0"/>
              <a:t>Point tenderness over the tubercle.  Radiographs:  fragmentary ossification of the tubercle.  </a:t>
            </a:r>
          </a:p>
          <a:p>
            <a:r>
              <a:rPr lang="en-US" baseline="0" dirty="0" smtClean="0"/>
              <a:t>Complications: rare but can lead to avulsion of fragment or patellar tendon. </a:t>
            </a:r>
          </a:p>
          <a:p>
            <a:r>
              <a:rPr lang="en-US" baseline="0" dirty="0" smtClean="0"/>
              <a:t>Treatment:  rest, restriction of activities and an occasional knee immobilizer is necessary.  Key is isometric and flexibility exercise program.  </a:t>
            </a:r>
          </a:p>
          <a:p>
            <a:r>
              <a:rPr lang="en-US" baseline="0" dirty="0" smtClean="0"/>
              <a:t>Usually self limited but may take 12-24 month to fully resolve.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17</a:t>
            </a:fld>
            <a:endParaRPr lang="en-US"/>
          </a:p>
        </p:txBody>
      </p:sp>
    </p:spTree>
    <p:extLst>
      <p:ext uri="{BB962C8B-B14F-4D97-AF65-F5344CB8AC3E}">
        <p14:creationId xmlns:p14="http://schemas.microsoft.com/office/powerpoint/2010/main" val="3748968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pain in groin, hip, or thigh.  Usually sudden</a:t>
            </a:r>
            <a:r>
              <a:rPr lang="en-US" baseline="0" dirty="0" smtClean="0"/>
              <a:t> onset of limp.  </a:t>
            </a:r>
            <a:endParaRPr lang="en-US" dirty="0" smtClean="0"/>
          </a:p>
          <a:p>
            <a:r>
              <a:rPr lang="en-US" dirty="0" smtClean="0"/>
              <a:t>Slip</a:t>
            </a:r>
            <a:r>
              <a:rPr lang="en-US" baseline="0" dirty="0" smtClean="0"/>
              <a:t> of the femoral head at </a:t>
            </a:r>
            <a:r>
              <a:rPr lang="en-US" baseline="0" dirty="0" err="1" smtClean="0"/>
              <a:t>physis</a:t>
            </a:r>
            <a:r>
              <a:rPr lang="en-US" baseline="0" dirty="0" smtClean="0"/>
              <a:t>.  Radiology:  AP and lateral views shows widening and irregularity of the </a:t>
            </a:r>
            <a:r>
              <a:rPr lang="en-US" baseline="0" dirty="0" err="1" smtClean="0"/>
              <a:t>physis</a:t>
            </a:r>
            <a:r>
              <a:rPr lang="en-US" baseline="0" dirty="0" smtClean="0"/>
              <a:t>.  </a:t>
            </a:r>
          </a:p>
          <a:p>
            <a:r>
              <a:rPr lang="en-US" baseline="0" dirty="0" smtClean="0"/>
              <a:t>Etiology:  obese children more at risk because they have </a:t>
            </a:r>
            <a:r>
              <a:rPr lang="en-US" baseline="0" dirty="0" err="1" smtClean="0"/>
              <a:t>retroverted</a:t>
            </a:r>
            <a:r>
              <a:rPr lang="en-US" baseline="0" dirty="0" smtClean="0"/>
              <a:t> femoral necks that are directed more posteriorly.  </a:t>
            </a:r>
          </a:p>
          <a:p>
            <a:r>
              <a:rPr lang="en-US" baseline="0" dirty="0" smtClean="0"/>
              <a:t>Complications:  osteonecrosis or </a:t>
            </a:r>
            <a:r>
              <a:rPr lang="en-US" baseline="0" dirty="0" err="1" smtClean="0"/>
              <a:t>chondrolysis</a:t>
            </a:r>
            <a:r>
              <a:rPr lang="en-US" baseline="0" dirty="0" smtClean="0"/>
              <a:t>-acute dissolution of articular cartilage in the hip.  </a:t>
            </a:r>
          </a:p>
          <a:p>
            <a:r>
              <a:rPr lang="en-US" baseline="0" dirty="0" smtClean="0"/>
              <a:t>Treatment: </a:t>
            </a:r>
          </a:p>
          <a:p>
            <a:r>
              <a:rPr lang="en-US" baseline="0" dirty="0" smtClean="0"/>
              <a:t>Prevent further slippage, reduction of slippage, and salvage procedures.  Immediate referral to orthopedic surgeon for surgical management.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19</a:t>
            </a:fld>
            <a:endParaRPr lang="en-US"/>
          </a:p>
        </p:txBody>
      </p:sp>
    </p:spTree>
    <p:extLst>
      <p:ext uri="{BB962C8B-B14F-4D97-AF65-F5344CB8AC3E}">
        <p14:creationId xmlns:p14="http://schemas.microsoft.com/office/powerpoint/2010/main" val="380194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Unknown etiology: infectious,</a:t>
            </a:r>
            <a:r>
              <a:rPr lang="en-US" baseline="0" dirty="0" smtClean="0"/>
              <a:t> trauma or transient synovitis.  Typical presentation is limp with or without pain to hip, knee or thigh.  </a:t>
            </a:r>
          </a:p>
          <a:p>
            <a:r>
              <a:rPr lang="en-US" baseline="0" dirty="0" smtClean="0"/>
              <a:t>Blood supply is temporarily interrupted to the femoral head leading to deformities of the femoral head or acetabulum. </a:t>
            </a:r>
          </a:p>
          <a:p>
            <a:r>
              <a:rPr lang="en-US" baseline="0" dirty="0" smtClean="0"/>
              <a:t>Commonly occurs in children 4-8 years of age.</a:t>
            </a:r>
          </a:p>
          <a:p>
            <a:r>
              <a:rPr lang="en-US" baseline="0" dirty="0" smtClean="0"/>
              <a:t>Complications:  deformity of femoral head or hip joint.  </a:t>
            </a:r>
          </a:p>
          <a:p>
            <a:r>
              <a:rPr lang="en-US" baseline="0" dirty="0" smtClean="0"/>
              <a:t>Treatment:  Activity limitation and PT.  Severe pain may require traction and bed rest. Abduction devices to maintain femoral head in acetabulum. </a:t>
            </a:r>
          </a:p>
          <a:p>
            <a:r>
              <a:rPr lang="en-US" baseline="0" dirty="0" smtClean="0"/>
              <a:t>Referral to orthopedics important for long term follow up and potential surgery to correct hip deformities.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25</a:t>
            </a:fld>
            <a:endParaRPr lang="en-US"/>
          </a:p>
        </p:txBody>
      </p:sp>
    </p:spTree>
    <p:extLst>
      <p:ext uri="{BB962C8B-B14F-4D97-AF65-F5344CB8AC3E}">
        <p14:creationId xmlns:p14="http://schemas.microsoft.com/office/powerpoint/2010/main" val="360290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Occurs</a:t>
            </a:r>
            <a:r>
              <a:rPr lang="en-US" baseline="0" dirty="0" smtClean="0"/>
              <a:t> in 3-5% of girls and 1% of boys.  </a:t>
            </a:r>
          </a:p>
          <a:p>
            <a:r>
              <a:rPr lang="en-US" baseline="0" dirty="0" smtClean="0"/>
              <a:t>Most common bacteria:  </a:t>
            </a:r>
            <a:r>
              <a:rPr lang="en-US" baseline="0" dirty="0" err="1" smtClean="0"/>
              <a:t>E.coli</a:t>
            </a:r>
            <a:r>
              <a:rPr lang="en-US" baseline="0" dirty="0" smtClean="0"/>
              <a:t>, </a:t>
            </a:r>
            <a:r>
              <a:rPr lang="en-US" baseline="0" dirty="0" err="1" smtClean="0"/>
              <a:t>Klebsiella</a:t>
            </a:r>
            <a:r>
              <a:rPr lang="en-US" baseline="0" dirty="0" smtClean="0"/>
              <a:t>, and Proteus </a:t>
            </a:r>
          </a:p>
          <a:p>
            <a:r>
              <a:rPr lang="en-US" baseline="0" dirty="0" smtClean="0"/>
              <a:t>Complications: renal insufficiency or end stage renal disease. </a:t>
            </a:r>
          </a:p>
          <a:p>
            <a:r>
              <a:rPr lang="en-US" baseline="0" dirty="0" smtClean="0"/>
              <a:t>Presenting symptoms:  Fever (infants especially with no other focus), abdominal/flank pain, N/V/D.  Infants-poor feedings, irritability and weight loss.  </a:t>
            </a:r>
          </a:p>
          <a:p>
            <a:r>
              <a:rPr lang="en-US" baseline="0" dirty="0" smtClean="0"/>
              <a:t>Older than 3 years olds are able to report more classic symptoms-frequency, urgency, pain with urination.  </a:t>
            </a:r>
          </a:p>
          <a:p>
            <a:r>
              <a:rPr lang="en-US" baseline="0" dirty="0" smtClean="0"/>
              <a:t>UA (leukocytes) but gold standard is urine culture. Bagged urine insufficient so clean catch or </a:t>
            </a:r>
            <a:r>
              <a:rPr lang="en-US" baseline="0" dirty="0" err="1" smtClean="0"/>
              <a:t>cath</a:t>
            </a:r>
            <a:r>
              <a:rPr lang="en-US" baseline="0" dirty="0" smtClean="0"/>
              <a:t> specimen.  </a:t>
            </a:r>
          </a:p>
          <a:p>
            <a:r>
              <a:rPr lang="en-US" baseline="0" dirty="0" smtClean="0"/>
              <a:t>Treatment:  </a:t>
            </a:r>
          </a:p>
          <a:p>
            <a:r>
              <a:rPr lang="en-US" baseline="0" dirty="0" smtClean="0"/>
              <a:t>Trim-sulfa and </a:t>
            </a:r>
            <a:r>
              <a:rPr lang="en-US" baseline="0" dirty="0" err="1" smtClean="0"/>
              <a:t>Nitrofuratoin</a:t>
            </a:r>
            <a:r>
              <a:rPr lang="en-US" baseline="0" dirty="0" smtClean="0"/>
              <a:t> with 3-10 day course of therapy against most </a:t>
            </a:r>
            <a:r>
              <a:rPr lang="en-US" baseline="0" dirty="0" err="1" smtClean="0"/>
              <a:t>E.coli</a:t>
            </a:r>
            <a:r>
              <a:rPr lang="en-US" baseline="0" dirty="0" smtClean="0"/>
              <a:t> and </a:t>
            </a:r>
            <a:r>
              <a:rPr lang="en-US" baseline="0" dirty="0" err="1" smtClean="0"/>
              <a:t>Klebsiella</a:t>
            </a:r>
            <a:r>
              <a:rPr lang="en-US" baseline="0" dirty="0" smtClean="0"/>
              <a:t>.  Maintain hydration status.  </a:t>
            </a:r>
          </a:p>
          <a:p>
            <a:r>
              <a:rPr lang="en-US" baseline="0" dirty="0" smtClean="0"/>
              <a:t>May need further imaging studies if recurrent or prior to 6 months of age such as a VCUG, renal ultrasound</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29</a:t>
            </a:fld>
            <a:endParaRPr lang="en-US"/>
          </a:p>
        </p:txBody>
      </p:sp>
    </p:spTree>
    <p:extLst>
      <p:ext uri="{BB962C8B-B14F-4D97-AF65-F5344CB8AC3E}">
        <p14:creationId xmlns:p14="http://schemas.microsoft.com/office/powerpoint/2010/main" val="2664054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Voluntary or involuntary repeated urination</a:t>
            </a:r>
            <a:r>
              <a:rPr lang="en-US" baseline="0" dirty="0" smtClean="0"/>
              <a:t> after developmental bladder control should be achieved (5 years of age).  </a:t>
            </a:r>
          </a:p>
          <a:p>
            <a:r>
              <a:rPr lang="en-US" baseline="0" dirty="0" smtClean="0"/>
              <a:t>2 x a week for at least 3 months.  Males more common than females.  Familial pattern.  </a:t>
            </a:r>
          </a:p>
          <a:p>
            <a:r>
              <a:rPr lang="en-US" baseline="0" dirty="0" smtClean="0"/>
              <a:t>Primary-never been continent (90%)</a:t>
            </a:r>
          </a:p>
          <a:p>
            <a:r>
              <a:rPr lang="en-US" baseline="0" dirty="0" smtClean="0"/>
              <a:t>Regressive-6 months dry and then incontinence. </a:t>
            </a:r>
          </a:p>
          <a:p>
            <a:r>
              <a:rPr lang="en-US" baseline="0" dirty="0" smtClean="0"/>
              <a:t>Complications:  </a:t>
            </a:r>
            <a:r>
              <a:rPr lang="en-US" baseline="0" dirty="0" err="1" smtClean="0"/>
              <a:t>psychologic</a:t>
            </a:r>
            <a:r>
              <a:rPr lang="en-US" baseline="0" dirty="0" smtClean="0"/>
              <a:t> and social implications,</a:t>
            </a:r>
          </a:p>
          <a:p>
            <a:r>
              <a:rPr lang="en-US" baseline="0" dirty="0" smtClean="0"/>
              <a:t>Treatment:  First line-behavioral interventions:  Reward for dry nights or days, void before sleep, psychotherapy for trauma reasons, limit fluids before bed, regular voiding patterns, conditioning devices. </a:t>
            </a:r>
          </a:p>
          <a:p>
            <a:r>
              <a:rPr lang="en-US" baseline="0" dirty="0" smtClean="0"/>
              <a:t>Pharmacotherapy:  2</a:t>
            </a:r>
            <a:r>
              <a:rPr lang="en-US" baseline="30000" dirty="0" smtClean="0"/>
              <a:t>nd</a:t>
            </a:r>
            <a:r>
              <a:rPr lang="en-US" baseline="0" dirty="0" smtClean="0"/>
              <a:t> line-DDAVP or Imipramine but high relapse rates and can be associated with adverse side effects such as </a:t>
            </a:r>
            <a:r>
              <a:rPr lang="en-US" baseline="0" dirty="0" err="1" smtClean="0"/>
              <a:t>hyponatremia</a:t>
            </a:r>
            <a:r>
              <a:rPr lang="en-US" baseline="0" dirty="0" smtClean="0"/>
              <a:t>, water intoxication, seizures, cardiac conduction disturbances.  </a:t>
            </a:r>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30</a:t>
            </a:fld>
            <a:endParaRPr lang="en-US"/>
          </a:p>
        </p:txBody>
      </p:sp>
    </p:spTree>
    <p:extLst>
      <p:ext uri="{BB962C8B-B14F-4D97-AF65-F5344CB8AC3E}">
        <p14:creationId xmlns:p14="http://schemas.microsoft.com/office/powerpoint/2010/main" val="155936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Passage</a:t>
            </a:r>
            <a:r>
              <a:rPr lang="en-US" baseline="0" dirty="0" smtClean="0"/>
              <a:t> of stools in inappropriate places after chronologic age of 4year of age developmentally.  </a:t>
            </a:r>
          </a:p>
          <a:p>
            <a:r>
              <a:rPr lang="en-US" baseline="0" dirty="0" smtClean="0"/>
              <a:t>Complications:  psychological and social implications.  High association with developmental delays and </a:t>
            </a:r>
            <a:r>
              <a:rPr lang="en-US" baseline="0" dirty="0" err="1" smtClean="0"/>
              <a:t>eneuresis</a:t>
            </a:r>
            <a:r>
              <a:rPr lang="en-US" baseline="0" dirty="0" smtClean="0"/>
              <a:t>.  Secondary highly associated with conduct disorder and psychosocial stressors.  </a:t>
            </a:r>
          </a:p>
          <a:p>
            <a:r>
              <a:rPr lang="en-US" baseline="0" dirty="0" smtClean="0"/>
              <a:t>Can also be related to constipation and overflow incontinence-highest incidence. </a:t>
            </a:r>
          </a:p>
          <a:p>
            <a:r>
              <a:rPr lang="en-US" baseline="0" dirty="0" smtClean="0"/>
              <a:t>Must evaluate for fecal retention, abnormal anal sphincter function, behavioral issues.  </a:t>
            </a:r>
          </a:p>
          <a:p>
            <a:r>
              <a:rPr lang="en-US" baseline="0" dirty="0" smtClean="0"/>
              <a:t>Treatment:  </a:t>
            </a:r>
          </a:p>
          <a:p>
            <a:r>
              <a:rPr lang="en-US" baseline="0" dirty="0" smtClean="0"/>
              <a:t>clear fecal impaction and regular laxative use to prevent recurrence and behavioral therapy-regular stooling patterns(postprandial), high fiber diet, Reward compliance behaviors, </a:t>
            </a:r>
            <a:r>
              <a:rPr lang="en-US" baseline="0" dirty="0" err="1" smtClean="0"/>
              <a:t>psychologic</a:t>
            </a:r>
            <a:r>
              <a:rPr lang="en-US" baseline="0" dirty="0" smtClean="0"/>
              <a:t> treatments. </a:t>
            </a:r>
          </a:p>
          <a:p>
            <a:r>
              <a:rPr lang="en-US" baseline="0" dirty="0" smtClean="0"/>
              <a:t>Usually resolves on its own over time.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31</a:t>
            </a:fld>
            <a:endParaRPr lang="en-US"/>
          </a:p>
        </p:txBody>
      </p:sp>
    </p:spTree>
    <p:extLst>
      <p:ext uri="{BB962C8B-B14F-4D97-AF65-F5344CB8AC3E}">
        <p14:creationId xmlns:p14="http://schemas.microsoft.com/office/powerpoint/2010/main" val="386394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normal growth and development </a:t>
            </a:r>
            <a:r>
              <a:rPr lang="en-US" baseline="0" dirty="0" smtClean="0"/>
              <a:t>including height and weight at different ages, milestones at well child visits, and normal puberty including Tanner staging.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33</a:t>
            </a:fld>
            <a:endParaRPr lang="en-US"/>
          </a:p>
        </p:txBody>
      </p:sp>
    </p:spTree>
    <p:extLst>
      <p:ext uri="{BB962C8B-B14F-4D97-AF65-F5344CB8AC3E}">
        <p14:creationId xmlns:p14="http://schemas.microsoft.com/office/powerpoint/2010/main" val="272006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Boys: development prior to age 9 years-rare</a:t>
            </a:r>
            <a:r>
              <a:rPr lang="en-US" baseline="0" dirty="0" smtClean="0"/>
              <a:t> and usually related to CNS tumor, CAH, androgen exposure, adrenal tumors.  </a:t>
            </a:r>
          </a:p>
          <a:p>
            <a:r>
              <a:rPr lang="en-US" baseline="0" dirty="0" smtClean="0"/>
              <a:t>Girls: development prior to age 7-8 years of age.  </a:t>
            </a:r>
          </a:p>
          <a:p>
            <a:r>
              <a:rPr lang="en-US" baseline="0" dirty="0" smtClean="0"/>
              <a:t>Causes: CNS tumors or damage, CNS malformations (cysts, hydrocephalus, </a:t>
            </a:r>
            <a:r>
              <a:rPr lang="en-US" baseline="0" dirty="0" err="1" smtClean="0"/>
              <a:t>septo</a:t>
            </a:r>
            <a:r>
              <a:rPr lang="en-US" baseline="0" dirty="0" smtClean="0"/>
              <a:t>-optic dysplasia), exposure to exogenous estrogen, ovarian cysts or tumors, severe hypothyroidism or unknown cause. </a:t>
            </a:r>
          </a:p>
          <a:p>
            <a:r>
              <a:rPr lang="en-US" baseline="0" dirty="0" smtClean="0"/>
              <a:t>Complications:  premature </a:t>
            </a:r>
            <a:r>
              <a:rPr lang="en-US" baseline="0" dirty="0" err="1" smtClean="0"/>
              <a:t>epiphysal</a:t>
            </a:r>
            <a:r>
              <a:rPr lang="en-US" baseline="0" dirty="0" smtClean="0"/>
              <a:t> closure, psychosocial distress.   </a:t>
            </a:r>
          </a:p>
          <a:p>
            <a:r>
              <a:rPr lang="en-US" baseline="0" dirty="0" smtClean="0"/>
              <a:t>Incomplete forms:  premature </a:t>
            </a:r>
            <a:r>
              <a:rPr lang="en-US" baseline="0" dirty="0" err="1" smtClean="0"/>
              <a:t>thelarche</a:t>
            </a:r>
            <a:r>
              <a:rPr lang="en-US" baseline="0" dirty="0" smtClean="0"/>
              <a:t> (breast development), premature </a:t>
            </a:r>
            <a:r>
              <a:rPr lang="en-US" baseline="0" dirty="0" err="1" smtClean="0"/>
              <a:t>Adrenarche</a:t>
            </a:r>
            <a:r>
              <a:rPr lang="en-US" baseline="0" dirty="0" smtClean="0"/>
              <a:t> (hair development), true precocious puberty (multiple development)</a:t>
            </a:r>
          </a:p>
          <a:p>
            <a:r>
              <a:rPr lang="en-US" baseline="0" dirty="0" err="1" smtClean="0"/>
              <a:t>Hx</a:t>
            </a:r>
            <a:r>
              <a:rPr lang="en-US" baseline="0" dirty="0" smtClean="0"/>
              <a:t>:  family history of </a:t>
            </a:r>
            <a:r>
              <a:rPr lang="en-US" baseline="0" dirty="0" err="1" smtClean="0"/>
              <a:t>endo</a:t>
            </a:r>
            <a:r>
              <a:rPr lang="en-US" baseline="0" dirty="0" smtClean="0"/>
              <a:t> and pubertal timing, growth patterns in the past.  PE: Tanner staging, Skin finding: Café au </a:t>
            </a:r>
            <a:r>
              <a:rPr lang="en-US" baseline="0" dirty="0" err="1" smtClean="0"/>
              <a:t>lait</a:t>
            </a:r>
            <a:r>
              <a:rPr lang="en-US" baseline="0" dirty="0" smtClean="0"/>
              <a:t> (McCune Albright Syndrome), thyroid, abdominal </a:t>
            </a:r>
            <a:r>
              <a:rPr lang="en-US" baseline="0" dirty="0" err="1" smtClean="0"/>
              <a:t>assessmen</a:t>
            </a:r>
            <a:r>
              <a:rPr lang="en-US" baseline="0" dirty="0" smtClean="0"/>
              <a:t>, t.  </a:t>
            </a:r>
          </a:p>
          <a:p>
            <a:r>
              <a:rPr lang="en-US" baseline="0" dirty="0" smtClean="0"/>
              <a:t>Lab </a:t>
            </a:r>
            <a:r>
              <a:rPr lang="en-US" baseline="0" dirty="0" err="1" smtClean="0"/>
              <a:t>eval</a:t>
            </a:r>
            <a:r>
              <a:rPr lang="en-US" baseline="0" dirty="0" smtClean="0"/>
              <a:t>:  Bone age first: if greater than 2 years advanced then additional assessment. Refer to endocrine for further evaluation.  </a:t>
            </a:r>
          </a:p>
          <a:p>
            <a:r>
              <a:rPr lang="en-US" baseline="0" dirty="0" smtClean="0"/>
              <a:t>LH, FSH, DHEAS, and TSH in girls.  Test, 17 OH progesterone, LH, and FSH in boys.  </a:t>
            </a:r>
          </a:p>
          <a:p>
            <a:r>
              <a:rPr lang="en-US" baseline="0" dirty="0" smtClean="0"/>
              <a:t>If levels normal (</a:t>
            </a:r>
            <a:r>
              <a:rPr lang="en-US" baseline="0" dirty="0" err="1" smtClean="0"/>
              <a:t>prepubertal</a:t>
            </a:r>
            <a:r>
              <a:rPr lang="en-US" baseline="0" dirty="0" smtClean="0"/>
              <a:t> response) then likely pseudo form.  If pubertal response then likely true and needs a MRI/CT scan to rule out brain disease. </a:t>
            </a:r>
          </a:p>
          <a:p>
            <a:r>
              <a:rPr lang="en-US" baseline="0" dirty="0" smtClean="0"/>
              <a:t>Treatment:  Depot </a:t>
            </a:r>
            <a:r>
              <a:rPr lang="en-US" baseline="0" dirty="0" err="1" smtClean="0"/>
              <a:t>leuprolide</a:t>
            </a:r>
            <a:r>
              <a:rPr lang="en-US" baseline="0" dirty="0" smtClean="0"/>
              <a:t> 0.3mg/kg q 28 days IM (</a:t>
            </a:r>
            <a:r>
              <a:rPr lang="en-US" baseline="0" dirty="0" err="1" smtClean="0"/>
              <a:t>GnRH</a:t>
            </a:r>
            <a:r>
              <a:rPr lang="en-US" baseline="0" dirty="0" smtClean="0"/>
              <a:t> analog-suppress pubertal axis) (if 7-9 years may not require suppression but if sooner should be considered</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34</a:t>
            </a:fld>
            <a:endParaRPr lang="en-US"/>
          </a:p>
        </p:txBody>
      </p:sp>
    </p:spTree>
    <p:extLst>
      <p:ext uri="{BB962C8B-B14F-4D97-AF65-F5344CB8AC3E}">
        <p14:creationId xmlns:p14="http://schemas.microsoft.com/office/powerpoint/2010/main" val="60558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 growth is &lt;4-5cm/year during the years prior</a:t>
            </a:r>
            <a:r>
              <a:rPr lang="en-US" baseline="0" dirty="0" smtClean="0"/>
              <a:t> to normal age for peak linear growth. </a:t>
            </a:r>
          </a:p>
          <a:p>
            <a:r>
              <a:rPr lang="en-US" baseline="0" dirty="0" smtClean="0"/>
              <a:t>No evidence of peak linear growth by 16 in boy and 14 in girl. </a:t>
            </a:r>
          </a:p>
          <a:p>
            <a:r>
              <a:rPr lang="en-US" baseline="0" dirty="0" smtClean="0"/>
              <a:t>Deceleration below individual est. growth velocity occurs </a:t>
            </a:r>
          </a:p>
          <a:p>
            <a:r>
              <a:rPr lang="en-US" baseline="0" dirty="0" smtClean="0"/>
              <a:t>Height is more than 2SD below calculated </a:t>
            </a:r>
            <a:r>
              <a:rPr lang="en-US" baseline="0" dirty="0" err="1" smtClean="0"/>
              <a:t>midparental</a:t>
            </a:r>
            <a:r>
              <a:rPr lang="en-US" baseline="0" dirty="0" smtClean="0"/>
              <a:t> height, 3SD below the mean</a:t>
            </a:r>
          </a:p>
          <a:p>
            <a:r>
              <a:rPr lang="en-US" baseline="0" dirty="0" smtClean="0"/>
              <a:t>Most common: familial or constitutional delay</a:t>
            </a:r>
          </a:p>
          <a:p>
            <a:r>
              <a:rPr lang="en-US" baseline="0" dirty="0" smtClean="0"/>
              <a:t>DDs:  familial, chronic illness, constitutional delay of puberty, hypothyroidism, GH deficiency, poorly controlled diabetes, Chromosome disorders, skeletal disorders (</a:t>
            </a:r>
            <a:r>
              <a:rPr lang="en-US" baseline="0" dirty="0" err="1" smtClean="0"/>
              <a:t>chondrodysplasia</a:t>
            </a:r>
            <a:r>
              <a:rPr lang="en-US" baseline="0" dirty="0" smtClean="0"/>
              <a:t>)</a:t>
            </a:r>
          </a:p>
          <a:p>
            <a:r>
              <a:rPr lang="en-US" baseline="0" dirty="0" err="1" smtClean="0"/>
              <a:t>Hx</a:t>
            </a:r>
            <a:r>
              <a:rPr lang="en-US" baseline="0" dirty="0" smtClean="0"/>
              <a:t>:  pregnancy issues, birth weight and length (</a:t>
            </a:r>
            <a:r>
              <a:rPr lang="en-US" baseline="0" dirty="0" err="1" smtClean="0"/>
              <a:t>interuterine</a:t>
            </a:r>
            <a:r>
              <a:rPr lang="en-US" baseline="0" dirty="0" smtClean="0"/>
              <a:t> growth retardation), renal, cardiac, GI, pulmonary, </a:t>
            </a:r>
            <a:r>
              <a:rPr lang="en-US" baseline="0" dirty="0" err="1" smtClean="0"/>
              <a:t>nuero</a:t>
            </a:r>
            <a:r>
              <a:rPr lang="en-US" baseline="0" dirty="0" smtClean="0"/>
              <a:t> issues.  Growth history-growth velocity, family history of growth and puberty</a:t>
            </a:r>
          </a:p>
          <a:p>
            <a:r>
              <a:rPr lang="en-US" baseline="0" dirty="0" smtClean="0"/>
              <a:t>PE:  growth charts, U/L body segment ratio, thyroid, tanner staging, </a:t>
            </a:r>
            <a:r>
              <a:rPr lang="en-US" baseline="0" dirty="0" err="1" smtClean="0"/>
              <a:t>neuro</a:t>
            </a:r>
            <a:r>
              <a:rPr lang="en-US" baseline="0" dirty="0" smtClean="0"/>
              <a:t>.  </a:t>
            </a:r>
          </a:p>
          <a:p>
            <a:r>
              <a:rPr lang="en-US" baseline="0" dirty="0" smtClean="0"/>
              <a:t>Lab:  CBC, CMP, TSH, Bone age, karyotype, growth factors if indicated. </a:t>
            </a:r>
          </a:p>
          <a:p>
            <a:r>
              <a:rPr lang="en-US" baseline="0" dirty="0" smtClean="0"/>
              <a:t>Treatment:  No treatment for familial and constitutional delay.  Growth hormone deficiency:  GH injections at0.18-0.3mg/kg/</a:t>
            </a:r>
            <a:r>
              <a:rPr lang="en-US" baseline="0" dirty="0" err="1" smtClean="0"/>
              <a:t>wk</a:t>
            </a:r>
            <a:r>
              <a:rPr lang="en-US" baseline="0" dirty="0" smtClean="0"/>
              <a:t>-prevents lack of achievement of mature height.  </a:t>
            </a:r>
          </a:p>
          <a:p>
            <a:r>
              <a:rPr lang="en-US" baseline="0" dirty="0" smtClean="0"/>
              <a:t>Other causes should be addressed with appropriate therapies.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35</a:t>
            </a:fld>
            <a:endParaRPr lang="en-US"/>
          </a:p>
        </p:txBody>
      </p:sp>
    </p:spTree>
    <p:extLst>
      <p:ext uri="{BB962C8B-B14F-4D97-AF65-F5344CB8AC3E}">
        <p14:creationId xmlns:p14="http://schemas.microsoft.com/office/powerpoint/2010/main" val="140539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Caused by human </a:t>
            </a:r>
            <a:r>
              <a:rPr lang="en-US" dirty="0" err="1" smtClean="0"/>
              <a:t>herpesvirus</a:t>
            </a:r>
            <a:r>
              <a:rPr lang="en-US" baseline="0" dirty="0" smtClean="0"/>
              <a:t> 6 and 7.  </a:t>
            </a:r>
          </a:p>
          <a:p>
            <a:r>
              <a:rPr lang="en-US" baseline="0" dirty="0" smtClean="0"/>
              <a:t>95% of cases in children younger than 3. Presents with high temperature (101-106) x 3-5 days, irritability, anorexic</a:t>
            </a:r>
          </a:p>
          <a:p>
            <a:r>
              <a:rPr lang="en-US" baseline="0" dirty="0" smtClean="0"/>
              <a:t>Fever resolves abruptly followed by rash within 12-24 hours.  </a:t>
            </a:r>
          </a:p>
          <a:p>
            <a:r>
              <a:rPr lang="en-US" baseline="0" dirty="0" smtClean="0"/>
              <a:t>Rose colored-discrete raised macules on trunk that spreads to neck, face and proximal extremities.  </a:t>
            </a:r>
          </a:p>
          <a:p>
            <a:r>
              <a:rPr lang="en-US" baseline="0" dirty="0" smtClean="0"/>
              <a:t>Rash fades in 1-3 days. </a:t>
            </a:r>
          </a:p>
          <a:p>
            <a:r>
              <a:rPr lang="en-US" baseline="0" dirty="0" smtClean="0"/>
              <a:t>Complications:  Febrile seizures, encephalitis/</a:t>
            </a:r>
            <a:r>
              <a:rPr lang="en-US" baseline="0" dirty="0" err="1" smtClean="0"/>
              <a:t>menigitis</a:t>
            </a:r>
            <a:r>
              <a:rPr lang="en-US" baseline="0" dirty="0" smtClean="0"/>
              <a:t>, idiopathic thrombocytopenia </a:t>
            </a:r>
          </a:p>
          <a:p>
            <a:r>
              <a:rPr lang="en-US" baseline="0" dirty="0" smtClean="0"/>
              <a:t>Treatments:  No treatment needed unless complications (</a:t>
            </a:r>
            <a:r>
              <a:rPr lang="en-US" baseline="0" dirty="0" err="1" smtClean="0"/>
              <a:t>ganciclovir</a:t>
            </a:r>
            <a:r>
              <a:rPr lang="en-US" baseline="0" dirty="0" smtClean="0"/>
              <a:t>, </a:t>
            </a:r>
            <a:r>
              <a:rPr lang="en-US" baseline="0" dirty="0" err="1" smtClean="0"/>
              <a:t>cidofovir</a:t>
            </a:r>
            <a:r>
              <a:rPr lang="en-US" baseline="0" dirty="0" smtClean="0"/>
              <a:t>)  Patients who are very uncomfortable or very febrile (history of seizures) Tylenol and Ibuprofen.  </a:t>
            </a:r>
          </a:p>
        </p:txBody>
      </p:sp>
      <p:sp>
        <p:nvSpPr>
          <p:cNvPr id="4" name="Slide Number Placeholder 3"/>
          <p:cNvSpPr>
            <a:spLocks noGrp="1"/>
          </p:cNvSpPr>
          <p:nvPr>
            <p:ph type="sldNum" sz="quarter" idx="10"/>
          </p:nvPr>
        </p:nvSpPr>
        <p:spPr/>
        <p:txBody>
          <a:bodyPr/>
          <a:lstStyle/>
          <a:p>
            <a:fld id="{70654907-83D2-4112-836A-8612D813156F}" type="slidenum">
              <a:rPr lang="en-US" smtClean="0"/>
              <a:t>4</a:t>
            </a:fld>
            <a:endParaRPr lang="en-US"/>
          </a:p>
        </p:txBody>
      </p:sp>
    </p:spTree>
    <p:extLst>
      <p:ext uri="{BB962C8B-B14F-4D97-AF65-F5344CB8AC3E}">
        <p14:creationId xmlns:p14="http://schemas.microsoft.com/office/powerpoint/2010/main" val="4279566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Turner Syndrome:  syndrome</a:t>
            </a:r>
            <a:r>
              <a:rPr lang="en-US" baseline="0" dirty="0" smtClean="0"/>
              <a:t> with complete or partial second X chromosome: </a:t>
            </a:r>
          </a:p>
          <a:p>
            <a:r>
              <a:rPr lang="en-US" baseline="0" dirty="0" smtClean="0"/>
              <a:t>Manifestations: webbed neck, sexual infantilism, short stature, no secondary sexual characteristics, widely spaced nipples, shield chest, edema of hands and feet at birth, low posterior hairline, small mandible, prominent ears, high arched palate.  </a:t>
            </a:r>
          </a:p>
          <a:p>
            <a:r>
              <a:rPr lang="en-US" baseline="0" dirty="0" smtClean="0"/>
              <a:t>Complications:  Multiple other defects including cardiac, renal, diabetes I, thyroid disease, mental retardation or developmental delay, usually sterile</a:t>
            </a:r>
          </a:p>
          <a:p>
            <a:r>
              <a:rPr lang="en-US" baseline="0" dirty="0" smtClean="0"/>
              <a:t>Usually diagnosed because of phenotype, short stature, or failure to develop (puberty). </a:t>
            </a:r>
          </a:p>
          <a:p>
            <a:r>
              <a:rPr lang="en-US" baseline="0" dirty="0" smtClean="0"/>
              <a:t>Treatment:  Growth hormone and estrogen replacement.  Treatment focuses on underlying disease or complications.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36</a:t>
            </a:fld>
            <a:endParaRPr lang="en-US"/>
          </a:p>
        </p:txBody>
      </p:sp>
    </p:spTree>
    <p:extLst>
      <p:ext uri="{BB962C8B-B14F-4D97-AF65-F5344CB8AC3E}">
        <p14:creationId xmlns:p14="http://schemas.microsoft.com/office/powerpoint/2010/main" val="416286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a:t>
            </a:r>
            <a:r>
              <a:rPr lang="en-US" dirty="0" err="1" smtClean="0"/>
              <a:t>Rickettsial</a:t>
            </a:r>
            <a:r>
              <a:rPr lang="en-US" baseline="0" dirty="0" smtClean="0"/>
              <a:t> disease in the US.  Passed through tick vectors.  Incubation is 7-14 days, </a:t>
            </a:r>
          </a:p>
          <a:p>
            <a:r>
              <a:rPr lang="en-US" baseline="0" dirty="0" smtClean="0"/>
              <a:t>Presents as non-specific disease headache, fever, anorexia, </a:t>
            </a:r>
            <a:r>
              <a:rPr lang="en-US" baseline="0" dirty="0" err="1" smtClean="0"/>
              <a:t>myalgias</a:t>
            </a:r>
            <a:r>
              <a:rPr lang="en-US" baseline="0" dirty="0" smtClean="0"/>
              <a:t> (calf pain common in children), N/V/D.  Rash after 2-4 days of illness: discrete, pale, rose-red blanching macules on extremities and then spreads to entire body.  After several days rash becomes more petechial or hemorrhagic. </a:t>
            </a:r>
          </a:p>
          <a:p>
            <a:r>
              <a:rPr lang="en-US" baseline="0" dirty="0" smtClean="0"/>
              <a:t>Complications: Meningitis, ataxia, seizures, coma, or auditory deficits. Rarely pulmonary manifestations. </a:t>
            </a:r>
          </a:p>
          <a:p>
            <a:r>
              <a:rPr lang="en-US" baseline="0" dirty="0" smtClean="0"/>
              <a:t>Lab: CBC-low or normal WBC then progressively increases, left shift, anemia, thrombocytopenia, </a:t>
            </a:r>
            <a:r>
              <a:rPr lang="en-US" baseline="0" dirty="0" err="1" smtClean="0"/>
              <a:t>hyponatremia</a:t>
            </a:r>
            <a:r>
              <a:rPr lang="en-US" baseline="0" dirty="0" smtClean="0"/>
              <a:t>, elevated serum aminotransferase activity.  </a:t>
            </a:r>
          </a:p>
          <a:p>
            <a:r>
              <a:rPr lang="en-US" baseline="0" dirty="0" smtClean="0"/>
              <a:t>Treatment:  Doxycycline 2.2mg/kg/d PO divided BID</a:t>
            </a:r>
          </a:p>
        </p:txBody>
      </p:sp>
      <p:sp>
        <p:nvSpPr>
          <p:cNvPr id="4" name="Slide Number Placeholder 3"/>
          <p:cNvSpPr>
            <a:spLocks noGrp="1"/>
          </p:cNvSpPr>
          <p:nvPr>
            <p:ph type="sldNum" sz="quarter" idx="10"/>
          </p:nvPr>
        </p:nvSpPr>
        <p:spPr/>
        <p:txBody>
          <a:bodyPr/>
          <a:lstStyle/>
          <a:p>
            <a:fld id="{70654907-83D2-4112-836A-8612D813156F}" type="slidenum">
              <a:rPr lang="en-US" smtClean="0"/>
              <a:t>38</a:t>
            </a:fld>
            <a:endParaRPr lang="en-US"/>
          </a:p>
        </p:txBody>
      </p:sp>
    </p:spTree>
    <p:extLst>
      <p:ext uri="{BB962C8B-B14F-4D97-AF65-F5344CB8AC3E}">
        <p14:creationId xmlns:p14="http://schemas.microsoft.com/office/powerpoint/2010/main" val="251556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Unknown</a:t>
            </a:r>
            <a:r>
              <a:rPr lang="en-US" baseline="0" dirty="0" smtClean="0"/>
              <a:t> cause but likely infectious in nature. Most common in children under 5 years of age.  Infants more likely to have atypical and complications. </a:t>
            </a:r>
          </a:p>
          <a:p>
            <a:r>
              <a:rPr lang="en-US" baseline="0" dirty="0" smtClean="0"/>
              <a:t>Diagnostic criteria: </a:t>
            </a:r>
            <a:r>
              <a:rPr lang="en-US" b="1" dirty="0" smtClean="0"/>
              <a:t>Fever persisting at least 5 days</a:t>
            </a:r>
            <a:r>
              <a:rPr lang="en-US" dirty="0" smtClean="0"/>
              <a:t>† and the presence of at least 4 of the following 5 principal features: </a:t>
            </a:r>
          </a:p>
          <a:p>
            <a:r>
              <a:rPr lang="en-US" dirty="0" smtClean="0"/>
              <a:t>1.</a:t>
            </a:r>
            <a:r>
              <a:rPr lang="en-US" baseline="0" dirty="0" smtClean="0"/>
              <a:t> </a:t>
            </a:r>
            <a:r>
              <a:rPr lang="en-US" dirty="0" smtClean="0"/>
              <a:t>Changes in extremities: Acute: Erythema and edema of hands and feet.</a:t>
            </a:r>
            <a:r>
              <a:rPr lang="en-US" baseline="0" dirty="0" smtClean="0"/>
              <a:t>  </a:t>
            </a:r>
            <a:r>
              <a:rPr lang="en-US" dirty="0" smtClean="0"/>
              <a:t>Convalescent: Membranous desquamation of fingertips</a:t>
            </a:r>
          </a:p>
          <a:p>
            <a:r>
              <a:rPr lang="en-US" dirty="0" smtClean="0"/>
              <a:t>2. Polymorphous exanthema 3. Bilateral, painless bulbar </a:t>
            </a:r>
            <a:r>
              <a:rPr lang="en-US" dirty="0" err="1" smtClean="0"/>
              <a:t>conjunctival</a:t>
            </a:r>
            <a:r>
              <a:rPr lang="en-US" dirty="0" smtClean="0"/>
              <a:t> injection without exudate 4. Changes in lips and oral cavity: Erythema and cracking of lips, strawberry tongue, diffuse injection of oral and pharyngeal mucosae. 5.  Cervical lymphadenopathy (≥1.5 cm in diameter), usually unilateral</a:t>
            </a:r>
          </a:p>
          <a:p>
            <a:r>
              <a:rPr lang="en-US" dirty="0" smtClean="0"/>
              <a:t>Lab</a:t>
            </a:r>
            <a:r>
              <a:rPr lang="en-US" baseline="0" dirty="0" smtClean="0"/>
              <a:t> findings: elevated ESR, CRP, normocytic anemia, high platelet count (exceeding 1,000,000), sterile </a:t>
            </a:r>
            <a:r>
              <a:rPr lang="en-US" baseline="0" dirty="0" err="1" smtClean="0"/>
              <a:t>pyuria</a:t>
            </a:r>
            <a:r>
              <a:rPr lang="en-US" baseline="0" dirty="0" smtClean="0"/>
              <a:t>, </a:t>
            </a:r>
          </a:p>
          <a:p>
            <a:r>
              <a:rPr lang="en-US" baseline="0" dirty="0" smtClean="0"/>
              <a:t>Complications:  Coronary artery </a:t>
            </a:r>
            <a:r>
              <a:rPr lang="en-US" baseline="0" dirty="0" err="1" smtClean="0"/>
              <a:t>anerysm</a:t>
            </a:r>
            <a:r>
              <a:rPr lang="en-US" baseline="0" dirty="0" smtClean="0"/>
              <a:t>-more common after 7-10 days of fever.  Echocardiogram-coronary aneurysms or </a:t>
            </a:r>
            <a:r>
              <a:rPr lang="en-US" baseline="0" dirty="0" err="1" smtClean="0"/>
              <a:t>hyperechoic</a:t>
            </a:r>
            <a:r>
              <a:rPr lang="en-US" baseline="0" dirty="0" smtClean="0"/>
              <a:t> coronaries. </a:t>
            </a:r>
          </a:p>
          <a:p>
            <a:r>
              <a:rPr lang="en-US" baseline="0" dirty="0" smtClean="0"/>
              <a:t>Treatment:  IVIG x 1 2g/kg over 12 hours-if fever resolves, repeat if fever within 24 hours.  High dose ASA 80-100mg/kg/day x 14 illness day then 5-10mg/kg/day x 6-8 weeks after onset of illness.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39</a:t>
            </a:fld>
            <a:endParaRPr lang="en-US"/>
          </a:p>
        </p:txBody>
      </p:sp>
    </p:spTree>
    <p:extLst>
      <p:ext uri="{BB962C8B-B14F-4D97-AF65-F5344CB8AC3E}">
        <p14:creationId xmlns:p14="http://schemas.microsoft.com/office/powerpoint/2010/main" val="3635898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46</a:t>
            </a:fld>
            <a:endParaRPr lang="en-US"/>
          </a:p>
        </p:txBody>
      </p:sp>
    </p:spTree>
    <p:extLst>
      <p:ext uri="{BB962C8B-B14F-4D97-AF65-F5344CB8AC3E}">
        <p14:creationId xmlns:p14="http://schemas.microsoft.com/office/powerpoint/2010/main" val="716116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Measles (thank you anti-</a:t>
            </a:r>
            <a:r>
              <a:rPr lang="en-US" dirty="0" err="1" smtClean="0"/>
              <a:t>vaxxers</a:t>
            </a:r>
            <a:r>
              <a:rPr lang="en-US" dirty="0" smtClean="0"/>
              <a:t>).  </a:t>
            </a:r>
          </a:p>
          <a:p>
            <a:r>
              <a:rPr lang="en-US" dirty="0" smtClean="0"/>
              <a:t>Spread by respiratory droplets, incubation 7-14 days.  Contagious 5</a:t>
            </a:r>
            <a:r>
              <a:rPr lang="en-US" baseline="30000" dirty="0" smtClean="0"/>
              <a:t>th</a:t>
            </a:r>
            <a:r>
              <a:rPr lang="en-US" dirty="0" smtClean="0"/>
              <a:t> day of incubation to first few days of rash.  </a:t>
            </a:r>
          </a:p>
          <a:p>
            <a:r>
              <a:rPr lang="en-US" dirty="0" smtClean="0"/>
              <a:t>7 day measles.  </a:t>
            </a:r>
          </a:p>
          <a:p>
            <a:r>
              <a:rPr lang="en-US" dirty="0" err="1" smtClean="0"/>
              <a:t>Prodrome</a:t>
            </a:r>
            <a:r>
              <a:rPr lang="en-US" dirty="0" smtClean="0"/>
              <a:t>: 11-12 days of fever, cough, conjunctivitis (photophobia), </a:t>
            </a:r>
            <a:r>
              <a:rPr lang="en-US" dirty="0" err="1" smtClean="0"/>
              <a:t>coryza</a:t>
            </a:r>
            <a:r>
              <a:rPr lang="en-US" dirty="0" smtClean="0"/>
              <a:t>, lymphadenopathy.  </a:t>
            </a:r>
          </a:p>
          <a:p>
            <a:r>
              <a:rPr lang="en-US" dirty="0" err="1" smtClean="0"/>
              <a:t>Koplick</a:t>
            </a:r>
            <a:r>
              <a:rPr lang="en-US" dirty="0" smtClean="0"/>
              <a:t> spots-small irregular, bright red spots with blue-white center point in buccal membranes.  (hallmark of disease but not always present)</a:t>
            </a:r>
          </a:p>
          <a:p>
            <a:r>
              <a:rPr lang="en-US" dirty="0" smtClean="0"/>
              <a:t>Rash appears 4</a:t>
            </a:r>
            <a:r>
              <a:rPr lang="en-US" baseline="30000" dirty="0" smtClean="0"/>
              <a:t>th</a:t>
            </a:r>
            <a:r>
              <a:rPr lang="en-US" dirty="0" smtClean="0"/>
              <a:t> day of fever and is deep red </a:t>
            </a:r>
            <a:r>
              <a:rPr lang="en-US" dirty="0" err="1" smtClean="0"/>
              <a:t>maculopapular</a:t>
            </a:r>
            <a:r>
              <a:rPr lang="en-US" dirty="0" smtClean="0"/>
              <a:t> </a:t>
            </a:r>
            <a:r>
              <a:rPr lang="en-US" dirty="0" err="1" smtClean="0"/>
              <a:t>rashe</a:t>
            </a:r>
            <a:r>
              <a:rPr lang="en-US" dirty="0" smtClean="0"/>
              <a:t> begins at hairline and spreads down from face-after several days red fades and becomes brown and does not fade with pressure.  Then fades around 5-6 days and desquamation.  </a:t>
            </a:r>
          </a:p>
          <a:p>
            <a:r>
              <a:rPr lang="en-US" dirty="0" smtClean="0"/>
              <a:t>Significant complications:  Respiratory bacterial </a:t>
            </a:r>
            <a:r>
              <a:rPr lang="en-US" dirty="0" err="1" smtClean="0"/>
              <a:t>superinfections</a:t>
            </a:r>
            <a:r>
              <a:rPr lang="en-US" dirty="0" smtClean="0"/>
              <a:t> (lung, middle ear, sinus, cervical nodes), encephalitis, myocarditis, thrombocytopenia etc.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47</a:t>
            </a:fld>
            <a:endParaRPr lang="en-US"/>
          </a:p>
        </p:txBody>
      </p:sp>
    </p:spTree>
    <p:extLst>
      <p:ext uri="{BB962C8B-B14F-4D97-AF65-F5344CB8AC3E}">
        <p14:creationId xmlns:p14="http://schemas.microsoft.com/office/powerpoint/2010/main" val="232652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 negative</a:t>
            </a:r>
            <a:r>
              <a:rPr lang="en-US" baseline="0" dirty="0" smtClean="0"/>
              <a:t> bacillus-</a:t>
            </a:r>
            <a:r>
              <a:rPr lang="en-US" baseline="0" dirty="0" err="1" smtClean="0"/>
              <a:t>Bordetella</a:t>
            </a:r>
            <a:r>
              <a:rPr lang="en-US" baseline="0" dirty="0" smtClean="0"/>
              <a:t> Pertussis and toxins causes damage to host. </a:t>
            </a:r>
          </a:p>
          <a:p>
            <a:r>
              <a:rPr lang="en-US" baseline="0" dirty="0" smtClean="0"/>
              <a:t>Key symptom:  Whooping cough (inspiratory whoop followed by spasms of coughing)   can last up to 6-10 weeks, cough to vomiting.  Cough is attempt to dislodge necrotic bronchial epithelial tissue and mucus.  </a:t>
            </a:r>
          </a:p>
          <a:p>
            <a:r>
              <a:rPr lang="en-US" baseline="0" dirty="0" smtClean="0"/>
              <a:t>Most common complications occur under 1 year of age including pneumonia, seizures, respiratory failure, and encephalopathy.  </a:t>
            </a:r>
          </a:p>
          <a:p>
            <a:r>
              <a:rPr lang="en-US" baseline="0" dirty="0" smtClean="0"/>
              <a:t>Three phases: </a:t>
            </a:r>
          </a:p>
          <a:p>
            <a:r>
              <a:rPr lang="en-US" baseline="0" dirty="0" smtClean="0"/>
              <a:t>Catarrhal:  1-2 weeks like a common cold, </a:t>
            </a:r>
          </a:p>
          <a:p>
            <a:r>
              <a:rPr lang="en-US" baseline="0" dirty="0" smtClean="0"/>
              <a:t>Paroysmal-2-4 weeks-fever gone, coughing fits, vomiting, cyanosis, exhaustion after coughing</a:t>
            </a:r>
          </a:p>
          <a:p>
            <a:r>
              <a:rPr lang="en-US" baseline="0" dirty="0" err="1" smtClean="0"/>
              <a:t>Congvalescent</a:t>
            </a:r>
            <a:r>
              <a:rPr lang="en-US" baseline="0" dirty="0" smtClean="0"/>
              <a:t>-symptoms wane and can take up to 6 months to get over coughing completely.  </a:t>
            </a:r>
          </a:p>
          <a:p>
            <a:r>
              <a:rPr lang="en-US" baseline="0" dirty="0" smtClean="0"/>
              <a:t>Diagnostic tests:  Culture-considered gold standard but can be </a:t>
            </a:r>
            <a:r>
              <a:rPr lang="en-US" baseline="0" dirty="0" err="1" smtClean="0"/>
              <a:t>neg</a:t>
            </a:r>
            <a:r>
              <a:rPr lang="en-US" baseline="0" dirty="0" smtClean="0"/>
              <a:t> after 3 weeks ill.  So PCR from NP wash or swab.  </a:t>
            </a:r>
          </a:p>
          <a:p>
            <a:r>
              <a:rPr lang="en-US" baseline="0" dirty="0" smtClean="0"/>
              <a:t>Treatment: Macrolide Antibiotics.  </a:t>
            </a:r>
            <a:r>
              <a:rPr lang="en-US" baseline="0" dirty="0" err="1" smtClean="0"/>
              <a:t>Azyithromycin</a:t>
            </a:r>
            <a:r>
              <a:rPr lang="en-US" baseline="0" dirty="0" smtClean="0"/>
              <a:t> 10 mg/kg/day x 5 days for infants to 6 months.  After 6 months:  10mg/kg/day on day 1 then 5mg/kg/day x 2-5 days.  </a:t>
            </a:r>
          </a:p>
          <a:p>
            <a:r>
              <a:rPr lang="en-US" baseline="0" dirty="0" smtClean="0"/>
              <a:t>Does not alter course if in paroxysmal phase but does limit spread of infection.   </a:t>
            </a:r>
          </a:p>
          <a:p>
            <a:r>
              <a:rPr lang="en-US" baseline="0" dirty="0" smtClean="0"/>
              <a:t>Supportive treatment up to and including ICU care.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48</a:t>
            </a:fld>
            <a:endParaRPr lang="en-US"/>
          </a:p>
        </p:txBody>
      </p:sp>
    </p:spTree>
    <p:extLst>
      <p:ext uri="{BB962C8B-B14F-4D97-AF65-F5344CB8AC3E}">
        <p14:creationId xmlns:p14="http://schemas.microsoft.com/office/powerpoint/2010/main" val="148661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metabolic</a:t>
            </a:r>
            <a:r>
              <a:rPr lang="en-US" baseline="0" dirty="0" smtClean="0"/>
              <a:t> disorder of childhood-beta cell failure.  Causes: unknown but autoimmune disorder-antibiotics detected in many, HLA (human leukocyte antigen) </a:t>
            </a:r>
            <a:r>
              <a:rPr lang="en-US" baseline="0" dirty="0" err="1" smtClean="0"/>
              <a:t>genese</a:t>
            </a:r>
            <a:r>
              <a:rPr lang="en-US" baseline="0" dirty="0" smtClean="0"/>
              <a:t>, environmental components. </a:t>
            </a:r>
          </a:p>
          <a:p>
            <a:r>
              <a:rPr lang="en-US" baseline="0" dirty="0" smtClean="0"/>
              <a:t>Clinical manifestations:  polydipsia, polyuria, polyphagia.  Acute onset</a:t>
            </a:r>
          </a:p>
          <a:p>
            <a:r>
              <a:rPr lang="en-US" baseline="0" dirty="0" smtClean="0"/>
              <a:t>Diagnosis:  If BG &gt;200-random.  Fasting greater than 126mg/dl or 2 hour glucose tolerance test-&gt;200.  Pancreatic islet cell antibodies or ketoacidosis.  </a:t>
            </a:r>
          </a:p>
          <a:p>
            <a:r>
              <a:rPr lang="en-US" baseline="0" dirty="0" smtClean="0"/>
              <a:t>Complications: Ketoacidosis, hypoglycemia, </a:t>
            </a:r>
            <a:r>
              <a:rPr lang="en-US" baseline="0" dirty="0" err="1" smtClean="0"/>
              <a:t>monilial</a:t>
            </a:r>
            <a:r>
              <a:rPr lang="en-US" baseline="0" dirty="0" smtClean="0"/>
              <a:t> vaginitis, renal failure, eye degeneration, neuropathies, vascular insufficiency and poor wound healing. </a:t>
            </a:r>
          </a:p>
          <a:p>
            <a:r>
              <a:rPr lang="en-US" baseline="0" dirty="0" smtClean="0"/>
              <a:t>Treatment:  Insulin dependent long and short acting </a:t>
            </a:r>
            <a:r>
              <a:rPr lang="en-US" baseline="0" dirty="0" err="1" smtClean="0"/>
              <a:t>insulins</a:t>
            </a:r>
            <a:r>
              <a:rPr lang="en-US" baseline="0" dirty="0" smtClean="0"/>
              <a:t>. Insulin pumps.  </a:t>
            </a:r>
          </a:p>
          <a:p>
            <a:r>
              <a:rPr lang="en-US" baseline="0" dirty="0" smtClean="0"/>
              <a:t>Carbohydrate counting, blood sugar monitoring, and insulin therapy mainstay of therapy </a:t>
            </a:r>
          </a:p>
          <a:p>
            <a:r>
              <a:rPr lang="en-US" baseline="0" dirty="0" smtClean="0"/>
              <a:t>Should get all routine immunizations and normal well child examines at least q yearly.  Moderate exercise should be encouraged.  </a:t>
            </a:r>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50</a:t>
            </a:fld>
            <a:endParaRPr lang="en-US"/>
          </a:p>
        </p:txBody>
      </p:sp>
    </p:spTree>
    <p:extLst>
      <p:ext uri="{BB962C8B-B14F-4D97-AF65-F5344CB8AC3E}">
        <p14:creationId xmlns:p14="http://schemas.microsoft.com/office/powerpoint/2010/main" val="2478975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Diagnostic criteria:</a:t>
            </a:r>
            <a:r>
              <a:rPr lang="en-US" baseline="0" dirty="0" smtClean="0"/>
              <a:t>  1. &lt;16 </a:t>
            </a:r>
            <a:r>
              <a:rPr lang="en-US" baseline="0" dirty="0" err="1" smtClean="0"/>
              <a:t>yrs</a:t>
            </a:r>
            <a:r>
              <a:rPr lang="en-US" baseline="0" dirty="0" smtClean="0"/>
              <a:t> of age. 2.  Arthritis  (swelling, effusion or presence of 2 or more signs:  limitation of ROM, tenderness or pain in motion, and increased heat in 1 or more joints.  3. duration &gt;6 weeks. 4.  Type of onset defined by disease in first 6 months: a. poly-5 or more joints, </a:t>
            </a:r>
            <a:r>
              <a:rPr lang="en-US" baseline="0" dirty="0" err="1" smtClean="0"/>
              <a:t>oligo</a:t>
            </a:r>
            <a:r>
              <a:rPr lang="en-US" baseline="0" dirty="0" smtClean="0"/>
              <a:t> or </a:t>
            </a:r>
            <a:r>
              <a:rPr lang="en-US" baseline="0" dirty="0" err="1" smtClean="0"/>
              <a:t>pauciartricular</a:t>
            </a:r>
            <a:r>
              <a:rPr lang="en-US" baseline="0" dirty="0" smtClean="0"/>
              <a:t>-fewer than 5, systemic-arthritis with fever. 5. exclusion of other forms of arthritis.  </a:t>
            </a:r>
          </a:p>
          <a:p>
            <a:r>
              <a:rPr lang="en-US" baseline="0" dirty="0" smtClean="0"/>
              <a:t>Typical presentations: limp, joint pain/swelling, unexplained rash or and fever, cyclical fevers.  </a:t>
            </a:r>
          </a:p>
          <a:p>
            <a:r>
              <a:rPr lang="en-US" baseline="0" dirty="0" smtClean="0"/>
              <a:t>Complications:  Uveitis-inflammation of the iris and </a:t>
            </a:r>
            <a:r>
              <a:rPr lang="en-US" baseline="0" dirty="0" err="1" smtClean="0"/>
              <a:t>ciliary</a:t>
            </a:r>
            <a:r>
              <a:rPr lang="en-US" baseline="0" dirty="0" smtClean="0"/>
              <a:t> body-glaucoma, </a:t>
            </a:r>
            <a:r>
              <a:rPr lang="en-US" baseline="0" dirty="0" err="1" smtClean="0"/>
              <a:t>cataracts,loss</a:t>
            </a:r>
            <a:r>
              <a:rPr lang="en-US" baseline="0" dirty="0" smtClean="0"/>
              <a:t> of vision, skeletal or growth </a:t>
            </a:r>
            <a:r>
              <a:rPr lang="en-US" baseline="0" dirty="0" err="1" smtClean="0"/>
              <a:t>abnormalitis</a:t>
            </a:r>
            <a:r>
              <a:rPr lang="en-US" baseline="0" dirty="0" smtClean="0"/>
              <a:t>-maturation of epiphyseal plates, growth failure-poorly controlled/long term steroid therapy Anemia of chronic disease, </a:t>
            </a:r>
            <a:r>
              <a:rPr lang="en-US" baseline="0" dirty="0" err="1" smtClean="0"/>
              <a:t>hepatosplenomegaly</a:t>
            </a:r>
            <a:r>
              <a:rPr lang="en-US" baseline="0" dirty="0" smtClean="0"/>
              <a:t>, lymphadenopathy, pericarditis, </a:t>
            </a:r>
            <a:r>
              <a:rPr lang="en-US" baseline="0" dirty="0" err="1" smtClean="0"/>
              <a:t>pleuritis</a:t>
            </a:r>
            <a:r>
              <a:rPr lang="en-US" baseline="0" dirty="0" smtClean="0"/>
              <a:t>.  Sexual maturity may be delayed.  </a:t>
            </a:r>
          </a:p>
          <a:p>
            <a:r>
              <a:rPr lang="en-US" baseline="0" dirty="0" smtClean="0"/>
              <a:t>Treatment:  NSAIDs, disease modifying </a:t>
            </a:r>
            <a:r>
              <a:rPr lang="en-US" baseline="0" dirty="0" err="1" smtClean="0"/>
              <a:t>antirheumatic</a:t>
            </a:r>
            <a:r>
              <a:rPr lang="en-US" baseline="0" dirty="0" smtClean="0"/>
              <a:t> drugs (Methotrexate or sulfasalazine), Corticosteroids, Biologic response modifiers (</a:t>
            </a:r>
            <a:r>
              <a:rPr lang="en-US" baseline="0" dirty="0" err="1" smtClean="0"/>
              <a:t>enbrel</a:t>
            </a:r>
            <a:r>
              <a:rPr lang="en-US" baseline="0" dirty="0" smtClean="0"/>
              <a:t>, </a:t>
            </a:r>
            <a:r>
              <a:rPr lang="en-US" baseline="0" dirty="0" err="1" smtClean="0"/>
              <a:t>humira</a:t>
            </a:r>
            <a:r>
              <a:rPr lang="en-US" baseline="0" dirty="0" smtClean="0"/>
              <a:t>, </a:t>
            </a:r>
            <a:r>
              <a:rPr lang="en-US" baseline="0" dirty="0" err="1" smtClean="0"/>
              <a:t>remicade</a:t>
            </a:r>
            <a:r>
              <a:rPr lang="en-US" baseline="0" dirty="0" smtClean="0"/>
              <a:t>, </a:t>
            </a:r>
            <a:r>
              <a:rPr lang="en-US" baseline="0" dirty="0" err="1" smtClean="0"/>
              <a:t>orencia</a:t>
            </a:r>
            <a:r>
              <a:rPr lang="en-US" baseline="0" dirty="0" smtClean="0"/>
              <a:t>).  </a:t>
            </a:r>
          </a:p>
          <a:p>
            <a:r>
              <a:rPr lang="en-US" baseline="0" dirty="0" smtClean="0"/>
              <a:t>Exercise and OT/PT, nutrition education, social support, surgery-</a:t>
            </a:r>
            <a:r>
              <a:rPr lang="en-US" baseline="0" dirty="0" err="1" smtClean="0"/>
              <a:t>synovectomy</a:t>
            </a:r>
            <a:r>
              <a:rPr lang="en-US" baseline="0" dirty="0" smtClean="0"/>
              <a:t> or repair deformities.  </a:t>
            </a:r>
          </a:p>
          <a:p>
            <a:r>
              <a:rPr lang="en-US" baseline="0" dirty="0" smtClean="0"/>
              <a:t>Routine well child and immunizations except when immunosuppressed shouldn’t receive live vaccines.  </a:t>
            </a:r>
            <a:r>
              <a:rPr lang="en-US" baseline="0" dirty="0" err="1" smtClean="0"/>
              <a:t>Freq</a:t>
            </a:r>
            <a:r>
              <a:rPr lang="en-US" baseline="0" dirty="0" smtClean="0"/>
              <a:t> eye exam with </a:t>
            </a:r>
            <a:r>
              <a:rPr lang="en-US" baseline="0" dirty="0" err="1" smtClean="0"/>
              <a:t>fundoscopic</a:t>
            </a:r>
            <a:r>
              <a:rPr lang="en-US" baseline="0" dirty="0" smtClean="0"/>
              <a:t> exam q 3-12 months.   </a:t>
            </a:r>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51</a:t>
            </a:fld>
            <a:endParaRPr lang="en-US"/>
          </a:p>
        </p:txBody>
      </p:sp>
    </p:spTree>
    <p:extLst>
      <p:ext uri="{BB962C8B-B14F-4D97-AF65-F5344CB8AC3E}">
        <p14:creationId xmlns:p14="http://schemas.microsoft.com/office/powerpoint/2010/main" val="344977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cases are not hereditary and result from thyroid </a:t>
            </a:r>
            <a:r>
              <a:rPr lang="en-US" baseline="0" dirty="0" err="1" smtClean="0"/>
              <a:t>dysgenesis</a:t>
            </a:r>
            <a:r>
              <a:rPr lang="en-US" baseline="0" dirty="0" smtClean="0"/>
              <a:t>. 2 x as common in girls as boys.  Clinical manifestations:  usually identified through neonatal screen but if missed then head size may be increased, prolonged physiologic jaundice, feeding difficulties, sluggishness, somnolence, choking spells during feedings, large tongue-</a:t>
            </a:r>
            <a:r>
              <a:rPr lang="en-US" baseline="0" dirty="0" err="1" smtClean="0"/>
              <a:t>resp</a:t>
            </a:r>
            <a:r>
              <a:rPr lang="en-US" baseline="0" dirty="0" smtClean="0"/>
              <a:t> difficulties, constipation, large abdomen, cold mottled extremities, slow heart rate.  </a:t>
            </a:r>
          </a:p>
          <a:p>
            <a:r>
              <a:rPr lang="en-US" baseline="0" dirty="0" smtClean="0"/>
              <a:t>Complications: Can be associated with cardiac, CNS and eye anomalies.  Retardation of growth and development.</a:t>
            </a:r>
          </a:p>
          <a:p>
            <a:r>
              <a:rPr lang="en-US" baseline="0" dirty="0" smtClean="0"/>
              <a:t>Lab: TSH-high and T4 low.  </a:t>
            </a:r>
          </a:p>
          <a:p>
            <a:r>
              <a:rPr lang="en-US" baseline="0" dirty="0" smtClean="0"/>
              <a:t>Treatment:  Levothyroxine.  Refer to </a:t>
            </a:r>
            <a:r>
              <a:rPr lang="en-US" baseline="0" dirty="0" err="1" smtClean="0"/>
              <a:t>endo</a:t>
            </a:r>
            <a:r>
              <a:rPr lang="en-US" baseline="0" dirty="0" smtClean="0"/>
              <a:t> for additional studies to look at how much functional thyroid tissue.  Neonates 10-15mcg/kg/day, Children 4mcg/kg/day.  Will require monthly for first 6 months then q 2-3 months until 24 months then q 6 months.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52</a:t>
            </a:fld>
            <a:endParaRPr lang="en-US"/>
          </a:p>
        </p:txBody>
      </p:sp>
    </p:spTree>
    <p:extLst>
      <p:ext uri="{BB962C8B-B14F-4D97-AF65-F5344CB8AC3E}">
        <p14:creationId xmlns:p14="http://schemas.microsoft.com/office/powerpoint/2010/main" val="328913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Most common form is  Non-bullous-70% of cases.  Usually caused by Staph </a:t>
            </a:r>
            <a:r>
              <a:rPr lang="en-US" baseline="0" dirty="0" err="1" smtClean="0"/>
              <a:t>Aureus</a:t>
            </a:r>
            <a:r>
              <a:rPr lang="en-US" baseline="0" dirty="0" smtClean="0"/>
              <a:t> or group A b-hemolytic strep. Starts with skin break usually on the face or extremities.  Begins as a tiny vesicle or pustule that progresses to honey colored plaque.  Easily spread by contact. </a:t>
            </a:r>
          </a:p>
          <a:p>
            <a:r>
              <a:rPr lang="en-US" baseline="0" dirty="0" smtClean="0"/>
              <a:t>Co </a:t>
            </a:r>
            <a:r>
              <a:rPr lang="en-US" baseline="0" dirty="0" err="1" smtClean="0"/>
              <a:t>mplications</a:t>
            </a:r>
            <a:r>
              <a:rPr lang="en-US" baseline="0" dirty="0" smtClean="0"/>
              <a:t>:  Rare:  </a:t>
            </a:r>
            <a:r>
              <a:rPr lang="en-US" baseline="0" dirty="0" err="1" smtClean="0"/>
              <a:t>osteomylitis</a:t>
            </a:r>
            <a:r>
              <a:rPr lang="en-US" baseline="0" dirty="0" smtClean="0"/>
              <a:t>, septic arthritis, pneumonia, septicemia, acute post-strep glomerulonephritis. </a:t>
            </a:r>
          </a:p>
          <a:p>
            <a:r>
              <a:rPr lang="en-US" baseline="0" dirty="0" smtClean="0"/>
              <a:t>Treatment:  Topical treatment with </a:t>
            </a:r>
            <a:r>
              <a:rPr lang="en-US" baseline="0" dirty="0" err="1" smtClean="0"/>
              <a:t>mupirocin</a:t>
            </a:r>
            <a:r>
              <a:rPr lang="en-US" baseline="0" dirty="0" smtClean="0"/>
              <a:t> TID x 7-10days-minor cases.  Oral therapy for areas of larger involvement, areas around mouth, or lymphatic involvement.  Erythromycin 40mg/kg/day divided TID to QID x 7-10 days.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5</a:t>
            </a:fld>
            <a:endParaRPr lang="en-US"/>
          </a:p>
        </p:txBody>
      </p:sp>
    </p:spTree>
    <p:extLst>
      <p:ext uri="{BB962C8B-B14F-4D97-AF65-F5344CB8AC3E}">
        <p14:creationId xmlns:p14="http://schemas.microsoft.com/office/powerpoint/2010/main" val="384887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Discrete,pearly</a:t>
            </a:r>
            <a:r>
              <a:rPr lang="en-US" baseline="0" dirty="0" smtClean="0"/>
              <a:t>, skin-colored smooth, domes-shaped, papules from 1-5mm.  Central </a:t>
            </a:r>
            <a:r>
              <a:rPr lang="en-US" baseline="0" dirty="0" err="1" smtClean="0"/>
              <a:t>umbilications</a:t>
            </a:r>
            <a:r>
              <a:rPr lang="en-US" baseline="0" dirty="0" smtClean="0"/>
              <a:t> from which a plug of cheesy material can be expressed.  </a:t>
            </a:r>
          </a:p>
          <a:p>
            <a:r>
              <a:rPr lang="en-US" baseline="0" dirty="0" smtClean="0"/>
              <a:t>Can occur anywhere on the body.  Can be isolated or in clusters.  </a:t>
            </a:r>
          </a:p>
          <a:p>
            <a:r>
              <a:rPr lang="en-US" baseline="0" dirty="0" smtClean="0"/>
              <a:t>Atopic </a:t>
            </a:r>
            <a:r>
              <a:rPr lang="en-US" baseline="0" dirty="0" err="1" smtClean="0"/>
              <a:t>derm</a:t>
            </a:r>
            <a:r>
              <a:rPr lang="en-US" baseline="0" dirty="0" smtClean="0"/>
              <a:t> or immunocompromised: can have widespread involvement </a:t>
            </a:r>
          </a:p>
          <a:p>
            <a:r>
              <a:rPr lang="en-US" baseline="0" dirty="0" smtClean="0"/>
              <a:t>Unsightly.  </a:t>
            </a:r>
          </a:p>
          <a:p>
            <a:r>
              <a:rPr lang="en-US" baseline="0" dirty="0" smtClean="0"/>
              <a:t>Treatment:  usually self limiting but can last 6months to years.  </a:t>
            </a:r>
          </a:p>
          <a:p>
            <a:r>
              <a:rPr lang="en-US" baseline="0" dirty="0" smtClean="0"/>
              <a:t>Avoid shared towels and baths.  Can be treated with </a:t>
            </a:r>
            <a:r>
              <a:rPr lang="en-US" baseline="0" dirty="0" err="1" smtClean="0"/>
              <a:t>curretage</a:t>
            </a:r>
            <a:r>
              <a:rPr lang="en-US" baseline="0" dirty="0" smtClean="0"/>
              <a:t> or </a:t>
            </a:r>
            <a:r>
              <a:rPr lang="en-US" baseline="0" dirty="0" err="1" smtClean="0"/>
              <a:t>cantharidin</a:t>
            </a:r>
            <a:r>
              <a:rPr lang="en-US" baseline="0" dirty="0" smtClean="0"/>
              <a:t> then covered with a </a:t>
            </a:r>
            <a:r>
              <a:rPr lang="en-US" baseline="0" dirty="0" err="1" smtClean="0"/>
              <a:t>bandaid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6</a:t>
            </a:fld>
            <a:endParaRPr lang="en-US"/>
          </a:p>
        </p:txBody>
      </p:sp>
    </p:spTree>
    <p:extLst>
      <p:ext uri="{BB962C8B-B14F-4D97-AF65-F5344CB8AC3E}">
        <p14:creationId xmlns:p14="http://schemas.microsoft.com/office/powerpoint/2010/main" val="425048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Caused by Coxsackie or </a:t>
            </a:r>
            <a:r>
              <a:rPr lang="en-US" dirty="0" err="1" smtClean="0"/>
              <a:t>enterovirus</a:t>
            </a:r>
            <a:r>
              <a:rPr lang="en-US" dirty="0" smtClean="0"/>
              <a:t>. </a:t>
            </a:r>
          </a:p>
          <a:p>
            <a:r>
              <a:rPr lang="en-US" dirty="0" smtClean="0"/>
              <a:t>Usual presentation: mild fever, oropharynx is inflamed and contains scattered vesicles that can ulcerate on the tongue, buccal mucosa,</a:t>
            </a:r>
            <a:r>
              <a:rPr lang="en-US" baseline="0" dirty="0" smtClean="0"/>
              <a:t> gingiva and lips.   </a:t>
            </a:r>
          </a:p>
          <a:p>
            <a:r>
              <a:rPr lang="en-US" baseline="0" dirty="0" err="1" smtClean="0"/>
              <a:t>Maculopapular</a:t>
            </a:r>
            <a:r>
              <a:rPr lang="en-US" baseline="0" dirty="0" smtClean="0"/>
              <a:t> or vesicular lesions also can occur on hands, feet, </a:t>
            </a:r>
            <a:r>
              <a:rPr lang="en-US" baseline="0" dirty="0" err="1" smtClean="0"/>
              <a:t>growin</a:t>
            </a:r>
            <a:r>
              <a:rPr lang="en-US" baseline="0" dirty="0" smtClean="0"/>
              <a:t> and buttocks.  Resolves in 1 week.   </a:t>
            </a:r>
          </a:p>
          <a:p>
            <a:r>
              <a:rPr lang="en-US" baseline="0" dirty="0" smtClean="0"/>
              <a:t>Rare complications:  brain stem encephalomyelitis, neurogenic pulmonary edema/hemorrhage, shock, and death </a:t>
            </a:r>
          </a:p>
          <a:p>
            <a:r>
              <a:rPr lang="en-US" baseline="0" dirty="0" smtClean="0"/>
              <a:t>Common complications:  Dehydrations and pain </a:t>
            </a:r>
          </a:p>
          <a:p>
            <a:r>
              <a:rPr lang="en-US" baseline="0" dirty="0" smtClean="0"/>
              <a:t>Treatment:  Usually self limiting.  Will likely require pain management with Tylenol/Motrin.  Monitor hydration status.  </a:t>
            </a:r>
          </a:p>
          <a:p>
            <a:pPr rtl="0"/>
            <a:r>
              <a:rPr lang="en-US" baseline="0" dirty="0" smtClean="0"/>
              <a:t>Magic mouthwash:  </a:t>
            </a:r>
            <a:r>
              <a:rPr lang="en-US" sz="1200" kern="1200" dirty="0" smtClean="0">
                <a:solidFill>
                  <a:schemeClr val="tx1"/>
                </a:solidFill>
                <a:effectLst/>
                <a:latin typeface="+mn-lt"/>
                <a:ea typeface="+mn-ea"/>
                <a:cs typeface="+mn-cs"/>
              </a:rPr>
              <a:t>Mix 1/2 teaspoon antacid solution (such as Maalox or Mylanta) with ½ teaspoon diphenhydramine </a:t>
            </a:r>
          </a:p>
          <a:p>
            <a:pPr rtl="0"/>
            <a:r>
              <a:rPr lang="en-US" sz="1200" kern="1200" dirty="0" smtClean="0">
                <a:solidFill>
                  <a:schemeClr val="tx1"/>
                </a:solidFill>
                <a:effectLst/>
                <a:latin typeface="+mn-lt"/>
                <a:ea typeface="+mn-ea"/>
                <a:cs typeface="+mn-cs"/>
              </a:rPr>
              <a:t>solution (liquid </a:t>
            </a:r>
            <a:r>
              <a:rPr lang="en-US" sz="1200" kern="1200" dirty="0" err="1" smtClean="0">
                <a:solidFill>
                  <a:schemeClr val="tx1"/>
                </a:solidFill>
                <a:effectLst/>
                <a:latin typeface="+mn-lt"/>
                <a:ea typeface="+mn-ea"/>
                <a:cs typeface="+mn-cs"/>
              </a:rPr>
              <a:t>Benedryl</a:t>
            </a:r>
            <a:r>
              <a:rPr lang="en-US" sz="1200" kern="1200" dirty="0" smtClean="0">
                <a:solidFill>
                  <a:schemeClr val="tx1"/>
                </a:solidFill>
                <a:effectLst/>
                <a:latin typeface="+mn-lt"/>
                <a:ea typeface="+mn-ea"/>
                <a:cs typeface="+mn-cs"/>
              </a:rPr>
              <a:t>). Apply some of this solution to the inside of the lips and mouth before feeding, up to six times a day. </a:t>
            </a:r>
          </a:p>
          <a:p>
            <a:pPr rtl="0"/>
            <a:r>
              <a:rPr lang="en-US" sz="1200" kern="1200" dirty="0" smtClean="0">
                <a:solidFill>
                  <a:schemeClr val="tx1"/>
                </a:solidFill>
                <a:effectLst/>
                <a:latin typeface="+mn-lt"/>
                <a:ea typeface="+mn-ea"/>
                <a:cs typeface="+mn-cs"/>
              </a:rPr>
              <a:t>Children over age 4 can use 1 teaspoon of this solution to swish and spit out.  (lidocaine is controversial secondary to potential systemic side</a:t>
            </a:r>
            <a:r>
              <a:rPr lang="en-US" sz="1200" kern="1200" baseline="0" dirty="0" smtClean="0">
                <a:solidFill>
                  <a:schemeClr val="tx1"/>
                </a:solidFill>
                <a:effectLst/>
                <a:latin typeface="+mn-lt"/>
                <a:ea typeface="+mn-ea"/>
                <a:cs typeface="+mn-cs"/>
              </a:rPr>
              <a:t> effects)</a:t>
            </a:r>
            <a:endParaRPr lang="en-US" baseline="0" dirty="0" smtClean="0"/>
          </a:p>
        </p:txBody>
      </p:sp>
      <p:sp>
        <p:nvSpPr>
          <p:cNvPr id="4" name="Slide Number Placeholder 3"/>
          <p:cNvSpPr>
            <a:spLocks noGrp="1"/>
          </p:cNvSpPr>
          <p:nvPr>
            <p:ph type="sldNum" sz="quarter" idx="10"/>
          </p:nvPr>
        </p:nvSpPr>
        <p:spPr/>
        <p:txBody>
          <a:bodyPr/>
          <a:lstStyle/>
          <a:p>
            <a:fld id="{70654907-83D2-4112-836A-8612D813156F}" type="slidenum">
              <a:rPr lang="en-US" smtClean="0"/>
              <a:t>7</a:t>
            </a:fld>
            <a:endParaRPr lang="en-US"/>
          </a:p>
        </p:txBody>
      </p:sp>
    </p:spTree>
    <p:extLst>
      <p:ext uri="{BB962C8B-B14F-4D97-AF65-F5344CB8AC3E}">
        <p14:creationId xmlns:p14="http://schemas.microsoft.com/office/powerpoint/2010/main" val="50795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of population</a:t>
            </a:r>
            <a:r>
              <a:rPr lang="en-US" baseline="0" dirty="0" smtClean="0"/>
              <a:t> affected by congenital heart defects.  Most common birth defect in the US.  </a:t>
            </a:r>
          </a:p>
          <a:p>
            <a:r>
              <a:rPr lang="en-US" baseline="0" dirty="0" smtClean="0"/>
              <a:t>VSD and PDA can cause significant left to right shunts leading to heart failure symptoms including tachypnea, poor feedings, diaphoresis, and pulmonary congestion.  Surgical repair in the first 6 months if symptomatic or large defect.  </a:t>
            </a:r>
          </a:p>
          <a:p>
            <a:r>
              <a:rPr lang="en-US" baseline="0" dirty="0" smtClean="0"/>
              <a:t>Down’s syndrome-~50% will have a heart defect, ~50% will have AV canal.  All patients should have screening echocardiogram shortly after birth (prior to 3-6months). Can cause CHF and irreversible pulmonary hypertension if untreated.  Surgically repaired in 4-6 months of age.  </a:t>
            </a:r>
          </a:p>
          <a:p>
            <a:r>
              <a:rPr lang="en-US" baseline="0" dirty="0" smtClean="0"/>
              <a:t>Turner Syndrome-most common defect is </a:t>
            </a:r>
            <a:r>
              <a:rPr lang="en-US" baseline="0" dirty="0" err="1" smtClean="0"/>
              <a:t>coarctation</a:t>
            </a:r>
            <a:r>
              <a:rPr lang="en-US" baseline="0" dirty="0" smtClean="0"/>
              <a:t> of the aorta-surgically repaired at birth with </a:t>
            </a:r>
            <a:r>
              <a:rPr lang="en-US" baseline="0" dirty="0" err="1" smtClean="0"/>
              <a:t>prostiglandin</a:t>
            </a:r>
            <a:r>
              <a:rPr lang="en-US" baseline="0" dirty="0" smtClean="0"/>
              <a:t> therapy prior to repair.  </a:t>
            </a:r>
          </a:p>
          <a:p>
            <a:r>
              <a:rPr lang="en-US" baseline="0" dirty="0" smtClean="0"/>
              <a:t>CHF medications:  Diuretics, Digoxin,  Ace inhibitors.   </a:t>
            </a:r>
          </a:p>
        </p:txBody>
      </p:sp>
      <p:sp>
        <p:nvSpPr>
          <p:cNvPr id="4" name="Slide Number Placeholder 3"/>
          <p:cNvSpPr>
            <a:spLocks noGrp="1"/>
          </p:cNvSpPr>
          <p:nvPr>
            <p:ph type="sldNum" sz="quarter" idx="10"/>
          </p:nvPr>
        </p:nvSpPr>
        <p:spPr/>
        <p:txBody>
          <a:bodyPr/>
          <a:lstStyle/>
          <a:p>
            <a:fld id="{70654907-83D2-4112-836A-8612D813156F}" type="slidenum">
              <a:rPr lang="en-US" smtClean="0"/>
              <a:t>9</a:t>
            </a:fld>
            <a:endParaRPr lang="en-US"/>
          </a:p>
        </p:txBody>
      </p:sp>
    </p:spTree>
    <p:extLst>
      <p:ext uri="{BB962C8B-B14F-4D97-AF65-F5344CB8AC3E}">
        <p14:creationId xmlns:p14="http://schemas.microsoft.com/office/powerpoint/2010/main" val="90941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Still’s murmurs are the most common</a:t>
            </a:r>
            <a:r>
              <a:rPr lang="en-US" baseline="0" dirty="0" smtClean="0"/>
              <a:t> finding in 12-school age child.  Musical type murmur-grade II or less, usually located at left lower sternal border.  Thought to be related to growth and turbulence during high output times (fever, activity). </a:t>
            </a:r>
          </a:p>
          <a:p>
            <a:r>
              <a:rPr lang="en-US" baseline="0" dirty="0" smtClean="0"/>
              <a:t>Complications: none-benign.  Treatment:  none-resolves typically spontaneously within months to years. </a:t>
            </a:r>
          </a:p>
          <a:p>
            <a:r>
              <a:rPr lang="en-US" baseline="0" dirty="0" smtClean="0"/>
              <a:t>Venous Hum:  Benign continuous murmur heard over venous complexes in upper chest-SVC, jugular veins.  Turbulence and related to growth of venous structures. Usually noted in school age children.   Can be </a:t>
            </a:r>
            <a:r>
              <a:rPr lang="en-US" baseline="0" dirty="0" err="1" smtClean="0"/>
              <a:t>exagerrated</a:t>
            </a:r>
            <a:r>
              <a:rPr lang="en-US" baseline="0" dirty="0" smtClean="0"/>
              <a:t> or made to disappear by varying position of head or compression of jugular vein in neck.  Complications:  None-benign. Treatment: Reassurance, usually resolves with growth.  </a:t>
            </a:r>
          </a:p>
          <a:p>
            <a:r>
              <a:rPr lang="en-US" baseline="0" dirty="0" smtClean="0"/>
              <a:t>Physiologic split S2-S2 will split with inspiration due to increased </a:t>
            </a:r>
            <a:r>
              <a:rPr lang="en-US" baseline="0" dirty="0" err="1" smtClean="0"/>
              <a:t>introthoracic</a:t>
            </a:r>
            <a:r>
              <a:rPr lang="en-US" baseline="0" dirty="0" smtClean="0"/>
              <a:t> pressure causing </a:t>
            </a:r>
            <a:r>
              <a:rPr lang="en-US" baseline="0" dirty="0" err="1" smtClean="0"/>
              <a:t>minut</a:t>
            </a:r>
            <a:r>
              <a:rPr lang="en-US" baseline="0" dirty="0" smtClean="0"/>
              <a:t> delay of pulmonary valve.  To verify benign:  have patient take deep breath and hold it should split.  Have exhale and hold should become single again.  No complications or treatment.  </a:t>
            </a:r>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11</a:t>
            </a:fld>
            <a:endParaRPr lang="en-US"/>
          </a:p>
        </p:txBody>
      </p:sp>
    </p:spTree>
    <p:extLst>
      <p:ext uri="{BB962C8B-B14F-4D97-AF65-F5344CB8AC3E}">
        <p14:creationId xmlns:p14="http://schemas.microsoft.com/office/powerpoint/2010/main" val="314172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Febrile:  most common seizure disorder of childhood.  Rare</a:t>
            </a:r>
            <a:r>
              <a:rPr lang="en-US" baseline="0" dirty="0" smtClean="0"/>
              <a:t> before 9 </a:t>
            </a:r>
            <a:r>
              <a:rPr lang="en-US" baseline="0" dirty="0" err="1" smtClean="0"/>
              <a:t>mths</a:t>
            </a:r>
            <a:r>
              <a:rPr lang="en-US" baseline="0" dirty="0" smtClean="0"/>
              <a:t> or after 5 yrs.  Usually associated with high fevers and family history of febrile seizures.  </a:t>
            </a:r>
          </a:p>
          <a:p>
            <a:r>
              <a:rPr lang="en-US" baseline="0" dirty="0" smtClean="0"/>
              <a:t>Complications: don’t cause reduction in intellectual performance.  Must rule out meningitis or encephalitis .</a:t>
            </a:r>
          </a:p>
          <a:p>
            <a:r>
              <a:rPr lang="en-US" baseline="0" dirty="0" smtClean="0"/>
              <a:t>Treatment: simple short (less than 5 minutes) do not require treatment.  For longer seizures (greater than 5 </a:t>
            </a:r>
            <a:r>
              <a:rPr lang="en-US" baseline="0" dirty="0" err="1" smtClean="0"/>
              <a:t>mins</a:t>
            </a:r>
            <a:r>
              <a:rPr lang="en-US" baseline="0" dirty="0" smtClean="0"/>
              <a:t>), benzodiazepine for acute treatment.  Long term treatment not recommended because does not prevent future seizures and may have adverse side effects.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654907-83D2-4112-836A-8612D813156F}" type="slidenum">
              <a:rPr lang="en-US" smtClean="0"/>
              <a:t>13</a:t>
            </a:fld>
            <a:endParaRPr lang="en-US"/>
          </a:p>
        </p:txBody>
      </p:sp>
    </p:spTree>
    <p:extLst>
      <p:ext uri="{BB962C8B-B14F-4D97-AF65-F5344CB8AC3E}">
        <p14:creationId xmlns:p14="http://schemas.microsoft.com/office/powerpoint/2010/main" val="390850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of motor</a:t>
            </a:r>
            <a:r>
              <a:rPr lang="en-US" baseline="0" dirty="0" smtClean="0"/>
              <a:t> syndromes resulting from disorders of early brain development.  Caused by:  genetics, metabolic, ischemic, infectious, and other acquired etiologies.  </a:t>
            </a:r>
          </a:p>
          <a:p>
            <a:r>
              <a:rPr lang="en-US" baseline="0" dirty="0" smtClean="0"/>
              <a:t>CP has multiple complications or associated conditions including: epilepsy, speech, vision, and intellectual delay.  </a:t>
            </a:r>
          </a:p>
          <a:p>
            <a:r>
              <a:rPr lang="en-US" baseline="0" dirty="0" smtClean="0"/>
              <a:t>Red flags: handedness prior to 3-4 years of age, poor movement of arms and legs, poor feedings, global developmental delays, persistent primitive </a:t>
            </a:r>
            <a:r>
              <a:rPr lang="en-US" baseline="0" dirty="0" err="1" smtClean="0"/>
              <a:t>reflexs</a:t>
            </a:r>
            <a:r>
              <a:rPr lang="en-US" baseline="0" dirty="0" smtClean="0"/>
              <a:t>. </a:t>
            </a:r>
          </a:p>
          <a:p>
            <a:r>
              <a:rPr lang="en-US" baseline="0" dirty="0" smtClean="0"/>
              <a:t>Treatment:  Multi-disciplinary care including PT/OT/Speech Therapy, orthopedics, adaptive equipment,  </a:t>
            </a:r>
          </a:p>
          <a:p>
            <a:r>
              <a:rPr lang="en-US" baseline="0" dirty="0" smtClean="0"/>
              <a:t>Spasticity treatments: </a:t>
            </a:r>
            <a:r>
              <a:rPr lang="en-US" baseline="0" dirty="0" err="1" smtClean="0"/>
              <a:t>benzodiaepines</a:t>
            </a:r>
            <a:r>
              <a:rPr lang="en-US" baseline="0" dirty="0" smtClean="0"/>
              <a:t>, baclofen pumps, botulinum toxins </a:t>
            </a:r>
          </a:p>
          <a:p>
            <a:r>
              <a:rPr lang="en-US" baseline="0" dirty="0" smtClean="0"/>
              <a:t>Secretion management: </a:t>
            </a:r>
            <a:r>
              <a:rPr lang="en-US" baseline="0" dirty="0" err="1" smtClean="0"/>
              <a:t>scopolomine</a:t>
            </a:r>
            <a:r>
              <a:rPr lang="en-US" baseline="0" dirty="0" smtClean="0"/>
              <a:t>.  </a:t>
            </a:r>
          </a:p>
        </p:txBody>
      </p:sp>
      <p:sp>
        <p:nvSpPr>
          <p:cNvPr id="4" name="Slide Number Placeholder 3"/>
          <p:cNvSpPr>
            <a:spLocks noGrp="1"/>
          </p:cNvSpPr>
          <p:nvPr>
            <p:ph type="sldNum" sz="quarter" idx="10"/>
          </p:nvPr>
        </p:nvSpPr>
        <p:spPr/>
        <p:txBody>
          <a:bodyPr/>
          <a:lstStyle/>
          <a:p>
            <a:fld id="{70654907-83D2-4112-836A-8612D813156F}" type="slidenum">
              <a:rPr lang="en-US" smtClean="0"/>
              <a:t>14</a:t>
            </a:fld>
            <a:endParaRPr lang="en-US"/>
          </a:p>
        </p:txBody>
      </p:sp>
    </p:spTree>
    <p:extLst>
      <p:ext uri="{BB962C8B-B14F-4D97-AF65-F5344CB8AC3E}">
        <p14:creationId xmlns:p14="http://schemas.microsoft.com/office/powerpoint/2010/main" val="418029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E7DB993-7B72-403F-AC89-89308B147578}" type="datetimeFigureOut">
              <a:rPr lang="en-US" smtClean="0"/>
              <a:t>3/4/2015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9A89CFD-812A-481C-B72B-7DCFC31557F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DB993-7B72-403F-AC89-89308B147578}"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DB993-7B72-403F-AC89-89308B147578}"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7DB993-7B72-403F-AC89-89308B147578}"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7DB993-7B72-403F-AC89-89308B147578}"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E7DB993-7B72-403F-AC89-89308B147578}"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89CFD-812A-481C-B72B-7DCFC31557F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7DB993-7B72-403F-AC89-89308B147578}" type="datetimeFigureOut">
              <a:rPr lang="en-US" smtClean="0"/>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7DB993-7B72-403F-AC89-89308B147578}" type="datetimeFigureOut">
              <a:rPr lang="en-US" smtClean="0"/>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DB993-7B72-403F-AC89-89308B147578}" type="datetimeFigureOut">
              <a:rPr lang="en-US" smtClean="0"/>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E7DB993-7B72-403F-AC89-89308B147578}" type="datetimeFigureOut">
              <a:rPr lang="en-US" smtClean="0"/>
              <a:t>3/4/2015</a:t>
            </a:fld>
            <a:endParaRPr lang="en-US"/>
          </a:p>
        </p:txBody>
      </p:sp>
      <p:sp>
        <p:nvSpPr>
          <p:cNvPr id="7" name="Slide Number Placeholder 6"/>
          <p:cNvSpPr>
            <a:spLocks noGrp="1"/>
          </p:cNvSpPr>
          <p:nvPr>
            <p:ph type="sldNum" sz="quarter" idx="12"/>
          </p:nvPr>
        </p:nvSpPr>
        <p:spPr/>
        <p:txBody>
          <a:bodyPr/>
          <a:lstStyle/>
          <a:p>
            <a:fld id="{D9A89CFD-812A-481C-B72B-7DCFC31557F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DB993-7B72-403F-AC89-89308B147578}" type="datetimeFigureOut">
              <a:rPr lang="en-US" smtClean="0"/>
              <a:t>3/4/2015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9A89CFD-812A-481C-B72B-7DCFC31557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E7DB993-7B72-403F-AC89-89308B147578}" type="datetimeFigureOut">
              <a:rPr lang="en-US" smtClean="0"/>
              <a:t>3/4/2015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9A89CFD-812A-481C-B72B-7DCFC31557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6.xml"/><Relationship Id="rId5" Type="http://schemas.microsoft.com/office/2007/relationships/hdphoto" Target="../media/hdphoto3.wdp"/><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ncbddd/actearly/milestones/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2.aap.org/sections/dbpeds/screening.as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Assessment And Treatment of the Pediatric Client </a:t>
            </a:r>
            <a:endParaRPr lang="en-US" dirty="0"/>
          </a:p>
        </p:txBody>
      </p:sp>
      <p:sp>
        <p:nvSpPr>
          <p:cNvPr id="3" name="Subtitle 2"/>
          <p:cNvSpPr>
            <a:spLocks noGrp="1"/>
          </p:cNvSpPr>
          <p:nvPr>
            <p:ph type="subTitle" idx="1"/>
          </p:nvPr>
        </p:nvSpPr>
        <p:spPr/>
        <p:txBody>
          <a:bodyPr/>
          <a:lstStyle/>
          <a:p>
            <a:r>
              <a:rPr lang="en-US" dirty="0" smtClean="0"/>
              <a:t>Teresa Whited, MS, APRN-CNP, CPNP-PC</a:t>
            </a:r>
          </a:p>
        </p:txBody>
      </p:sp>
    </p:spTree>
    <p:extLst>
      <p:ext uri="{BB962C8B-B14F-4D97-AF65-F5344CB8AC3E}">
        <p14:creationId xmlns:p14="http://schemas.microsoft.com/office/powerpoint/2010/main" val="19027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Congenital defects Complications </a:t>
            </a:r>
            <a:endParaRPr lang="en-US" dirty="0"/>
          </a:p>
        </p:txBody>
      </p:sp>
      <p:sp>
        <p:nvSpPr>
          <p:cNvPr id="3" name="Content Placeholder 2"/>
          <p:cNvSpPr>
            <a:spLocks noGrp="1"/>
          </p:cNvSpPr>
          <p:nvPr>
            <p:ph idx="1"/>
          </p:nvPr>
        </p:nvSpPr>
        <p:spPr/>
        <p:txBody>
          <a:bodyPr/>
          <a:lstStyle/>
          <a:p>
            <a:r>
              <a:rPr lang="en-US" dirty="0" smtClean="0"/>
              <a:t>Poor growth </a:t>
            </a:r>
          </a:p>
          <a:p>
            <a:r>
              <a:rPr lang="en-US" dirty="0" smtClean="0"/>
              <a:t>Poor energy</a:t>
            </a:r>
          </a:p>
          <a:p>
            <a:r>
              <a:rPr lang="en-US" dirty="0" smtClean="0"/>
              <a:t>Learning disabilities</a:t>
            </a:r>
          </a:p>
          <a:p>
            <a:r>
              <a:rPr lang="en-US" dirty="0" smtClean="0"/>
              <a:t>Developmental delays </a:t>
            </a:r>
          </a:p>
          <a:p>
            <a:r>
              <a:rPr lang="en-US" dirty="0" smtClean="0"/>
              <a:t>Behavioral problems </a:t>
            </a:r>
            <a:endParaRPr lang="en-US" dirty="0"/>
          </a:p>
        </p:txBody>
      </p:sp>
    </p:spTree>
    <p:extLst>
      <p:ext uri="{BB962C8B-B14F-4D97-AF65-F5344CB8AC3E}">
        <p14:creationId xmlns:p14="http://schemas.microsoft.com/office/powerpoint/2010/main" val="3236205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Cardiac Conditions: </a:t>
            </a:r>
            <a:endParaRPr lang="en-US" dirty="0"/>
          </a:p>
        </p:txBody>
      </p:sp>
      <p:sp>
        <p:nvSpPr>
          <p:cNvPr id="3" name="Content Placeholder 2"/>
          <p:cNvSpPr>
            <a:spLocks noGrp="1"/>
          </p:cNvSpPr>
          <p:nvPr>
            <p:ph idx="1"/>
          </p:nvPr>
        </p:nvSpPr>
        <p:spPr/>
        <p:txBody>
          <a:bodyPr/>
          <a:lstStyle/>
          <a:p>
            <a:r>
              <a:rPr lang="en-US" dirty="0" smtClean="0"/>
              <a:t>Functional sounds:  </a:t>
            </a:r>
          </a:p>
          <a:p>
            <a:pPr lvl="1"/>
            <a:r>
              <a:rPr lang="en-US" dirty="0" smtClean="0"/>
              <a:t>Still’s murmurs </a:t>
            </a:r>
          </a:p>
          <a:p>
            <a:pPr lvl="1"/>
            <a:r>
              <a:rPr lang="en-US" dirty="0" smtClean="0"/>
              <a:t>Venous Hum </a:t>
            </a:r>
          </a:p>
          <a:p>
            <a:pPr lvl="1"/>
            <a:r>
              <a:rPr lang="en-US" dirty="0" smtClean="0"/>
              <a:t>Physiologic split S2</a:t>
            </a:r>
          </a:p>
          <a:p>
            <a:pPr lvl="1"/>
            <a:endParaRPr lang="en-US" dirty="0" smtClean="0"/>
          </a:p>
        </p:txBody>
      </p:sp>
    </p:spTree>
    <p:extLst>
      <p:ext uri="{BB962C8B-B14F-4D97-AF65-F5344CB8AC3E}">
        <p14:creationId xmlns:p14="http://schemas.microsoft.com/office/powerpoint/2010/main" val="2699365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Question </a:t>
            </a:r>
            <a:endParaRPr lang="en-US" dirty="0"/>
          </a:p>
        </p:txBody>
      </p:sp>
      <p:sp>
        <p:nvSpPr>
          <p:cNvPr id="3" name="Content Placeholder 2"/>
          <p:cNvSpPr>
            <a:spLocks noGrp="1"/>
          </p:cNvSpPr>
          <p:nvPr>
            <p:ph idx="1"/>
          </p:nvPr>
        </p:nvSpPr>
        <p:spPr/>
        <p:txBody>
          <a:bodyPr>
            <a:normAutofit lnSpcReduction="10000"/>
          </a:bodyPr>
          <a:lstStyle/>
          <a:p>
            <a:r>
              <a:rPr lang="en-US" dirty="0"/>
              <a:t>The nurse practitioner is assessing a child with Down’s Syndrome.  The nurse practitioner knows the most common heart defect associated with Down’s Syndrome is: </a:t>
            </a:r>
          </a:p>
          <a:p>
            <a:pPr marL="68580" indent="0">
              <a:buNone/>
            </a:pPr>
            <a:r>
              <a:rPr lang="en-US" dirty="0"/>
              <a:t>a.  </a:t>
            </a:r>
            <a:r>
              <a:rPr lang="en-US" dirty="0" err="1"/>
              <a:t>hypoplastic</a:t>
            </a:r>
            <a:r>
              <a:rPr lang="en-US" dirty="0"/>
              <a:t> left heart syndrome </a:t>
            </a:r>
          </a:p>
          <a:p>
            <a:pPr marL="68580" indent="0">
              <a:buNone/>
            </a:pPr>
            <a:r>
              <a:rPr lang="en-US" dirty="0"/>
              <a:t>b.  </a:t>
            </a:r>
            <a:r>
              <a:rPr lang="en-US" dirty="0" err="1"/>
              <a:t>atrioventricular</a:t>
            </a:r>
            <a:r>
              <a:rPr lang="en-US" dirty="0"/>
              <a:t> canal defect </a:t>
            </a:r>
          </a:p>
          <a:p>
            <a:pPr marL="68580" indent="0">
              <a:buNone/>
            </a:pPr>
            <a:r>
              <a:rPr lang="en-US" dirty="0"/>
              <a:t>c.  tricuspid atresia defect </a:t>
            </a:r>
          </a:p>
          <a:p>
            <a:pPr marL="68580" indent="0">
              <a:buNone/>
            </a:pPr>
            <a:r>
              <a:rPr lang="en-US" dirty="0"/>
              <a:t>d.  </a:t>
            </a:r>
            <a:r>
              <a:rPr lang="en-US" dirty="0" err="1"/>
              <a:t>coarctation</a:t>
            </a:r>
            <a:r>
              <a:rPr lang="en-US" dirty="0"/>
              <a:t> of the aorta </a:t>
            </a:r>
          </a:p>
        </p:txBody>
      </p:sp>
    </p:spTree>
    <p:extLst>
      <p:ext uri="{BB962C8B-B14F-4D97-AF65-F5344CB8AC3E}">
        <p14:creationId xmlns:p14="http://schemas.microsoft.com/office/powerpoint/2010/main" val="283514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 Conditions </a:t>
            </a:r>
            <a:endParaRPr lang="en-US" dirty="0"/>
          </a:p>
        </p:txBody>
      </p:sp>
      <p:sp>
        <p:nvSpPr>
          <p:cNvPr id="3" name="Content Placeholder 2"/>
          <p:cNvSpPr>
            <a:spLocks noGrp="1"/>
          </p:cNvSpPr>
          <p:nvPr>
            <p:ph idx="1"/>
          </p:nvPr>
        </p:nvSpPr>
        <p:spPr/>
        <p:txBody>
          <a:bodyPr/>
          <a:lstStyle/>
          <a:p>
            <a:r>
              <a:rPr lang="en-US" dirty="0" smtClean="0"/>
              <a:t>Seizures </a:t>
            </a:r>
          </a:p>
          <a:p>
            <a:pPr lvl="1"/>
            <a:r>
              <a:rPr lang="en-US" dirty="0" smtClean="0"/>
              <a:t>Febrile</a:t>
            </a:r>
          </a:p>
          <a:p>
            <a:pPr lvl="2"/>
            <a:r>
              <a:rPr lang="en-US" dirty="0" smtClean="0"/>
              <a:t>Complications </a:t>
            </a:r>
          </a:p>
          <a:p>
            <a:pPr lvl="2"/>
            <a:r>
              <a:rPr lang="en-US" dirty="0" smtClean="0"/>
              <a:t>Treatment  </a:t>
            </a:r>
          </a:p>
        </p:txBody>
      </p:sp>
    </p:spTree>
    <p:extLst>
      <p:ext uri="{BB962C8B-B14F-4D97-AF65-F5344CB8AC3E}">
        <p14:creationId xmlns:p14="http://schemas.microsoft.com/office/powerpoint/2010/main" val="414652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 Conditions </a:t>
            </a:r>
            <a:endParaRPr lang="en-US" dirty="0"/>
          </a:p>
        </p:txBody>
      </p:sp>
      <p:sp>
        <p:nvSpPr>
          <p:cNvPr id="3" name="Content Placeholder 2"/>
          <p:cNvSpPr>
            <a:spLocks noGrp="1"/>
          </p:cNvSpPr>
          <p:nvPr>
            <p:ph idx="1"/>
          </p:nvPr>
        </p:nvSpPr>
        <p:spPr/>
        <p:txBody>
          <a:bodyPr/>
          <a:lstStyle/>
          <a:p>
            <a:r>
              <a:rPr lang="en-US" dirty="0" smtClean="0"/>
              <a:t>Cerebral Palsy 	</a:t>
            </a:r>
          </a:p>
          <a:p>
            <a:pPr lvl="1"/>
            <a:r>
              <a:rPr lang="en-US" dirty="0" smtClean="0"/>
              <a:t>Complications </a:t>
            </a:r>
          </a:p>
          <a:p>
            <a:pPr lvl="1"/>
            <a:r>
              <a:rPr lang="en-US" dirty="0" smtClean="0"/>
              <a:t>Treatments </a:t>
            </a:r>
          </a:p>
        </p:txBody>
      </p:sp>
    </p:spTree>
    <p:extLst>
      <p:ext uri="{BB962C8B-B14F-4D97-AF65-F5344CB8AC3E}">
        <p14:creationId xmlns:p14="http://schemas.microsoft.com/office/powerpoint/2010/main" val="253791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 Question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NP is seeing a child in the ER for a seizure.  Parents report a fever of 104 with an ear infection.  The child had a generalized seizure that last less than a minute.  The NP knows the best treatment for this type of  initial febrile seizures</a:t>
            </a:r>
            <a:r>
              <a:rPr lang="en-US" dirty="0"/>
              <a:t> </a:t>
            </a:r>
            <a:r>
              <a:rPr lang="en-US" dirty="0" smtClean="0"/>
              <a:t>is: </a:t>
            </a:r>
          </a:p>
          <a:p>
            <a:pPr marL="68580" indent="0">
              <a:buNone/>
            </a:pPr>
            <a:r>
              <a:rPr lang="en-US" dirty="0" smtClean="0"/>
              <a:t>a. No treatment  </a:t>
            </a:r>
            <a:endParaRPr lang="en-US" dirty="0"/>
          </a:p>
          <a:p>
            <a:pPr marL="68580" indent="0">
              <a:buNone/>
            </a:pPr>
            <a:r>
              <a:rPr lang="en-US" dirty="0" smtClean="0"/>
              <a:t>b. Long term </a:t>
            </a:r>
            <a:r>
              <a:rPr lang="en-US" dirty="0" err="1" smtClean="0"/>
              <a:t>phenobarbitol</a:t>
            </a:r>
            <a:r>
              <a:rPr lang="en-US" dirty="0" smtClean="0"/>
              <a:t> therapy</a:t>
            </a:r>
          </a:p>
          <a:p>
            <a:pPr marL="68580" indent="0">
              <a:buNone/>
            </a:pPr>
            <a:r>
              <a:rPr lang="en-US" dirty="0" smtClean="0"/>
              <a:t>c. Benzodiazepine x 1 stat </a:t>
            </a:r>
          </a:p>
          <a:p>
            <a:pPr marL="68580" indent="0">
              <a:buNone/>
            </a:pPr>
            <a:r>
              <a:rPr lang="en-US" dirty="0" smtClean="0"/>
              <a:t>d.  Referral to neurology </a:t>
            </a:r>
          </a:p>
          <a:p>
            <a:pPr marL="525780" indent="-457200">
              <a:buAutoNum type="alphaLcPeriod"/>
            </a:pPr>
            <a:endParaRPr lang="en-US" dirty="0" smtClean="0"/>
          </a:p>
        </p:txBody>
      </p:sp>
    </p:spTree>
    <p:extLst>
      <p:ext uri="{BB962C8B-B14F-4D97-AF65-F5344CB8AC3E}">
        <p14:creationId xmlns:p14="http://schemas.microsoft.com/office/powerpoint/2010/main" val="125558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Disorders </a:t>
            </a:r>
            <a:endParaRPr lang="en-US" dirty="0"/>
          </a:p>
        </p:txBody>
      </p:sp>
      <p:sp>
        <p:nvSpPr>
          <p:cNvPr id="3" name="Content Placeholder 2"/>
          <p:cNvSpPr>
            <a:spLocks noGrp="1"/>
          </p:cNvSpPr>
          <p:nvPr>
            <p:ph idx="1"/>
          </p:nvPr>
        </p:nvSpPr>
        <p:spPr>
          <a:xfrm>
            <a:off x="1030611" y="2170664"/>
            <a:ext cx="6777317" cy="4157713"/>
          </a:xfrm>
        </p:spPr>
        <p:txBody>
          <a:bodyPr/>
          <a:lstStyle/>
          <a:p>
            <a:r>
              <a:rPr lang="en-US" dirty="0" smtClean="0"/>
              <a:t>Developmental Dysplasia of the Hip</a:t>
            </a:r>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019" y="2743200"/>
            <a:ext cx="4762500" cy="2019300"/>
          </a:xfrm>
          <a:prstGeom prst="rect">
            <a:avLst/>
          </a:prstGeom>
        </p:spPr>
      </p:pic>
    </p:spTree>
    <p:extLst>
      <p:ext uri="{BB962C8B-B14F-4D97-AF65-F5344CB8AC3E}">
        <p14:creationId xmlns:p14="http://schemas.microsoft.com/office/powerpoint/2010/main" val="2938854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Disorders </a:t>
            </a:r>
            <a:endParaRPr lang="en-US" dirty="0"/>
          </a:p>
        </p:txBody>
      </p:sp>
      <p:sp>
        <p:nvSpPr>
          <p:cNvPr id="3" name="Content Placeholder 2"/>
          <p:cNvSpPr>
            <a:spLocks noGrp="1"/>
          </p:cNvSpPr>
          <p:nvPr>
            <p:ph idx="1"/>
          </p:nvPr>
        </p:nvSpPr>
        <p:spPr/>
        <p:txBody>
          <a:bodyPr/>
          <a:lstStyle/>
          <a:p>
            <a:r>
              <a:rPr lang="en-US" dirty="0" smtClean="0"/>
              <a:t>Osgood-</a:t>
            </a:r>
            <a:r>
              <a:rPr lang="en-US" dirty="0" err="1" smtClean="0"/>
              <a:t>Schlatters</a:t>
            </a:r>
            <a:r>
              <a:rPr lang="en-US" dirty="0" smtClean="0"/>
              <a:t> </a:t>
            </a:r>
          </a:p>
          <a:p>
            <a:pPr marL="365760" lvl="1" indent="0">
              <a:buNone/>
            </a:pPr>
            <a:endParaRPr lang="en-US" dirty="0" smtClean="0"/>
          </a:p>
        </p:txBody>
      </p:sp>
    </p:spTree>
    <p:extLst>
      <p:ext uri="{BB962C8B-B14F-4D97-AF65-F5344CB8AC3E}">
        <p14:creationId xmlns:p14="http://schemas.microsoft.com/office/powerpoint/2010/main" val="476315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3600">
                <a:solidFill>
                  <a:srgbClr val="FFFFFF"/>
                </a:solidFill>
                <a:latin typeface="Arial" charset="0"/>
              </a:rPr>
              <a:t>Osgood-Schlatter Disease</a:t>
            </a:r>
          </a:p>
        </p:txBody>
      </p:sp>
      <p:pic>
        <p:nvPicPr>
          <p:cNvPr id="35843" name="Picture 4" descr="osgood_schlatt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2609850"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6" descr="os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8800"/>
            <a:ext cx="4762500"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3982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Disorders </a:t>
            </a:r>
            <a:endParaRPr lang="en-US" dirty="0"/>
          </a:p>
        </p:txBody>
      </p:sp>
      <p:sp>
        <p:nvSpPr>
          <p:cNvPr id="3" name="Content Placeholder 2"/>
          <p:cNvSpPr>
            <a:spLocks noGrp="1"/>
          </p:cNvSpPr>
          <p:nvPr>
            <p:ph idx="1"/>
          </p:nvPr>
        </p:nvSpPr>
        <p:spPr/>
        <p:txBody>
          <a:bodyPr/>
          <a:lstStyle/>
          <a:p>
            <a:r>
              <a:rPr lang="en-US" dirty="0" smtClean="0"/>
              <a:t>Slipped Capitol Femoral Epiphysis 	</a:t>
            </a:r>
          </a:p>
          <a:p>
            <a:pPr lvl="1"/>
            <a:r>
              <a:rPr lang="en-US" dirty="0" smtClean="0"/>
              <a:t>Complications </a:t>
            </a:r>
          </a:p>
          <a:p>
            <a:pPr lvl="1"/>
            <a:r>
              <a:rPr lang="en-US" dirty="0" smtClean="0"/>
              <a:t>Treatment </a:t>
            </a:r>
            <a:endParaRPr lang="en-US" dirty="0"/>
          </a:p>
        </p:txBody>
      </p:sp>
    </p:spTree>
    <p:extLst>
      <p:ext uri="{BB962C8B-B14F-4D97-AF65-F5344CB8AC3E}">
        <p14:creationId xmlns:p14="http://schemas.microsoft.com/office/powerpoint/2010/main" val="158126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By the end of the learning activity, the student will be able to: </a:t>
            </a:r>
            <a:endParaRPr lang="en-US" dirty="0" smtClean="0"/>
          </a:p>
          <a:p>
            <a:pPr lvl="0"/>
            <a:r>
              <a:rPr lang="en-US" dirty="0"/>
              <a:t>Identify common dermatologic, cardiac, neurologic, infectious disease, and chronic disorders in patients birth to 21 years of age. </a:t>
            </a:r>
          </a:p>
          <a:p>
            <a:pPr lvl="0"/>
            <a:r>
              <a:rPr lang="en-US" dirty="0"/>
              <a:t>Describe common complications in disorders for patients birth to 21 years of age.  </a:t>
            </a:r>
          </a:p>
          <a:p>
            <a:r>
              <a:rPr lang="en-US" dirty="0"/>
              <a:t>Apply pharmacology and pathophysiology to the assessment, diagnosis, and treatment of common acute and chronic disorders in patients birth to 21 years of age</a:t>
            </a:r>
          </a:p>
        </p:txBody>
      </p:sp>
    </p:spTree>
    <p:extLst>
      <p:ext uri="{BB962C8B-B14F-4D97-AF65-F5344CB8AC3E}">
        <p14:creationId xmlns:p14="http://schemas.microsoft.com/office/powerpoint/2010/main" val="213105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smtClean="0">
                <a:solidFill>
                  <a:srgbClr val="FFFFFF"/>
                </a:solidFill>
              </a:rPr>
              <a:t>SCFE </a:t>
            </a:r>
            <a:endParaRPr lang="en-US" sz="4400" dirty="0">
              <a:solidFill>
                <a:srgbClr val="FFFFFF"/>
              </a:solidFill>
            </a:endParaRPr>
          </a:p>
        </p:txBody>
      </p:sp>
      <p:sp>
        <p:nvSpPr>
          <p:cNvPr id="4" name="Content Placeholder 3"/>
          <p:cNvSpPr>
            <a:spLocks noGrp="1"/>
          </p:cNvSpPr>
          <p:nvPr>
            <p:ph idx="1"/>
          </p:nvPr>
        </p:nvSpPr>
        <p:spPr>
          <a:xfrm>
            <a:off x="457200" y="1371600"/>
            <a:ext cx="8229600" cy="4525963"/>
          </a:xfrm>
        </p:spPr>
        <p:txBody>
          <a:bodyPr/>
          <a:lstStyle/>
          <a:p>
            <a:r>
              <a:rPr lang="en-US" sz="2800" dirty="0" err="1" smtClean="0"/>
              <a:t>Male:Female</a:t>
            </a:r>
            <a:r>
              <a:rPr lang="en-US" sz="2800" dirty="0" smtClean="0"/>
              <a:t>  1.5:1</a:t>
            </a:r>
          </a:p>
          <a:p>
            <a:r>
              <a:rPr lang="en-US" sz="2800" dirty="0" smtClean="0"/>
              <a:t>Typically overweight early adolescent</a:t>
            </a:r>
          </a:p>
          <a:p>
            <a:r>
              <a:rPr lang="en-US" sz="2800" dirty="0" smtClean="0"/>
              <a:t>Bilateral 20-40%</a:t>
            </a:r>
          </a:p>
          <a:p>
            <a:r>
              <a:rPr lang="en-US" sz="2800" dirty="0" smtClean="0"/>
              <a:t>In unilateral disease, contralateral side slips 30-60%</a:t>
            </a:r>
          </a:p>
          <a:p>
            <a:r>
              <a:rPr lang="en-US" sz="2800" dirty="0" smtClean="0"/>
              <a:t>Left&gt;Right</a:t>
            </a:r>
          </a:p>
          <a:p>
            <a:r>
              <a:rPr lang="en-US" sz="2800" dirty="0" smtClean="0"/>
              <a:t>Most common presentation:</a:t>
            </a:r>
          </a:p>
          <a:p>
            <a:pPr lvl="1"/>
            <a:r>
              <a:rPr lang="en-US" sz="2400" dirty="0" smtClean="0"/>
              <a:t>Pain</a:t>
            </a:r>
          </a:p>
          <a:p>
            <a:pPr lvl="1"/>
            <a:r>
              <a:rPr lang="en-US" sz="2400" dirty="0" smtClean="0"/>
              <a:t>Altered gait</a:t>
            </a:r>
            <a:endParaRPr lang="en-US" sz="2400" dirty="0"/>
          </a:p>
        </p:txBody>
      </p:sp>
    </p:spTree>
    <p:extLst>
      <p:ext uri="{BB962C8B-B14F-4D97-AF65-F5344CB8AC3E}">
        <p14:creationId xmlns:p14="http://schemas.microsoft.com/office/powerpoint/2010/main" val="51830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6988"/>
            <a:ext cx="8382000" cy="1143001"/>
          </a:xfrm>
        </p:spPr>
        <p:txBody>
          <a:bodyPr/>
          <a:lstStyle/>
          <a:p>
            <a:pPr algn="ctr" eaLnBrk="1" hangingPunct="1"/>
            <a:r>
              <a:rPr lang="en-US" sz="4000" u="sng">
                <a:solidFill>
                  <a:srgbClr val="FFFFFF"/>
                </a:solidFill>
                <a:latin typeface="Arial" charset="0"/>
              </a:rPr>
              <a:t>S</a:t>
            </a:r>
            <a:r>
              <a:rPr lang="en-US" sz="4000">
                <a:solidFill>
                  <a:srgbClr val="FFFFFF"/>
                </a:solidFill>
                <a:latin typeface="Arial" charset="0"/>
              </a:rPr>
              <a:t>lipped </a:t>
            </a:r>
            <a:r>
              <a:rPr lang="en-US" sz="4000" u="sng">
                <a:solidFill>
                  <a:srgbClr val="FFFFFF"/>
                </a:solidFill>
                <a:latin typeface="Arial" charset="0"/>
              </a:rPr>
              <a:t>C</a:t>
            </a:r>
            <a:r>
              <a:rPr lang="en-US" sz="4000">
                <a:solidFill>
                  <a:srgbClr val="FFFFFF"/>
                </a:solidFill>
                <a:latin typeface="Arial" charset="0"/>
              </a:rPr>
              <a:t>apital </a:t>
            </a:r>
            <a:r>
              <a:rPr lang="en-US" sz="4000" u="sng">
                <a:solidFill>
                  <a:srgbClr val="FFFFFF"/>
                </a:solidFill>
                <a:latin typeface="Arial" charset="0"/>
              </a:rPr>
              <a:t>F</a:t>
            </a:r>
            <a:r>
              <a:rPr lang="en-US" sz="4000">
                <a:solidFill>
                  <a:srgbClr val="FFFFFF"/>
                </a:solidFill>
                <a:latin typeface="Arial" charset="0"/>
              </a:rPr>
              <a:t>emoral </a:t>
            </a:r>
            <a:r>
              <a:rPr lang="en-US" sz="4000" u="sng">
                <a:solidFill>
                  <a:srgbClr val="FFFFFF"/>
                </a:solidFill>
                <a:latin typeface="Arial" charset="0"/>
              </a:rPr>
              <a:t>E</a:t>
            </a:r>
            <a:r>
              <a:rPr lang="en-US" sz="4000">
                <a:solidFill>
                  <a:srgbClr val="FFFFFF"/>
                </a:solidFill>
                <a:latin typeface="Arial" charset="0"/>
              </a:rPr>
              <a:t>piphysis</a:t>
            </a:r>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5854700"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579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US">
              <a:latin typeface="Arial" charset="0"/>
            </a:endParaRPr>
          </a:p>
        </p:txBody>
      </p:sp>
      <p:pic>
        <p:nvPicPr>
          <p:cNvPr id="389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337300" cy="650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5500" b="98000" l="10000" r="90000"/>
                    </a14:imgEffect>
                  </a14:imgLayer>
                </a14:imgProps>
              </a:ext>
            </a:extLst>
          </a:blip>
          <a:stretch>
            <a:fillRect/>
          </a:stretch>
        </p:blipFill>
        <p:spPr>
          <a:xfrm rot="2017035">
            <a:off x="1278935" y="1000030"/>
            <a:ext cx="2708920" cy="2708920"/>
          </a:xfrm>
          <a:prstGeom prst="rect">
            <a:avLst/>
          </a:prstGeom>
        </p:spPr>
      </p:pic>
      <p:pic>
        <p:nvPicPr>
          <p:cNvPr id="3" name="Picture 2"/>
          <p:cNvPicPr>
            <a:picLocks noChangeAspect="1"/>
          </p:cNvPicPr>
          <p:nvPr/>
        </p:nvPicPr>
        <p:blipFill>
          <a:blip r:embed="rId5"/>
          <a:stretch>
            <a:fillRect/>
          </a:stretch>
        </p:blipFill>
        <p:spPr>
          <a:xfrm rot="19378169">
            <a:off x="5941551" y="1027083"/>
            <a:ext cx="1256283" cy="2577570"/>
          </a:xfrm>
          <a:prstGeom prst="rect">
            <a:avLst/>
          </a:prstGeom>
        </p:spPr>
      </p:pic>
    </p:spTree>
    <p:extLst>
      <p:ext uri="{BB962C8B-B14F-4D97-AF65-F5344CB8AC3E}">
        <p14:creationId xmlns:p14="http://schemas.microsoft.com/office/powerpoint/2010/main" val="95040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76200"/>
            <a:ext cx="8458200" cy="1143000"/>
          </a:xfrm>
        </p:spPr>
        <p:txBody>
          <a:bodyPr/>
          <a:lstStyle/>
          <a:p>
            <a:pPr algn="ctr" eaLnBrk="1" hangingPunct="1"/>
            <a:r>
              <a:rPr lang="en-US" sz="3600">
                <a:solidFill>
                  <a:srgbClr val="FFFFFF"/>
                </a:solidFill>
                <a:latin typeface="Arial" charset="0"/>
              </a:rPr>
              <a:t>Slipped Capital Femoral Epiphysis</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112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5500" b="98000" l="10000" r="90000"/>
                    </a14:imgEffect>
                  </a14:imgLayer>
                </a14:imgProps>
              </a:ext>
            </a:extLst>
          </a:blip>
          <a:srcRect b="55564"/>
          <a:stretch/>
        </p:blipFill>
        <p:spPr>
          <a:xfrm rot="17029798">
            <a:off x="1556479" y="2280620"/>
            <a:ext cx="3880352" cy="1724260"/>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5">
                    <a14:imgEffect>
                      <a14:backgroundRemoval t="5500" b="98000" l="10000" r="90000"/>
                    </a14:imgEffect>
                  </a14:imgLayer>
                </a14:imgProps>
              </a:ext>
            </a:extLst>
          </a:blip>
          <a:srcRect t="42657"/>
          <a:stretch/>
        </p:blipFill>
        <p:spPr>
          <a:xfrm rot="18696637">
            <a:off x="3369829" y="2693492"/>
            <a:ext cx="3576985" cy="2051155"/>
          </a:xfrm>
          <a:prstGeom prst="rect">
            <a:avLst/>
          </a:prstGeom>
        </p:spPr>
      </p:pic>
    </p:spTree>
    <p:extLst>
      <p:ext uri="{BB962C8B-B14F-4D97-AF65-F5344CB8AC3E}">
        <p14:creationId xmlns:p14="http://schemas.microsoft.com/office/powerpoint/2010/main" val="426252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t="21444"/>
          <a:stretch/>
        </p:blipFill>
        <p:spPr>
          <a:xfrm>
            <a:off x="152400" y="457200"/>
            <a:ext cx="8793851" cy="6096000"/>
          </a:xfrm>
          <a:prstGeom prst="rect">
            <a:avLst/>
          </a:prstGeom>
        </p:spPr>
      </p:pic>
      <p:cxnSp>
        <p:nvCxnSpPr>
          <p:cNvPr id="5" name="Straight Arrow Connector 4"/>
          <p:cNvCxnSpPr/>
          <p:nvPr/>
        </p:nvCxnSpPr>
        <p:spPr>
          <a:xfrm flipH="1">
            <a:off x="7086600" y="2362200"/>
            <a:ext cx="1143000" cy="1905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365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Disorders </a:t>
            </a:r>
            <a:endParaRPr lang="en-US" dirty="0"/>
          </a:p>
        </p:txBody>
      </p:sp>
      <p:sp>
        <p:nvSpPr>
          <p:cNvPr id="3" name="Content Placeholder 2"/>
          <p:cNvSpPr>
            <a:spLocks noGrp="1"/>
          </p:cNvSpPr>
          <p:nvPr>
            <p:ph idx="1"/>
          </p:nvPr>
        </p:nvSpPr>
        <p:spPr/>
        <p:txBody>
          <a:bodyPr/>
          <a:lstStyle/>
          <a:p>
            <a:r>
              <a:rPr lang="en-US" dirty="0" smtClean="0"/>
              <a:t>Legg-Calve-</a:t>
            </a:r>
            <a:r>
              <a:rPr lang="en-US" dirty="0" err="1" smtClean="0"/>
              <a:t>Perthes</a:t>
            </a:r>
            <a:r>
              <a:rPr lang="en-US" dirty="0" smtClean="0"/>
              <a:t> Disease </a:t>
            </a:r>
          </a:p>
          <a:p>
            <a:pPr lvl="1"/>
            <a:r>
              <a:rPr lang="en-US" dirty="0" smtClean="0"/>
              <a:t>Complications </a:t>
            </a:r>
          </a:p>
          <a:p>
            <a:pPr lvl="1"/>
            <a:r>
              <a:rPr lang="en-US" dirty="0" smtClean="0"/>
              <a:t>Treatment </a:t>
            </a:r>
            <a:endParaRPr lang="en-US" dirty="0"/>
          </a:p>
        </p:txBody>
      </p:sp>
    </p:spTree>
    <p:extLst>
      <p:ext uri="{BB962C8B-B14F-4D97-AF65-F5344CB8AC3E}">
        <p14:creationId xmlns:p14="http://schemas.microsoft.com/office/powerpoint/2010/main" val="57426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FF"/>
                </a:solidFill>
              </a:rPr>
              <a:t>LCP Disease</a:t>
            </a:r>
            <a:endParaRPr lang="en-US" sz="3600" dirty="0">
              <a:solidFill>
                <a:srgbClr val="FFFFFF"/>
              </a:solidFill>
            </a:endParaRPr>
          </a:p>
        </p:txBody>
      </p:sp>
      <p:sp>
        <p:nvSpPr>
          <p:cNvPr id="3" name="Content Placeholder 2"/>
          <p:cNvSpPr>
            <a:spLocks noGrp="1"/>
          </p:cNvSpPr>
          <p:nvPr>
            <p:ph idx="1"/>
          </p:nvPr>
        </p:nvSpPr>
        <p:spPr/>
        <p:txBody>
          <a:bodyPr>
            <a:normAutofit fontScale="92500" lnSpcReduction="20000"/>
          </a:bodyPr>
          <a:lstStyle/>
          <a:p>
            <a:r>
              <a:rPr lang="en-US" sz="3600" dirty="0" smtClean="0"/>
              <a:t>Idiopathic avascular necrosis of femoral head</a:t>
            </a:r>
          </a:p>
          <a:p>
            <a:r>
              <a:rPr lang="en-US" sz="3600" dirty="0" smtClean="0"/>
              <a:t>Affects 3-12 year old (peak 5-7)</a:t>
            </a:r>
          </a:p>
          <a:p>
            <a:r>
              <a:rPr lang="en-US" sz="3600" dirty="0" smtClean="0"/>
              <a:t>Bilateral 10-20%</a:t>
            </a:r>
          </a:p>
          <a:p>
            <a:r>
              <a:rPr lang="en-US" sz="3600" dirty="0" err="1" smtClean="0"/>
              <a:t>Male:Female</a:t>
            </a:r>
            <a:r>
              <a:rPr lang="en-US" sz="3600" dirty="0" smtClean="0"/>
              <a:t>  4:1</a:t>
            </a:r>
          </a:p>
          <a:p>
            <a:r>
              <a:rPr lang="en-US" sz="3600" dirty="0" smtClean="0"/>
              <a:t>Better outcomes in children &lt;8</a:t>
            </a:r>
            <a:endParaRPr lang="en-US" sz="3600" dirty="0"/>
          </a:p>
        </p:txBody>
      </p:sp>
    </p:spTree>
    <p:extLst>
      <p:ext uri="{BB962C8B-B14F-4D97-AF65-F5344CB8AC3E}">
        <p14:creationId xmlns:p14="http://schemas.microsoft.com/office/powerpoint/2010/main" val="128049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solidFill>
                  <a:srgbClr val="FFFFFF"/>
                </a:solidFill>
                <a:latin typeface="Arial" charset="0"/>
              </a:rPr>
              <a:t>Legg-Calve-Perthes disease</a:t>
            </a: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60610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3507454" flipH="1">
            <a:off x="1507452" y="1586354"/>
            <a:ext cx="1549823" cy="2551075"/>
          </a:xfrm>
          <a:prstGeom prst="rect">
            <a:avLst/>
          </a:prstGeom>
        </p:spPr>
      </p:pic>
    </p:spTree>
    <p:extLst>
      <p:ext uri="{BB962C8B-B14F-4D97-AF65-F5344CB8AC3E}">
        <p14:creationId xmlns:p14="http://schemas.microsoft.com/office/powerpoint/2010/main" val="310771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Question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When caring for the child with Osgood-</a:t>
            </a:r>
            <a:r>
              <a:rPr lang="en-US" dirty="0" err="1"/>
              <a:t>Schlatter</a:t>
            </a:r>
            <a:r>
              <a:rPr lang="en-US" dirty="0"/>
              <a:t> Disease, the nurse practitioner would know her treatment has been effective when: </a:t>
            </a:r>
          </a:p>
          <a:p>
            <a:pPr marL="68580" indent="0">
              <a:buNone/>
            </a:pPr>
            <a:r>
              <a:rPr lang="en-US" dirty="0"/>
              <a:t>a. The child no longer complains of pain at lower knee at rest</a:t>
            </a:r>
          </a:p>
          <a:p>
            <a:pPr marL="68580" indent="0">
              <a:buNone/>
            </a:pPr>
            <a:r>
              <a:rPr lang="en-US" dirty="0" err="1"/>
              <a:t>b.The</a:t>
            </a:r>
            <a:r>
              <a:rPr lang="en-US" dirty="0"/>
              <a:t> child no longer complains of pain at the ankle at rest. </a:t>
            </a:r>
          </a:p>
          <a:p>
            <a:pPr marL="68580" indent="0">
              <a:buNone/>
            </a:pPr>
            <a:r>
              <a:rPr lang="en-US" dirty="0" err="1"/>
              <a:t>c.The</a:t>
            </a:r>
            <a:r>
              <a:rPr lang="en-US" dirty="0"/>
              <a:t> child no longer complains of pain at the hip during exercise. </a:t>
            </a:r>
          </a:p>
          <a:p>
            <a:pPr marL="68580" indent="0">
              <a:buNone/>
            </a:pPr>
            <a:r>
              <a:rPr lang="en-US" dirty="0" err="1"/>
              <a:t>d.The</a:t>
            </a:r>
            <a:r>
              <a:rPr lang="en-US" dirty="0"/>
              <a:t> child no longer complains of pain at lower knee during exercise. </a:t>
            </a:r>
          </a:p>
          <a:p>
            <a:endParaRPr lang="en-US" dirty="0"/>
          </a:p>
        </p:txBody>
      </p:sp>
    </p:spTree>
    <p:extLst>
      <p:ext uri="{BB962C8B-B14F-4D97-AF65-F5344CB8AC3E}">
        <p14:creationId xmlns:p14="http://schemas.microsoft.com/office/powerpoint/2010/main" val="555968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 Disorders </a:t>
            </a:r>
            <a:endParaRPr lang="en-US" dirty="0"/>
          </a:p>
        </p:txBody>
      </p:sp>
      <p:sp>
        <p:nvSpPr>
          <p:cNvPr id="3" name="Content Placeholder 2"/>
          <p:cNvSpPr>
            <a:spLocks noGrp="1"/>
          </p:cNvSpPr>
          <p:nvPr>
            <p:ph idx="1"/>
          </p:nvPr>
        </p:nvSpPr>
        <p:spPr/>
        <p:txBody>
          <a:bodyPr/>
          <a:lstStyle/>
          <a:p>
            <a:r>
              <a:rPr lang="en-US" dirty="0" smtClean="0"/>
              <a:t>UTI </a:t>
            </a:r>
          </a:p>
          <a:p>
            <a:pPr lvl="1"/>
            <a:r>
              <a:rPr lang="en-US" dirty="0" smtClean="0"/>
              <a:t>Complications </a:t>
            </a:r>
          </a:p>
          <a:p>
            <a:pPr lvl="1"/>
            <a:r>
              <a:rPr lang="en-US" dirty="0" smtClean="0"/>
              <a:t>Treatment</a:t>
            </a:r>
            <a:endParaRPr lang="en-US" dirty="0"/>
          </a:p>
        </p:txBody>
      </p:sp>
    </p:spTree>
    <p:extLst>
      <p:ext uri="{BB962C8B-B14F-4D97-AF65-F5344CB8AC3E}">
        <p14:creationId xmlns:p14="http://schemas.microsoft.com/office/powerpoint/2010/main" val="165005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Dermatology </a:t>
            </a:r>
            <a:endParaRPr lang="en-US" dirty="0"/>
          </a:p>
        </p:txBody>
      </p:sp>
      <p:sp>
        <p:nvSpPr>
          <p:cNvPr id="3" name="Content Placeholder 2"/>
          <p:cNvSpPr>
            <a:spLocks noGrp="1"/>
          </p:cNvSpPr>
          <p:nvPr>
            <p:ph idx="1"/>
          </p:nvPr>
        </p:nvSpPr>
        <p:spPr/>
        <p:txBody>
          <a:bodyPr/>
          <a:lstStyle/>
          <a:p>
            <a:r>
              <a:rPr lang="en-US" dirty="0" smtClean="0"/>
              <a:t>Fifth Disease- Erythema </a:t>
            </a:r>
            <a:r>
              <a:rPr lang="en-US" dirty="0" err="1" smtClean="0"/>
              <a:t>Infectiousum</a:t>
            </a:r>
            <a:r>
              <a:rPr lang="en-US" dirty="0" smtClean="0"/>
              <a:t> </a:t>
            </a:r>
            <a:endParaRPr lang="en-US" dirty="0"/>
          </a:p>
          <a:p>
            <a:endParaRPr lang="en-US" dirty="0" smtClean="0"/>
          </a:p>
        </p:txBody>
      </p:sp>
      <p:pic>
        <p:nvPicPr>
          <p:cNvPr id="4" name="Picture 5" descr="sld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3543300" cy="301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922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 disorders </a:t>
            </a:r>
            <a:endParaRPr lang="en-US" dirty="0"/>
          </a:p>
        </p:txBody>
      </p:sp>
      <p:sp>
        <p:nvSpPr>
          <p:cNvPr id="3" name="Content Placeholder 2"/>
          <p:cNvSpPr>
            <a:spLocks noGrp="1"/>
          </p:cNvSpPr>
          <p:nvPr>
            <p:ph idx="1"/>
          </p:nvPr>
        </p:nvSpPr>
        <p:spPr/>
        <p:txBody>
          <a:bodyPr/>
          <a:lstStyle/>
          <a:p>
            <a:r>
              <a:rPr lang="en-US" dirty="0" smtClean="0"/>
              <a:t>Enuresis </a:t>
            </a:r>
          </a:p>
          <a:p>
            <a:pPr lvl="1"/>
            <a:r>
              <a:rPr lang="en-US" dirty="0" smtClean="0"/>
              <a:t>Complication </a:t>
            </a:r>
          </a:p>
          <a:p>
            <a:pPr lvl="1"/>
            <a:r>
              <a:rPr lang="en-US" dirty="0" smtClean="0"/>
              <a:t>Treatment </a:t>
            </a:r>
            <a:endParaRPr lang="en-US" dirty="0"/>
          </a:p>
        </p:txBody>
      </p:sp>
    </p:spTree>
    <p:extLst>
      <p:ext uri="{BB962C8B-B14F-4D97-AF65-F5344CB8AC3E}">
        <p14:creationId xmlns:p14="http://schemas.microsoft.com/office/powerpoint/2010/main" val="2552104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 disorders </a:t>
            </a:r>
            <a:endParaRPr lang="en-US" dirty="0"/>
          </a:p>
        </p:txBody>
      </p:sp>
      <p:sp>
        <p:nvSpPr>
          <p:cNvPr id="3" name="Content Placeholder 2"/>
          <p:cNvSpPr>
            <a:spLocks noGrp="1"/>
          </p:cNvSpPr>
          <p:nvPr>
            <p:ph idx="1"/>
          </p:nvPr>
        </p:nvSpPr>
        <p:spPr/>
        <p:txBody>
          <a:bodyPr/>
          <a:lstStyle/>
          <a:p>
            <a:r>
              <a:rPr lang="en-US" dirty="0" smtClean="0"/>
              <a:t>Encopresis </a:t>
            </a:r>
          </a:p>
          <a:p>
            <a:pPr lvl="1"/>
            <a:r>
              <a:rPr lang="en-US" dirty="0" smtClean="0"/>
              <a:t>Complications </a:t>
            </a:r>
          </a:p>
          <a:p>
            <a:pPr lvl="1"/>
            <a:r>
              <a:rPr lang="en-US" dirty="0" smtClean="0"/>
              <a:t>Treatment </a:t>
            </a:r>
            <a:endParaRPr lang="en-US" dirty="0"/>
          </a:p>
        </p:txBody>
      </p:sp>
    </p:spTree>
    <p:extLst>
      <p:ext uri="{BB962C8B-B14F-4D97-AF65-F5344CB8AC3E}">
        <p14:creationId xmlns:p14="http://schemas.microsoft.com/office/powerpoint/2010/main" val="1558059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 Question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nurse practitioner is seeing a 6 year old with a diagnosis of UTI.  The nurse practitioner knows the most appropriate pharmacologic treatment for the child with UTI is Bactrim.  The reason for the use of this medication over other drugs is: </a:t>
            </a:r>
          </a:p>
          <a:p>
            <a:pPr marL="68580" indent="0">
              <a:buNone/>
            </a:pPr>
            <a:r>
              <a:rPr lang="en-US" dirty="0"/>
              <a:t>a. the medication is well absorbed in the liver.</a:t>
            </a:r>
          </a:p>
          <a:p>
            <a:pPr marL="68580" indent="0">
              <a:buNone/>
            </a:pPr>
            <a:r>
              <a:rPr lang="en-US" dirty="0"/>
              <a:t>b.  the medication is excreted only in the feces. </a:t>
            </a:r>
          </a:p>
          <a:p>
            <a:pPr marL="68580" indent="0">
              <a:buNone/>
            </a:pPr>
            <a:r>
              <a:rPr lang="en-US" dirty="0"/>
              <a:t>c.  the medication treats mycoplasma pneumonia. </a:t>
            </a:r>
          </a:p>
          <a:p>
            <a:pPr marL="68580" indent="0">
              <a:buNone/>
            </a:pPr>
            <a:r>
              <a:rPr lang="en-US" dirty="0"/>
              <a:t>d.  the medication treats E. Coli. </a:t>
            </a:r>
          </a:p>
          <a:p>
            <a:endParaRPr lang="en-US" dirty="0"/>
          </a:p>
        </p:txBody>
      </p:sp>
    </p:spTree>
    <p:extLst>
      <p:ext uri="{BB962C8B-B14F-4D97-AF65-F5344CB8AC3E}">
        <p14:creationId xmlns:p14="http://schemas.microsoft.com/office/powerpoint/2010/main" val="3429267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Development </a:t>
            </a:r>
            <a:endParaRPr lang="en-US" dirty="0"/>
          </a:p>
        </p:txBody>
      </p:sp>
      <p:sp>
        <p:nvSpPr>
          <p:cNvPr id="3" name="Content Placeholder 2"/>
          <p:cNvSpPr>
            <a:spLocks noGrp="1"/>
          </p:cNvSpPr>
          <p:nvPr>
            <p:ph idx="1"/>
          </p:nvPr>
        </p:nvSpPr>
        <p:spPr/>
        <p:txBody>
          <a:bodyPr>
            <a:normAutofit lnSpcReduction="10000"/>
          </a:bodyPr>
          <a:lstStyle/>
          <a:p>
            <a:r>
              <a:rPr lang="en-US" dirty="0" smtClean="0"/>
              <a:t>Normal Growth and Development</a:t>
            </a:r>
          </a:p>
          <a:p>
            <a:r>
              <a:rPr lang="en-US" dirty="0" smtClean="0"/>
              <a:t>Handout on growth and nutrition </a:t>
            </a:r>
          </a:p>
          <a:p>
            <a:r>
              <a:rPr lang="en-US" dirty="0" smtClean="0"/>
              <a:t>CDC Developmental Milestone Checklist: </a:t>
            </a:r>
          </a:p>
          <a:p>
            <a:pPr lvl="1"/>
            <a:r>
              <a:rPr lang="en-US" dirty="0"/>
              <a:t> </a:t>
            </a:r>
            <a:r>
              <a:rPr lang="en-US" dirty="0">
                <a:hlinkClick r:id="rId3"/>
              </a:rPr>
              <a:t>http://</a:t>
            </a:r>
            <a:r>
              <a:rPr lang="en-US" dirty="0" smtClean="0">
                <a:hlinkClick r:id="rId3"/>
              </a:rPr>
              <a:t>www.cdc.gov/ncbddd/actearly/milestones/index.html</a:t>
            </a:r>
            <a:endParaRPr lang="en-US" dirty="0"/>
          </a:p>
          <a:p>
            <a:r>
              <a:rPr lang="en-US" dirty="0" smtClean="0"/>
              <a:t>AAP developmental Section </a:t>
            </a:r>
          </a:p>
          <a:p>
            <a:pPr lvl="1"/>
            <a:r>
              <a:rPr lang="en-US" dirty="0">
                <a:hlinkClick r:id="rId4"/>
              </a:rPr>
              <a:t>http://</a:t>
            </a:r>
            <a:r>
              <a:rPr lang="en-US" dirty="0" smtClean="0">
                <a:hlinkClick r:id="rId4"/>
              </a:rPr>
              <a:t>www2.aap.org/sections/dbpeds/screening.asp</a:t>
            </a:r>
            <a:endParaRPr lang="en-US" dirty="0" smtClean="0"/>
          </a:p>
          <a:p>
            <a:pPr lvl="1"/>
            <a:endParaRPr lang="en-US" dirty="0"/>
          </a:p>
        </p:txBody>
      </p:sp>
    </p:spTree>
    <p:extLst>
      <p:ext uri="{BB962C8B-B14F-4D97-AF65-F5344CB8AC3E}">
        <p14:creationId xmlns:p14="http://schemas.microsoft.com/office/powerpoint/2010/main" val="286242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Development Disorders </a:t>
            </a:r>
            <a:endParaRPr lang="en-US" dirty="0"/>
          </a:p>
        </p:txBody>
      </p:sp>
      <p:sp>
        <p:nvSpPr>
          <p:cNvPr id="3" name="Content Placeholder 2"/>
          <p:cNvSpPr>
            <a:spLocks noGrp="1"/>
          </p:cNvSpPr>
          <p:nvPr>
            <p:ph idx="1"/>
          </p:nvPr>
        </p:nvSpPr>
        <p:spPr/>
        <p:txBody>
          <a:bodyPr/>
          <a:lstStyle/>
          <a:p>
            <a:r>
              <a:rPr lang="en-US" dirty="0" smtClean="0"/>
              <a:t>Precocious Puberty </a:t>
            </a:r>
          </a:p>
          <a:p>
            <a:pPr lvl="1"/>
            <a:r>
              <a:rPr lang="en-US" dirty="0" smtClean="0"/>
              <a:t>Complications </a:t>
            </a:r>
          </a:p>
          <a:p>
            <a:pPr lvl="1"/>
            <a:r>
              <a:rPr lang="en-US" dirty="0" smtClean="0"/>
              <a:t>Treatment </a:t>
            </a:r>
          </a:p>
          <a:p>
            <a:pPr marL="0" indent="0">
              <a:buNone/>
            </a:pPr>
            <a:endParaRPr lang="en-US" dirty="0" smtClean="0"/>
          </a:p>
        </p:txBody>
      </p:sp>
    </p:spTree>
    <p:extLst>
      <p:ext uri="{BB962C8B-B14F-4D97-AF65-F5344CB8AC3E}">
        <p14:creationId xmlns:p14="http://schemas.microsoft.com/office/powerpoint/2010/main" val="3887457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Development Disorders </a:t>
            </a:r>
            <a:endParaRPr lang="en-US" dirty="0"/>
          </a:p>
        </p:txBody>
      </p:sp>
      <p:sp>
        <p:nvSpPr>
          <p:cNvPr id="3" name="Content Placeholder 2"/>
          <p:cNvSpPr>
            <a:spLocks noGrp="1"/>
          </p:cNvSpPr>
          <p:nvPr>
            <p:ph idx="1"/>
          </p:nvPr>
        </p:nvSpPr>
        <p:spPr/>
        <p:txBody>
          <a:bodyPr/>
          <a:lstStyle/>
          <a:p>
            <a:r>
              <a:rPr lang="en-US" dirty="0" smtClean="0"/>
              <a:t>Short Stature</a:t>
            </a:r>
          </a:p>
          <a:p>
            <a:pPr lvl="1"/>
            <a:r>
              <a:rPr lang="en-US" dirty="0" smtClean="0"/>
              <a:t>Constitutional/familial growth delay </a:t>
            </a:r>
          </a:p>
          <a:p>
            <a:pPr lvl="1"/>
            <a:r>
              <a:rPr lang="en-US" dirty="0" smtClean="0"/>
              <a:t>Growth hormone deficiency </a:t>
            </a:r>
          </a:p>
          <a:p>
            <a:pPr marL="457200" lvl="1" indent="0">
              <a:buNone/>
            </a:pPr>
            <a:endParaRPr lang="en-US" dirty="0"/>
          </a:p>
        </p:txBody>
      </p:sp>
    </p:spTree>
    <p:extLst>
      <p:ext uri="{BB962C8B-B14F-4D97-AF65-F5344CB8AC3E}">
        <p14:creationId xmlns:p14="http://schemas.microsoft.com/office/powerpoint/2010/main" val="508421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Development Disorders  </a:t>
            </a:r>
            <a:endParaRPr lang="en-US" dirty="0"/>
          </a:p>
        </p:txBody>
      </p:sp>
      <p:sp>
        <p:nvSpPr>
          <p:cNvPr id="3" name="Content Placeholder 2"/>
          <p:cNvSpPr>
            <a:spLocks noGrp="1"/>
          </p:cNvSpPr>
          <p:nvPr>
            <p:ph idx="1"/>
          </p:nvPr>
        </p:nvSpPr>
        <p:spPr/>
        <p:txBody>
          <a:bodyPr/>
          <a:lstStyle/>
          <a:p>
            <a:r>
              <a:rPr lang="en-US" dirty="0" smtClean="0"/>
              <a:t>Turner Syndrome </a:t>
            </a:r>
          </a:p>
          <a:p>
            <a:pPr lvl="1"/>
            <a:r>
              <a:rPr lang="en-US" dirty="0" smtClean="0"/>
              <a:t>Complications </a:t>
            </a:r>
          </a:p>
          <a:p>
            <a:pPr lvl="1"/>
            <a:r>
              <a:rPr lang="en-US" dirty="0" smtClean="0"/>
              <a:t>Treatment </a:t>
            </a:r>
          </a:p>
          <a:p>
            <a:pPr marL="68580" indent="0">
              <a:buNone/>
            </a:pPr>
            <a:endParaRPr lang="en-US" dirty="0" smtClean="0"/>
          </a:p>
        </p:txBody>
      </p:sp>
    </p:spTree>
    <p:extLst>
      <p:ext uri="{BB962C8B-B14F-4D97-AF65-F5344CB8AC3E}">
        <p14:creationId xmlns:p14="http://schemas.microsoft.com/office/powerpoint/2010/main" val="3162313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Development Question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NP is seeing a 6 year old patient in clinic.  The patient has developed body hair according to the parents.  What is the next appropriate step the NP should do?</a:t>
            </a:r>
          </a:p>
          <a:p>
            <a:pPr marL="525780" indent="-457200">
              <a:buAutoNum type="alphaLcPeriod"/>
            </a:pPr>
            <a:r>
              <a:rPr lang="en-US" dirty="0" smtClean="0"/>
              <a:t>Get additional history for other signs of puberty and family history of pubertal development</a:t>
            </a:r>
          </a:p>
          <a:p>
            <a:pPr marL="525780" indent="-457200">
              <a:buAutoNum type="alphaLcPeriod"/>
            </a:pPr>
            <a:r>
              <a:rPr lang="en-US" dirty="0" smtClean="0"/>
              <a:t>Do a PE to identify additional signs of puberty </a:t>
            </a:r>
          </a:p>
          <a:p>
            <a:pPr marL="525780" indent="-457200">
              <a:buAutoNum type="alphaLcPeriod"/>
            </a:pPr>
            <a:r>
              <a:rPr lang="en-US" dirty="0" smtClean="0"/>
              <a:t>Get an LH and FSH to determine hormone levels </a:t>
            </a:r>
          </a:p>
          <a:p>
            <a:pPr marL="525780" indent="-457200">
              <a:buAutoNum type="alphaLcPeriod"/>
            </a:pPr>
            <a:r>
              <a:rPr lang="en-US" dirty="0" smtClean="0"/>
              <a:t>Reassure parents this is normal and provide education about normal pubertal development.  </a:t>
            </a:r>
          </a:p>
        </p:txBody>
      </p:sp>
    </p:spTree>
    <p:extLst>
      <p:ext uri="{BB962C8B-B14F-4D97-AF65-F5344CB8AC3E}">
        <p14:creationId xmlns:p14="http://schemas.microsoft.com/office/powerpoint/2010/main" val="1297841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Diseases </a:t>
            </a:r>
            <a:endParaRPr lang="en-US" dirty="0"/>
          </a:p>
        </p:txBody>
      </p:sp>
      <p:sp>
        <p:nvSpPr>
          <p:cNvPr id="3" name="Content Placeholder 2"/>
          <p:cNvSpPr>
            <a:spLocks noGrp="1"/>
          </p:cNvSpPr>
          <p:nvPr>
            <p:ph idx="1"/>
          </p:nvPr>
        </p:nvSpPr>
        <p:spPr/>
        <p:txBody>
          <a:bodyPr/>
          <a:lstStyle/>
          <a:p>
            <a:r>
              <a:rPr lang="en-US" dirty="0" smtClean="0"/>
              <a:t>Rocky Mountain Spotted Fever </a:t>
            </a:r>
          </a:p>
          <a:p>
            <a:endParaRPr lang="en-US" dirty="0" smtClean="0"/>
          </a:p>
        </p:txBody>
      </p:sp>
      <p:pic>
        <p:nvPicPr>
          <p:cNvPr id="4" name="Picture 5" descr="k7a015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510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440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Diseases</a:t>
            </a:r>
            <a:endParaRPr lang="en-US" dirty="0"/>
          </a:p>
        </p:txBody>
      </p:sp>
      <p:sp>
        <p:nvSpPr>
          <p:cNvPr id="3" name="Content Placeholder 2"/>
          <p:cNvSpPr>
            <a:spLocks noGrp="1"/>
          </p:cNvSpPr>
          <p:nvPr>
            <p:ph idx="1"/>
          </p:nvPr>
        </p:nvSpPr>
        <p:spPr/>
        <p:txBody>
          <a:bodyPr/>
          <a:lstStyle/>
          <a:p>
            <a:r>
              <a:rPr lang="en-US" dirty="0" smtClean="0"/>
              <a:t>Kawasaki Disease </a:t>
            </a:r>
          </a:p>
          <a:p>
            <a:pPr lvl="1"/>
            <a:r>
              <a:rPr lang="en-US" dirty="0" smtClean="0"/>
              <a:t>Complications </a:t>
            </a:r>
          </a:p>
          <a:p>
            <a:pPr lvl="1"/>
            <a:r>
              <a:rPr lang="en-US" dirty="0" smtClean="0"/>
              <a:t>Treatments </a:t>
            </a:r>
            <a:endParaRPr lang="en-US" dirty="0"/>
          </a:p>
        </p:txBody>
      </p:sp>
    </p:spTree>
    <p:extLst>
      <p:ext uri="{BB962C8B-B14F-4D97-AF65-F5344CB8AC3E}">
        <p14:creationId xmlns:p14="http://schemas.microsoft.com/office/powerpoint/2010/main" val="4055345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Dermatology</a:t>
            </a:r>
            <a:endParaRPr lang="en-US" dirty="0"/>
          </a:p>
        </p:txBody>
      </p:sp>
      <p:sp>
        <p:nvSpPr>
          <p:cNvPr id="3" name="Content Placeholder 2"/>
          <p:cNvSpPr>
            <a:spLocks noGrp="1"/>
          </p:cNvSpPr>
          <p:nvPr>
            <p:ph idx="1"/>
          </p:nvPr>
        </p:nvSpPr>
        <p:spPr/>
        <p:txBody>
          <a:bodyPr/>
          <a:lstStyle/>
          <a:p>
            <a:r>
              <a:rPr lang="en-US" dirty="0" err="1" smtClean="0"/>
              <a:t>Roseola</a:t>
            </a:r>
            <a:r>
              <a:rPr lang="en-US" dirty="0" smtClean="0"/>
              <a:t>  </a:t>
            </a:r>
          </a:p>
          <a:p>
            <a:endParaRPr lang="en-US" dirty="0"/>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36800" y="2819400"/>
            <a:ext cx="4695825" cy="3000375"/>
          </a:xfrm>
          <a:prstGeom prst="rect">
            <a:avLst/>
          </a:prstGeom>
        </p:spPr>
      </p:pic>
    </p:spTree>
    <p:extLst>
      <p:ext uri="{BB962C8B-B14F-4D97-AF65-F5344CB8AC3E}">
        <p14:creationId xmlns:p14="http://schemas.microsoft.com/office/powerpoint/2010/main" val="3229776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Kawasaki Disease </a:t>
            </a:r>
          </a:p>
        </p:txBody>
      </p:sp>
      <p:sp>
        <p:nvSpPr>
          <p:cNvPr id="50179" name="Content Placeholder 2"/>
          <p:cNvSpPr>
            <a:spLocks noGrp="1"/>
          </p:cNvSpPr>
          <p:nvPr>
            <p:ph idx="1"/>
          </p:nvPr>
        </p:nvSpPr>
        <p:spPr/>
        <p:txBody>
          <a:bodyPr>
            <a:normAutofit lnSpcReduction="10000"/>
          </a:bodyPr>
          <a:lstStyle/>
          <a:p>
            <a:r>
              <a:rPr lang="en-US" altLang="en-US" sz="1600" b="1" u="sng" smtClean="0">
                <a:solidFill>
                  <a:srgbClr val="FF0000"/>
                </a:solidFill>
              </a:rPr>
              <a:t>Diagnostic Criteria for Kawasaki Disease:</a:t>
            </a:r>
          </a:p>
          <a:p>
            <a:endParaRPr lang="en-US" altLang="en-US" sz="1600" smtClean="0"/>
          </a:p>
          <a:p>
            <a:r>
              <a:rPr lang="en-US" altLang="en-US" sz="1600" b="1" smtClean="0"/>
              <a:t>The child must exhibit fever for 5 days plus 4 of the other 5 criteria or, if fewer than 4 criteria, coronary vessel involvement:</a:t>
            </a:r>
          </a:p>
          <a:p>
            <a:endParaRPr lang="en-US" altLang="en-US" sz="1600" b="1" smtClean="0"/>
          </a:p>
          <a:p>
            <a:r>
              <a:rPr lang="en-US" altLang="en-US" sz="1600" b="1" smtClean="0"/>
              <a:t>Bilateral conjunctival injection without exudate</a:t>
            </a:r>
          </a:p>
          <a:p>
            <a:r>
              <a:rPr lang="en-US" altLang="en-US" sz="1600" b="1" smtClean="0"/>
              <a:t>Polymorphous rash that may be urticarial or pruritic</a:t>
            </a:r>
          </a:p>
          <a:p>
            <a:r>
              <a:rPr lang="en-US" altLang="en-US" sz="1600" b="1" smtClean="0"/>
              <a:t>Inflammatory changes in the lips and oral cavity</a:t>
            </a:r>
          </a:p>
          <a:p>
            <a:r>
              <a:rPr lang="en-US" altLang="en-US" sz="1600" b="1" smtClean="0"/>
              <a:t>Changes in the extremities, such as peripheral edema, erythema of the palms and soles, or desquamation of the hands and feet (convalescent period)</a:t>
            </a:r>
          </a:p>
          <a:p>
            <a:r>
              <a:rPr lang="en-US" altLang="en-US" sz="1600" b="1" smtClean="0"/>
              <a:t>Cervical lymphadenopathy that is often unilateral, anterior cervical</a:t>
            </a:r>
          </a:p>
          <a:p>
            <a:endParaRPr lang="en-US" altLang="en-US" sz="1600" smtClean="0"/>
          </a:p>
        </p:txBody>
      </p:sp>
    </p:spTree>
    <p:extLst>
      <p:ext uri="{BB962C8B-B14F-4D97-AF65-F5344CB8AC3E}">
        <p14:creationId xmlns:p14="http://schemas.microsoft.com/office/powerpoint/2010/main" val="1802931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Kawasaki</a:t>
            </a:r>
          </a:p>
        </p:txBody>
      </p:sp>
      <p:sp>
        <p:nvSpPr>
          <p:cNvPr id="3" name="Content Placeholder 2"/>
          <p:cNvSpPr>
            <a:spLocks noGrp="1"/>
          </p:cNvSpPr>
          <p:nvPr>
            <p:ph idx="1"/>
          </p:nvPr>
        </p:nvSpPr>
        <p:spPr/>
        <p:txBody>
          <a:bodyPr>
            <a:normAutofit fontScale="92500" lnSpcReduction="10000"/>
          </a:bodyPr>
          <a:lstStyle/>
          <a:p>
            <a:pPr>
              <a:defRPr/>
            </a:pPr>
            <a:r>
              <a:rPr lang="en-US" sz="1600" b="1" dirty="0" smtClean="0"/>
              <a:t>Stage 1:</a:t>
            </a:r>
          </a:p>
          <a:p>
            <a:pPr marL="285750" indent="-285750">
              <a:buFont typeface="Arial" panose="020B0604020202020204" pitchFamily="34" charset="0"/>
              <a:buChar char="•"/>
              <a:defRPr/>
            </a:pPr>
            <a:r>
              <a:rPr lang="en-US" sz="1600" b="1" dirty="0" smtClean="0"/>
              <a:t>Acute phase that lasts up to 14 days</a:t>
            </a:r>
          </a:p>
          <a:p>
            <a:pPr marL="285750" indent="-285750">
              <a:buFont typeface="Arial" panose="020B0604020202020204" pitchFamily="34" charset="0"/>
              <a:buChar char="•"/>
              <a:defRPr/>
            </a:pPr>
            <a:r>
              <a:rPr lang="en-US" sz="1600" b="1" dirty="0" smtClean="0"/>
              <a:t>High fever unresponsive to antipyretics or antibiotics. Fever is first sign.</a:t>
            </a:r>
          </a:p>
          <a:p>
            <a:pPr marL="285750" indent="-285750">
              <a:buFont typeface="Arial" panose="020B0604020202020204" pitchFamily="34" charset="0"/>
              <a:buChar char="•"/>
              <a:defRPr/>
            </a:pPr>
            <a:r>
              <a:rPr lang="en-US" sz="1600" b="1" dirty="0" smtClean="0"/>
              <a:t>Significant irritability, bilateral </a:t>
            </a:r>
            <a:r>
              <a:rPr lang="en-US" sz="1600" b="1" dirty="0" err="1" smtClean="0"/>
              <a:t>nonpurulent</a:t>
            </a:r>
            <a:r>
              <a:rPr lang="en-US" sz="1600" b="1" dirty="0" smtClean="0"/>
              <a:t> conjunctival injection, erythema or the oropharynx, dryness and fissuring of the lips, “strawberry tongue”, cervical lymphadenopathy, a polymorphous rash, erythema of the urethral meatus, tachycardia, and edema of the extremities</a:t>
            </a:r>
          </a:p>
          <a:p>
            <a:pPr marL="285750" indent="-285750">
              <a:buFont typeface="Arial" panose="020B0604020202020204" pitchFamily="34" charset="0"/>
              <a:buChar char="•"/>
              <a:defRPr/>
            </a:pPr>
            <a:r>
              <a:rPr lang="en-US" sz="1600" b="1" dirty="0" smtClean="0"/>
              <a:t>Reddened palms &amp; soles on days 3-5</a:t>
            </a:r>
          </a:p>
          <a:p>
            <a:pPr marL="285750" indent="-285750">
              <a:buFont typeface="Arial" panose="020B0604020202020204" pitchFamily="34" charset="0"/>
              <a:buChar char="•"/>
              <a:defRPr/>
            </a:pPr>
            <a:r>
              <a:rPr lang="en-US" sz="1600" b="1" dirty="0" smtClean="0"/>
              <a:t>Edema of hands and feet on days 3-5; painful induration</a:t>
            </a:r>
          </a:p>
          <a:p>
            <a:pPr marL="285750" indent="-285750">
              <a:buFont typeface="Arial" panose="020B0604020202020204" pitchFamily="34" charset="0"/>
              <a:buChar char="•"/>
              <a:defRPr/>
            </a:pPr>
            <a:r>
              <a:rPr lang="en-US" sz="1600" b="1" dirty="0" smtClean="0"/>
              <a:t>May be pericardial, myocardial, endocardial, and coronary artery inflammation</a:t>
            </a:r>
          </a:p>
          <a:p>
            <a:pPr marL="285750" indent="-285750">
              <a:buFont typeface="Arial" panose="020B0604020202020204" pitchFamily="34" charset="0"/>
              <a:buChar char="•"/>
              <a:defRPr/>
            </a:pPr>
            <a:r>
              <a:rPr lang="en-US" sz="1600" b="1" dirty="0" smtClean="0"/>
              <a:t>Typically is </a:t>
            </a:r>
            <a:r>
              <a:rPr lang="en-US" sz="1600" b="1" dirty="0" err="1" smtClean="0"/>
              <a:t>tachycardic</a:t>
            </a:r>
            <a:r>
              <a:rPr lang="en-US" sz="1600" b="1" dirty="0" smtClean="0"/>
              <a:t> and has a </a:t>
            </a:r>
            <a:r>
              <a:rPr lang="en-US" sz="1600" b="1" dirty="0" err="1" smtClean="0"/>
              <a:t>hyperdynamic</a:t>
            </a:r>
            <a:r>
              <a:rPr lang="en-US" sz="1600" b="1" dirty="0" smtClean="0"/>
              <a:t> precordium with a gallop rhythm &amp; a flow murmur</a:t>
            </a:r>
          </a:p>
          <a:p>
            <a:pPr>
              <a:defRPr/>
            </a:pPr>
            <a:endParaRPr lang="en-US" dirty="0"/>
          </a:p>
        </p:txBody>
      </p:sp>
    </p:spTree>
    <p:extLst>
      <p:ext uri="{BB962C8B-B14F-4D97-AF65-F5344CB8AC3E}">
        <p14:creationId xmlns:p14="http://schemas.microsoft.com/office/powerpoint/2010/main" val="1585191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Kawasaki</a:t>
            </a:r>
          </a:p>
        </p:txBody>
      </p:sp>
      <p:sp>
        <p:nvSpPr>
          <p:cNvPr id="3" name="Content Placeholder 2"/>
          <p:cNvSpPr>
            <a:spLocks noGrp="1"/>
          </p:cNvSpPr>
          <p:nvPr>
            <p:ph idx="1"/>
          </p:nvPr>
        </p:nvSpPr>
        <p:spPr/>
        <p:txBody>
          <a:bodyPr>
            <a:normAutofit fontScale="92500"/>
          </a:bodyPr>
          <a:lstStyle/>
          <a:p>
            <a:pPr>
              <a:defRPr/>
            </a:pPr>
            <a:r>
              <a:rPr lang="en-US" sz="2400" b="1" dirty="0" smtClean="0"/>
              <a:t>Stage 2:</a:t>
            </a:r>
          </a:p>
          <a:p>
            <a:pPr marL="285750" indent="-285750">
              <a:buFont typeface="Arial" panose="020B0604020202020204" pitchFamily="34" charset="0"/>
              <a:buChar char="•"/>
              <a:defRPr/>
            </a:pPr>
            <a:r>
              <a:rPr lang="en-US" sz="2400" b="1" dirty="0" err="1" smtClean="0"/>
              <a:t>Subacute</a:t>
            </a:r>
            <a:r>
              <a:rPr lang="en-US" sz="2400" b="1" dirty="0" smtClean="0"/>
              <a:t> phase (2-4 weeks after illness onset)</a:t>
            </a:r>
          </a:p>
          <a:p>
            <a:pPr marL="285750" indent="-285750">
              <a:buFont typeface="Arial" panose="020B0604020202020204" pitchFamily="34" charset="0"/>
              <a:buChar char="•"/>
              <a:defRPr/>
            </a:pPr>
            <a:r>
              <a:rPr lang="en-US" sz="2400" b="1" dirty="0" smtClean="0"/>
              <a:t>Desquamation of the fingers, then toes</a:t>
            </a:r>
          </a:p>
          <a:p>
            <a:pPr marL="285750" indent="-285750">
              <a:buFont typeface="Arial" panose="020B0604020202020204" pitchFamily="34" charset="0"/>
              <a:buChar char="•"/>
              <a:defRPr/>
            </a:pPr>
            <a:r>
              <a:rPr lang="en-US" sz="2400" b="1" dirty="0" smtClean="0"/>
              <a:t>Transient jaundice, abnormal liver function tests, arthralgia or arthritis, diarrhea, </a:t>
            </a:r>
            <a:r>
              <a:rPr lang="en-US" sz="2400" b="1" dirty="0" err="1" smtClean="0"/>
              <a:t>orchitis</a:t>
            </a:r>
            <a:r>
              <a:rPr lang="en-US" sz="2400" b="1" dirty="0" smtClean="0"/>
              <a:t>, facial palsy, and sensorineural hearing loss may occur</a:t>
            </a:r>
          </a:p>
          <a:p>
            <a:pPr marL="285750" indent="-285750">
              <a:buFont typeface="Arial" panose="020B0604020202020204" pitchFamily="34" charset="0"/>
              <a:buChar char="•"/>
              <a:defRPr/>
            </a:pPr>
            <a:r>
              <a:rPr lang="en-US" sz="2400" b="1" i="1" dirty="0" smtClean="0">
                <a:solidFill>
                  <a:srgbClr val="FF0000"/>
                </a:solidFill>
              </a:rPr>
              <a:t>Coronary artery aneurysms appear during this period, more so in untreated children</a:t>
            </a:r>
          </a:p>
          <a:p>
            <a:pPr>
              <a:defRPr/>
            </a:pPr>
            <a:endParaRPr lang="en-US" dirty="0"/>
          </a:p>
        </p:txBody>
      </p:sp>
    </p:spTree>
    <p:extLst>
      <p:ext uri="{BB962C8B-B14F-4D97-AF65-F5344CB8AC3E}">
        <p14:creationId xmlns:p14="http://schemas.microsoft.com/office/powerpoint/2010/main" val="826784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Kawasaki</a:t>
            </a:r>
          </a:p>
        </p:txBody>
      </p:sp>
      <p:sp>
        <p:nvSpPr>
          <p:cNvPr id="3" name="Content Placeholder 2"/>
          <p:cNvSpPr>
            <a:spLocks noGrp="1"/>
          </p:cNvSpPr>
          <p:nvPr>
            <p:ph idx="1"/>
          </p:nvPr>
        </p:nvSpPr>
        <p:spPr/>
        <p:txBody>
          <a:bodyPr/>
          <a:lstStyle/>
          <a:p>
            <a:pPr>
              <a:defRPr/>
            </a:pPr>
            <a:r>
              <a:rPr lang="en-US" sz="2000" b="1" dirty="0" smtClean="0"/>
              <a:t>Stage 3</a:t>
            </a:r>
          </a:p>
          <a:p>
            <a:pPr marL="285750" indent="-285750">
              <a:buFont typeface="Arial" panose="020B0604020202020204" pitchFamily="34" charset="0"/>
              <a:buChar char="•"/>
              <a:defRPr/>
            </a:pPr>
            <a:r>
              <a:rPr lang="en-US" sz="2000" b="1" dirty="0" smtClean="0"/>
              <a:t>Convalescent phase </a:t>
            </a:r>
          </a:p>
          <a:p>
            <a:pPr marL="285750" indent="-285750">
              <a:buFont typeface="Arial" panose="020B0604020202020204" pitchFamily="34" charset="0"/>
              <a:buChar char="•"/>
              <a:defRPr/>
            </a:pPr>
            <a:r>
              <a:rPr lang="en-US" sz="2000" b="1" dirty="0" smtClean="0"/>
              <a:t>All clinical signs of KD have resolved</a:t>
            </a:r>
          </a:p>
          <a:p>
            <a:pPr marL="285750" indent="-285750">
              <a:buFont typeface="Arial" panose="020B0604020202020204" pitchFamily="34" charset="0"/>
              <a:buChar char="•"/>
              <a:defRPr/>
            </a:pPr>
            <a:r>
              <a:rPr lang="en-US" sz="2000" b="1" dirty="0" smtClean="0"/>
              <a:t>Phase is complete when all blood values are normal (6-8 weeks from onset)</a:t>
            </a:r>
          </a:p>
          <a:p>
            <a:pPr>
              <a:defRPr/>
            </a:pPr>
            <a:endParaRPr lang="en-US" sz="2000" b="1" dirty="0" smtClean="0"/>
          </a:p>
          <a:p>
            <a:pPr>
              <a:defRPr/>
            </a:pPr>
            <a:r>
              <a:rPr lang="en-US" sz="2000" b="1" dirty="0" smtClean="0"/>
              <a:t>Stage 4</a:t>
            </a:r>
          </a:p>
          <a:p>
            <a:pPr marL="285750" indent="-285750">
              <a:buFont typeface="Arial" panose="020B0604020202020204" pitchFamily="34" charset="0"/>
              <a:buChar char="•"/>
              <a:defRPr/>
            </a:pPr>
            <a:r>
              <a:rPr lang="en-US" sz="2000" b="1" dirty="0" smtClean="0"/>
              <a:t>Chronic phase is from 40 days to years after illness onset. Coronary complications, if present, can persist into adulthood. </a:t>
            </a:r>
          </a:p>
          <a:p>
            <a:pPr>
              <a:defRPr/>
            </a:pPr>
            <a:endParaRPr lang="en-US" sz="2000" dirty="0"/>
          </a:p>
        </p:txBody>
      </p:sp>
    </p:spTree>
    <p:extLst>
      <p:ext uri="{BB962C8B-B14F-4D97-AF65-F5344CB8AC3E}">
        <p14:creationId xmlns:p14="http://schemas.microsoft.com/office/powerpoint/2010/main" val="7044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Kawasaki</a:t>
            </a:r>
          </a:p>
        </p:txBody>
      </p:sp>
      <p:sp>
        <p:nvSpPr>
          <p:cNvPr id="3" name="Content Placeholder 2"/>
          <p:cNvSpPr>
            <a:spLocks noGrp="1"/>
          </p:cNvSpPr>
          <p:nvPr>
            <p:ph idx="1"/>
          </p:nvPr>
        </p:nvSpPr>
        <p:spPr/>
        <p:txBody>
          <a:bodyPr>
            <a:normAutofit fontScale="85000" lnSpcReduction="10000"/>
          </a:bodyPr>
          <a:lstStyle/>
          <a:p>
            <a:pPr>
              <a:defRPr/>
            </a:pPr>
            <a:r>
              <a:rPr lang="en-US" sz="2000" b="1" dirty="0" smtClean="0">
                <a:solidFill>
                  <a:srgbClr val="FF0000"/>
                </a:solidFill>
              </a:rPr>
              <a:t>Diagnostic Studies:</a:t>
            </a:r>
          </a:p>
          <a:p>
            <a:pPr marL="285750" indent="-285750">
              <a:buFont typeface="Arial" panose="020B0604020202020204" pitchFamily="34" charset="0"/>
              <a:buChar char="•"/>
              <a:defRPr/>
            </a:pPr>
            <a:r>
              <a:rPr lang="en-US" sz="2000" b="1" dirty="0" smtClean="0"/>
              <a:t>Stage 1: elevated ESR, platelets, CPR, leukocytosis with left shift; slight decrease in hemoglobin; </a:t>
            </a:r>
            <a:r>
              <a:rPr lang="en-US" sz="2000" b="1" dirty="0" err="1" smtClean="0"/>
              <a:t>hypoalbuminemia</a:t>
            </a:r>
            <a:r>
              <a:rPr lang="en-US" sz="2000" b="1" dirty="0" smtClean="0"/>
              <a:t>; increased alpha2-globulin; and sterile </a:t>
            </a:r>
            <a:r>
              <a:rPr lang="en-US" sz="2000" b="1" dirty="0" err="1" smtClean="0"/>
              <a:t>pyuria</a:t>
            </a:r>
            <a:r>
              <a:rPr lang="en-US" sz="2000" b="1" dirty="0" smtClean="0"/>
              <a:t>. Initially the </a:t>
            </a:r>
            <a:r>
              <a:rPr lang="en-US" sz="2000" b="1" dirty="0" err="1" smtClean="0"/>
              <a:t>plt</a:t>
            </a:r>
            <a:r>
              <a:rPr lang="en-US" sz="2000" b="1" dirty="0" smtClean="0"/>
              <a:t> count may be normal but increase after the 7</a:t>
            </a:r>
            <a:r>
              <a:rPr lang="en-US" sz="2000" b="1" baseline="30000" dirty="0" smtClean="0"/>
              <a:t>th</a:t>
            </a:r>
            <a:r>
              <a:rPr lang="en-US" sz="2000" b="1" dirty="0" smtClean="0"/>
              <a:t> day of fever.</a:t>
            </a:r>
          </a:p>
          <a:p>
            <a:pPr marL="285750" indent="-285750">
              <a:buFont typeface="Arial" panose="020B0604020202020204" pitchFamily="34" charset="0"/>
              <a:buChar char="•"/>
              <a:defRPr/>
            </a:pPr>
            <a:r>
              <a:rPr lang="en-US" sz="2000" b="1" dirty="0" smtClean="0"/>
              <a:t>EKG may show arrhythmias. Baseline CXR may show pleural effusion, atelectasis, and CHF.</a:t>
            </a:r>
          </a:p>
          <a:p>
            <a:pPr marL="285750" indent="-285750">
              <a:buFont typeface="Arial" panose="020B0604020202020204" pitchFamily="34" charset="0"/>
              <a:buChar char="•"/>
              <a:defRPr/>
            </a:pPr>
            <a:r>
              <a:rPr lang="en-US" sz="2000" b="1" dirty="0" smtClean="0"/>
              <a:t>Cultures of blood, urine, CSF, and group A beta-hemolytic strep pharyngeal cultures to rule out other sources of fever.</a:t>
            </a:r>
          </a:p>
          <a:p>
            <a:pPr marL="285750" indent="-285750">
              <a:buFont typeface="Arial" panose="020B0604020202020204" pitchFamily="34" charset="0"/>
              <a:buChar char="•"/>
              <a:defRPr/>
            </a:pPr>
            <a:r>
              <a:rPr lang="en-US" sz="2000" b="1" dirty="0" smtClean="0"/>
              <a:t>Echocardiograms at acute illness, 2 weeks, and then 6-8 weeks after onset of fever. Other tests may be performed by cardiologist.</a:t>
            </a:r>
          </a:p>
          <a:p>
            <a:pPr>
              <a:defRPr/>
            </a:pPr>
            <a:endParaRPr lang="en-US" sz="2000" dirty="0"/>
          </a:p>
        </p:txBody>
      </p:sp>
    </p:spTree>
    <p:extLst>
      <p:ext uri="{BB962C8B-B14F-4D97-AF65-F5344CB8AC3E}">
        <p14:creationId xmlns:p14="http://schemas.microsoft.com/office/powerpoint/2010/main" val="2179846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Kawasaki Treatment </a:t>
            </a:r>
          </a:p>
        </p:txBody>
      </p:sp>
      <p:sp>
        <p:nvSpPr>
          <p:cNvPr id="3" name="Content Placeholder 2"/>
          <p:cNvSpPr>
            <a:spLocks noGrp="1"/>
          </p:cNvSpPr>
          <p:nvPr>
            <p:ph idx="1"/>
          </p:nvPr>
        </p:nvSpPr>
        <p:spPr/>
        <p:txBody>
          <a:bodyPr>
            <a:normAutofit fontScale="85000" lnSpcReduction="10000"/>
          </a:bodyPr>
          <a:lstStyle/>
          <a:p>
            <a:pPr marL="285750" indent="-285750">
              <a:buFont typeface="Arial" panose="020B0604020202020204" pitchFamily="34" charset="0"/>
              <a:buChar char="•"/>
              <a:defRPr/>
            </a:pPr>
            <a:r>
              <a:rPr lang="en-US" sz="1600" b="1" dirty="0" smtClean="0"/>
              <a:t>The specialist’s treatment will include the following:</a:t>
            </a:r>
          </a:p>
          <a:p>
            <a:pPr>
              <a:defRPr/>
            </a:pPr>
            <a:r>
              <a:rPr lang="en-US" sz="1600" b="1" dirty="0" smtClean="0"/>
              <a:t>IV gamma globulin</a:t>
            </a:r>
          </a:p>
          <a:p>
            <a:pPr>
              <a:defRPr/>
            </a:pPr>
            <a:r>
              <a:rPr lang="en-US" sz="1600" b="1" dirty="0" smtClean="0"/>
              <a:t>High dose ASA ( 80-100mg/kg/d divided q6 x febrile phase then decrease to 5mg/kg/d x 6-8 weeks/sometimes warfarin/</a:t>
            </a:r>
            <a:r>
              <a:rPr lang="en-US" sz="1600" b="1" dirty="0" err="1" smtClean="0"/>
              <a:t>Lovenox</a:t>
            </a:r>
            <a:r>
              <a:rPr lang="en-US" sz="1600" b="1" dirty="0" smtClean="0"/>
              <a:t> (aneurysms)</a:t>
            </a:r>
          </a:p>
          <a:p>
            <a:pPr>
              <a:defRPr/>
            </a:pPr>
            <a:r>
              <a:rPr lang="en-US" sz="1600" b="1" dirty="0" smtClean="0"/>
              <a:t>Echocardiograms </a:t>
            </a:r>
          </a:p>
          <a:p>
            <a:pPr lvl="2">
              <a:defRPr/>
            </a:pPr>
            <a:r>
              <a:rPr lang="en-US" sz="1600" b="1" dirty="0" smtClean="0"/>
              <a:t>If no evidence of coronary or cardiac changes, should be followed by cardiologist for first 6-8 weeks; then PCP may follow patient with no activity restrictions are imposed at that point.</a:t>
            </a:r>
          </a:p>
          <a:p>
            <a:pPr lvl="2">
              <a:defRPr/>
            </a:pPr>
            <a:r>
              <a:rPr lang="en-US" sz="1600" b="1" dirty="0" smtClean="0"/>
              <a:t>If coronary or cardiac changes, patient will be followed by cardiologist for years and may have physical activity limitations. With aneurysms, contact sports should be avoided.</a:t>
            </a:r>
          </a:p>
          <a:p>
            <a:pPr marL="285750" indent="-285750">
              <a:buFont typeface="Arial" panose="020B0604020202020204" pitchFamily="34" charset="0"/>
              <a:buChar char="•"/>
              <a:defRPr/>
            </a:pPr>
            <a:r>
              <a:rPr lang="en-US" sz="1600" b="1" dirty="0" smtClean="0"/>
              <a:t>Will need influenza vaccine</a:t>
            </a:r>
          </a:p>
          <a:p>
            <a:pPr marL="285750" indent="-285750">
              <a:buFont typeface="Arial" panose="020B0604020202020204" pitchFamily="34" charset="0"/>
              <a:buChar char="•"/>
              <a:defRPr/>
            </a:pPr>
            <a:r>
              <a:rPr lang="en-US" sz="1600" b="1" dirty="0" smtClean="0"/>
              <a:t>Live virus vaccines should be delayed until 11 months after administration of IVIG</a:t>
            </a:r>
          </a:p>
          <a:p>
            <a:pPr marL="285750" indent="-285750">
              <a:buFont typeface="Arial" panose="020B0604020202020204" pitchFamily="34" charset="0"/>
              <a:buChar char="•"/>
              <a:defRPr/>
            </a:pPr>
            <a:r>
              <a:rPr lang="en-US" sz="1600" b="1" dirty="0" smtClean="0"/>
              <a:t>Follow and counsel all KD patients about atherosclerosis risk factors</a:t>
            </a:r>
          </a:p>
          <a:p>
            <a:pPr>
              <a:defRPr/>
            </a:pPr>
            <a:endParaRPr lang="en-US" dirty="0"/>
          </a:p>
        </p:txBody>
      </p:sp>
    </p:spTree>
    <p:extLst>
      <p:ext uri="{BB962C8B-B14F-4D97-AF65-F5344CB8AC3E}">
        <p14:creationId xmlns:p14="http://schemas.microsoft.com/office/powerpoint/2010/main" val="3062491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Vaccine Preventable Diseases </a:t>
            </a:r>
            <a:endParaRPr lang="en-US"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84362" y="2324100"/>
            <a:ext cx="3694288" cy="3508375"/>
          </a:xfrm>
        </p:spPr>
      </p:pic>
    </p:spTree>
    <p:extLst>
      <p:ext uri="{BB962C8B-B14F-4D97-AF65-F5344CB8AC3E}">
        <p14:creationId xmlns:p14="http://schemas.microsoft.com/office/powerpoint/2010/main" val="3455747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a:t>
            </a:r>
            <a:r>
              <a:rPr lang="en-US" dirty="0" err="1" smtClean="0"/>
              <a:t>Rubeola</a:t>
            </a:r>
            <a:r>
              <a:rPr lang="en-US" dirty="0" smtClean="0"/>
              <a:t>)</a:t>
            </a:r>
            <a:endParaRPr lang="en-US" dirty="0"/>
          </a:p>
        </p:txBody>
      </p:sp>
      <p:pic>
        <p:nvPicPr>
          <p:cNvPr id="4" name="Picture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799" y="2362200"/>
            <a:ext cx="3276601"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mage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3622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563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Pertussis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2590" y="2324100"/>
            <a:ext cx="4677833" cy="3508375"/>
          </a:xfrm>
        </p:spPr>
      </p:pic>
    </p:spTree>
    <p:extLst>
      <p:ext uri="{BB962C8B-B14F-4D97-AF65-F5344CB8AC3E}">
        <p14:creationId xmlns:p14="http://schemas.microsoft.com/office/powerpoint/2010/main" val="3095482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Infectious Diseases Question </a:t>
            </a:r>
            <a:endParaRPr lang="en-US" dirty="0"/>
          </a:p>
        </p:txBody>
      </p:sp>
      <p:sp>
        <p:nvSpPr>
          <p:cNvPr id="3" name="Content Placeholder 2"/>
          <p:cNvSpPr>
            <a:spLocks noGrp="1"/>
          </p:cNvSpPr>
          <p:nvPr>
            <p:ph idx="1"/>
          </p:nvPr>
        </p:nvSpPr>
        <p:spPr/>
        <p:txBody>
          <a:bodyPr/>
          <a:lstStyle/>
          <a:p>
            <a:r>
              <a:rPr lang="en-US" dirty="0" smtClean="0"/>
              <a:t>Kawasaki diseases primary finding is which of the following? </a:t>
            </a:r>
          </a:p>
          <a:p>
            <a:pPr marL="68580" indent="0">
              <a:buNone/>
            </a:pPr>
            <a:r>
              <a:rPr lang="en-US" dirty="0" smtClean="0"/>
              <a:t>a. Fever &gt;/= 5 days</a:t>
            </a:r>
          </a:p>
          <a:p>
            <a:pPr marL="68580" indent="0">
              <a:buNone/>
            </a:pPr>
            <a:r>
              <a:rPr lang="en-US" dirty="0" smtClean="0"/>
              <a:t>b. Strawberry tongue </a:t>
            </a:r>
            <a:endParaRPr lang="en-US" dirty="0"/>
          </a:p>
          <a:p>
            <a:pPr marL="68580" indent="0">
              <a:buNone/>
            </a:pPr>
            <a:r>
              <a:rPr lang="en-US" dirty="0" smtClean="0"/>
              <a:t>c. Rash </a:t>
            </a:r>
            <a:endParaRPr lang="en-US" dirty="0"/>
          </a:p>
          <a:p>
            <a:pPr marL="68580" indent="0">
              <a:buNone/>
            </a:pPr>
            <a:r>
              <a:rPr lang="en-US" dirty="0" smtClean="0"/>
              <a:t>d.  Coronary artery aneurysms </a:t>
            </a:r>
          </a:p>
        </p:txBody>
      </p:sp>
    </p:spTree>
    <p:extLst>
      <p:ext uri="{BB962C8B-B14F-4D97-AF65-F5344CB8AC3E}">
        <p14:creationId xmlns:p14="http://schemas.microsoft.com/office/powerpoint/2010/main" val="105423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Dermatology</a:t>
            </a:r>
            <a:endParaRPr lang="en-US" dirty="0"/>
          </a:p>
        </p:txBody>
      </p:sp>
      <p:sp>
        <p:nvSpPr>
          <p:cNvPr id="3" name="Content Placeholder 2"/>
          <p:cNvSpPr>
            <a:spLocks noGrp="1"/>
          </p:cNvSpPr>
          <p:nvPr>
            <p:ph idx="1"/>
          </p:nvPr>
        </p:nvSpPr>
        <p:spPr/>
        <p:txBody>
          <a:bodyPr/>
          <a:lstStyle/>
          <a:p>
            <a:r>
              <a:rPr lang="en-US" dirty="0" smtClean="0"/>
              <a:t>Impetigo </a:t>
            </a:r>
            <a:endParaRPr lang="en-US" dirty="0"/>
          </a:p>
          <a:p>
            <a:endParaRPr lang="en-US" dirty="0" smtClean="0"/>
          </a:p>
        </p:txBody>
      </p:sp>
      <p:pic>
        <p:nvPicPr>
          <p:cNvPr id="4" name="Picture 5" descr="Impeti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610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Diseases </a:t>
            </a:r>
            <a:endParaRPr lang="en-US" dirty="0"/>
          </a:p>
        </p:txBody>
      </p:sp>
      <p:sp>
        <p:nvSpPr>
          <p:cNvPr id="3" name="Content Placeholder 2"/>
          <p:cNvSpPr>
            <a:spLocks noGrp="1"/>
          </p:cNvSpPr>
          <p:nvPr>
            <p:ph idx="1"/>
          </p:nvPr>
        </p:nvSpPr>
        <p:spPr/>
        <p:txBody>
          <a:bodyPr/>
          <a:lstStyle/>
          <a:p>
            <a:r>
              <a:rPr lang="en-US" dirty="0" smtClean="0"/>
              <a:t>Type 1 Diabetes </a:t>
            </a:r>
          </a:p>
          <a:p>
            <a:pPr lvl="1"/>
            <a:r>
              <a:rPr lang="en-US" dirty="0" smtClean="0"/>
              <a:t>Complications </a:t>
            </a:r>
          </a:p>
          <a:p>
            <a:pPr lvl="1"/>
            <a:r>
              <a:rPr lang="en-US" dirty="0" smtClean="0"/>
              <a:t>Treatments </a:t>
            </a:r>
            <a:endParaRPr lang="en-US" dirty="0"/>
          </a:p>
        </p:txBody>
      </p:sp>
    </p:spTree>
    <p:extLst>
      <p:ext uri="{BB962C8B-B14F-4D97-AF65-F5344CB8AC3E}">
        <p14:creationId xmlns:p14="http://schemas.microsoft.com/office/powerpoint/2010/main" val="2014922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Diseases </a:t>
            </a:r>
            <a:endParaRPr lang="en-US" dirty="0"/>
          </a:p>
        </p:txBody>
      </p:sp>
      <p:sp>
        <p:nvSpPr>
          <p:cNvPr id="3" name="Content Placeholder 2"/>
          <p:cNvSpPr>
            <a:spLocks noGrp="1"/>
          </p:cNvSpPr>
          <p:nvPr>
            <p:ph idx="1"/>
          </p:nvPr>
        </p:nvSpPr>
        <p:spPr/>
        <p:txBody>
          <a:bodyPr/>
          <a:lstStyle/>
          <a:p>
            <a:r>
              <a:rPr lang="en-US" dirty="0" smtClean="0"/>
              <a:t>Juvenile Rheumatoid Arthritis </a:t>
            </a:r>
          </a:p>
          <a:p>
            <a:pPr lvl="1"/>
            <a:r>
              <a:rPr lang="en-US" dirty="0" smtClean="0"/>
              <a:t>Complications </a:t>
            </a:r>
          </a:p>
          <a:p>
            <a:pPr lvl="1"/>
            <a:r>
              <a:rPr lang="en-US" dirty="0" smtClean="0"/>
              <a:t>Treatments </a:t>
            </a:r>
            <a:endParaRPr lang="en-US" dirty="0"/>
          </a:p>
        </p:txBody>
      </p:sp>
    </p:spTree>
    <p:extLst>
      <p:ext uri="{BB962C8B-B14F-4D97-AF65-F5344CB8AC3E}">
        <p14:creationId xmlns:p14="http://schemas.microsoft.com/office/powerpoint/2010/main" val="2586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Diseases </a:t>
            </a:r>
            <a:endParaRPr lang="en-US" dirty="0"/>
          </a:p>
        </p:txBody>
      </p:sp>
      <p:sp>
        <p:nvSpPr>
          <p:cNvPr id="3" name="Content Placeholder 2"/>
          <p:cNvSpPr>
            <a:spLocks noGrp="1"/>
          </p:cNvSpPr>
          <p:nvPr>
            <p:ph idx="1"/>
          </p:nvPr>
        </p:nvSpPr>
        <p:spPr/>
        <p:txBody>
          <a:bodyPr/>
          <a:lstStyle/>
          <a:p>
            <a:r>
              <a:rPr lang="en-US" dirty="0" smtClean="0"/>
              <a:t>Congenital Hypothyroidism 	</a:t>
            </a:r>
          </a:p>
          <a:p>
            <a:pPr lvl="1"/>
            <a:r>
              <a:rPr lang="en-US" dirty="0" smtClean="0"/>
              <a:t>Complications </a:t>
            </a:r>
          </a:p>
          <a:p>
            <a:pPr lvl="1"/>
            <a:r>
              <a:rPr lang="en-US" dirty="0" smtClean="0"/>
              <a:t>Treatment </a:t>
            </a:r>
            <a:endParaRPr lang="en-US" dirty="0"/>
          </a:p>
        </p:txBody>
      </p:sp>
    </p:spTree>
    <p:extLst>
      <p:ext uri="{BB962C8B-B14F-4D97-AF65-F5344CB8AC3E}">
        <p14:creationId xmlns:p14="http://schemas.microsoft.com/office/powerpoint/2010/main" val="81858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 Question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nurse practitioner is planning an education seminar for newly diagnosed Type I diabetic patients.  The nurse practitioner should include which of the following in the education of newly diagnosed Type I diabetes patients? </a:t>
            </a:r>
          </a:p>
          <a:p>
            <a:pPr marL="68580" indent="0">
              <a:buNone/>
            </a:pPr>
            <a:r>
              <a:rPr lang="en-US" dirty="0"/>
              <a:t>a. Sulfonylureas and exercise management</a:t>
            </a:r>
          </a:p>
          <a:p>
            <a:pPr marL="68580" indent="0">
              <a:buNone/>
            </a:pPr>
            <a:r>
              <a:rPr lang="en-US" dirty="0"/>
              <a:t>b.  Eye exams and physicals every 5 years</a:t>
            </a:r>
          </a:p>
          <a:p>
            <a:pPr marL="68580" indent="0">
              <a:buNone/>
            </a:pPr>
            <a:r>
              <a:rPr lang="en-US" dirty="0"/>
              <a:t>c. Carbohydrates counting and insulin management </a:t>
            </a:r>
          </a:p>
          <a:p>
            <a:pPr marL="68580" indent="0">
              <a:buNone/>
            </a:pPr>
            <a:r>
              <a:rPr lang="en-US" dirty="0"/>
              <a:t>d.  Avoidance of immunizations and diet management </a:t>
            </a:r>
          </a:p>
          <a:p>
            <a:endParaRPr lang="en-US" dirty="0"/>
          </a:p>
        </p:txBody>
      </p:sp>
    </p:spTree>
    <p:extLst>
      <p:ext uri="{BB962C8B-B14F-4D97-AF65-F5344CB8AC3E}">
        <p14:creationId xmlns:p14="http://schemas.microsoft.com/office/powerpoint/2010/main" val="1603431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Key Points: </a:t>
            </a:r>
          </a:p>
          <a:p>
            <a:pPr lvl="1"/>
            <a:r>
              <a:rPr lang="en-US" dirty="0" smtClean="0"/>
              <a:t>Normal Growth and Development </a:t>
            </a:r>
          </a:p>
          <a:p>
            <a:pPr lvl="1"/>
            <a:r>
              <a:rPr lang="en-US" dirty="0" smtClean="0"/>
              <a:t>Reviewed Content on common dermatologic</a:t>
            </a:r>
            <a:r>
              <a:rPr lang="en-US" dirty="0"/>
              <a:t>, cardiac, neurologic, orthopedic, GU, growth and development, infectious disease, and chronic issues/disorders in children </a:t>
            </a:r>
            <a:r>
              <a:rPr lang="en-US" dirty="0" smtClean="0"/>
              <a:t> </a:t>
            </a:r>
          </a:p>
          <a:p>
            <a:pPr lvl="1"/>
            <a:r>
              <a:rPr lang="en-US" dirty="0" smtClean="0"/>
              <a:t>Reviewed complications of these disorders </a:t>
            </a:r>
          </a:p>
          <a:p>
            <a:pPr lvl="1"/>
            <a:r>
              <a:rPr lang="en-US" dirty="0" smtClean="0"/>
              <a:t>Reviewed treatment of these disorders </a:t>
            </a:r>
            <a:endParaRPr lang="en-US" dirty="0"/>
          </a:p>
        </p:txBody>
      </p:sp>
    </p:spTree>
    <p:extLst>
      <p:ext uri="{BB962C8B-B14F-4D97-AF65-F5344CB8AC3E}">
        <p14:creationId xmlns:p14="http://schemas.microsoft.com/office/powerpoint/2010/main" val="3346720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656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r>
              <a:rPr lang="en-US" dirty="0" smtClean="0"/>
              <a:t>AAP (2007). </a:t>
            </a:r>
            <a:r>
              <a:rPr lang="en-US" i="1" dirty="0"/>
              <a:t>Bright </a:t>
            </a:r>
            <a:r>
              <a:rPr lang="en-US" i="1" dirty="0" smtClean="0"/>
              <a:t>Futures</a:t>
            </a:r>
            <a:r>
              <a:rPr lang="en-US" i="1" dirty="0"/>
              <a:t>: Guidelines for </a:t>
            </a:r>
            <a:r>
              <a:rPr lang="en-US" i="1" dirty="0" smtClean="0"/>
              <a:t>Health Supervision </a:t>
            </a:r>
            <a:r>
              <a:rPr lang="en-US" i="1" dirty="0"/>
              <a:t>of </a:t>
            </a:r>
            <a:r>
              <a:rPr lang="en-US" i="1" dirty="0" smtClean="0"/>
              <a:t>Infants</a:t>
            </a:r>
            <a:r>
              <a:rPr lang="en-US" i="1" dirty="0"/>
              <a:t>, </a:t>
            </a:r>
            <a:r>
              <a:rPr lang="en-US" i="1" dirty="0" smtClean="0"/>
              <a:t>Children</a:t>
            </a:r>
            <a:r>
              <a:rPr lang="en-US" i="1" dirty="0"/>
              <a:t>, and </a:t>
            </a:r>
            <a:r>
              <a:rPr lang="en-US" i="1" dirty="0" smtClean="0"/>
              <a:t>Adolescents</a:t>
            </a:r>
            <a:r>
              <a:rPr lang="en-US" i="1" dirty="0"/>
              <a:t>.</a:t>
            </a:r>
            <a:r>
              <a:rPr lang="en-US" dirty="0"/>
              <a:t> (2007) (3rd ed., rev</a:t>
            </a:r>
            <a:r>
              <a:rPr lang="en-US" dirty="0" smtClean="0"/>
              <a:t>.) US: American </a:t>
            </a:r>
            <a:r>
              <a:rPr lang="en-US" dirty="0"/>
              <a:t>Academy of Pediatrics. </a:t>
            </a:r>
          </a:p>
          <a:p>
            <a:r>
              <a:rPr lang="en-US" dirty="0" smtClean="0"/>
              <a:t>Burns</a:t>
            </a:r>
            <a:r>
              <a:rPr lang="en-US" dirty="0"/>
              <a:t>, C. E., Brady, M. A., Dunn, A. M., &amp; Starr, N. B. (2012). </a:t>
            </a:r>
            <a:r>
              <a:rPr lang="en-US" i="1" dirty="0"/>
              <a:t>Pediatric P</a:t>
            </a:r>
            <a:r>
              <a:rPr lang="en-US" i="1" dirty="0" smtClean="0"/>
              <a:t>rimary Care</a:t>
            </a:r>
            <a:r>
              <a:rPr lang="en-US" i="1" dirty="0"/>
              <a:t>: A </a:t>
            </a:r>
            <a:r>
              <a:rPr lang="en-US" i="1" dirty="0" smtClean="0"/>
              <a:t>Handbook </a:t>
            </a:r>
            <a:r>
              <a:rPr lang="en-US" i="1" dirty="0"/>
              <a:t>for </a:t>
            </a:r>
            <a:r>
              <a:rPr lang="en-US" i="1" dirty="0" smtClean="0"/>
              <a:t>Nurse </a:t>
            </a:r>
            <a:r>
              <a:rPr lang="en-US" i="1" dirty="0" err="1" smtClean="0"/>
              <a:t>Practitoners</a:t>
            </a:r>
            <a:r>
              <a:rPr lang="en-US" i="1" dirty="0" smtClean="0"/>
              <a:t> </a:t>
            </a:r>
            <a:r>
              <a:rPr lang="en-US" dirty="0"/>
              <a:t>(5th ed.). Philadelphia: W.B. Saunders. </a:t>
            </a:r>
          </a:p>
        </p:txBody>
      </p:sp>
    </p:spTree>
    <p:extLst>
      <p:ext uri="{BB962C8B-B14F-4D97-AF65-F5344CB8AC3E}">
        <p14:creationId xmlns:p14="http://schemas.microsoft.com/office/powerpoint/2010/main" val="219655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pPr marL="365760" lvl="1" indent="0">
              <a:buNone/>
            </a:pPr>
            <a:r>
              <a:rPr lang="en-US" dirty="0" smtClean="0"/>
              <a:t>CDC. </a:t>
            </a:r>
            <a:r>
              <a:rPr lang="en-US" dirty="0"/>
              <a:t>(2014). </a:t>
            </a:r>
            <a:r>
              <a:rPr lang="en-US" dirty="0" smtClean="0"/>
              <a:t>Vaccine Preventable Diseases. http</a:t>
            </a:r>
            <a:r>
              <a:rPr lang="en-US" dirty="0"/>
              <a:t>://www.cdc.gov/vaccines/vpd-vac/ </a:t>
            </a:r>
            <a:endParaRPr lang="en-US" dirty="0" smtClean="0"/>
          </a:p>
          <a:p>
            <a:pPr marL="365760" lvl="1" indent="0">
              <a:buNone/>
            </a:pPr>
            <a:r>
              <a:rPr lang="en-US" dirty="0" smtClean="0"/>
              <a:t>Fisher</a:t>
            </a:r>
            <a:r>
              <a:rPr lang="en-US" dirty="0"/>
              <a:t>, M. M., Alderman, E. M., </a:t>
            </a:r>
            <a:r>
              <a:rPr lang="en-US" dirty="0" err="1"/>
              <a:t>Kreipe</a:t>
            </a:r>
            <a:r>
              <a:rPr lang="en-US" dirty="0"/>
              <a:t>, R. E., &amp; Rosenfeld, W. D. (2011). </a:t>
            </a:r>
            <a:r>
              <a:rPr lang="en-US" i="1" dirty="0"/>
              <a:t>AAP textbook of adolescent health care.</a:t>
            </a:r>
            <a:r>
              <a:rPr lang="en-US" dirty="0"/>
              <a:t> </a:t>
            </a:r>
            <a:r>
              <a:rPr lang="en-US" dirty="0" smtClean="0"/>
              <a:t>US: American </a:t>
            </a:r>
            <a:r>
              <a:rPr lang="en-US" dirty="0"/>
              <a:t>Academy of Pediatrics. </a:t>
            </a:r>
            <a:r>
              <a:rPr lang="en-US" dirty="0" smtClean="0"/>
              <a:t> </a:t>
            </a:r>
          </a:p>
          <a:p>
            <a:pPr marL="365760" lvl="1" indent="0">
              <a:buNone/>
            </a:pPr>
            <a:r>
              <a:rPr lang="en-US" sz="2400" dirty="0" smtClean="0"/>
              <a:t>Jackson </a:t>
            </a:r>
            <a:r>
              <a:rPr lang="en-US" sz="2400" dirty="0"/>
              <a:t>PJ, </a:t>
            </a:r>
            <a:r>
              <a:rPr lang="en-US" sz="2400" dirty="0" err="1"/>
              <a:t>Vessey</a:t>
            </a:r>
            <a:r>
              <a:rPr lang="en-US" sz="2400" dirty="0"/>
              <a:t> JA. (2009). </a:t>
            </a:r>
            <a:r>
              <a:rPr lang="en-US" sz="2400" i="1" dirty="0"/>
              <a:t>Primary Care of the Child with a Chronic Condition. </a:t>
            </a:r>
            <a:r>
              <a:rPr lang="en-US" sz="2400" dirty="0"/>
              <a:t>(5</a:t>
            </a:r>
            <a:r>
              <a:rPr lang="en-US" sz="2400" baseline="30000" dirty="0"/>
              <a:t>th</a:t>
            </a:r>
            <a:r>
              <a:rPr lang="en-US" sz="2400" dirty="0"/>
              <a:t> ed</a:t>
            </a:r>
            <a:r>
              <a:rPr lang="en-US" sz="2400" dirty="0" smtClean="0"/>
              <a:t>.) </a:t>
            </a:r>
            <a:r>
              <a:rPr lang="en-US" sz="2400" dirty="0"/>
              <a:t>St. Louis: Mosby.</a:t>
            </a:r>
            <a:endParaRPr lang="en-US" dirty="0"/>
          </a:p>
          <a:p>
            <a:endParaRPr lang="en-US" dirty="0"/>
          </a:p>
        </p:txBody>
      </p:sp>
    </p:spTree>
    <p:extLst>
      <p:ext uri="{BB962C8B-B14F-4D97-AF65-F5344CB8AC3E}">
        <p14:creationId xmlns:p14="http://schemas.microsoft.com/office/powerpoint/2010/main" val="86892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err="1"/>
              <a:t>Kliegman</a:t>
            </a:r>
            <a:r>
              <a:rPr lang="en-US" dirty="0"/>
              <a:t>, R. M., Stanton, B. F., St. </a:t>
            </a:r>
            <a:r>
              <a:rPr lang="en-US" dirty="0" err="1"/>
              <a:t>Geme</a:t>
            </a:r>
            <a:r>
              <a:rPr lang="en-US" dirty="0"/>
              <a:t>, J. W., </a:t>
            </a:r>
            <a:r>
              <a:rPr lang="en-US" dirty="0" err="1"/>
              <a:t>Schor</a:t>
            </a:r>
            <a:r>
              <a:rPr lang="en-US" dirty="0"/>
              <a:t>, N. F. &amp; Behrman, R. E. (2011). </a:t>
            </a:r>
            <a:r>
              <a:rPr lang="en-US" i="1" dirty="0"/>
              <a:t>Nelson </a:t>
            </a:r>
            <a:r>
              <a:rPr lang="en-US" i="1" dirty="0" smtClean="0"/>
              <a:t>Textbook </a:t>
            </a:r>
            <a:r>
              <a:rPr lang="en-US" i="1" dirty="0"/>
              <a:t>of </a:t>
            </a:r>
            <a:r>
              <a:rPr lang="en-US" i="1" dirty="0" smtClean="0"/>
              <a:t>Pediatrics</a:t>
            </a:r>
            <a:r>
              <a:rPr lang="en-US" dirty="0" smtClean="0"/>
              <a:t> </a:t>
            </a:r>
            <a:r>
              <a:rPr lang="en-US" dirty="0"/>
              <a:t>(19th ed.). Philadelphia: W. B. Saunders.</a:t>
            </a:r>
          </a:p>
        </p:txBody>
      </p:sp>
    </p:spTree>
    <p:extLst>
      <p:ext uri="{BB962C8B-B14F-4D97-AF65-F5344CB8AC3E}">
        <p14:creationId xmlns:p14="http://schemas.microsoft.com/office/powerpoint/2010/main" val="2051952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Dermatology</a:t>
            </a:r>
            <a:endParaRPr lang="en-US" dirty="0"/>
          </a:p>
        </p:txBody>
      </p:sp>
      <p:sp>
        <p:nvSpPr>
          <p:cNvPr id="3" name="Content Placeholder 2"/>
          <p:cNvSpPr>
            <a:spLocks noGrp="1"/>
          </p:cNvSpPr>
          <p:nvPr>
            <p:ph idx="1"/>
          </p:nvPr>
        </p:nvSpPr>
        <p:spPr/>
        <p:txBody>
          <a:bodyPr/>
          <a:lstStyle/>
          <a:p>
            <a:r>
              <a:rPr lang="en-US" dirty="0" err="1" smtClean="0"/>
              <a:t>Molluscum</a:t>
            </a:r>
            <a:r>
              <a:rPr lang="en-US" dirty="0" smtClean="0"/>
              <a:t> </a:t>
            </a:r>
            <a:r>
              <a:rPr lang="en-US" dirty="0" err="1" smtClean="0"/>
              <a:t>contagiosum</a:t>
            </a:r>
            <a:endParaRPr lang="en-US" dirty="0" smtClean="0"/>
          </a:p>
          <a:p>
            <a:pPr lvl="1"/>
            <a:r>
              <a:rPr lang="en-US" dirty="0" smtClean="0"/>
              <a:t>Complications </a:t>
            </a:r>
          </a:p>
          <a:p>
            <a:pPr lvl="1"/>
            <a:r>
              <a:rPr lang="en-US" dirty="0" smtClean="0"/>
              <a:t>Treatments: </a:t>
            </a:r>
          </a:p>
          <a:p>
            <a:pPr marL="457200" lvl="1" indent="0">
              <a:buNone/>
            </a:pPr>
            <a:endParaRPr lang="en-US" dirty="0" smtClean="0"/>
          </a:p>
        </p:txBody>
      </p:sp>
    </p:spTree>
    <p:extLst>
      <p:ext uri="{BB962C8B-B14F-4D97-AF65-F5344CB8AC3E}">
        <p14:creationId xmlns:p14="http://schemas.microsoft.com/office/powerpoint/2010/main" val="285892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Dermatology </a:t>
            </a:r>
            <a:endParaRPr lang="en-US" dirty="0"/>
          </a:p>
        </p:txBody>
      </p:sp>
      <p:sp>
        <p:nvSpPr>
          <p:cNvPr id="3" name="Content Placeholder 2"/>
          <p:cNvSpPr>
            <a:spLocks noGrp="1"/>
          </p:cNvSpPr>
          <p:nvPr>
            <p:ph idx="1"/>
          </p:nvPr>
        </p:nvSpPr>
        <p:spPr/>
        <p:txBody>
          <a:bodyPr/>
          <a:lstStyle/>
          <a:p>
            <a:r>
              <a:rPr lang="en-US" dirty="0" smtClean="0"/>
              <a:t>Hand Foot and Mouth 	</a:t>
            </a:r>
            <a:endParaRPr lang="en-US" dirty="0"/>
          </a:p>
          <a:p>
            <a:endParaRPr lang="en-US" dirty="0" smtClean="0"/>
          </a:p>
        </p:txBody>
      </p:sp>
      <p:pic>
        <p:nvPicPr>
          <p:cNvPr id="4" name="Picture 7" descr="coxackieha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194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oxackiem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173" y="2819400"/>
            <a:ext cx="390262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16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Dermatology Question: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nurse practitioner is seeing an 18 month old patient in clinic for a chief complaint of “rash” x 1 day.  Family reports the patient had a high fever that resolved abruptly then developed a </a:t>
            </a:r>
            <a:r>
              <a:rPr lang="en-US" dirty="0" err="1" smtClean="0"/>
              <a:t>maculopapular</a:t>
            </a:r>
            <a:r>
              <a:rPr lang="en-US" dirty="0" smtClean="0"/>
              <a:t> rash on the trunk with spread to the face today. </a:t>
            </a:r>
            <a:r>
              <a:rPr lang="en-US" dirty="0"/>
              <a:t> </a:t>
            </a:r>
            <a:r>
              <a:rPr lang="en-US" dirty="0" smtClean="0"/>
              <a:t>The most likely diagnosis for this child is: </a:t>
            </a:r>
          </a:p>
          <a:p>
            <a:pPr marL="68580" indent="0">
              <a:buNone/>
            </a:pPr>
            <a:r>
              <a:rPr lang="en-US" dirty="0" smtClean="0"/>
              <a:t>a. </a:t>
            </a:r>
            <a:r>
              <a:rPr lang="en-US" dirty="0" err="1" smtClean="0"/>
              <a:t>Roseola</a:t>
            </a:r>
            <a:r>
              <a:rPr lang="en-US" dirty="0" smtClean="0"/>
              <a:t> </a:t>
            </a:r>
            <a:endParaRPr lang="en-US" dirty="0"/>
          </a:p>
          <a:p>
            <a:pPr marL="68580" indent="0">
              <a:buNone/>
            </a:pPr>
            <a:r>
              <a:rPr lang="en-US" dirty="0" smtClean="0"/>
              <a:t>b. Hand Foot and Mouth </a:t>
            </a:r>
          </a:p>
          <a:p>
            <a:pPr marL="68580" indent="0">
              <a:buNone/>
            </a:pPr>
            <a:r>
              <a:rPr lang="en-US" dirty="0" smtClean="0"/>
              <a:t>C. Fifth Disease </a:t>
            </a:r>
          </a:p>
          <a:p>
            <a:pPr marL="68580" indent="0">
              <a:buNone/>
            </a:pPr>
            <a:r>
              <a:rPr lang="en-US" dirty="0" smtClean="0"/>
              <a:t>d. Impetigo </a:t>
            </a:r>
          </a:p>
        </p:txBody>
      </p:sp>
    </p:spTree>
    <p:extLst>
      <p:ext uri="{BB962C8B-B14F-4D97-AF65-F5344CB8AC3E}">
        <p14:creationId xmlns:p14="http://schemas.microsoft.com/office/powerpoint/2010/main" val="1573303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Cardiac Conditions and Treatments </a:t>
            </a:r>
            <a:endParaRPr lang="en-US" dirty="0"/>
          </a:p>
        </p:txBody>
      </p:sp>
      <p:sp>
        <p:nvSpPr>
          <p:cNvPr id="3" name="Content Placeholder 2"/>
          <p:cNvSpPr>
            <a:spLocks noGrp="1"/>
          </p:cNvSpPr>
          <p:nvPr>
            <p:ph idx="1"/>
          </p:nvPr>
        </p:nvSpPr>
        <p:spPr/>
        <p:txBody>
          <a:bodyPr/>
          <a:lstStyle/>
          <a:p>
            <a:r>
              <a:rPr lang="en-US" dirty="0" smtClean="0"/>
              <a:t>Congenital Heart Defects </a:t>
            </a:r>
          </a:p>
          <a:p>
            <a:pPr lvl="1"/>
            <a:r>
              <a:rPr lang="en-US" dirty="0" smtClean="0"/>
              <a:t>VSD-the most common </a:t>
            </a:r>
          </a:p>
          <a:p>
            <a:pPr lvl="1"/>
            <a:r>
              <a:rPr lang="en-US" dirty="0" smtClean="0"/>
              <a:t>PDA-Premature infants</a:t>
            </a:r>
          </a:p>
          <a:p>
            <a:pPr lvl="1"/>
            <a:r>
              <a:rPr lang="en-US" dirty="0" smtClean="0"/>
              <a:t>AV canal-Down’s Syndrome </a:t>
            </a:r>
          </a:p>
          <a:p>
            <a:pPr lvl="1"/>
            <a:r>
              <a:rPr lang="en-US" dirty="0" err="1" smtClean="0"/>
              <a:t>Coarctation</a:t>
            </a:r>
            <a:r>
              <a:rPr lang="en-US" dirty="0" smtClean="0"/>
              <a:t>-Turner Syndrome </a:t>
            </a:r>
            <a:endParaRPr lang="en-US" dirty="0"/>
          </a:p>
        </p:txBody>
      </p:sp>
    </p:spTree>
    <p:extLst>
      <p:ext uri="{BB962C8B-B14F-4D97-AF65-F5344CB8AC3E}">
        <p14:creationId xmlns:p14="http://schemas.microsoft.com/office/powerpoint/2010/main" val="226642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457</TotalTime>
  <Words>5298</Words>
  <Application>Microsoft Office PowerPoint</Application>
  <PresentationFormat>On-screen Show (4:3)</PresentationFormat>
  <Paragraphs>443</Paragraphs>
  <Slides>58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Century Gothic</vt:lpstr>
      <vt:lpstr>Wingdings 2</vt:lpstr>
      <vt:lpstr>Austin</vt:lpstr>
      <vt:lpstr>Assessment And Treatment of the Pediatric Client </vt:lpstr>
      <vt:lpstr>Objectives</vt:lpstr>
      <vt:lpstr>Dermatology </vt:lpstr>
      <vt:lpstr>Dermatology</vt:lpstr>
      <vt:lpstr>Dermatology</vt:lpstr>
      <vt:lpstr>Dermatology</vt:lpstr>
      <vt:lpstr>Dermatology </vt:lpstr>
      <vt:lpstr>Dermatology Question: </vt:lpstr>
      <vt:lpstr>Cardiac Conditions and Treatments </vt:lpstr>
      <vt:lpstr>Congenital defects Complications </vt:lpstr>
      <vt:lpstr>Additional Cardiac Conditions: </vt:lpstr>
      <vt:lpstr>Cardiac Question </vt:lpstr>
      <vt:lpstr>Neurologic Conditions </vt:lpstr>
      <vt:lpstr>Neurologic Conditions </vt:lpstr>
      <vt:lpstr>Neurologic Question </vt:lpstr>
      <vt:lpstr>Orthopedic Disorders </vt:lpstr>
      <vt:lpstr>Orthopedic Disorders </vt:lpstr>
      <vt:lpstr>Osgood-Schlatter Disease</vt:lpstr>
      <vt:lpstr>Orthopedic Disorders </vt:lpstr>
      <vt:lpstr>SCFE </vt:lpstr>
      <vt:lpstr>Slipped Capital Femoral Epiphysis</vt:lpstr>
      <vt:lpstr>PowerPoint Presentation</vt:lpstr>
      <vt:lpstr>Slipped Capital Femoral Epiphysis</vt:lpstr>
      <vt:lpstr>PowerPoint Presentation</vt:lpstr>
      <vt:lpstr>Orthopedic Disorders </vt:lpstr>
      <vt:lpstr>LCP Disease</vt:lpstr>
      <vt:lpstr>Legg-Calve-Perthes disease</vt:lpstr>
      <vt:lpstr>Orthopedic Question </vt:lpstr>
      <vt:lpstr>GU Disorders </vt:lpstr>
      <vt:lpstr>GU disorders </vt:lpstr>
      <vt:lpstr>GU disorders </vt:lpstr>
      <vt:lpstr>GU Question </vt:lpstr>
      <vt:lpstr>Growth and Development </vt:lpstr>
      <vt:lpstr>Growth and Development Disorders </vt:lpstr>
      <vt:lpstr>Growth and Development Disorders </vt:lpstr>
      <vt:lpstr>Growth and Development Disorders  </vt:lpstr>
      <vt:lpstr>Growth and Development Question </vt:lpstr>
      <vt:lpstr>Infectious Diseases </vt:lpstr>
      <vt:lpstr>Infectious Diseases</vt:lpstr>
      <vt:lpstr>Kawasaki Disease </vt:lpstr>
      <vt:lpstr>Kawasaki</vt:lpstr>
      <vt:lpstr>Kawasaki</vt:lpstr>
      <vt:lpstr>Kawasaki</vt:lpstr>
      <vt:lpstr>Kawasaki</vt:lpstr>
      <vt:lpstr>Kawasaki Treatment </vt:lpstr>
      <vt:lpstr>Vaccine Preventable Diseases </vt:lpstr>
      <vt:lpstr>Measles(Rubeola)</vt:lpstr>
      <vt:lpstr>Pertussis </vt:lpstr>
      <vt:lpstr>Infectious Diseases Question </vt:lpstr>
      <vt:lpstr>Chronic Diseases </vt:lpstr>
      <vt:lpstr>Chronic Diseases </vt:lpstr>
      <vt:lpstr>Chronic Diseases </vt:lpstr>
      <vt:lpstr>Chronic Disease Question </vt:lpstr>
      <vt:lpstr>Conclusion </vt:lpstr>
      <vt:lpstr>Questions ?????  </vt:lpstr>
      <vt:lpstr>References </vt:lpstr>
      <vt:lpstr>References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Review for FNP Students</dc:title>
  <dc:creator>twhited</dc:creator>
  <cp:lastModifiedBy>McConnell, Sandra E.  (HSC)</cp:lastModifiedBy>
  <cp:revision>45</cp:revision>
  <dcterms:created xsi:type="dcterms:W3CDTF">2014-04-29T03:53:20Z</dcterms:created>
  <dcterms:modified xsi:type="dcterms:W3CDTF">2015-03-04T13:21:01Z</dcterms:modified>
</cp:coreProperties>
</file>