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70"/>
  </p:notesMasterIdLst>
  <p:sldIdLst>
    <p:sldId id="256" r:id="rId2"/>
    <p:sldId id="305" r:id="rId3"/>
    <p:sldId id="368" r:id="rId4"/>
    <p:sldId id="369" r:id="rId5"/>
    <p:sldId id="311" r:id="rId6"/>
    <p:sldId id="372" r:id="rId7"/>
    <p:sldId id="361" r:id="rId8"/>
    <p:sldId id="312" r:id="rId9"/>
    <p:sldId id="328" r:id="rId10"/>
    <p:sldId id="329" r:id="rId11"/>
    <p:sldId id="313" r:id="rId12"/>
    <p:sldId id="306" r:id="rId13"/>
    <p:sldId id="308" r:id="rId14"/>
    <p:sldId id="301" r:id="rId15"/>
    <p:sldId id="289" r:id="rId16"/>
    <p:sldId id="267" r:id="rId17"/>
    <p:sldId id="298" r:id="rId18"/>
    <p:sldId id="268" r:id="rId19"/>
    <p:sldId id="295" r:id="rId20"/>
    <p:sldId id="259" r:id="rId21"/>
    <p:sldId id="331" r:id="rId22"/>
    <p:sldId id="364" r:id="rId23"/>
    <p:sldId id="260" r:id="rId24"/>
    <p:sldId id="261" r:id="rId25"/>
    <p:sldId id="297" r:id="rId26"/>
    <p:sldId id="346" r:id="rId27"/>
    <p:sldId id="363" r:id="rId28"/>
    <p:sldId id="373" r:id="rId29"/>
    <p:sldId id="262" r:id="rId30"/>
    <p:sldId id="279" r:id="rId31"/>
    <p:sldId id="282" r:id="rId32"/>
    <p:sldId id="318" r:id="rId33"/>
    <p:sldId id="320" r:id="rId34"/>
    <p:sldId id="321" r:id="rId35"/>
    <p:sldId id="322" r:id="rId36"/>
    <p:sldId id="323" r:id="rId37"/>
    <p:sldId id="281" r:id="rId38"/>
    <p:sldId id="264" r:id="rId39"/>
    <p:sldId id="263" r:id="rId40"/>
    <p:sldId id="286" r:id="rId41"/>
    <p:sldId id="265" r:id="rId42"/>
    <p:sldId id="284" r:id="rId43"/>
    <p:sldId id="285" r:id="rId44"/>
    <p:sldId id="287" r:id="rId45"/>
    <p:sldId id="288" r:id="rId46"/>
    <p:sldId id="280" r:id="rId47"/>
    <p:sldId id="276" r:id="rId48"/>
    <p:sldId id="291" r:id="rId49"/>
    <p:sldId id="290" r:id="rId50"/>
    <p:sldId id="293" r:id="rId51"/>
    <p:sldId id="375" r:id="rId52"/>
    <p:sldId id="365" r:id="rId53"/>
    <p:sldId id="378" r:id="rId54"/>
    <p:sldId id="376" r:id="rId55"/>
    <p:sldId id="385" r:id="rId56"/>
    <p:sldId id="379" r:id="rId57"/>
    <p:sldId id="357" r:id="rId58"/>
    <p:sldId id="374" r:id="rId59"/>
    <p:sldId id="381" r:id="rId60"/>
    <p:sldId id="383" r:id="rId61"/>
    <p:sldId id="380" r:id="rId62"/>
    <p:sldId id="358" r:id="rId63"/>
    <p:sldId id="382" r:id="rId64"/>
    <p:sldId id="359" r:id="rId65"/>
    <p:sldId id="367" r:id="rId66"/>
    <p:sldId id="377" r:id="rId67"/>
    <p:sldId id="300" r:id="rId68"/>
    <p:sldId id="37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94660"/>
  </p:normalViewPr>
  <p:slideViewPr>
    <p:cSldViewPr>
      <p:cViewPr varScale="1">
        <p:scale>
          <a:sx n="68" d="100"/>
          <a:sy n="68" d="100"/>
        </p:scale>
        <p:origin x="408" y="72"/>
      </p:cViewPr>
      <p:guideLst>
        <p:guide orient="horz" pos="2160"/>
        <p:guide pos="2880"/>
      </p:guideLst>
    </p:cSldViewPr>
  </p:slideViewPr>
  <p:notesTextViewPr>
    <p:cViewPr>
      <p:scale>
        <a:sx n="1" d="1"/>
        <a:sy n="1" d="1"/>
      </p:scale>
      <p:origin x="0" y="0"/>
    </p:cViewPr>
  </p:notesTextViewPr>
  <p:sorterViewPr>
    <p:cViewPr>
      <p:scale>
        <a:sx n="100" d="100"/>
        <a:sy n="100" d="100"/>
      </p:scale>
      <p:origin x="0" y="10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85D52-7C17-4ADF-9E0B-54540E9F377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BEF02B7A-E638-4460-B6CF-21E829F536E4}">
      <dgm:prSet phldrT="[Text]"/>
      <dgm:spPr/>
      <dgm:t>
        <a:bodyPr/>
        <a:lstStyle/>
        <a:p>
          <a:r>
            <a:rPr lang="en-US" i="1" dirty="0" smtClean="0"/>
            <a:t>Is airflow obstruction present and is it at least partially reversible?</a:t>
          </a:r>
          <a:endParaRPr lang="en-US" dirty="0"/>
        </a:p>
      </dgm:t>
    </dgm:pt>
    <dgm:pt modelId="{1B753B81-497A-4C8B-93A4-D7D41E15094A}" type="parTrans" cxnId="{EB205DBE-4B64-48E9-8099-0DBA74CE0F41}">
      <dgm:prSet/>
      <dgm:spPr/>
      <dgm:t>
        <a:bodyPr/>
        <a:lstStyle/>
        <a:p>
          <a:endParaRPr lang="en-US"/>
        </a:p>
      </dgm:t>
    </dgm:pt>
    <dgm:pt modelId="{832571E2-961B-416C-BD20-C698886AEE2E}" type="sibTrans" cxnId="{EB205DBE-4B64-48E9-8099-0DBA74CE0F41}">
      <dgm:prSet/>
      <dgm:spPr/>
      <dgm:t>
        <a:bodyPr/>
        <a:lstStyle/>
        <a:p>
          <a:endParaRPr lang="en-US"/>
        </a:p>
      </dgm:t>
    </dgm:pt>
    <dgm:pt modelId="{E1F43033-A7B2-4562-B30E-DB83ECC8F01C}">
      <dgm:prSet phldrT="[Text]"/>
      <dgm:spPr/>
      <dgm:t>
        <a:bodyPr/>
        <a:lstStyle/>
        <a:p>
          <a:r>
            <a:rPr lang="en-US" dirty="0" smtClean="0"/>
            <a:t>Use spirometry to establish airflow </a:t>
          </a:r>
          <a:r>
            <a:rPr lang="en-US" b="1" dirty="0" smtClean="0"/>
            <a:t>obstruction</a:t>
          </a:r>
          <a:endParaRPr lang="en-US" dirty="0"/>
        </a:p>
      </dgm:t>
    </dgm:pt>
    <dgm:pt modelId="{FAF6FB38-1B9E-411F-85A4-B8A0D4150CB8}" type="parTrans" cxnId="{19075829-886B-4057-9B08-8827F91EAA4C}">
      <dgm:prSet/>
      <dgm:spPr/>
      <dgm:t>
        <a:bodyPr/>
        <a:lstStyle/>
        <a:p>
          <a:endParaRPr lang="en-US"/>
        </a:p>
      </dgm:t>
    </dgm:pt>
    <dgm:pt modelId="{93F49A19-5989-4E2C-8750-1754D21AF941}" type="sibTrans" cxnId="{19075829-886B-4057-9B08-8827F91EAA4C}">
      <dgm:prSet/>
      <dgm:spPr/>
      <dgm:t>
        <a:bodyPr/>
        <a:lstStyle/>
        <a:p>
          <a:endParaRPr lang="en-US"/>
        </a:p>
      </dgm:t>
    </dgm:pt>
    <dgm:pt modelId="{5B211243-1CAA-46EF-87A2-B6650886F9AB}">
      <dgm:prSet phldrT="[Text]"/>
      <dgm:spPr/>
      <dgm:t>
        <a:bodyPr/>
        <a:lstStyle/>
        <a:p>
          <a:r>
            <a:rPr lang="en-US" dirty="0" smtClean="0"/>
            <a:t>FEV</a:t>
          </a:r>
          <a:r>
            <a:rPr lang="en-US" baseline="-25000" dirty="0" smtClean="0"/>
            <a:t>1</a:t>
          </a:r>
          <a:r>
            <a:rPr lang="en-US" dirty="0" smtClean="0"/>
            <a:t> &lt; 80% predicted</a:t>
          </a:r>
          <a:endParaRPr lang="en-US" dirty="0"/>
        </a:p>
      </dgm:t>
    </dgm:pt>
    <dgm:pt modelId="{62503490-7A02-4BE5-9F06-EF1A612E57E5}" type="parTrans" cxnId="{DEF1DB3B-19CA-46FF-B949-5644A449BC4F}">
      <dgm:prSet/>
      <dgm:spPr/>
      <dgm:t>
        <a:bodyPr/>
        <a:lstStyle/>
        <a:p>
          <a:endParaRPr lang="en-US"/>
        </a:p>
      </dgm:t>
    </dgm:pt>
    <dgm:pt modelId="{B4135AFE-0DCD-458C-8DF6-CE0282DD22EF}" type="sibTrans" cxnId="{DEF1DB3B-19CA-46FF-B949-5644A449BC4F}">
      <dgm:prSet/>
      <dgm:spPr/>
      <dgm:t>
        <a:bodyPr/>
        <a:lstStyle/>
        <a:p>
          <a:endParaRPr lang="en-US"/>
        </a:p>
      </dgm:t>
    </dgm:pt>
    <dgm:pt modelId="{FA3357DA-7A28-44C4-B877-962D08E75422}">
      <dgm:prSet phldrT="[Text]"/>
      <dgm:spPr/>
      <dgm:t>
        <a:bodyPr/>
        <a:lstStyle/>
        <a:p>
          <a:r>
            <a:rPr lang="en-US" dirty="0" smtClean="0"/>
            <a:t>FEV</a:t>
          </a:r>
          <a:r>
            <a:rPr lang="en-US" baseline="-25000" dirty="0" smtClean="0"/>
            <a:t>1</a:t>
          </a:r>
          <a:r>
            <a:rPr lang="en-US" dirty="0" smtClean="0"/>
            <a:t> increases </a:t>
          </a:r>
          <a:r>
            <a:rPr lang="en-US" u="sng" dirty="0" smtClean="0"/>
            <a:t>&gt;</a:t>
          </a:r>
          <a:r>
            <a:rPr lang="en-US" dirty="0" smtClean="0"/>
            <a:t>12% </a:t>
          </a:r>
          <a:r>
            <a:rPr lang="en-US" i="1" dirty="0" smtClean="0"/>
            <a:t>and</a:t>
          </a:r>
          <a:endParaRPr lang="en-US" dirty="0"/>
        </a:p>
      </dgm:t>
    </dgm:pt>
    <dgm:pt modelId="{E42725FD-49B6-4C6F-B508-7A54D73548BE}" type="parTrans" cxnId="{FDA1F9D0-D840-4503-92C8-C0629B315AC8}">
      <dgm:prSet/>
      <dgm:spPr/>
      <dgm:t>
        <a:bodyPr/>
        <a:lstStyle/>
        <a:p>
          <a:endParaRPr lang="en-US"/>
        </a:p>
      </dgm:t>
    </dgm:pt>
    <dgm:pt modelId="{419653BC-4BBF-4B0F-85ED-9FD256F7C192}" type="sibTrans" cxnId="{FDA1F9D0-D840-4503-92C8-C0629B315AC8}">
      <dgm:prSet/>
      <dgm:spPr/>
      <dgm:t>
        <a:bodyPr/>
        <a:lstStyle/>
        <a:p>
          <a:endParaRPr lang="en-US"/>
        </a:p>
      </dgm:t>
    </dgm:pt>
    <dgm:pt modelId="{54CFCF9B-D173-4E50-A0FC-64AC9578879A}">
      <dgm:prSet/>
      <dgm:spPr/>
      <dgm:t>
        <a:bodyPr/>
        <a:lstStyle/>
        <a:p>
          <a:r>
            <a:rPr lang="en-US" dirty="0" smtClean="0"/>
            <a:t>FEV</a:t>
          </a:r>
          <a:r>
            <a:rPr lang="en-US" baseline="-25000" dirty="0" smtClean="0"/>
            <a:t>1</a:t>
          </a:r>
          <a:r>
            <a:rPr lang="en-US" dirty="0" smtClean="0"/>
            <a:t>/FVC below the lower limit of normal, as compared to the individual’s own predicted value</a:t>
          </a:r>
        </a:p>
      </dgm:t>
    </dgm:pt>
    <dgm:pt modelId="{BEBC5FF3-611D-4507-B92B-8A124710C3BE}" type="parTrans" cxnId="{B044AC03-B9D3-4D49-9E4E-9FE0D7AAB33A}">
      <dgm:prSet/>
      <dgm:spPr/>
      <dgm:t>
        <a:bodyPr/>
        <a:lstStyle/>
        <a:p>
          <a:endParaRPr lang="en-US"/>
        </a:p>
      </dgm:t>
    </dgm:pt>
    <dgm:pt modelId="{8530021E-E8D5-4635-BD8F-2C9ED6C68DC9}" type="sibTrans" cxnId="{B044AC03-B9D3-4D49-9E4E-9FE0D7AAB33A}">
      <dgm:prSet/>
      <dgm:spPr/>
      <dgm:t>
        <a:bodyPr/>
        <a:lstStyle/>
        <a:p>
          <a:endParaRPr lang="en-US"/>
        </a:p>
      </dgm:t>
    </dgm:pt>
    <dgm:pt modelId="{7597A893-A221-42D3-93F1-C8484410C37C}">
      <dgm:prSet phldrT="[Text]"/>
      <dgm:spPr/>
      <dgm:t>
        <a:bodyPr/>
        <a:lstStyle/>
        <a:p>
          <a:r>
            <a:rPr lang="en-US" dirty="0" smtClean="0"/>
            <a:t>Use spirometry to establish </a:t>
          </a:r>
          <a:r>
            <a:rPr lang="en-US" b="1" dirty="0" smtClean="0"/>
            <a:t>reversibility</a:t>
          </a:r>
          <a:endParaRPr lang="en-US" dirty="0"/>
        </a:p>
      </dgm:t>
    </dgm:pt>
    <dgm:pt modelId="{8F5AB44C-A095-4F53-BADE-B112BFAAED16}" type="sibTrans" cxnId="{9F555EAD-77DC-4572-B1C4-4AA1F793EB3F}">
      <dgm:prSet/>
      <dgm:spPr/>
      <dgm:t>
        <a:bodyPr/>
        <a:lstStyle/>
        <a:p>
          <a:endParaRPr lang="en-US"/>
        </a:p>
      </dgm:t>
    </dgm:pt>
    <dgm:pt modelId="{E23DBEC1-90E0-4413-A595-69EB39708055}" type="parTrans" cxnId="{9F555EAD-77DC-4572-B1C4-4AA1F793EB3F}">
      <dgm:prSet/>
      <dgm:spPr/>
      <dgm:t>
        <a:bodyPr/>
        <a:lstStyle/>
        <a:p>
          <a:endParaRPr lang="en-US"/>
        </a:p>
      </dgm:t>
    </dgm:pt>
    <dgm:pt modelId="{E6BB6ABD-2C01-40B1-BCAB-5C3D84E6AC90}">
      <dgm:prSet/>
      <dgm:spPr/>
      <dgm:t>
        <a:bodyPr/>
        <a:lstStyle/>
        <a:p>
          <a:r>
            <a:rPr lang="en-US" u="sng" dirty="0" smtClean="0"/>
            <a:t>&gt;</a:t>
          </a:r>
          <a:r>
            <a:rPr lang="en-US" dirty="0" smtClean="0"/>
            <a:t> 200 mL after using a short-acting inhaled beta</a:t>
          </a:r>
          <a:r>
            <a:rPr lang="en-US" baseline="-25000" dirty="0" smtClean="0"/>
            <a:t>2</a:t>
          </a:r>
          <a:r>
            <a:rPr lang="en-US" dirty="0" smtClean="0"/>
            <a:t>-agonist</a:t>
          </a:r>
        </a:p>
      </dgm:t>
    </dgm:pt>
    <dgm:pt modelId="{3DEEE6A6-19D0-4534-BB4C-D262A7B1A2C0}" type="parTrans" cxnId="{2D934D5B-82BA-430D-BD77-E75701A6B42F}">
      <dgm:prSet/>
      <dgm:spPr/>
      <dgm:t>
        <a:bodyPr/>
        <a:lstStyle/>
        <a:p>
          <a:endParaRPr lang="en-US"/>
        </a:p>
      </dgm:t>
    </dgm:pt>
    <dgm:pt modelId="{11282F40-D6B3-4BA8-84B1-2D73F83B5FA3}" type="sibTrans" cxnId="{2D934D5B-82BA-430D-BD77-E75701A6B42F}">
      <dgm:prSet/>
      <dgm:spPr/>
      <dgm:t>
        <a:bodyPr/>
        <a:lstStyle/>
        <a:p>
          <a:endParaRPr lang="en-US"/>
        </a:p>
      </dgm:t>
    </dgm:pt>
    <dgm:pt modelId="{964139D1-9F2A-4DD5-9936-79F366900C60}">
      <dgm:prSet/>
      <dgm:spPr/>
      <dgm:t>
        <a:bodyPr/>
        <a:lstStyle/>
        <a:p>
          <a:r>
            <a:rPr lang="en-US" dirty="0" smtClean="0"/>
            <a:t>2- to 3-week trial of oral corticosteroid therapy may be required to demonstrate reversibility</a:t>
          </a:r>
        </a:p>
      </dgm:t>
    </dgm:pt>
    <dgm:pt modelId="{C48C3738-EF0F-424F-AED1-20FF625F0D81}" type="parTrans" cxnId="{989DDCBD-AF8D-4DB5-9CA8-40C380545AE3}">
      <dgm:prSet/>
      <dgm:spPr/>
      <dgm:t>
        <a:bodyPr/>
        <a:lstStyle/>
        <a:p>
          <a:endParaRPr lang="en-US"/>
        </a:p>
      </dgm:t>
    </dgm:pt>
    <dgm:pt modelId="{751B848B-9E47-4B84-A083-01C83C3F73E9}" type="sibTrans" cxnId="{989DDCBD-AF8D-4DB5-9CA8-40C380545AE3}">
      <dgm:prSet/>
      <dgm:spPr/>
      <dgm:t>
        <a:bodyPr/>
        <a:lstStyle/>
        <a:p>
          <a:endParaRPr lang="en-US"/>
        </a:p>
      </dgm:t>
    </dgm:pt>
    <dgm:pt modelId="{B5B08C1E-DC3E-4BE1-8240-40A2C284858E}" type="pres">
      <dgm:prSet presAssocID="{84885D52-7C17-4ADF-9E0B-54540E9F3775}" presName="Name0" presStyleCnt="0">
        <dgm:presLayoutVars>
          <dgm:chPref val="1"/>
          <dgm:dir/>
          <dgm:animOne val="branch"/>
          <dgm:animLvl val="lvl"/>
          <dgm:resizeHandles/>
        </dgm:presLayoutVars>
      </dgm:prSet>
      <dgm:spPr/>
      <dgm:t>
        <a:bodyPr/>
        <a:lstStyle/>
        <a:p>
          <a:endParaRPr lang="en-US"/>
        </a:p>
      </dgm:t>
    </dgm:pt>
    <dgm:pt modelId="{E7A0AF6E-6F1C-47D6-8924-5A77D65B5424}" type="pres">
      <dgm:prSet presAssocID="{BEF02B7A-E638-4460-B6CF-21E829F536E4}" presName="vertOne" presStyleCnt="0"/>
      <dgm:spPr/>
      <dgm:t>
        <a:bodyPr/>
        <a:lstStyle/>
        <a:p>
          <a:endParaRPr lang="en-US"/>
        </a:p>
      </dgm:t>
    </dgm:pt>
    <dgm:pt modelId="{1949FFDC-40FE-43FB-9982-20B2C6ED170C}" type="pres">
      <dgm:prSet presAssocID="{BEF02B7A-E638-4460-B6CF-21E829F536E4}" presName="txOne" presStyleLbl="node0" presStyleIdx="0" presStyleCnt="1">
        <dgm:presLayoutVars>
          <dgm:chPref val="3"/>
        </dgm:presLayoutVars>
      </dgm:prSet>
      <dgm:spPr/>
      <dgm:t>
        <a:bodyPr/>
        <a:lstStyle/>
        <a:p>
          <a:endParaRPr lang="en-US"/>
        </a:p>
      </dgm:t>
    </dgm:pt>
    <dgm:pt modelId="{E095463B-0C0E-4093-9265-9C4114E7E793}" type="pres">
      <dgm:prSet presAssocID="{BEF02B7A-E638-4460-B6CF-21E829F536E4}" presName="parTransOne" presStyleCnt="0"/>
      <dgm:spPr/>
      <dgm:t>
        <a:bodyPr/>
        <a:lstStyle/>
        <a:p>
          <a:endParaRPr lang="en-US"/>
        </a:p>
      </dgm:t>
    </dgm:pt>
    <dgm:pt modelId="{F6192FCB-BA52-414B-B558-0653F08E2713}" type="pres">
      <dgm:prSet presAssocID="{BEF02B7A-E638-4460-B6CF-21E829F536E4}" presName="horzOne" presStyleCnt="0"/>
      <dgm:spPr/>
      <dgm:t>
        <a:bodyPr/>
        <a:lstStyle/>
        <a:p>
          <a:endParaRPr lang="en-US"/>
        </a:p>
      </dgm:t>
    </dgm:pt>
    <dgm:pt modelId="{1809D160-557F-45BB-8DFA-179B9721D06B}" type="pres">
      <dgm:prSet presAssocID="{E1F43033-A7B2-4562-B30E-DB83ECC8F01C}" presName="vertTwo" presStyleCnt="0"/>
      <dgm:spPr/>
      <dgm:t>
        <a:bodyPr/>
        <a:lstStyle/>
        <a:p>
          <a:endParaRPr lang="en-US"/>
        </a:p>
      </dgm:t>
    </dgm:pt>
    <dgm:pt modelId="{E3FBCE0A-00C9-488F-9684-BEADF3A2F8D5}" type="pres">
      <dgm:prSet presAssocID="{E1F43033-A7B2-4562-B30E-DB83ECC8F01C}" presName="txTwo" presStyleLbl="node2" presStyleIdx="0" presStyleCnt="2">
        <dgm:presLayoutVars>
          <dgm:chPref val="3"/>
        </dgm:presLayoutVars>
      </dgm:prSet>
      <dgm:spPr/>
      <dgm:t>
        <a:bodyPr/>
        <a:lstStyle/>
        <a:p>
          <a:endParaRPr lang="en-US"/>
        </a:p>
      </dgm:t>
    </dgm:pt>
    <dgm:pt modelId="{21E77778-A36C-4962-B80C-5027D9D6C723}" type="pres">
      <dgm:prSet presAssocID="{E1F43033-A7B2-4562-B30E-DB83ECC8F01C}" presName="parTransTwo" presStyleCnt="0"/>
      <dgm:spPr/>
      <dgm:t>
        <a:bodyPr/>
        <a:lstStyle/>
        <a:p>
          <a:endParaRPr lang="en-US"/>
        </a:p>
      </dgm:t>
    </dgm:pt>
    <dgm:pt modelId="{1DE26D5C-7DAE-40DB-97A0-4C4518329219}" type="pres">
      <dgm:prSet presAssocID="{E1F43033-A7B2-4562-B30E-DB83ECC8F01C}" presName="horzTwo" presStyleCnt="0"/>
      <dgm:spPr/>
      <dgm:t>
        <a:bodyPr/>
        <a:lstStyle/>
        <a:p>
          <a:endParaRPr lang="en-US"/>
        </a:p>
      </dgm:t>
    </dgm:pt>
    <dgm:pt modelId="{B6B20167-6409-4131-B609-9EBBD36902B8}" type="pres">
      <dgm:prSet presAssocID="{5B211243-1CAA-46EF-87A2-B6650886F9AB}" presName="vertThree" presStyleCnt="0"/>
      <dgm:spPr/>
      <dgm:t>
        <a:bodyPr/>
        <a:lstStyle/>
        <a:p>
          <a:endParaRPr lang="en-US"/>
        </a:p>
      </dgm:t>
    </dgm:pt>
    <dgm:pt modelId="{D54E568D-E1FD-4775-9E0C-1CA6DBD30F4F}" type="pres">
      <dgm:prSet presAssocID="{5B211243-1CAA-46EF-87A2-B6650886F9AB}" presName="txThree" presStyleLbl="node3" presStyleIdx="0" presStyleCnt="5">
        <dgm:presLayoutVars>
          <dgm:chPref val="3"/>
        </dgm:presLayoutVars>
      </dgm:prSet>
      <dgm:spPr/>
      <dgm:t>
        <a:bodyPr/>
        <a:lstStyle/>
        <a:p>
          <a:endParaRPr lang="en-US"/>
        </a:p>
      </dgm:t>
    </dgm:pt>
    <dgm:pt modelId="{BF359A18-8B36-47E4-87F1-E56479BF3094}" type="pres">
      <dgm:prSet presAssocID="{5B211243-1CAA-46EF-87A2-B6650886F9AB}" presName="horzThree" presStyleCnt="0"/>
      <dgm:spPr/>
      <dgm:t>
        <a:bodyPr/>
        <a:lstStyle/>
        <a:p>
          <a:endParaRPr lang="en-US"/>
        </a:p>
      </dgm:t>
    </dgm:pt>
    <dgm:pt modelId="{55369068-EA4A-4134-A0C0-8862B157CC06}" type="pres">
      <dgm:prSet presAssocID="{B4135AFE-0DCD-458C-8DF6-CE0282DD22EF}" presName="sibSpaceThree" presStyleCnt="0"/>
      <dgm:spPr/>
      <dgm:t>
        <a:bodyPr/>
        <a:lstStyle/>
        <a:p>
          <a:endParaRPr lang="en-US"/>
        </a:p>
      </dgm:t>
    </dgm:pt>
    <dgm:pt modelId="{CDBEC23B-4013-43A3-AB11-2353A5368F11}" type="pres">
      <dgm:prSet presAssocID="{54CFCF9B-D173-4E50-A0FC-64AC9578879A}" presName="vertThree" presStyleCnt="0"/>
      <dgm:spPr/>
      <dgm:t>
        <a:bodyPr/>
        <a:lstStyle/>
        <a:p>
          <a:endParaRPr lang="en-US"/>
        </a:p>
      </dgm:t>
    </dgm:pt>
    <dgm:pt modelId="{8954E849-BB0A-46AC-A54B-426B69143DC4}" type="pres">
      <dgm:prSet presAssocID="{54CFCF9B-D173-4E50-A0FC-64AC9578879A}" presName="txThree" presStyleLbl="node3" presStyleIdx="1" presStyleCnt="5">
        <dgm:presLayoutVars>
          <dgm:chPref val="3"/>
        </dgm:presLayoutVars>
      </dgm:prSet>
      <dgm:spPr/>
      <dgm:t>
        <a:bodyPr/>
        <a:lstStyle/>
        <a:p>
          <a:endParaRPr lang="en-US"/>
        </a:p>
      </dgm:t>
    </dgm:pt>
    <dgm:pt modelId="{AD48C20D-6A43-47DC-BD2C-4D95FA02249E}" type="pres">
      <dgm:prSet presAssocID="{54CFCF9B-D173-4E50-A0FC-64AC9578879A}" presName="horzThree" presStyleCnt="0"/>
      <dgm:spPr/>
      <dgm:t>
        <a:bodyPr/>
        <a:lstStyle/>
        <a:p>
          <a:endParaRPr lang="en-US"/>
        </a:p>
      </dgm:t>
    </dgm:pt>
    <dgm:pt modelId="{60438535-3C6B-477A-A47C-748B0F49998A}" type="pres">
      <dgm:prSet presAssocID="{93F49A19-5989-4E2C-8750-1754D21AF941}" presName="sibSpaceTwo" presStyleCnt="0"/>
      <dgm:spPr/>
      <dgm:t>
        <a:bodyPr/>
        <a:lstStyle/>
        <a:p>
          <a:endParaRPr lang="en-US"/>
        </a:p>
      </dgm:t>
    </dgm:pt>
    <dgm:pt modelId="{713CAB88-908E-4F48-90EC-780017D0B2A8}" type="pres">
      <dgm:prSet presAssocID="{7597A893-A221-42D3-93F1-C8484410C37C}" presName="vertTwo" presStyleCnt="0"/>
      <dgm:spPr/>
      <dgm:t>
        <a:bodyPr/>
        <a:lstStyle/>
        <a:p>
          <a:endParaRPr lang="en-US"/>
        </a:p>
      </dgm:t>
    </dgm:pt>
    <dgm:pt modelId="{BEC17711-7D9C-4BA6-A102-A0E9D3956C42}" type="pres">
      <dgm:prSet presAssocID="{7597A893-A221-42D3-93F1-C8484410C37C}" presName="txTwo" presStyleLbl="node2" presStyleIdx="1" presStyleCnt="2">
        <dgm:presLayoutVars>
          <dgm:chPref val="3"/>
        </dgm:presLayoutVars>
      </dgm:prSet>
      <dgm:spPr/>
      <dgm:t>
        <a:bodyPr/>
        <a:lstStyle/>
        <a:p>
          <a:endParaRPr lang="en-US"/>
        </a:p>
      </dgm:t>
    </dgm:pt>
    <dgm:pt modelId="{9F9423BC-63E7-41A8-93AA-8D7A2397EEDA}" type="pres">
      <dgm:prSet presAssocID="{7597A893-A221-42D3-93F1-C8484410C37C}" presName="parTransTwo" presStyleCnt="0"/>
      <dgm:spPr/>
      <dgm:t>
        <a:bodyPr/>
        <a:lstStyle/>
        <a:p>
          <a:endParaRPr lang="en-US"/>
        </a:p>
      </dgm:t>
    </dgm:pt>
    <dgm:pt modelId="{638E3DF9-8EF1-4730-BEEA-8CBDB03D8182}" type="pres">
      <dgm:prSet presAssocID="{7597A893-A221-42D3-93F1-C8484410C37C}" presName="horzTwo" presStyleCnt="0"/>
      <dgm:spPr/>
      <dgm:t>
        <a:bodyPr/>
        <a:lstStyle/>
        <a:p>
          <a:endParaRPr lang="en-US"/>
        </a:p>
      </dgm:t>
    </dgm:pt>
    <dgm:pt modelId="{EB8D7909-B85A-40D9-8218-3313BD35B9A8}" type="pres">
      <dgm:prSet presAssocID="{FA3357DA-7A28-44C4-B877-962D08E75422}" presName="vertThree" presStyleCnt="0"/>
      <dgm:spPr/>
      <dgm:t>
        <a:bodyPr/>
        <a:lstStyle/>
        <a:p>
          <a:endParaRPr lang="en-US"/>
        </a:p>
      </dgm:t>
    </dgm:pt>
    <dgm:pt modelId="{B4848562-65F8-48C9-BE42-45B77C4536D5}" type="pres">
      <dgm:prSet presAssocID="{FA3357DA-7A28-44C4-B877-962D08E75422}" presName="txThree" presStyleLbl="node3" presStyleIdx="2" presStyleCnt="5">
        <dgm:presLayoutVars>
          <dgm:chPref val="3"/>
        </dgm:presLayoutVars>
      </dgm:prSet>
      <dgm:spPr/>
      <dgm:t>
        <a:bodyPr/>
        <a:lstStyle/>
        <a:p>
          <a:endParaRPr lang="en-US"/>
        </a:p>
      </dgm:t>
    </dgm:pt>
    <dgm:pt modelId="{0C94ABC0-178F-4938-9B24-F4E26B499227}" type="pres">
      <dgm:prSet presAssocID="{FA3357DA-7A28-44C4-B877-962D08E75422}" presName="horzThree" presStyleCnt="0"/>
      <dgm:spPr/>
      <dgm:t>
        <a:bodyPr/>
        <a:lstStyle/>
        <a:p>
          <a:endParaRPr lang="en-US"/>
        </a:p>
      </dgm:t>
    </dgm:pt>
    <dgm:pt modelId="{EFEE176A-FD9E-4EDC-88F9-30876C54B4A1}" type="pres">
      <dgm:prSet presAssocID="{419653BC-4BBF-4B0F-85ED-9FD256F7C192}" presName="sibSpaceThree" presStyleCnt="0"/>
      <dgm:spPr/>
      <dgm:t>
        <a:bodyPr/>
        <a:lstStyle/>
        <a:p>
          <a:endParaRPr lang="en-US"/>
        </a:p>
      </dgm:t>
    </dgm:pt>
    <dgm:pt modelId="{20998F4B-E019-4D14-93D8-7557FD0D1D38}" type="pres">
      <dgm:prSet presAssocID="{E6BB6ABD-2C01-40B1-BCAB-5C3D84E6AC90}" presName="vertThree" presStyleCnt="0"/>
      <dgm:spPr/>
      <dgm:t>
        <a:bodyPr/>
        <a:lstStyle/>
        <a:p>
          <a:endParaRPr lang="en-US"/>
        </a:p>
      </dgm:t>
    </dgm:pt>
    <dgm:pt modelId="{0C2E5005-CEA9-454D-AA3F-1F4681ABB854}" type="pres">
      <dgm:prSet presAssocID="{E6BB6ABD-2C01-40B1-BCAB-5C3D84E6AC90}" presName="txThree" presStyleLbl="node3" presStyleIdx="3" presStyleCnt="5">
        <dgm:presLayoutVars>
          <dgm:chPref val="3"/>
        </dgm:presLayoutVars>
      </dgm:prSet>
      <dgm:spPr/>
      <dgm:t>
        <a:bodyPr/>
        <a:lstStyle/>
        <a:p>
          <a:endParaRPr lang="en-US"/>
        </a:p>
      </dgm:t>
    </dgm:pt>
    <dgm:pt modelId="{C6D4474A-9500-4CCF-9F16-94B36090A365}" type="pres">
      <dgm:prSet presAssocID="{E6BB6ABD-2C01-40B1-BCAB-5C3D84E6AC90}" presName="horzThree" presStyleCnt="0"/>
      <dgm:spPr/>
      <dgm:t>
        <a:bodyPr/>
        <a:lstStyle/>
        <a:p>
          <a:endParaRPr lang="en-US"/>
        </a:p>
      </dgm:t>
    </dgm:pt>
    <dgm:pt modelId="{4984C92A-85A0-4389-913B-6878CB0891FC}" type="pres">
      <dgm:prSet presAssocID="{11282F40-D6B3-4BA8-84B1-2D73F83B5FA3}" presName="sibSpaceThree" presStyleCnt="0"/>
      <dgm:spPr/>
      <dgm:t>
        <a:bodyPr/>
        <a:lstStyle/>
        <a:p>
          <a:endParaRPr lang="en-US"/>
        </a:p>
      </dgm:t>
    </dgm:pt>
    <dgm:pt modelId="{4DB2CC64-C014-4F41-968F-014C50344484}" type="pres">
      <dgm:prSet presAssocID="{964139D1-9F2A-4DD5-9936-79F366900C60}" presName="vertThree" presStyleCnt="0"/>
      <dgm:spPr/>
      <dgm:t>
        <a:bodyPr/>
        <a:lstStyle/>
        <a:p>
          <a:endParaRPr lang="en-US"/>
        </a:p>
      </dgm:t>
    </dgm:pt>
    <dgm:pt modelId="{511E9DCF-0BF5-4A14-8486-8C9B43BE9F86}" type="pres">
      <dgm:prSet presAssocID="{964139D1-9F2A-4DD5-9936-79F366900C60}" presName="txThree" presStyleLbl="node3" presStyleIdx="4" presStyleCnt="5">
        <dgm:presLayoutVars>
          <dgm:chPref val="3"/>
        </dgm:presLayoutVars>
      </dgm:prSet>
      <dgm:spPr/>
      <dgm:t>
        <a:bodyPr/>
        <a:lstStyle/>
        <a:p>
          <a:endParaRPr lang="en-US"/>
        </a:p>
      </dgm:t>
    </dgm:pt>
    <dgm:pt modelId="{33CB3212-836F-44F2-BF66-243225C948C6}" type="pres">
      <dgm:prSet presAssocID="{964139D1-9F2A-4DD5-9936-79F366900C60}" presName="horzThree" presStyleCnt="0"/>
      <dgm:spPr/>
      <dgm:t>
        <a:bodyPr/>
        <a:lstStyle/>
        <a:p>
          <a:endParaRPr lang="en-US"/>
        </a:p>
      </dgm:t>
    </dgm:pt>
  </dgm:ptLst>
  <dgm:cxnLst>
    <dgm:cxn modelId="{0E8037B7-E8A5-4AF7-BF7E-F3E19BDC2A77}" type="presOf" srcId="{964139D1-9F2A-4DD5-9936-79F366900C60}" destId="{511E9DCF-0BF5-4A14-8486-8C9B43BE9F86}" srcOrd="0" destOrd="0" presId="urn:microsoft.com/office/officeart/2005/8/layout/hierarchy4"/>
    <dgm:cxn modelId="{CCB790F4-CB05-4E81-A4A3-599B6E641DA2}" type="presOf" srcId="{FA3357DA-7A28-44C4-B877-962D08E75422}" destId="{B4848562-65F8-48C9-BE42-45B77C4536D5}" srcOrd="0" destOrd="0" presId="urn:microsoft.com/office/officeart/2005/8/layout/hierarchy4"/>
    <dgm:cxn modelId="{419DC9D3-4EE6-4BCB-9288-A6B97A204851}" type="presOf" srcId="{7597A893-A221-42D3-93F1-C8484410C37C}" destId="{BEC17711-7D9C-4BA6-A102-A0E9D3956C42}" srcOrd="0" destOrd="0" presId="urn:microsoft.com/office/officeart/2005/8/layout/hierarchy4"/>
    <dgm:cxn modelId="{78FD4BBE-2D9E-4E79-AE7E-C9F0B3CAEB48}" type="presOf" srcId="{BEF02B7A-E638-4460-B6CF-21E829F536E4}" destId="{1949FFDC-40FE-43FB-9982-20B2C6ED170C}" srcOrd="0" destOrd="0" presId="urn:microsoft.com/office/officeart/2005/8/layout/hierarchy4"/>
    <dgm:cxn modelId="{FDA1F9D0-D840-4503-92C8-C0629B315AC8}" srcId="{7597A893-A221-42D3-93F1-C8484410C37C}" destId="{FA3357DA-7A28-44C4-B877-962D08E75422}" srcOrd="0" destOrd="0" parTransId="{E42725FD-49B6-4C6F-B508-7A54D73548BE}" sibTransId="{419653BC-4BBF-4B0F-85ED-9FD256F7C192}"/>
    <dgm:cxn modelId="{C6006BDB-AD9A-4787-B779-1A9186D4EBD5}" type="presOf" srcId="{E1F43033-A7B2-4562-B30E-DB83ECC8F01C}" destId="{E3FBCE0A-00C9-488F-9684-BEADF3A2F8D5}" srcOrd="0" destOrd="0" presId="urn:microsoft.com/office/officeart/2005/8/layout/hierarchy4"/>
    <dgm:cxn modelId="{DEF1DB3B-19CA-46FF-B949-5644A449BC4F}" srcId="{E1F43033-A7B2-4562-B30E-DB83ECC8F01C}" destId="{5B211243-1CAA-46EF-87A2-B6650886F9AB}" srcOrd="0" destOrd="0" parTransId="{62503490-7A02-4BE5-9F06-EF1A612E57E5}" sibTransId="{B4135AFE-0DCD-458C-8DF6-CE0282DD22EF}"/>
    <dgm:cxn modelId="{77989A3F-BF60-4CB3-96C0-692FFB812406}" type="presOf" srcId="{E6BB6ABD-2C01-40B1-BCAB-5C3D84E6AC90}" destId="{0C2E5005-CEA9-454D-AA3F-1F4681ABB854}" srcOrd="0" destOrd="0" presId="urn:microsoft.com/office/officeart/2005/8/layout/hierarchy4"/>
    <dgm:cxn modelId="{EB205DBE-4B64-48E9-8099-0DBA74CE0F41}" srcId="{84885D52-7C17-4ADF-9E0B-54540E9F3775}" destId="{BEF02B7A-E638-4460-B6CF-21E829F536E4}" srcOrd="0" destOrd="0" parTransId="{1B753B81-497A-4C8B-93A4-D7D41E15094A}" sibTransId="{832571E2-961B-416C-BD20-C698886AEE2E}"/>
    <dgm:cxn modelId="{B644124B-4832-49CA-9B64-D2EF28A519E9}" type="presOf" srcId="{84885D52-7C17-4ADF-9E0B-54540E9F3775}" destId="{B5B08C1E-DC3E-4BE1-8240-40A2C284858E}" srcOrd="0" destOrd="0" presId="urn:microsoft.com/office/officeart/2005/8/layout/hierarchy4"/>
    <dgm:cxn modelId="{989DDCBD-AF8D-4DB5-9CA8-40C380545AE3}" srcId="{7597A893-A221-42D3-93F1-C8484410C37C}" destId="{964139D1-9F2A-4DD5-9936-79F366900C60}" srcOrd="2" destOrd="0" parTransId="{C48C3738-EF0F-424F-AED1-20FF625F0D81}" sibTransId="{751B848B-9E47-4B84-A083-01C83C3F73E9}"/>
    <dgm:cxn modelId="{B044AC03-B9D3-4D49-9E4E-9FE0D7AAB33A}" srcId="{E1F43033-A7B2-4562-B30E-DB83ECC8F01C}" destId="{54CFCF9B-D173-4E50-A0FC-64AC9578879A}" srcOrd="1" destOrd="0" parTransId="{BEBC5FF3-611D-4507-B92B-8A124710C3BE}" sibTransId="{8530021E-E8D5-4635-BD8F-2C9ED6C68DC9}"/>
    <dgm:cxn modelId="{C88A639F-61D1-49FA-95A9-5796A041427A}" type="presOf" srcId="{54CFCF9B-D173-4E50-A0FC-64AC9578879A}" destId="{8954E849-BB0A-46AC-A54B-426B69143DC4}" srcOrd="0" destOrd="0" presId="urn:microsoft.com/office/officeart/2005/8/layout/hierarchy4"/>
    <dgm:cxn modelId="{2D934D5B-82BA-430D-BD77-E75701A6B42F}" srcId="{7597A893-A221-42D3-93F1-C8484410C37C}" destId="{E6BB6ABD-2C01-40B1-BCAB-5C3D84E6AC90}" srcOrd="1" destOrd="0" parTransId="{3DEEE6A6-19D0-4534-BB4C-D262A7B1A2C0}" sibTransId="{11282F40-D6B3-4BA8-84B1-2D73F83B5FA3}"/>
    <dgm:cxn modelId="{19075829-886B-4057-9B08-8827F91EAA4C}" srcId="{BEF02B7A-E638-4460-B6CF-21E829F536E4}" destId="{E1F43033-A7B2-4562-B30E-DB83ECC8F01C}" srcOrd="0" destOrd="0" parTransId="{FAF6FB38-1B9E-411F-85A4-B8A0D4150CB8}" sibTransId="{93F49A19-5989-4E2C-8750-1754D21AF941}"/>
    <dgm:cxn modelId="{CC68703E-ED4F-438B-8219-E6F937EFD7C6}" type="presOf" srcId="{5B211243-1CAA-46EF-87A2-B6650886F9AB}" destId="{D54E568D-E1FD-4775-9E0C-1CA6DBD30F4F}" srcOrd="0" destOrd="0" presId="urn:microsoft.com/office/officeart/2005/8/layout/hierarchy4"/>
    <dgm:cxn modelId="{9F555EAD-77DC-4572-B1C4-4AA1F793EB3F}" srcId="{BEF02B7A-E638-4460-B6CF-21E829F536E4}" destId="{7597A893-A221-42D3-93F1-C8484410C37C}" srcOrd="1" destOrd="0" parTransId="{E23DBEC1-90E0-4413-A595-69EB39708055}" sibTransId="{8F5AB44C-A095-4F53-BADE-B112BFAAED16}"/>
    <dgm:cxn modelId="{A5407368-1AB9-47E9-A233-BE83ED6EDF7C}" type="presParOf" srcId="{B5B08C1E-DC3E-4BE1-8240-40A2C284858E}" destId="{E7A0AF6E-6F1C-47D6-8924-5A77D65B5424}" srcOrd="0" destOrd="0" presId="urn:microsoft.com/office/officeart/2005/8/layout/hierarchy4"/>
    <dgm:cxn modelId="{138F0D6D-B6F7-492A-B2EF-990DB461780F}" type="presParOf" srcId="{E7A0AF6E-6F1C-47D6-8924-5A77D65B5424}" destId="{1949FFDC-40FE-43FB-9982-20B2C6ED170C}" srcOrd="0" destOrd="0" presId="urn:microsoft.com/office/officeart/2005/8/layout/hierarchy4"/>
    <dgm:cxn modelId="{1683B4DF-16AC-4BDF-99F9-B01792F64BA0}" type="presParOf" srcId="{E7A0AF6E-6F1C-47D6-8924-5A77D65B5424}" destId="{E095463B-0C0E-4093-9265-9C4114E7E793}" srcOrd="1" destOrd="0" presId="urn:microsoft.com/office/officeart/2005/8/layout/hierarchy4"/>
    <dgm:cxn modelId="{50498A95-F525-491D-A240-40C8E649F73C}" type="presParOf" srcId="{E7A0AF6E-6F1C-47D6-8924-5A77D65B5424}" destId="{F6192FCB-BA52-414B-B558-0653F08E2713}" srcOrd="2" destOrd="0" presId="urn:microsoft.com/office/officeart/2005/8/layout/hierarchy4"/>
    <dgm:cxn modelId="{8AC99F39-9351-4DEE-BFC8-12F272C3381D}" type="presParOf" srcId="{F6192FCB-BA52-414B-B558-0653F08E2713}" destId="{1809D160-557F-45BB-8DFA-179B9721D06B}" srcOrd="0" destOrd="0" presId="urn:microsoft.com/office/officeart/2005/8/layout/hierarchy4"/>
    <dgm:cxn modelId="{C4C5DCE4-0333-421B-95FC-292760105861}" type="presParOf" srcId="{1809D160-557F-45BB-8DFA-179B9721D06B}" destId="{E3FBCE0A-00C9-488F-9684-BEADF3A2F8D5}" srcOrd="0" destOrd="0" presId="urn:microsoft.com/office/officeart/2005/8/layout/hierarchy4"/>
    <dgm:cxn modelId="{A16E8B05-A84B-4403-A96E-830D87B2EDD3}" type="presParOf" srcId="{1809D160-557F-45BB-8DFA-179B9721D06B}" destId="{21E77778-A36C-4962-B80C-5027D9D6C723}" srcOrd="1" destOrd="0" presId="urn:microsoft.com/office/officeart/2005/8/layout/hierarchy4"/>
    <dgm:cxn modelId="{E7912033-7A96-4E74-BD2B-878CEAC1BF44}" type="presParOf" srcId="{1809D160-557F-45BB-8DFA-179B9721D06B}" destId="{1DE26D5C-7DAE-40DB-97A0-4C4518329219}" srcOrd="2" destOrd="0" presId="urn:microsoft.com/office/officeart/2005/8/layout/hierarchy4"/>
    <dgm:cxn modelId="{B6DB4AB9-F8A5-43A4-B103-208E2F44A59C}" type="presParOf" srcId="{1DE26D5C-7DAE-40DB-97A0-4C4518329219}" destId="{B6B20167-6409-4131-B609-9EBBD36902B8}" srcOrd="0" destOrd="0" presId="urn:microsoft.com/office/officeart/2005/8/layout/hierarchy4"/>
    <dgm:cxn modelId="{C87AFD9C-EE22-45D1-B947-02DD90925885}" type="presParOf" srcId="{B6B20167-6409-4131-B609-9EBBD36902B8}" destId="{D54E568D-E1FD-4775-9E0C-1CA6DBD30F4F}" srcOrd="0" destOrd="0" presId="urn:microsoft.com/office/officeart/2005/8/layout/hierarchy4"/>
    <dgm:cxn modelId="{18AA19C0-9112-41D8-8393-D6CDD6588747}" type="presParOf" srcId="{B6B20167-6409-4131-B609-9EBBD36902B8}" destId="{BF359A18-8B36-47E4-87F1-E56479BF3094}" srcOrd="1" destOrd="0" presId="urn:microsoft.com/office/officeart/2005/8/layout/hierarchy4"/>
    <dgm:cxn modelId="{938F0C00-B837-4C8C-B979-7956A1A46255}" type="presParOf" srcId="{1DE26D5C-7DAE-40DB-97A0-4C4518329219}" destId="{55369068-EA4A-4134-A0C0-8862B157CC06}" srcOrd="1" destOrd="0" presId="urn:microsoft.com/office/officeart/2005/8/layout/hierarchy4"/>
    <dgm:cxn modelId="{889F457D-2892-441D-8181-F68813C7FEEE}" type="presParOf" srcId="{1DE26D5C-7DAE-40DB-97A0-4C4518329219}" destId="{CDBEC23B-4013-43A3-AB11-2353A5368F11}" srcOrd="2" destOrd="0" presId="urn:microsoft.com/office/officeart/2005/8/layout/hierarchy4"/>
    <dgm:cxn modelId="{14C7FFA5-1F13-49A2-BAF6-3F29CE4D26FC}" type="presParOf" srcId="{CDBEC23B-4013-43A3-AB11-2353A5368F11}" destId="{8954E849-BB0A-46AC-A54B-426B69143DC4}" srcOrd="0" destOrd="0" presId="urn:microsoft.com/office/officeart/2005/8/layout/hierarchy4"/>
    <dgm:cxn modelId="{E6CF3407-86B8-4771-A161-EF7631D0534C}" type="presParOf" srcId="{CDBEC23B-4013-43A3-AB11-2353A5368F11}" destId="{AD48C20D-6A43-47DC-BD2C-4D95FA02249E}" srcOrd="1" destOrd="0" presId="urn:microsoft.com/office/officeart/2005/8/layout/hierarchy4"/>
    <dgm:cxn modelId="{0F3A96D6-4889-4C85-A86F-5DFCCC7F7D9A}" type="presParOf" srcId="{F6192FCB-BA52-414B-B558-0653F08E2713}" destId="{60438535-3C6B-477A-A47C-748B0F49998A}" srcOrd="1" destOrd="0" presId="urn:microsoft.com/office/officeart/2005/8/layout/hierarchy4"/>
    <dgm:cxn modelId="{865EF882-2E82-495F-80C4-BC8C2E175C83}" type="presParOf" srcId="{F6192FCB-BA52-414B-B558-0653F08E2713}" destId="{713CAB88-908E-4F48-90EC-780017D0B2A8}" srcOrd="2" destOrd="0" presId="urn:microsoft.com/office/officeart/2005/8/layout/hierarchy4"/>
    <dgm:cxn modelId="{4D0AA010-939C-4386-8227-CD420301B01F}" type="presParOf" srcId="{713CAB88-908E-4F48-90EC-780017D0B2A8}" destId="{BEC17711-7D9C-4BA6-A102-A0E9D3956C42}" srcOrd="0" destOrd="0" presId="urn:microsoft.com/office/officeart/2005/8/layout/hierarchy4"/>
    <dgm:cxn modelId="{3FA61D33-6EE2-46E8-B22F-0384710D66EB}" type="presParOf" srcId="{713CAB88-908E-4F48-90EC-780017D0B2A8}" destId="{9F9423BC-63E7-41A8-93AA-8D7A2397EEDA}" srcOrd="1" destOrd="0" presId="urn:microsoft.com/office/officeart/2005/8/layout/hierarchy4"/>
    <dgm:cxn modelId="{57057DC5-F8F9-4ECD-9E67-83D7E3F71D79}" type="presParOf" srcId="{713CAB88-908E-4F48-90EC-780017D0B2A8}" destId="{638E3DF9-8EF1-4730-BEEA-8CBDB03D8182}" srcOrd="2" destOrd="0" presId="urn:microsoft.com/office/officeart/2005/8/layout/hierarchy4"/>
    <dgm:cxn modelId="{2956BF79-041B-416E-BF30-D86AF1088669}" type="presParOf" srcId="{638E3DF9-8EF1-4730-BEEA-8CBDB03D8182}" destId="{EB8D7909-B85A-40D9-8218-3313BD35B9A8}" srcOrd="0" destOrd="0" presId="urn:microsoft.com/office/officeart/2005/8/layout/hierarchy4"/>
    <dgm:cxn modelId="{716A0869-4B8E-4D99-B73D-45A0CB526F34}" type="presParOf" srcId="{EB8D7909-B85A-40D9-8218-3313BD35B9A8}" destId="{B4848562-65F8-48C9-BE42-45B77C4536D5}" srcOrd="0" destOrd="0" presId="urn:microsoft.com/office/officeart/2005/8/layout/hierarchy4"/>
    <dgm:cxn modelId="{1664B07D-E0A8-4833-BCDE-871E2A3F080F}" type="presParOf" srcId="{EB8D7909-B85A-40D9-8218-3313BD35B9A8}" destId="{0C94ABC0-178F-4938-9B24-F4E26B499227}" srcOrd="1" destOrd="0" presId="urn:microsoft.com/office/officeart/2005/8/layout/hierarchy4"/>
    <dgm:cxn modelId="{F02D49E3-3C90-4CFF-A74E-6E645967082A}" type="presParOf" srcId="{638E3DF9-8EF1-4730-BEEA-8CBDB03D8182}" destId="{EFEE176A-FD9E-4EDC-88F9-30876C54B4A1}" srcOrd="1" destOrd="0" presId="urn:microsoft.com/office/officeart/2005/8/layout/hierarchy4"/>
    <dgm:cxn modelId="{CFFC5654-4BB0-4A43-8400-2627DBDA349E}" type="presParOf" srcId="{638E3DF9-8EF1-4730-BEEA-8CBDB03D8182}" destId="{20998F4B-E019-4D14-93D8-7557FD0D1D38}" srcOrd="2" destOrd="0" presId="urn:microsoft.com/office/officeart/2005/8/layout/hierarchy4"/>
    <dgm:cxn modelId="{DB868B16-E9DC-4DCA-A66F-4A2C017E1C3D}" type="presParOf" srcId="{20998F4B-E019-4D14-93D8-7557FD0D1D38}" destId="{0C2E5005-CEA9-454D-AA3F-1F4681ABB854}" srcOrd="0" destOrd="0" presId="urn:microsoft.com/office/officeart/2005/8/layout/hierarchy4"/>
    <dgm:cxn modelId="{48ED06BE-0255-4FED-98AF-FA8D874A1556}" type="presParOf" srcId="{20998F4B-E019-4D14-93D8-7557FD0D1D38}" destId="{C6D4474A-9500-4CCF-9F16-94B36090A365}" srcOrd="1" destOrd="0" presId="urn:microsoft.com/office/officeart/2005/8/layout/hierarchy4"/>
    <dgm:cxn modelId="{156F04A3-ACA1-435E-8912-F90F324997A0}" type="presParOf" srcId="{638E3DF9-8EF1-4730-BEEA-8CBDB03D8182}" destId="{4984C92A-85A0-4389-913B-6878CB0891FC}" srcOrd="3" destOrd="0" presId="urn:microsoft.com/office/officeart/2005/8/layout/hierarchy4"/>
    <dgm:cxn modelId="{29B0DD06-B22C-415B-985A-B3A2D30E74CA}" type="presParOf" srcId="{638E3DF9-8EF1-4730-BEEA-8CBDB03D8182}" destId="{4DB2CC64-C014-4F41-968F-014C50344484}" srcOrd="4" destOrd="0" presId="urn:microsoft.com/office/officeart/2005/8/layout/hierarchy4"/>
    <dgm:cxn modelId="{9824E17A-5E93-4BB3-B5B4-F534A0BF3006}" type="presParOf" srcId="{4DB2CC64-C014-4F41-968F-014C50344484}" destId="{511E9DCF-0BF5-4A14-8486-8C9B43BE9F86}" srcOrd="0" destOrd="0" presId="urn:microsoft.com/office/officeart/2005/8/layout/hierarchy4"/>
    <dgm:cxn modelId="{C587A338-FBCB-458D-B5DE-20B39D8DA410}" type="presParOf" srcId="{4DB2CC64-C014-4F41-968F-014C50344484}" destId="{33CB3212-836F-44F2-BF66-243225C948C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EA970-D88C-407C-B841-BEE7AE0B3F01}" type="datetimeFigureOut">
              <a:rPr lang="en-US" smtClean="0"/>
              <a:t>3/4/2015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DE75C-93A1-45E6-BC79-403CB2B9F194}" type="slidenum">
              <a:rPr lang="en-US" smtClean="0"/>
              <a:t>‹#›</a:t>
            </a:fld>
            <a:endParaRPr lang="en-US" dirty="0"/>
          </a:p>
        </p:txBody>
      </p:sp>
    </p:spTree>
    <p:extLst>
      <p:ext uri="{BB962C8B-B14F-4D97-AF65-F5344CB8AC3E}">
        <p14:creationId xmlns:p14="http://schemas.microsoft.com/office/powerpoint/2010/main" val="19792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BCD713B-D6FF-4BFA-B8B7-CD7ADF7DEE45}" type="slidenum">
              <a:rPr lang="en-US" altLang="en-US" smtClean="0">
                <a:latin typeface="Arial" charset="0"/>
              </a:rPr>
              <a:pPr/>
              <a:t>7</a:t>
            </a:fld>
            <a:endParaRPr lang="en-US" altLang="en-US" dirty="0"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2844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5B6C0AD-E0CC-4C8C-874C-597B5302B1BE}" type="slidenum">
              <a:rPr lang="en-US" smtClean="0">
                <a:solidFill>
                  <a:prstClr val="black"/>
                </a:solidFill>
              </a:rPr>
              <a:pPr/>
              <a:t>44</a:t>
            </a:fld>
            <a:endParaRPr lang="en-US"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1634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C706C7C-1AC9-4D5A-806A-526E95219F79}" type="slidenum">
              <a:rPr lang="en-US" smtClean="0">
                <a:solidFill>
                  <a:prstClr val="black"/>
                </a:solidFill>
              </a:rPr>
              <a:pPr/>
              <a:t>46</a:t>
            </a:fld>
            <a:endParaRPr lang="en-US" dirty="0" smtClean="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2707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0767272-942F-4D40-8B58-9B1377D9A810}" type="slidenum">
              <a:rPr lang="en-US" smtClean="0">
                <a:solidFill>
                  <a:prstClr val="black"/>
                </a:solidFill>
              </a:rPr>
              <a:pPr/>
              <a:t>50</a:t>
            </a:fld>
            <a:endParaRPr lang="en-US" dirty="0" smtClean="0">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dirty="0" smtClean="0"/>
              <a:t>This does not meet ATS criteria for adults but may for a child.</a:t>
            </a:r>
          </a:p>
        </p:txBody>
      </p:sp>
    </p:spTree>
    <p:extLst>
      <p:ext uri="{BB962C8B-B14F-4D97-AF65-F5344CB8AC3E}">
        <p14:creationId xmlns:p14="http://schemas.microsoft.com/office/powerpoint/2010/main" val="369006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23E62EB-0B40-450D-8C9D-9D5FDF479D4E}" type="slidenum">
              <a:rPr lang="en-US" smtClean="0">
                <a:solidFill>
                  <a:prstClr val="black"/>
                </a:solidFill>
              </a:rPr>
              <a:pPr/>
              <a:t>67</a:t>
            </a:fld>
            <a:endParaRPr lang="en-US" dirty="0" smtClean="0">
              <a:solidFill>
                <a:prstClr val="black"/>
              </a:solidFill>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r>
              <a:rPr lang="en-US" dirty="0" smtClean="0"/>
              <a:t>If the spirometry results will lead to any changes in how the patient needs to manage his or her asthma, explain this connection to the patient. You may say, for example, “these results do indicate how important it is for you to get dust covers for your mattress and pillows.” If you will be making any changes in the patient’s medication regimen because of the spirometry results, explain these changes to the patient.</a:t>
            </a:r>
          </a:p>
          <a:p>
            <a:endParaRPr lang="en-US" dirty="0" smtClean="0"/>
          </a:p>
          <a:p>
            <a:r>
              <a:rPr lang="en-US" dirty="0" smtClean="0"/>
              <a:t>The patient and family members need to know that spirometry results are not like dental records; they are not permanent. Therefore, while a patient may have moderate persistent or severe persistent disease today, with effective asthma management, the patient could have less severe disease over time, and that this would be demonstrated, in part, by improved spirometry results.</a:t>
            </a:r>
          </a:p>
        </p:txBody>
      </p:sp>
    </p:spTree>
    <p:extLst>
      <p:ext uri="{BB962C8B-B14F-4D97-AF65-F5344CB8AC3E}">
        <p14:creationId xmlns:p14="http://schemas.microsoft.com/office/powerpoint/2010/main" val="232571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43A5FAA-C711-4A2D-A3FC-1E46E12EC66A}" type="slidenum">
              <a:rPr lang="en-US" smtClean="0">
                <a:solidFill>
                  <a:prstClr val="black"/>
                </a:solidFill>
              </a:rPr>
              <a:pPr/>
              <a:t>14</a:t>
            </a:fld>
            <a:endParaRPr lang="en-US" dirty="0" smtClean="0">
              <a:solidFill>
                <a:prstClr val="black"/>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r>
              <a:rPr lang="en-US" dirty="0" smtClean="0"/>
              <a:t>Highly recommend that a spirometry be demonstrated in the workshop, with interpretation of results discussed.</a:t>
            </a:r>
          </a:p>
        </p:txBody>
      </p:sp>
    </p:spTree>
    <p:extLst>
      <p:ext uri="{BB962C8B-B14F-4D97-AF65-F5344CB8AC3E}">
        <p14:creationId xmlns:p14="http://schemas.microsoft.com/office/powerpoint/2010/main" val="37834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DE55305-9534-42D1-B464-414A8F14CAE5}" type="slidenum">
              <a:rPr lang="en-US" smtClean="0">
                <a:solidFill>
                  <a:prstClr val="black"/>
                </a:solidFill>
              </a:rPr>
              <a:pPr/>
              <a:t>15</a:t>
            </a:fld>
            <a:endParaRPr lang="en-US" dirty="0" smtClean="0">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r>
              <a:rPr lang="en-US" dirty="0" smtClean="0"/>
              <a:t>&gt;200 mL for adults only.</a:t>
            </a:r>
          </a:p>
        </p:txBody>
      </p:sp>
    </p:spTree>
    <p:extLst>
      <p:ext uri="{BB962C8B-B14F-4D97-AF65-F5344CB8AC3E}">
        <p14:creationId xmlns:p14="http://schemas.microsoft.com/office/powerpoint/2010/main" val="221089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7089DA3-FB8B-4AE6-AA27-B507D62E9826}" type="slidenum">
              <a:rPr lang="en-US" smtClean="0">
                <a:solidFill>
                  <a:prstClr val="black"/>
                </a:solidFill>
              </a:rPr>
              <a:pPr/>
              <a:t>17</a:t>
            </a:fld>
            <a:endParaRPr lang="en-US" dirty="0" smtClean="0">
              <a:solidFill>
                <a:prstClr val="black"/>
              </a:solidFill>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r>
              <a:rPr lang="en-US" dirty="0" smtClean="0"/>
              <a:t>When you send a patient for his or her initial spirometry test, you will want to let the patient know what to expect. You may want to assure the patient that spirometry is a painless procedure that is noninvasive, and that it may be performed on an outpatient basis.</a:t>
            </a:r>
          </a:p>
        </p:txBody>
      </p:sp>
    </p:spTree>
    <p:extLst>
      <p:ext uri="{BB962C8B-B14F-4D97-AF65-F5344CB8AC3E}">
        <p14:creationId xmlns:p14="http://schemas.microsoft.com/office/powerpoint/2010/main" val="88232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Excellent effort</a:t>
            </a:r>
          </a:p>
          <a:p>
            <a:r>
              <a:rPr lang="en-US" dirty="0" smtClean="0"/>
              <a:t>B. Hesitating start makes curve unacceptable.</a:t>
            </a:r>
          </a:p>
          <a:p>
            <a:r>
              <a:rPr lang="en-US" dirty="0" smtClean="0"/>
              <a:t>C. Subject did not exert maximal effort at start of expiration; tests need to be repeated.</a:t>
            </a:r>
          </a:p>
          <a:p>
            <a:r>
              <a:rPr lang="en-US" dirty="0" smtClean="0"/>
              <a:t>D. Such a curve almost always indicates failure to exert maximal effort initially, but occasionally it is reproducible and valid, especially in young, nonsmoking females.  This is called a “ rainbow curve”</a:t>
            </a:r>
          </a:p>
          <a:p>
            <a:r>
              <a:rPr lang="en-US" dirty="0" smtClean="0"/>
              <a:t>E. Curve shows good start but subject quit too soon;test needs to be repeated.</a:t>
            </a:r>
          </a:p>
          <a:p>
            <a:r>
              <a:rPr lang="en-US" dirty="0" smtClean="0"/>
              <a:t>F. Coughing affects the computer.</a:t>
            </a:r>
          </a:p>
          <a:p>
            <a:r>
              <a:rPr lang="en-US" dirty="0" smtClean="0"/>
              <a:t>G. Subject stopped exhaling momentarily; test needs to be repeated.</a:t>
            </a:r>
          </a:p>
          <a:p>
            <a:r>
              <a:rPr lang="en-US" dirty="0" smtClean="0"/>
              <a:t>H. This curve with a “ knee” is a normal variant that often is seen in nonsmokers, especially when young.</a:t>
            </a:r>
            <a:endParaRPr lang="en-US" dirty="0"/>
          </a:p>
        </p:txBody>
      </p:sp>
      <p:sp>
        <p:nvSpPr>
          <p:cNvPr id="4" name="Slide Number Placeholder 3"/>
          <p:cNvSpPr>
            <a:spLocks noGrp="1"/>
          </p:cNvSpPr>
          <p:nvPr>
            <p:ph type="sldNum" sz="quarter" idx="10"/>
          </p:nvPr>
        </p:nvSpPr>
        <p:spPr/>
        <p:txBody>
          <a:bodyPr/>
          <a:lstStyle/>
          <a:p>
            <a:fld id="{43152531-5D91-4E04-85B9-10C33225326F}" type="slidenum">
              <a:rPr lang="en-US" smtClean="0"/>
              <a:pPr/>
              <a:t>26</a:t>
            </a:fld>
            <a:endParaRPr lang="en-US" dirty="0"/>
          </a:p>
        </p:txBody>
      </p:sp>
    </p:spTree>
    <p:extLst>
      <p:ext uri="{BB962C8B-B14F-4D97-AF65-F5344CB8AC3E}">
        <p14:creationId xmlns:p14="http://schemas.microsoft.com/office/powerpoint/2010/main" val="229190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49BB380-4F12-4B25-B22F-4BD9E5372A53}" type="slidenum">
              <a:rPr lang="en-US" altLang="en-US" smtClean="0">
                <a:latin typeface="Arial" charset="0"/>
              </a:rPr>
              <a:pPr/>
              <a:t>27</a:t>
            </a:fld>
            <a:endParaRPr lang="en-US" altLang="en-US" dirty="0"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5513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519E8F0-27B0-4BED-8017-0DBEE21C727F}" type="slidenum">
              <a:rPr lang="en-US" smtClean="0">
                <a:solidFill>
                  <a:prstClr val="black"/>
                </a:solidFill>
              </a:rPr>
              <a:pPr/>
              <a:t>30</a:t>
            </a:fld>
            <a:endParaRPr lang="en-US" dirty="0" smtClean="0">
              <a:solidFill>
                <a:prstClr val="black"/>
              </a:solidFill>
            </a:endParaRPr>
          </a:p>
        </p:txBody>
      </p:sp>
      <p:sp>
        <p:nvSpPr>
          <p:cNvPr id="114691" name="Rectangle 2050"/>
          <p:cNvSpPr>
            <a:spLocks noGrp="1" noRot="1" noChangeAspect="1" noChangeArrowheads="1" noTextEdit="1"/>
          </p:cNvSpPr>
          <p:nvPr>
            <p:ph type="sldImg"/>
          </p:nvPr>
        </p:nvSpPr>
        <p:spPr>
          <a:xfrm>
            <a:off x="1147763" y="687388"/>
            <a:ext cx="4565650" cy="3425825"/>
          </a:xfrm>
          <a:solidFill>
            <a:srgbClr val="FFFFFF"/>
          </a:solidFill>
          <a:ln/>
        </p:spPr>
      </p:sp>
      <p:sp>
        <p:nvSpPr>
          <p:cNvPr id="114692" name="Rectangle 2051"/>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219496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33E9E22-3D32-46AE-BB56-EAAA9DF932AE}" type="slidenum">
              <a:rPr lang="en-US" smtClean="0">
                <a:solidFill>
                  <a:prstClr val="black"/>
                </a:solidFill>
              </a:rPr>
              <a:pPr/>
              <a:t>37</a:t>
            </a:fld>
            <a:endParaRPr lang="en-US" dirty="0" smtClean="0">
              <a:solidFill>
                <a:prstClr val="black"/>
              </a:solidFill>
            </a:endParaRPr>
          </a:p>
        </p:txBody>
      </p:sp>
      <p:sp>
        <p:nvSpPr>
          <p:cNvPr id="116739" name="Rectangle 2"/>
          <p:cNvSpPr>
            <a:spLocks noGrp="1" noRot="1" noChangeAspect="1" noChangeArrowheads="1" noTextEdit="1"/>
          </p:cNvSpPr>
          <p:nvPr>
            <p:ph type="sldImg"/>
          </p:nvPr>
        </p:nvSpPr>
        <p:spPr>
          <a:xfrm>
            <a:off x="1143000" y="687388"/>
            <a:ext cx="4568825" cy="3427412"/>
          </a:xfrm>
          <a:ln/>
        </p:spPr>
      </p:sp>
      <p:sp>
        <p:nvSpPr>
          <p:cNvPr id="116740" name="Rectangle 3"/>
          <p:cNvSpPr>
            <a:spLocks noGrp="1" noChangeArrowheads="1"/>
          </p:cNvSpPr>
          <p:nvPr>
            <p:ph type="body" idx="1"/>
          </p:nvPr>
        </p:nvSpPr>
        <p:spPr>
          <a:noFill/>
          <a:ln/>
        </p:spPr>
        <p:txBody>
          <a:bodyPr/>
          <a:lstStyle/>
          <a:p>
            <a:r>
              <a:rPr lang="en-US" dirty="0" smtClean="0"/>
              <a:t>Abnormalities of lung function are categorized as restrictive and obstructive defects. A reduced ratio of FEV 1 /FVC, as compared to the predicted value, indicates obstruction to the flow of air from the lungs.</a:t>
            </a:r>
          </a:p>
          <a:p>
            <a:endParaRPr lang="en-US" dirty="0" smtClean="0"/>
          </a:p>
          <a:p>
            <a:r>
              <a:rPr lang="en-US" dirty="0" smtClean="0"/>
              <a:t>A reduced FVC with a normal FEV 1 /FVC ratio suggests a restrictive pattern. </a:t>
            </a:r>
          </a:p>
          <a:p>
            <a:endParaRPr lang="en-US" dirty="0" smtClean="0"/>
          </a:p>
          <a:p>
            <a:r>
              <a:rPr lang="en-US" dirty="0" smtClean="0"/>
              <a:t>The severity of abnormality of spirometric measurements is evaluated by comparison of the patient's results with reference values based on age, height, sex, and race. (NIH references American Thoracic Society 1991)</a:t>
            </a:r>
          </a:p>
          <a:p>
            <a:endParaRPr lang="en-US" dirty="0" smtClean="0"/>
          </a:p>
          <a:p>
            <a:endParaRPr lang="en-US" dirty="0" smtClean="0">
              <a:latin typeface="Tahoma" charset="0"/>
            </a:endParaRPr>
          </a:p>
          <a:p>
            <a:endParaRPr lang="en-US" dirty="0" smtClean="0"/>
          </a:p>
        </p:txBody>
      </p:sp>
    </p:spTree>
    <p:extLst>
      <p:ext uri="{BB962C8B-B14F-4D97-AF65-F5344CB8AC3E}">
        <p14:creationId xmlns:p14="http://schemas.microsoft.com/office/powerpoint/2010/main" val="315675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5C75561-182E-454F-86AA-3D3C7C9AA8EC}" type="slidenum">
              <a:rPr lang="en-US" smtClean="0">
                <a:solidFill>
                  <a:prstClr val="black"/>
                </a:solidFill>
              </a:rPr>
              <a:pPr/>
              <a:t>42</a:t>
            </a:fld>
            <a:endParaRPr lang="en-US" dirty="0" smtClean="0">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Reduced FEV1 and ratio indicate obstruction.</a:t>
            </a:r>
          </a:p>
        </p:txBody>
      </p:sp>
    </p:spTree>
    <p:extLst>
      <p:ext uri="{BB962C8B-B14F-4D97-AF65-F5344CB8AC3E}">
        <p14:creationId xmlns:p14="http://schemas.microsoft.com/office/powerpoint/2010/main" val="104282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C809C55-5F30-4F7F-8B11-AE3B2D4D06EA}"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95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en-US" noProof="0" dirty="0" smtClean="0"/>
          </a:p>
        </p:txBody>
      </p:sp>
    </p:spTree>
    <p:extLst>
      <p:ext uri="{BB962C8B-B14F-4D97-AF65-F5344CB8AC3E}">
        <p14:creationId xmlns:p14="http://schemas.microsoft.com/office/powerpoint/2010/main" val="151490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Title and Content">
    <p:spTree>
      <p:nvGrpSpPr>
        <p:cNvPr id="1" name=""/>
        <p:cNvGrpSpPr/>
        <p:nvPr/>
      </p:nvGrpSpPr>
      <p:grpSpPr>
        <a:xfrm>
          <a:off x="0" y="0"/>
          <a:ext cx="0" cy="0"/>
          <a:chOff x="0" y="0"/>
          <a:chExt cx="0" cy="0"/>
        </a:xfrm>
      </p:grpSpPr>
      <p:sp>
        <p:nvSpPr>
          <p:cNvPr id="4" name="TextBox 3"/>
          <p:cNvSpPr txBox="1"/>
          <p:nvPr userDrawn="1"/>
        </p:nvSpPr>
        <p:spPr>
          <a:xfrm>
            <a:off x="4773881" y="0"/>
            <a:ext cx="4370119"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
        <p:nvSpPr>
          <p:cNvPr id="3" name="Content Placeholder 2"/>
          <p:cNvSpPr>
            <a:spLocks noGrp="1"/>
          </p:cNvSpPr>
          <p:nvPr>
            <p:ph idx="1"/>
          </p:nvPr>
        </p:nvSpPr>
        <p:spPr>
          <a:xfrm>
            <a:off x="442913"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A765F6D4-AB50-4E91-AFB6-2F658FA730B4}" type="datetime1">
              <a:rPr lang="en-US"/>
              <a:pPr>
                <a:defRPr/>
              </a:pPr>
              <a:t>3/4/2015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defRPr/>
            </a:pPr>
            <a:fld id="{3CA3F2AF-F148-46E2-8A9B-E4C0E50A9EE4}"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10809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457200" y="685800"/>
            <a:ext cx="8215313" cy="52720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3"/>
          </p:nvPr>
        </p:nvSpPr>
        <p:spPr/>
        <p:txBody>
          <a:bodyPr/>
          <a:lstStyle>
            <a:lvl1pPr>
              <a:defRPr/>
            </a:lvl1pPr>
          </a:lstStyle>
          <a:p>
            <a:pPr>
              <a:defRPr/>
            </a:pPr>
            <a:endParaRPr lang="en-US" dirty="0"/>
          </a:p>
        </p:txBody>
      </p:sp>
      <p:sp>
        <p:nvSpPr>
          <p:cNvPr id="7" name="Footer Placeholder 4"/>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3840502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485775" y="685800"/>
            <a:ext cx="8143875" cy="5257800"/>
          </a:xfrm>
          <a:prstGeom prst="rect">
            <a:avLst/>
          </a:prstGeom>
        </p:spPr>
        <p:txBody>
          <a:bodyPr/>
          <a:lstStyle/>
          <a:p>
            <a:pPr lvl="0"/>
            <a:endParaRPr lang="en-US" noProof="0"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3"/>
          </p:nvPr>
        </p:nvSpPr>
        <p:spPr/>
        <p:txBody>
          <a:bodyPr/>
          <a:lstStyle>
            <a:lvl1pPr>
              <a:defRPr/>
            </a:lvl1pPr>
          </a:lstStyle>
          <a:p>
            <a:pPr>
              <a:defRPr/>
            </a:pPr>
            <a:endParaRPr lang="en-US" dirty="0"/>
          </a:p>
        </p:txBody>
      </p:sp>
      <p:sp>
        <p:nvSpPr>
          <p:cNvPr id="7" name="Footer Placeholder 4"/>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16069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09C55-5F30-4F7F-8B11-AE3B2D4D06EA}"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09C55-5F30-4F7F-8B11-AE3B2D4D06E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3C413B-BEC3-4D67-B7D1-23AC2795EC58}" type="datetimeFigureOut">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C809C55-5F30-4F7F-8B11-AE3B2D4D06EA}"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3C413B-BEC3-4D67-B7D1-23AC2795EC58}" type="datetimeFigureOut">
              <a:rPr lang="en-US" smtClean="0"/>
              <a:t>3/4/2015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809C55-5F30-4F7F-8B11-AE3B2D4D06EA}"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spirxpert.com/bitmaps/hoest.jpg&amp;imgrefurl=http://www.spirxpert.com/characteristic2.htm&amp;h=342&amp;w=350&amp;sz=16&amp;tbnid=FA2ocIClhGm7sM:&amp;tbnh=113&amp;tbnw=116&amp;hl=en&amp;start=1&amp;prev=/images?q%3Dcough%2Bin%2Bflow%2Bvolume%2Bcurve%26svnum%3D10%26hl%3Den%26lr%3D%26rls%3DRNWE,RNWE:2005-01,RNWE:e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nhlbi.nih.gov/guidelines/asthma/asthgdln.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Spirometry in Primary Care</a:t>
            </a:r>
            <a:endParaRPr lang="en-US" sz="5400" dirty="0"/>
          </a:p>
        </p:txBody>
      </p:sp>
      <p:sp>
        <p:nvSpPr>
          <p:cNvPr id="3" name="Subtitle 2"/>
          <p:cNvSpPr>
            <a:spLocks noGrp="1"/>
          </p:cNvSpPr>
          <p:nvPr>
            <p:ph type="subTitle" idx="1"/>
          </p:nvPr>
        </p:nvSpPr>
        <p:spPr>
          <a:xfrm>
            <a:off x="533400" y="3581400"/>
            <a:ext cx="7854696" cy="1752600"/>
          </a:xfrm>
        </p:spPr>
        <p:txBody>
          <a:bodyPr>
            <a:normAutofit fontScale="92500" lnSpcReduction="10000"/>
          </a:bodyPr>
          <a:lstStyle/>
          <a:p>
            <a:r>
              <a:rPr lang="en-US" dirty="0" smtClean="0"/>
              <a:t>Tiffany J. McCrabb MS, APRN-CNP, AE-C</a:t>
            </a:r>
          </a:p>
          <a:p>
            <a:r>
              <a:rPr lang="en-US" dirty="0" smtClean="0"/>
              <a:t>Nurse Practitioner &amp; Certified Asthma Educator</a:t>
            </a:r>
          </a:p>
          <a:p>
            <a:r>
              <a:rPr lang="en-US" dirty="0" smtClean="0"/>
              <a:t>Pediatric Pulmonary &amp; Cystic Fibrosis Center</a:t>
            </a:r>
          </a:p>
          <a:p>
            <a:r>
              <a:rPr lang="en-US" dirty="0" smtClean="0"/>
              <a:t>OU Children’s Physicians</a:t>
            </a:r>
            <a:endParaRPr lang="en-US" dirty="0"/>
          </a:p>
        </p:txBody>
      </p:sp>
    </p:spTree>
    <p:extLst>
      <p:ext uri="{BB962C8B-B14F-4D97-AF65-F5344CB8AC3E}">
        <p14:creationId xmlns:p14="http://schemas.microsoft.com/office/powerpoint/2010/main" val="1276908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descr="displays1a.jpg"/>
          <p:cNvPicPr>
            <a:picLocks noChangeAspect="1"/>
          </p:cNvPicPr>
          <p:nvPr/>
        </p:nvPicPr>
        <p:blipFill>
          <a:blip r:embed="rId2" cstate="print"/>
          <a:stretch>
            <a:fillRect/>
          </a:stretch>
        </p:blipFill>
        <p:spPr>
          <a:xfrm>
            <a:off x="609600" y="2438400"/>
            <a:ext cx="2286000" cy="2514600"/>
          </a:xfrm>
          <a:prstGeom prst="rect">
            <a:avLst/>
          </a:prstGeom>
        </p:spPr>
      </p:pic>
      <p:pic>
        <p:nvPicPr>
          <p:cNvPr id="11" name="Picture 10" descr="displays2a.jpg"/>
          <p:cNvPicPr>
            <a:picLocks noChangeAspect="1"/>
          </p:cNvPicPr>
          <p:nvPr/>
        </p:nvPicPr>
        <p:blipFill>
          <a:blip r:embed="rId3" cstate="print"/>
          <a:stretch>
            <a:fillRect/>
          </a:stretch>
        </p:blipFill>
        <p:spPr>
          <a:xfrm>
            <a:off x="3276600" y="2438400"/>
            <a:ext cx="2514600" cy="2514600"/>
          </a:xfrm>
          <a:prstGeom prst="rect">
            <a:avLst/>
          </a:prstGeom>
        </p:spPr>
      </p:pic>
      <p:pic>
        <p:nvPicPr>
          <p:cNvPr id="12" name="Picture 11" descr="displays3a.jpg"/>
          <p:cNvPicPr>
            <a:picLocks noChangeAspect="1"/>
          </p:cNvPicPr>
          <p:nvPr/>
        </p:nvPicPr>
        <p:blipFill>
          <a:blip r:embed="rId4" cstate="print"/>
          <a:stretch>
            <a:fillRect/>
          </a:stretch>
        </p:blipFill>
        <p:spPr>
          <a:xfrm>
            <a:off x="6172200" y="2438400"/>
            <a:ext cx="2514600" cy="2544191"/>
          </a:xfrm>
          <a:prstGeom prst="rect">
            <a:avLst/>
          </a:prstGeom>
        </p:spPr>
      </p:pic>
      <p:sp>
        <p:nvSpPr>
          <p:cNvPr id="3" name="Content Placeholder 2"/>
          <p:cNvSpPr>
            <a:spLocks noGrp="1"/>
          </p:cNvSpPr>
          <p:nvPr>
            <p:ph idx="1"/>
          </p:nvPr>
        </p:nvSpPr>
        <p:spPr>
          <a:xfrm>
            <a:off x="2819400" y="5867400"/>
            <a:ext cx="5867400" cy="457200"/>
          </a:xfrm>
        </p:spPr>
        <p:txBody>
          <a:bodyPr>
            <a:normAutofit lnSpcReduction="10000"/>
          </a:bodyPr>
          <a:lstStyle/>
          <a:p>
            <a:pPr marL="0" indent="0">
              <a:buNone/>
            </a:pPr>
            <a:endParaRPr lang="en-US" dirty="0"/>
          </a:p>
        </p:txBody>
      </p:sp>
    </p:spTree>
    <p:extLst>
      <p:ext uri="{BB962C8B-B14F-4D97-AF65-F5344CB8AC3E}">
        <p14:creationId xmlns:p14="http://schemas.microsoft.com/office/powerpoint/2010/main" val="1010038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3600" dirty="0" smtClean="0">
                <a:latin typeface="Arial" pitchFamily="34" charset="0"/>
                <a:cs typeface="Arial" pitchFamily="34" charset="0"/>
              </a:rPr>
              <a:t>Indications for Spirometry testing</a:t>
            </a:r>
            <a:br>
              <a:rPr lang="en-US" sz="3600" dirty="0" smtClean="0">
                <a:latin typeface="Arial" pitchFamily="34" charset="0"/>
                <a:cs typeface="Arial" pitchFamily="34" charset="0"/>
              </a:rPr>
            </a:br>
            <a:endParaRPr lang="en-US" sz="1600" dirty="0">
              <a:latin typeface="Arial" pitchFamily="34" charset="0"/>
              <a:cs typeface="Arial" pitchFamily="34" charset="0"/>
            </a:endParaRPr>
          </a:p>
        </p:txBody>
      </p:sp>
      <p:sp>
        <p:nvSpPr>
          <p:cNvPr id="3" name="Content Placeholder 2"/>
          <p:cNvSpPr>
            <a:spLocks noGrp="1"/>
          </p:cNvSpPr>
          <p:nvPr>
            <p:ph sz="half" idx="1"/>
          </p:nvPr>
        </p:nvSpPr>
        <p:spPr>
          <a:xfrm>
            <a:off x="533400" y="1600200"/>
            <a:ext cx="4038600" cy="4434840"/>
          </a:xfrm>
        </p:spPr>
        <p:txBody>
          <a:bodyPr>
            <a:normAutofit fontScale="62500" lnSpcReduction="20000"/>
          </a:bodyPr>
          <a:lstStyle/>
          <a:p>
            <a:pPr marL="0" indent="0">
              <a:buNone/>
            </a:pPr>
            <a:r>
              <a:rPr lang="en-US" sz="2900" dirty="0" smtClean="0">
                <a:solidFill>
                  <a:srgbClr val="FF0000"/>
                </a:solidFill>
                <a:latin typeface="Arial" pitchFamily="34" charset="0"/>
                <a:cs typeface="Arial" pitchFamily="34" charset="0"/>
              </a:rPr>
              <a:t>Diagnostic </a:t>
            </a:r>
          </a:p>
          <a:p>
            <a:r>
              <a:rPr lang="en-US" sz="2900" dirty="0" smtClean="0">
                <a:latin typeface="Arial" pitchFamily="34" charset="0"/>
                <a:cs typeface="Arial" pitchFamily="34" charset="0"/>
              </a:rPr>
              <a:t>To evaluate symptoms, signs or abnormal lab tests-detect disease</a:t>
            </a:r>
          </a:p>
          <a:p>
            <a:r>
              <a:rPr lang="en-US" sz="2900" dirty="0" smtClean="0">
                <a:latin typeface="Arial" pitchFamily="34" charset="0"/>
                <a:cs typeface="Arial" pitchFamily="34" charset="0"/>
              </a:rPr>
              <a:t>To measure the effect of disease on pulmonary function</a:t>
            </a:r>
          </a:p>
          <a:p>
            <a:r>
              <a:rPr lang="en-US" sz="2900" dirty="0" smtClean="0">
                <a:latin typeface="Arial" pitchFamily="34" charset="0"/>
                <a:cs typeface="Arial" pitchFamily="34" charset="0"/>
              </a:rPr>
              <a:t>To screen individuals at risk of having a pulmonary disease.</a:t>
            </a:r>
          </a:p>
          <a:p>
            <a:r>
              <a:rPr lang="en-US" sz="2900" dirty="0" smtClean="0">
                <a:latin typeface="Arial" pitchFamily="34" charset="0"/>
                <a:cs typeface="Arial" pitchFamily="34" charset="0"/>
              </a:rPr>
              <a:t>To assess pre-op risk.</a:t>
            </a:r>
          </a:p>
          <a:p>
            <a:r>
              <a:rPr lang="en-US" sz="2900" dirty="0" smtClean="0">
                <a:latin typeface="Arial" pitchFamily="34" charset="0"/>
                <a:cs typeface="Arial" pitchFamily="34" charset="0"/>
              </a:rPr>
              <a:t>To assess prognosis</a:t>
            </a:r>
          </a:p>
          <a:p>
            <a:r>
              <a:rPr lang="en-US" sz="2900" dirty="0" smtClean="0">
                <a:latin typeface="Arial" pitchFamily="34" charset="0"/>
                <a:cs typeface="Arial" pitchFamily="34" charset="0"/>
              </a:rPr>
              <a:t>To assess health status before beginning strenuous physical activity.</a:t>
            </a:r>
            <a:endParaRPr lang="en-US" sz="2900" dirty="0">
              <a:latin typeface="Arial" pitchFamily="34" charset="0"/>
              <a:cs typeface="Arial" pitchFamily="34" charset="0"/>
            </a:endParaRPr>
          </a:p>
          <a:p>
            <a:pPr marL="0" indent="0">
              <a:buNone/>
            </a:pPr>
            <a:r>
              <a:rPr lang="en-US" sz="2900" dirty="0">
                <a:solidFill>
                  <a:srgbClr val="FF0000"/>
                </a:solidFill>
                <a:latin typeface="Arial" pitchFamily="34" charset="0"/>
                <a:cs typeface="Arial" pitchFamily="34" charset="0"/>
              </a:rPr>
              <a:t>Public Health</a:t>
            </a:r>
          </a:p>
          <a:p>
            <a:r>
              <a:rPr lang="en-US" sz="2900" dirty="0">
                <a:latin typeface="Arial" pitchFamily="34" charset="0"/>
                <a:cs typeface="Arial" pitchFamily="34" charset="0"/>
              </a:rPr>
              <a:t>Epidemiological surveys</a:t>
            </a:r>
          </a:p>
          <a:p>
            <a:r>
              <a:rPr lang="en-US" sz="2900" dirty="0">
                <a:latin typeface="Arial" pitchFamily="34" charset="0"/>
                <a:cs typeface="Arial" pitchFamily="34" charset="0"/>
              </a:rPr>
              <a:t>Derivation of reference equations</a:t>
            </a:r>
          </a:p>
          <a:p>
            <a:r>
              <a:rPr lang="en-US" sz="2900" dirty="0">
                <a:latin typeface="Arial" pitchFamily="34" charset="0"/>
                <a:cs typeface="Arial" pitchFamily="34" charset="0"/>
              </a:rPr>
              <a:t>Clinical research</a:t>
            </a:r>
          </a:p>
          <a:p>
            <a:pPr marL="0" indent="0">
              <a:buNone/>
            </a:pPr>
            <a:endParaRPr lang="en-US" sz="2000" dirty="0" smtClean="0">
              <a:latin typeface="Arial" pitchFamily="34" charset="0"/>
              <a:cs typeface="Arial" pitchFamily="34" charset="0"/>
            </a:endParaRPr>
          </a:p>
        </p:txBody>
      </p:sp>
      <p:sp>
        <p:nvSpPr>
          <p:cNvPr id="4" name="Content Placeholder 3"/>
          <p:cNvSpPr>
            <a:spLocks noGrp="1"/>
          </p:cNvSpPr>
          <p:nvPr>
            <p:ph sz="half" idx="2"/>
          </p:nvPr>
        </p:nvSpPr>
        <p:spPr>
          <a:xfrm>
            <a:off x="4648200" y="1600200"/>
            <a:ext cx="4038600" cy="4434840"/>
          </a:xfrm>
        </p:spPr>
        <p:txBody>
          <a:bodyPr>
            <a:normAutofit fontScale="62500" lnSpcReduction="20000"/>
          </a:bodyPr>
          <a:lstStyle/>
          <a:p>
            <a:r>
              <a:rPr lang="en-US" sz="2800" dirty="0">
                <a:solidFill>
                  <a:srgbClr val="FF0000"/>
                </a:solidFill>
                <a:latin typeface="Arial" pitchFamily="34" charset="0"/>
                <a:cs typeface="Arial" pitchFamily="34" charset="0"/>
              </a:rPr>
              <a:t>Monitoring</a:t>
            </a:r>
          </a:p>
          <a:p>
            <a:r>
              <a:rPr lang="en-US" sz="2800" dirty="0">
                <a:latin typeface="Arial" pitchFamily="34" charset="0"/>
                <a:cs typeface="Arial" pitchFamily="34" charset="0"/>
              </a:rPr>
              <a:t>To assess therapeutic intervention</a:t>
            </a:r>
          </a:p>
          <a:p>
            <a:r>
              <a:rPr lang="en-US" sz="2800" dirty="0">
                <a:latin typeface="Arial" pitchFamily="34" charset="0"/>
                <a:cs typeface="Arial" pitchFamily="34" charset="0"/>
              </a:rPr>
              <a:t>To describe the course of disease that affect lung function</a:t>
            </a:r>
          </a:p>
          <a:p>
            <a:r>
              <a:rPr lang="en-US" sz="2800" dirty="0">
                <a:latin typeface="Arial" pitchFamily="34" charset="0"/>
                <a:cs typeface="Arial" pitchFamily="34" charset="0"/>
              </a:rPr>
              <a:t>To monitor people exposed to injurious agents</a:t>
            </a:r>
          </a:p>
          <a:p>
            <a:r>
              <a:rPr lang="en-US" sz="2800" dirty="0">
                <a:latin typeface="Arial" pitchFamily="34" charset="0"/>
                <a:cs typeface="Arial" pitchFamily="34" charset="0"/>
              </a:rPr>
              <a:t>To monitor for adverse reactions to drugs with well known pulmonary toxicity.</a:t>
            </a:r>
          </a:p>
          <a:p>
            <a:pPr marL="0" indent="0">
              <a:buNone/>
            </a:pPr>
            <a:r>
              <a:rPr lang="en-US" sz="2800" dirty="0">
                <a:solidFill>
                  <a:srgbClr val="FF0000"/>
                </a:solidFill>
                <a:latin typeface="Arial" pitchFamily="34" charset="0"/>
                <a:cs typeface="Arial" pitchFamily="34" charset="0"/>
              </a:rPr>
              <a:t>Disability /impairment evaluations </a:t>
            </a:r>
          </a:p>
          <a:p>
            <a:r>
              <a:rPr lang="en-US" sz="2800" dirty="0" smtClean="0">
                <a:latin typeface="Arial" pitchFamily="34" charset="0"/>
                <a:cs typeface="Arial" pitchFamily="34" charset="0"/>
              </a:rPr>
              <a:t>To assess </a:t>
            </a:r>
            <a:r>
              <a:rPr lang="en-US" sz="2800" dirty="0">
                <a:latin typeface="Arial" pitchFamily="34" charset="0"/>
                <a:cs typeface="Arial" pitchFamily="34" charset="0"/>
              </a:rPr>
              <a:t>patients as part of a rehabilitation program</a:t>
            </a:r>
          </a:p>
          <a:p>
            <a:r>
              <a:rPr lang="en-US" sz="2800" dirty="0">
                <a:latin typeface="Arial" pitchFamily="34" charset="0"/>
                <a:cs typeface="Arial" pitchFamily="34" charset="0"/>
              </a:rPr>
              <a:t>To assess risks art of an insurance evaluation</a:t>
            </a:r>
          </a:p>
          <a:p>
            <a:r>
              <a:rPr lang="en-US" sz="2800" dirty="0">
                <a:latin typeface="Arial" pitchFamily="34" charset="0"/>
                <a:cs typeface="Arial" pitchFamily="34" charset="0"/>
              </a:rPr>
              <a:t>To assess individuals for legal reasons</a:t>
            </a:r>
          </a:p>
          <a:p>
            <a:endParaRPr lang="en-US" dirty="0"/>
          </a:p>
        </p:txBody>
      </p:sp>
      <p:sp>
        <p:nvSpPr>
          <p:cNvPr id="5" name="TextBox 4"/>
          <p:cNvSpPr txBox="1"/>
          <p:nvPr/>
        </p:nvSpPr>
        <p:spPr>
          <a:xfrm>
            <a:off x="381000" y="6019800"/>
            <a:ext cx="8229600" cy="369332"/>
          </a:xfrm>
          <a:prstGeom prst="rect">
            <a:avLst/>
          </a:prstGeom>
          <a:noFill/>
        </p:spPr>
        <p:txBody>
          <a:bodyPr wrap="square" rtlCol="0">
            <a:spAutoFit/>
          </a:bodyPr>
          <a:lstStyle/>
          <a:p>
            <a:r>
              <a:rPr lang="en-US" dirty="0" smtClean="0">
                <a:latin typeface="Arial" pitchFamily="34" charset="0"/>
                <a:cs typeface="Arial" pitchFamily="34" charset="0"/>
              </a:rPr>
              <a:t>(Miller 2005) </a:t>
            </a:r>
            <a:endParaRPr lang="en-US" dirty="0"/>
          </a:p>
        </p:txBody>
      </p:sp>
    </p:spTree>
    <p:extLst>
      <p:ext uri="{BB962C8B-B14F-4D97-AF65-F5344CB8AC3E}">
        <p14:creationId xmlns:p14="http://schemas.microsoft.com/office/powerpoint/2010/main" val="3765719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Spirometry in Primary Care</a:t>
            </a:r>
            <a:endParaRPr lang="en-US" dirty="0"/>
          </a:p>
        </p:txBody>
      </p:sp>
      <p:sp>
        <p:nvSpPr>
          <p:cNvPr id="3" name="Content Placeholder 2"/>
          <p:cNvSpPr>
            <a:spLocks noGrp="1"/>
          </p:cNvSpPr>
          <p:nvPr>
            <p:ph type="body" sz="half" idx="2"/>
          </p:nvPr>
        </p:nvSpPr>
        <p:spPr/>
        <p:txBody>
          <a:bodyPr>
            <a:normAutofit fontScale="92500" lnSpcReduction="20000"/>
          </a:bodyPr>
          <a:lstStyle/>
          <a:p>
            <a:r>
              <a:rPr lang="en-US" dirty="0" smtClean="0"/>
              <a:t>Provides an objective measure of airflow restriction or obstruction</a:t>
            </a:r>
          </a:p>
          <a:p>
            <a:r>
              <a:rPr lang="en-US" dirty="0" smtClean="0"/>
              <a:t>Assesses reversibility of airflow obstruction</a:t>
            </a:r>
          </a:p>
          <a:p>
            <a:r>
              <a:rPr lang="en-US" dirty="0" smtClean="0"/>
              <a:t>Provides objective measures for asthma assessment and monitoring.</a:t>
            </a:r>
          </a:p>
          <a:p>
            <a:r>
              <a:rPr lang="en-US" dirty="0" smtClean="0"/>
              <a:t>Assists with both initial diagnosis of asthma and assessment of asthma control</a:t>
            </a:r>
          </a:p>
        </p:txBody>
      </p:sp>
      <p:pic>
        <p:nvPicPr>
          <p:cNvPr id="5" name="ClipArt Placeholder 4" descr="31943194F-V_curves"/>
          <p:cNvPicPr>
            <a:picLocks noGrp="1" noChangeAspect="1" noChangeArrowheads="1"/>
          </p:cNvPicPr>
          <p:nvPr>
            <p:ph type="clipArt" sz="half" idx="1"/>
          </p:nvPr>
        </p:nvPicPr>
        <p:blipFill>
          <a:blip r:embed="rId2" cstate="print"/>
          <a:srcRect/>
          <a:stretch>
            <a:fillRect/>
          </a:stretch>
        </p:blipFill>
        <p:spPr bwMode="auto">
          <a:xfrm>
            <a:off x="838200" y="2209800"/>
            <a:ext cx="3200400" cy="2819400"/>
          </a:xfrm>
          <a:prstGeom prst="rect">
            <a:avLst/>
          </a:prstGeom>
          <a:noFill/>
          <a:ln w="9525">
            <a:noFill/>
            <a:miter lim="800000"/>
            <a:headEnd/>
            <a:tailEnd/>
          </a:ln>
        </p:spPr>
      </p:pic>
    </p:spTree>
    <p:extLst>
      <p:ext uri="{BB962C8B-B14F-4D97-AF65-F5344CB8AC3E}">
        <p14:creationId xmlns:p14="http://schemas.microsoft.com/office/powerpoint/2010/main" val="879548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4400" dirty="0" smtClean="0">
                <a:cs typeface="Arial" pitchFamily="34" charset="0"/>
              </a:rPr>
              <a:t>Establishing Asthma Diagnosis</a:t>
            </a:r>
            <a:endParaRPr lang="en-US" sz="4400" dirty="0">
              <a:cs typeface="Arial" pitchFamily="34" charset="0"/>
            </a:endParaRPr>
          </a:p>
        </p:txBody>
      </p:sp>
      <p:sp>
        <p:nvSpPr>
          <p:cNvPr id="3" name="Content Placeholder 2"/>
          <p:cNvSpPr>
            <a:spLocks noGrp="1"/>
          </p:cNvSpPr>
          <p:nvPr>
            <p:ph idx="1"/>
          </p:nvPr>
        </p:nvSpPr>
        <p:spPr>
          <a:xfrm>
            <a:off x="838200" y="1752600"/>
            <a:ext cx="7498080" cy="4800600"/>
          </a:xfrm>
        </p:spPr>
        <p:txBody>
          <a:bodyPr>
            <a:normAutofit/>
          </a:bodyPr>
          <a:lstStyle/>
          <a:p>
            <a:pPr marL="0" indent="0">
              <a:lnSpc>
                <a:spcPct val="80000"/>
              </a:lnSpc>
              <a:buClr>
                <a:srgbClr val="EEC85E"/>
              </a:buClr>
              <a:buSzPct val="70000"/>
              <a:buNone/>
              <a:defRPr/>
            </a:pPr>
            <a:r>
              <a:rPr lang="en-US" sz="2200" dirty="0" smtClean="0">
                <a:solidFill>
                  <a:schemeClr val="tx2"/>
                </a:solidFill>
                <a:cs typeface="Arial" pitchFamily="34" charset="0"/>
              </a:rPr>
              <a:t>National Asthma Education &amp; Prevention Program (EPR-3)</a:t>
            </a:r>
          </a:p>
          <a:p>
            <a:pPr marL="0" indent="0">
              <a:lnSpc>
                <a:spcPct val="80000"/>
              </a:lnSpc>
              <a:buClr>
                <a:srgbClr val="EEC85E"/>
              </a:buClr>
              <a:buSzPct val="70000"/>
              <a:buNone/>
              <a:defRPr/>
            </a:pPr>
            <a:r>
              <a:rPr lang="en-US" sz="2200" dirty="0" smtClean="0">
                <a:solidFill>
                  <a:schemeClr val="tx2"/>
                </a:solidFill>
                <a:cs typeface="Arial" pitchFamily="34" charset="0"/>
              </a:rPr>
              <a:t>Recommended methods to establish the diagnosis:</a:t>
            </a:r>
          </a:p>
          <a:p>
            <a:pPr>
              <a:lnSpc>
                <a:spcPct val="80000"/>
              </a:lnSpc>
              <a:buClr>
                <a:srgbClr val="EEC85E"/>
              </a:buClr>
              <a:buSzPct val="70000"/>
              <a:buFont typeface="Wingdings" panose="05000000000000000000" pitchFamily="2" charset="2"/>
              <a:buChar char="ü"/>
              <a:defRPr/>
            </a:pPr>
            <a:r>
              <a:rPr lang="en-US" sz="2200" dirty="0" smtClean="0">
                <a:solidFill>
                  <a:schemeClr val="tx2"/>
                </a:solidFill>
                <a:cs typeface="Arial" pitchFamily="34" charset="0"/>
              </a:rPr>
              <a:t>Detailed medical history to determine episodic symptoms of airflow obstruction or hyper-responsiveness: Cough, wheezing, shortness of breath with exercise.</a:t>
            </a:r>
          </a:p>
          <a:p>
            <a:pPr>
              <a:lnSpc>
                <a:spcPct val="80000"/>
              </a:lnSpc>
              <a:buClr>
                <a:srgbClr val="EEC85E"/>
              </a:buClr>
              <a:buSzPct val="70000"/>
              <a:buFont typeface="Wingdings" panose="05000000000000000000" pitchFamily="2" charset="2"/>
              <a:buChar char="ü"/>
              <a:defRPr/>
            </a:pPr>
            <a:r>
              <a:rPr lang="en-US" sz="2200" dirty="0" smtClean="0">
                <a:solidFill>
                  <a:schemeClr val="tx2"/>
                </a:solidFill>
                <a:cs typeface="Arial" pitchFamily="34" charset="0"/>
              </a:rPr>
              <a:t>Physical exam to assess respiratory tract, chest, skin.</a:t>
            </a:r>
          </a:p>
          <a:p>
            <a:pPr>
              <a:lnSpc>
                <a:spcPct val="80000"/>
              </a:lnSpc>
              <a:buClr>
                <a:srgbClr val="EEC85E"/>
              </a:buClr>
              <a:buSzPct val="70000"/>
              <a:buFont typeface="Wingdings" panose="05000000000000000000" pitchFamily="2" charset="2"/>
              <a:buChar char="ü"/>
              <a:defRPr/>
            </a:pPr>
            <a:r>
              <a:rPr lang="en-US" sz="2200" b="1" i="1" dirty="0" smtClean="0">
                <a:solidFill>
                  <a:schemeClr val="tx2"/>
                </a:solidFill>
                <a:cs typeface="Arial" pitchFamily="34" charset="0"/>
              </a:rPr>
              <a:t>Spirometry</a:t>
            </a:r>
            <a:r>
              <a:rPr lang="en-US" sz="2200" dirty="0" smtClean="0">
                <a:solidFill>
                  <a:schemeClr val="tx2"/>
                </a:solidFill>
                <a:cs typeface="Arial" pitchFamily="34" charset="0"/>
              </a:rPr>
              <a:t> to demonstrate obstruction and assess reversibility in patients </a:t>
            </a:r>
            <a:r>
              <a:rPr lang="en-US" sz="2200" u="sng" dirty="0" smtClean="0">
                <a:solidFill>
                  <a:schemeClr val="tx2"/>
                </a:solidFill>
                <a:uFill>
                  <a:solidFill>
                    <a:schemeClr val="tx2"/>
                  </a:solidFill>
                </a:uFill>
                <a:cs typeface="Arial" pitchFamily="34" charset="0"/>
              </a:rPr>
              <a:t>&gt;</a:t>
            </a:r>
            <a:r>
              <a:rPr lang="en-US" sz="2200" dirty="0" smtClean="0">
                <a:solidFill>
                  <a:schemeClr val="tx2"/>
                </a:solidFill>
                <a:uFill>
                  <a:solidFill>
                    <a:schemeClr val="tx2"/>
                  </a:solidFill>
                </a:uFill>
                <a:cs typeface="Arial" pitchFamily="34" charset="0"/>
              </a:rPr>
              <a:t> 5 years of age</a:t>
            </a:r>
            <a:r>
              <a:rPr lang="en-US" sz="2200" dirty="0" smtClean="0">
                <a:solidFill>
                  <a:schemeClr val="tx2"/>
                </a:solidFill>
                <a:cs typeface="Arial" pitchFamily="34" charset="0"/>
              </a:rPr>
              <a:t>.</a:t>
            </a:r>
          </a:p>
          <a:p>
            <a:pPr lvl="1">
              <a:lnSpc>
                <a:spcPct val="80000"/>
              </a:lnSpc>
              <a:buClr>
                <a:srgbClr val="EEC85E"/>
              </a:buClr>
              <a:buSzPct val="70000"/>
              <a:buFont typeface="Wingdings" panose="05000000000000000000" pitchFamily="2" charset="2"/>
              <a:buChar char="ü"/>
              <a:defRPr/>
            </a:pPr>
            <a:r>
              <a:rPr lang="en-US" sz="2000" dirty="0" smtClean="0">
                <a:solidFill>
                  <a:schemeClr val="tx2"/>
                </a:solidFill>
                <a:cs typeface="Arial" pitchFamily="34" charset="0"/>
              </a:rPr>
              <a:t>Reversibility is determined either by an increase in FEV1 of &gt; 12 % from baseline or by an increase of &gt; 10% of predicted FEV1 after inhalation of a short acting bronchodilator.</a:t>
            </a:r>
            <a:endParaRPr lang="en-US" sz="2200" dirty="0" smtClean="0">
              <a:solidFill>
                <a:schemeClr val="tx2"/>
              </a:solidFill>
              <a:cs typeface="Arial" pitchFamily="34" charset="0"/>
            </a:endParaRPr>
          </a:p>
          <a:p>
            <a:pPr>
              <a:lnSpc>
                <a:spcPct val="80000"/>
              </a:lnSpc>
              <a:buClr>
                <a:srgbClr val="EEC85E"/>
              </a:buClr>
              <a:buSzPct val="70000"/>
              <a:buFont typeface="Wingdings" panose="05000000000000000000" pitchFamily="2" charset="2"/>
              <a:buChar char="ü"/>
              <a:defRPr/>
            </a:pPr>
            <a:r>
              <a:rPr lang="en-US" sz="2200" dirty="0" smtClean="0">
                <a:solidFill>
                  <a:schemeClr val="tx2"/>
                </a:solidFill>
                <a:cs typeface="Arial" pitchFamily="34" charset="0"/>
              </a:rPr>
              <a:t>Additional studies as necessary to exclude alternate diagnosis.</a:t>
            </a:r>
          </a:p>
          <a:p>
            <a:pPr algn="r">
              <a:lnSpc>
                <a:spcPct val="80000"/>
              </a:lnSpc>
              <a:buClr>
                <a:srgbClr val="EEC85E"/>
              </a:buClr>
              <a:buSzPct val="70000"/>
              <a:buNone/>
              <a:defRPr/>
            </a:pPr>
            <a:endParaRPr lang="en-US" sz="2400" dirty="0" smtClean="0">
              <a:solidFill>
                <a:schemeClr val="tx2"/>
              </a:solidFill>
              <a:effectLst>
                <a:outerShdw blurRad="38100" dist="38100" dir="2700000" algn="tl">
                  <a:srgbClr val="000000"/>
                </a:outerShdw>
              </a:effectLst>
              <a:latin typeface="Arial" pitchFamily="34" charset="0"/>
              <a:cs typeface="Arial" pitchFamily="34" charset="0"/>
            </a:endParaRPr>
          </a:p>
          <a:p>
            <a:endParaRPr lang="en-US" sz="20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2992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1143000"/>
          </a:xfrm>
        </p:spPr>
        <p:txBody>
          <a:bodyPr rtlCol="0">
            <a:normAutofit fontScale="90000"/>
          </a:bodyPr>
          <a:lstStyle/>
          <a:p>
            <a:pPr>
              <a:defRPr/>
            </a:pP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sz="4400" dirty="0" smtClean="0">
                <a:latin typeface="Arial" charset="0"/>
                <a:cs typeface="Arial" charset="0"/>
              </a:rPr>
              <a:t>NAEPP Recommends Spirometry</a:t>
            </a:r>
          </a:p>
        </p:txBody>
      </p:sp>
      <p:sp>
        <p:nvSpPr>
          <p:cNvPr id="59395" name="Rectangle 3"/>
          <p:cNvSpPr>
            <a:spLocks noGrp="1" noChangeArrowheads="1"/>
          </p:cNvSpPr>
          <p:nvPr>
            <p:ph idx="1"/>
          </p:nvPr>
        </p:nvSpPr>
        <p:spPr/>
        <p:txBody>
          <a:bodyPr>
            <a:normAutofit/>
          </a:bodyPr>
          <a:lstStyle/>
          <a:p>
            <a:pPr marL="514350" indent="-514350" eaLnBrk="1" hangingPunct="1">
              <a:buFont typeface="+mj-lt"/>
              <a:buAutoNum type="arabicPeriod"/>
              <a:defRPr/>
            </a:pPr>
            <a:r>
              <a:rPr lang="en-US" dirty="0" smtClean="0"/>
              <a:t>At the time of the initial assessment;</a:t>
            </a:r>
          </a:p>
          <a:p>
            <a:pPr marL="514350" indent="-514350" eaLnBrk="1" hangingPunct="1">
              <a:buFont typeface="+mj-lt"/>
              <a:buAutoNum type="arabicPeriod"/>
              <a:defRPr/>
            </a:pPr>
            <a:r>
              <a:rPr lang="en-US" dirty="0" smtClean="0"/>
              <a:t>After treatment is initiated and symptoms and peak flow have stabilized to document attainment of (near) “normal” airway function;</a:t>
            </a:r>
          </a:p>
          <a:p>
            <a:pPr marL="514350" indent="-514350" eaLnBrk="1" hangingPunct="1">
              <a:buFont typeface="+mj-lt"/>
              <a:buAutoNum type="arabicPeriod"/>
              <a:defRPr/>
            </a:pPr>
            <a:r>
              <a:rPr lang="en-US" dirty="0" smtClean="0"/>
              <a:t>During periods of loss of control;</a:t>
            </a:r>
          </a:p>
          <a:p>
            <a:pPr marL="514350" indent="-514350" eaLnBrk="1" hangingPunct="1">
              <a:buFont typeface="+mj-lt"/>
              <a:buAutoNum type="arabicPeriod"/>
              <a:defRPr/>
            </a:pPr>
            <a:r>
              <a:rPr lang="en-US" dirty="0" smtClean="0"/>
              <a:t>When assessing response to a change in pharmacotherapy; and</a:t>
            </a:r>
          </a:p>
          <a:p>
            <a:pPr marL="514350" indent="-514350" eaLnBrk="1" hangingPunct="1">
              <a:buFont typeface="+mj-lt"/>
              <a:buAutoNum type="arabicPeriod"/>
              <a:defRPr/>
            </a:pPr>
            <a:r>
              <a:rPr lang="en-US" dirty="0" smtClean="0"/>
              <a:t>At least every 1 to 2 years to assess the maintenance of airway function.</a:t>
            </a:r>
          </a:p>
          <a:p>
            <a:pPr eaLnBrk="1" hangingPunct="1">
              <a:defRPr/>
            </a:pPr>
            <a:endParaRPr lang="en-US" dirty="0" smtClean="0"/>
          </a:p>
          <a:p>
            <a:pPr eaLnBrk="1" hangingPunct="1">
              <a:defRPr/>
            </a:pPr>
            <a:endParaRPr lang="en-US" dirty="0" smtClean="0"/>
          </a:p>
        </p:txBody>
      </p:sp>
      <p:sp>
        <p:nvSpPr>
          <p:cNvPr id="78852" name="Footer Placeholder 4"/>
          <p:cNvSpPr>
            <a:spLocks noGrp="1"/>
          </p:cNvSpPr>
          <p:nvPr>
            <p:ph type="ftr" sz="quarter" idx="11"/>
          </p:nvPr>
        </p:nvSpPr>
        <p:spPr bwMode="auto">
          <a:noFill/>
          <a:ln>
            <a:miter lim="800000"/>
            <a:headEnd/>
            <a:tailEnd/>
          </a:ln>
        </p:spPr>
        <p:txBody>
          <a:bodyPr/>
          <a:lstStyle/>
          <a:p>
            <a:r>
              <a:rPr lang="fr-FR" dirty="0" smtClean="0"/>
              <a:t>NAEPP. EPR-3, pages 53, 59.</a:t>
            </a:r>
            <a:endParaRPr lang="en-US" dirty="0" smtClean="0"/>
          </a:p>
        </p:txBody>
      </p:sp>
    </p:spTree>
    <p:extLst>
      <p:ext uri="{BB962C8B-B14F-4D97-AF65-F5344CB8AC3E}">
        <p14:creationId xmlns:p14="http://schemas.microsoft.com/office/powerpoint/2010/main" val="2250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9685468"/>
              </p:ext>
            </p:extLst>
          </p:nvPr>
        </p:nvGraphicFramePr>
        <p:xfrm>
          <a:off x="1066800" y="1295400"/>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72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a:xfrm>
            <a:off x="457200" y="457200"/>
            <a:ext cx="8229600" cy="944562"/>
          </a:xfrm>
        </p:spPr>
        <p:txBody>
          <a:bodyPr>
            <a:normAutofit fontScale="90000"/>
          </a:bodyPr>
          <a:lstStyle/>
          <a:p>
            <a:pPr eaLnBrk="1" hangingPunct="1"/>
            <a:r>
              <a:rPr lang="en-US" altLang="en-US" dirty="0" smtClean="0"/>
              <a:t>Objective Measures: Spirometry</a:t>
            </a:r>
          </a:p>
        </p:txBody>
      </p:sp>
      <p:sp>
        <p:nvSpPr>
          <p:cNvPr id="22531" name="Rectangle 10"/>
          <p:cNvSpPr>
            <a:spLocks noGrp="1" noChangeArrowheads="1"/>
          </p:cNvSpPr>
          <p:nvPr>
            <p:ph type="body" sz="half" idx="2"/>
          </p:nvPr>
        </p:nvSpPr>
        <p:spPr/>
        <p:txBody>
          <a:bodyPr>
            <a:normAutofit/>
          </a:bodyPr>
          <a:lstStyle/>
          <a:p>
            <a:pPr marL="365125" indent="-255588" eaLnBrk="1" hangingPunct="1">
              <a:lnSpc>
                <a:spcPct val="90000"/>
              </a:lnSpc>
              <a:buFont typeface="Wingdings 3" pitchFamily="18" charset="2"/>
              <a:buChar char=""/>
            </a:pPr>
            <a:r>
              <a:rPr lang="en-US" altLang="en-US" sz="2800" dirty="0" smtClean="0">
                <a:latin typeface="+mj-lt"/>
              </a:rPr>
              <a:t>Gold standard</a:t>
            </a:r>
          </a:p>
          <a:p>
            <a:pPr marL="365125" indent="-255588" eaLnBrk="1" hangingPunct="1">
              <a:lnSpc>
                <a:spcPct val="90000"/>
              </a:lnSpc>
              <a:buFont typeface="Wingdings 3" pitchFamily="18" charset="2"/>
              <a:buChar char=""/>
            </a:pPr>
            <a:r>
              <a:rPr lang="en-US" altLang="en-US" sz="2800" dirty="0" smtClean="0">
                <a:latin typeface="+mj-lt"/>
              </a:rPr>
              <a:t>Useful in determining whether airflow obstruction is at least partially reversible</a:t>
            </a:r>
          </a:p>
          <a:p>
            <a:pPr marL="365125" indent="-255588" eaLnBrk="1" hangingPunct="1">
              <a:lnSpc>
                <a:spcPct val="90000"/>
              </a:lnSpc>
              <a:buFont typeface="Wingdings 3" pitchFamily="18" charset="2"/>
              <a:buChar char=""/>
            </a:pPr>
            <a:r>
              <a:rPr lang="en-US" altLang="en-US" sz="2800" dirty="0" smtClean="0">
                <a:latin typeface="+mj-lt"/>
              </a:rPr>
              <a:t>Generally valuable in children over age 5; however, some children can’t conduct the maneuver adequately before age 7.</a:t>
            </a:r>
          </a:p>
          <a:p>
            <a:pPr marL="365125" indent="-255588" eaLnBrk="1" hangingPunct="1">
              <a:lnSpc>
                <a:spcPct val="90000"/>
              </a:lnSpc>
              <a:buFont typeface="Wingdings 3" pitchFamily="18" charset="2"/>
              <a:buChar char=""/>
            </a:pPr>
            <a:endParaRPr lang="en-US" altLang="en-US" sz="2800" dirty="0" smtClean="0"/>
          </a:p>
        </p:txBody>
      </p:sp>
      <p:pic>
        <p:nvPicPr>
          <p:cNvPr id="22532" name="Picture 4" descr="IMG_0866.JPG"/>
          <p:cNvPicPr>
            <a:picLocks noChangeAspect="1"/>
          </p:cNvPicPr>
          <p:nvPr/>
        </p:nvPicPr>
        <p:blipFill>
          <a:blip r:embed="rId2">
            <a:extLst>
              <a:ext uri="{28A0092B-C50C-407E-A947-70E740481C1C}">
                <a14:useLocalDpi xmlns:a14="http://schemas.microsoft.com/office/drawing/2010/main" val="0"/>
              </a:ext>
            </a:extLst>
          </a:blip>
          <a:srcRect t="10715" r="12245" b="6633"/>
          <a:stretch>
            <a:fillRect/>
          </a:stretch>
        </p:blipFill>
        <p:spPr bwMode="auto">
          <a:xfrm>
            <a:off x="990600" y="1524000"/>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1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457200" y="533400"/>
            <a:ext cx="8229600" cy="1143000"/>
          </a:xfrm>
        </p:spPr>
        <p:txBody>
          <a:bodyPr>
            <a:normAutofit/>
          </a:bodyPr>
          <a:lstStyle/>
          <a:p>
            <a:pPr eaLnBrk="1" hangingPunct="1"/>
            <a:r>
              <a:rPr lang="en-US" sz="4000" dirty="0" smtClean="0">
                <a:latin typeface="Arial" charset="0"/>
                <a:ea typeface="ＭＳ Ｐゴシック" pitchFamily="34" charset="-128"/>
                <a:cs typeface="Arial" charset="0"/>
              </a:rPr>
              <a:t>Preparing Patients for Spirometry</a:t>
            </a:r>
          </a:p>
        </p:txBody>
      </p:sp>
      <p:sp>
        <p:nvSpPr>
          <p:cNvPr id="75778" name="Rectangle 3"/>
          <p:cNvSpPr>
            <a:spLocks noGrp="1" noChangeArrowheads="1"/>
          </p:cNvSpPr>
          <p:nvPr>
            <p:ph type="body" idx="1"/>
          </p:nvPr>
        </p:nvSpPr>
        <p:spPr/>
        <p:txBody>
          <a:bodyPr>
            <a:normAutofit/>
          </a:bodyPr>
          <a:lstStyle/>
          <a:p>
            <a:pPr eaLnBrk="1" hangingPunct="1"/>
            <a:endParaRPr lang="en-US" dirty="0" smtClean="0">
              <a:latin typeface="Arial" charset="0"/>
              <a:ea typeface="ＭＳ Ｐゴシック" pitchFamily="34" charset="-128"/>
              <a:cs typeface="Arial" charset="0"/>
            </a:endParaRPr>
          </a:p>
          <a:p>
            <a:pPr eaLnBrk="1" hangingPunct="1">
              <a:buFont typeface="Arial" charset="0"/>
              <a:buNone/>
            </a:pPr>
            <a:endParaRPr lang="en-US" dirty="0" smtClean="0">
              <a:latin typeface="Arial" charset="0"/>
              <a:ea typeface="ＭＳ Ｐゴシック" pitchFamily="34" charset="-128"/>
              <a:cs typeface="Arial" charset="0"/>
            </a:endParaRPr>
          </a:p>
        </p:txBody>
      </p:sp>
      <p:sp>
        <p:nvSpPr>
          <p:cNvPr id="7" name="Text Placeholder 6"/>
          <p:cNvSpPr>
            <a:spLocks noGrp="1"/>
          </p:cNvSpPr>
          <p:nvPr>
            <p:ph type="body" sz="half" idx="3"/>
          </p:nvPr>
        </p:nvSpPr>
        <p:spPr/>
        <p:txBody>
          <a:bodyPr/>
          <a:lstStyle/>
          <a:p>
            <a:endParaRPr lang="en-US" dirty="0"/>
          </a:p>
        </p:txBody>
      </p:sp>
      <p:sp>
        <p:nvSpPr>
          <p:cNvPr id="3" name="Content Placeholder 2"/>
          <p:cNvSpPr>
            <a:spLocks noGrp="1"/>
          </p:cNvSpPr>
          <p:nvPr>
            <p:ph sz="quarter" idx="2"/>
          </p:nvPr>
        </p:nvSpPr>
        <p:spPr>
          <a:xfrm>
            <a:off x="533400" y="2286000"/>
            <a:ext cx="4040188" cy="3845720"/>
          </a:xfrm>
        </p:spPr>
        <p:txBody>
          <a:bodyPr/>
          <a:lstStyle/>
          <a:p>
            <a:r>
              <a:rPr lang="en-US" dirty="0">
                <a:latin typeface="Arial" charset="0"/>
                <a:ea typeface="ＭＳ Ｐゴシック" pitchFamily="34" charset="-128"/>
                <a:cs typeface="Arial" charset="0"/>
              </a:rPr>
              <a:t>Painless procedure</a:t>
            </a:r>
          </a:p>
          <a:p>
            <a:r>
              <a:rPr lang="en-US" dirty="0" smtClean="0">
                <a:latin typeface="Arial" charset="0"/>
                <a:ea typeface="ＭＳ Ｐゴシック" pitchFamily="34" charset="-128"/>
                <a:cs typeface="Arial" charset="0"/>
              </a:rPr>
              <a:t>Non-invasive</a:t>
            </a:r>
            <a:endParaRPr lang="en-US" dirty="0">
              <a:latin typeface="Arial" charset="0"/>
              <a:ea typeface="ＭＳ Ｐゴシック" pitchFamily="34" charset="-128"/>
              <a:cs typeface="Arial" charset="0"/>
            </a:endParaRPr>
          </a:p>
          <a:p>
            <a:r>
              <a:rPr lang="en-US" dirty="0">
                <a:latin typeface="Arial" charset="0"/>
                <a:ea typeface="ＭＳ Ｐゴシック" pitchFamily="34" charset="-128"/>
                <a:cs typeface="Arial" charset="0"/>
              </a:rPr>
              <a:t>Outpatient</a:t>
            </a:r>
          </a:p>
          <a:p>
            <a:endParaRPr lang="en-US" dirty="0"/>
          </a:p>
        </p:txBody>
      </p:sp>
      <p:sp>
        <p:nvSpPr>
          <p:cNvPr id="5" name="Content Placeholder 4"/>
          <p:cNvSpPr>
            <a:spLocks noGrp="1"/>
          </p:cNvSpPr>
          <p:nvPr>
            <p:ph sz="quarter" idx="4"/>
          </p:nvPr>
        </p:nvSpPr>
        <p:spPr>
          <a:xfrm>
            <a:off x="4679829" y="2209800"/>
            <a:ext cx="4041775" cy="3845720"/>
          </a:xfrm>
        </p:spPr>
        <p:txBody>
          <a:bodyPr>
            <a:normAutofit/>
          </a:bodyPr>
          <a:lstStyle/>
          <a:p>
            <a:r>
              <a:rPr lang="en-US" dirty="0">
                <a:latin typeface="Arial" charset="0"/>
                <a:ea typeface="ＭＳ Ｐゴシック" pitchFamily="34" charset="-128"/>
                <a:cs typeface="Arial" charset="0"/>
              </a:rPr>
              <a:t>Spirometry measures how much and how quickly air can be expelled following a deep breath.</a:t>
            </a:r>
          </a:p>
          <a:p>
            <a:r>
              <a:rPr lang="en-US" dirty="0">
                <a:latin typeface="Arial" charset="0"/>
                <a:ea typeface="ＭＳ Ｐゴシック" pitchFamily="34" charset="-128"/>
                <a:cs typeface="Arial" charset="0"/>
              </a:rPr>
              <a:t>The patient breathes out forcefully into a device called a spirometer.</a:t>
            </a:r>
          </a:p>
          <a:p>
            <a:r>
              <a:rPr lang="en-US" dirty="0" smtClean="0">
                <a:latin typeface="Arial" charset="0"/>
                <a:ea typeface="ＭＳ Ｐゴシック" pitchFamily="34" charset="-128"/>
                <a:cs typeface="Arial" charset="0"/>
              </a:rPr>
              <a:t>May be given a medicine and have repeat testing for reversibility</a:t>
            </a:r>
            <a:endParaRPr lang="en-US" dirty="0">
              <a:latin typeface="Arial" charset="0"/>
              <a:ea typeface="ＭＳ Ｐゴシック" pitchFamily="34" charset="-128"/>
              <a:cs typeface="Arial" charset="0"/>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68415" y="3639566"/>
            <a:ext cx="2743199" cy="2622429"/>
          </a:xfrm>
          <a:prstGeom prst="rect">
            <a:avLst/>
          </a:prstGeom>
        </p:spPr>
      </p:pic>
    </p:spTree>
    <p:extLst>
      <p:ext uri="{BB962C8B-B14F-4D97-AF65-F5344CB8AC3E}">
        <p14:creationId xmlns:p14="http://schemas.microsoft.com/office/powerpoint/2010/main" val="235849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r>
              <a:rPr lang="en-US" altLang="en-US" dirty="0" smtClean="0"/>
              <a:t>Spirometry Procedure</a:t>
            </a:r>
          </a:p>
        </p:txBody>
      </p:sp>
      <p:sp>
        <p:nvSpPr>
          <p:cNvPr id="23555" name="Text Placeholder 6"/>
          <p:cNvSpPr>
            <a:spLocks noGrp="1"/>
          </p:cNvSpPr>
          <p:nvPr>
            <p:ph type="body" sz="half" idx="1"/>
          </p:nvPr>
        </p:nvSpPr>
        <p:spPr>
          <a:xfrm>
            <a:off x="419100" y="1558925"/>
            <a:ext cx="4305300" cy="4425950"/>
          </a:xfrm>
        </p:spPr>
        <p:txBody>
          <a:bodyPr>
            <a:spAutoFit/>
          </a:bodyPr>
          <a:lstStyle/>
          <a:p>
            <a:pPr eaLnBrk="1" hangingPunct="1"/>
            <a:r>
              <a:rPr lang="en-US" altLang="en-US" sz="2400" dirty="0" smtClean="0"/>
              <a:t>Spirometry is effort dependent and requires coordination and cooperation of the patient with careful instruction/coaching</a:t>
            </a:r>
          </a:p>
          <a:p>
            <a:pPr eaLnBrk="1" hangingPunct="1"/>
            <a:r>
              <a:rPr lang="en-US" altLang="en-US" sz="2400" dirty="0" smtClean="0"/>
              <a:t>Technicians must be trained and maintain proficiency to assure optimal results</a:t>
            </a:r>
          </a:p>
          <a:p>
            <a:pPr eaLnBrk="1" hangingPunct="1"/>
            <a:r>
              <a:rPr lang="en-US" altLang="en-US" sz="2400" dirty="0" smtClean="0"/>
              <a:t>Equipment and techniques should meet the ATS standards</a:t>
            </a:r>
            <a:r>
              <a:rPr lang="en-US" altLang="en-US" dirty="0" smtClean="0"/>
              <a:t>. </a:t>
            </a:r>
          </a:p>
        </p:txBody>
      </p:sp>
      <p:sp>
        <p:nvSpPr>
          <p:cNvPr id="23556" name="ClipArt Placeholder 7"/>
          <p:cNvSpPr>
            <a:spLocks noGrp="1" noTextEdit="1"/>
          </p:cNvSpPr>
          <p:nvPr>
            <p:ph type="clipArt" sz="half" idx="2"/>
          </p:nvPr>
        </p:nvSpPr>
        <p:spPr/>
      </p:sp>
      <p:pic>
        <p:nvPicPr>
          <p:cNvPr id="235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57291"/>
            <a:ext cx="403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dirty="0" smtClean="0">
                <a:latin typeface="Arial" charset="0"/>
                <a:ea typeface="ＭＳ Ｐゴシック" pitchFamily="34" charset="-128"/>
                <a:cs typeface="Arial" charset="0"/>
              </a:rPr>
              <a:t>Reliability of Spirometry</a:t>
            </a:r>
          </a:p>
        </p:txBody>
      </p:sp>
      <p:sp>
        <p:nvSpPr>
          <p:cNvPr id="72706" name="Rectangle 3"/>
          <p:cNvSpPr>
            <a:spLocks noGrp="1" noChangeArrowheads="1"/>
          </p:cNvSpPr>
          <p:nvPr>
            <p:ph idx="1"/>
          </p:nvPr>
        </p:nvSpPr>
        <p:spPr/>
        <p:txBody>
          <a:bodyPr/>
          <a:lstStyle/>
          <a:p>
            <a:pPr eaLnBrk="1" hangingPunct="1"/>
            <a:r>
              <a:rPr lang="en-US" dirty="0" smtClean="0">
                <a:latin typeface="Arial" charset="0"/>
                <a:ea typeface="ＭＳ Ｐゴシック" pitchFamily="34" charset="-128"/>
                <a:cs typeface="Arial" charset="0"/>
              </a:rPr>
              <a:t>Correct technique, calibration methods and maintenance of equipment are necessary to achieve consistently accurate test results.</a:t>
            </a:r>
          </a:p>
          <a:p>
            <a:pPr eaLnBrk="1" hangingPunct="1"/>
            <a:r>
              <a:rPr lang="en-US" dirty="0" smtClean="0">
                <a:latin typeface="Arial" charset="0"/>
                <a:ea typeface="ＭＳ Ｐゴシック" pitchFamily="34" charset="-128"/>
                <a:cs typeface="Arial" charset="0"/>
              </a:rPr>
              <a:t>Maximal patient effort in performing the test is required to avoid important errors in diagnosis and management.</a:t>
            </a:r>
          </a:p>
          <a:p>
            <a:pPr eaLnBrk="1" hangingPunct="1"/>
            <a:r>
              <a:rPr lang="en-US" dirty="0" smtClean="0">
                <a:latin typeface="Arial" charset="0"/>
                <a:ea typeface="ＭＳ Ｐゴシック" pitchFamily="34" charset="-128"/>
                <a:cs typeface="Arial" charset="0"/>
              </a:rPr>
              <a:t>Reproducibility of efforts is essential for accurate assessment.</a:t>
            </a:r>
          </a:p>
        </p:txBody>
      </p:sp>
    </p:spTree>
    <p:extLst>
      <p:ext uri="{BB962C8B-B14F-4D97-AF65-F5344CB8AC3E}">
        <p14:creationId xmlns:p14="http://schemas.microsoft.com/office/powerpoint/2010/main" val="1577895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pPr marL="0" indent="0">
              <a:buNone/>
            </a:pPr>
            <a:r>
              <a:rPr lang="en-US" dirty="0" smtClean="0"/>
              <a:t>At the completion of this educational activity the learner will:</a:t>
            </a:r>
          </a:p>
          <a:p>
            <a:pPr marL="514350" indent="-514350">
              <a:buFont typeface="+mj-lt"/>
              <a:buAutoNum type="arabicPeriod"/>
            </a:pPr>
            <a:r>
              <a:rPr lang="en-US" dirty="0" smtClean="0"/>
              <a:t>Identify </a:t>
            </a:r>
            <a:r>
              <a:rPr lang="en-US" dirty="0"/>
              <a:t>the role of spirometry in assessment and diagnosis of pulmonary </a:t>
            </a:r>
            <a:r>
              <a:rPr lang="en-US" dirty="0" smtClean="0"/>
              <a:t>disease.</a:t>
            </a:r>
          </a:p>
          <a:p>
            <a:pPr marL="514350" indent="-514350">
              <a:buFont typeface="+mj-lt"/>
              <a:buAutoNum type="arabicPeriod"/>
            </a:pPr>
            <a:r>
              <a:rPr lang="en-US" dirty="0" smtClean="0"/>
              <a:t>Demonstrate </a:t>
            </a:r>
            <a:r>
              <a:rPr lang="en-US" dirty="0"/>
              <a:t>appropriate technique for spirometry </a:t>
            </a:r>
            <a:r>
              <a:rPr lang="en-US" dirty="0" smtClean="0"/>
              <a:t>procedure.</a:t>
            </a:r>
          </a:p>
          <a:p>
            <a:pPr marL="514350" indent="-514350">
              <a:buFont typeface="+mj-lt"/>
              <a:buAutoNum type="arabicPeriod"/>
            </a:pPr>
            <a:r>
              <a:rPr lang="en-US" dirty="0" smtClean="0"/>
              <a:t>Interpret </a:t>
            </a:r>
            <a:r>
              <a:rPr lang="en-US" dirty="0"/>
              <a:t>spirometry report, distinguishing restrictive pattern vs. obstructive pattern and </a:t>
            </a:r>
            <a:r>
              <a:rPr lang="en-US" dirty="0" smtClean="0"/>
              <a:t>indicate severity </a:t>
            </a:r>
            <a:r>
              <a:rPr lang="en-US" dirty="0"/>
              <a:t>of obstruction.</a:t>
            </a:r>
          </a:p>
          <a:p>
            <a:pPr marL="0" indent="0">
              <a:buNone/>
            </a:pPr>
            <a:endParaRPr lang="en-US" dirty="0" smtClean="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655763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dirty="0" smtClean="0"/>
              <a:t>Spirometry Maneuvers</a:t>
            </a:r>
          </a:p>
        </p:txBody>
      </p:sp>
      <p:sp>
        <p:nvSpPr>
          <p:cNvPr id="46083" name="Rectangle 3"/>
          <p:cNvSpPr>
            <a:spLocks noGrp="1" noChangeArrowheads="1"/>
          </p:cNvSpPr>
          <p:nvPr>
            <p:ph type="body" sz="half" idx="2"/>
          </p:nvPr>
        </p:nvSpPr>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smtClean="0"/>
              <a:t>Ideally performed standing with nose clip</a:t>
            </a:r>
          </a:p>
          <a:p>
            <a:pPr marL="365760" indent="-256032" eaLnBrk="1" fontAlgn="auto" hangingPunct="1">
              <a:lnSpc>
                <a:spcPct val="90000"/>
              </a:lnSpc>
              <a:spcAft>
                <a:spcPts val="0"/>
              </a:spcAft>
              <a:buFont typeface="Wingdings 3"/>
              <a:buChar char=""/>
              <a:defRPr/>
            </a:pPr>
            <a:r>
              <a:rPr lang="en-US" sz="2800" dirty="0" smtClean="0"/>
              <a:t>Normal breathing prior to effort</a:t>
            </a:r>
          </a:p>
          <a:p>
            <a:pPr marL="365760" indent="-256032" eaLnBrk="1" fontAlgn="auto" hangingPunct="1">
              <a:lnSpc>
                <a:spcPct val="90000"/>
              </a:lnSpc>
              <a:spcAft>
                <a:spcPts val="0"/>
              </a:spcAft>
              <a:buFont typeface="Wingdings 3"/>
              <a:buChar char=""/>
              <a:defRPr/>
            </a:pPr>
            <a:r>
              <a:rPr lang="en-US" sz="2800" dirty="0" smtClean="0"/>
              <a:t>Maximum forced exhalation during test</a:t>
            </a:r>
          </a:p>
          <a:p>
            <a:pPr marL="365760" indent="-256032" eaLnBrk="1" fontAlgn="auto" hangingPunct="1">
              <a:lnSpc>
                <a:spcPct val="90000"/>
              </a:lnSpc>
              <a:spcAft>
                <a:spcPts val="0"/>
              </a:spcAft>
              <a:buFont typeface="Wingdings 3"/>
              <a:buChar char=""/>
              <a:defRPr/>
            </a:pPr>
            <a:r>
              <a:rPr lang="en-US" sz="2800" dirty="0" smtClean="0"/>
              <a:t>Maneuver repeated until acceptability and reproducibility are achieved.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061" y="2172739"/>
            <a:ext cx="4578235" cy="3433157"/>
          </a:xfrm>
          <a:prstGeom prst="rect">
            <a:avLst/>
          </a:prstGeom>
        </p:spPr>
      </p:pic>
    </p:spTree>
    <p:extLst>
      <p:ext uri="{BB962C8B-B14F-4D97-AF65-F5344CB8AC3E}">
        <p14:creationId xmlns:p14="http://schemas.microsoft.com/office/powerpoint/2010/main" val="29795514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Coaching for Best Technique</a:t>
            </a:r>
            <a:endParaRPr lang="en-US" dirty="0"/>
          </a:p>
        </p:txBody>
      </p:sp>
      <p:sp>
        <p:nvSpPr>
          <p:cNvPr id="3" name="Content Placeholder 2"/>
          <p:cNvSpPr>
            <a:spLocks noGrp="1"/>
          </p:cNvSpPr>
          <p:nvPr>
            <p:ph idx="1"/>
          </p:nvPr>
        </p:nvSpPr>
        <p:spPr/>
        <p:txBody>
          <a:bodyPr/>
          <a:lstStyle/>
          <a:p>
            <a:r>
              <a:rPr lang="en-US" dirty="0" smtClean="0"/>
              <a:t>Filling the lungs completely.</a:t>
            </a:r>
          </a:p>
          <a:p>
            <a:r>
              <a:rPr lang="en-US" dirty="0" smtClean="0"/>
              <a:t>Sealing lips around the spirette so that there are no leaks, taking care not to block its opening with teeth or tongue or bite down excessively</a:t>
            </a:r>
          </a:p>
          <a:p>
            <a:r>
              <a:rPr lang="en-US" dirty="0" smtClean="0"/>
              <a:t>Blasting out as hard and fast as possible.</a:t>
            </a:r>
          </a:p>
          <a:p>
            <a:r>
              <a:rPr lang="en-US" dirty="0" smtClean="0"/>
              <a:t>Continue blowing out until the lungs are completely empty</a:t>
            </a:r>
            <a:endParaRPr lang="en-US" dirty="0"/>
          </a:p>
        </p:txBody>
      </p:sp>
    </p:spTree>
    <p:extLst>
      <p:ext uri="{BB962C8B-B14F-4D97-AF65-F5344CB8AC3E}">
        <p14:creationId xmlns:p14="http://schemas.microsoft.com/office/powerpoint/2010/main" val="383750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59498"/>
            <a:ext cx="7239000" cy="6199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884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dirty="0" smtClean="0"/>
              <a:t>Criteria for Acceptability</a:t>
            </a:r>
          </a:p>
        </p:txBody>
      </p:sp>
      <p:sp>
        <p:nvSpPr>
          <p:cNvPr id="49155" name="Rectangle 3"/>
          <p:cNvSpPr>
            <a:spLocks noGrp="1" noChangeArrowheads="1"/>
          </p:cNvSpPr>
          <p:nvPr>
            <p:ph type="body" sz="half" idx="1"/>
          </p:nvPr>
        </p:nvSpPr>
        <p:spPr>
          <a:xfrm>
            <a:off x="457200" y="1676400"/>
            <a:ext cx="4038600" cy="4525963"/>
          </a:xfrm>
        </p:spPr>
        <p:txBody>
          <a:bodyPr>
            <a:normAutofit fontScale="92500" lnSpcReduction="10000"/>
          </a:bodyPr>
          <a:lstStyle/>
          <a:p>
            <a:pPr eaLnBrk="1" hangingPunct="1"/>
            <a:r>
              <a:rPr lang="en-US" sz="2400" dirty="0" smtClean="0"/>
              <a:t>Lack of artifact </a:t>
            </a:r>
          </a:p>
          <a:p>
            <a:pPr lvl="2" eaLnBrk="1" hangingPunct="1"/>
            <a:r>
              <a:rPr lang="en-US" sz="1800" dirty="0" smtClean="0"/>
              <a:t>Coughing</a:t>
            </a:r>
          </a:p>
          <a:p>
            <a:pPr lvl="2" eaLnBrk="1" hangingPunct="1"/>
            <a:r>
              <a:rPr lang="en-US" sz="1800" dirty="0" smtClean="0"/>
              <a:t>glottic closure</a:t>
            </a:r>
          </a:p>
          <a:p>
            <a:pPr lvl="2" eaLnBrk="1" hangingPunct="1"/>
            <a:r>
              <a:rPr lang="en-US" sz="1800" dirty="0" smtClean="0"/>
              <a:t>equipment problems</a:t>
            </a:r>
          </a:p>
          <a:p>
            <a:pPr eaLnBrk="1" hangingPunct="1"/>
            <a:r>
              <a:rPr lang="en-US" sz="2400" dirty="0" smtClean="0"/>
              <a:t>Satisfactory start without hesitation</a:t>
            </a:r>
          </a:p>
          <a:p>
            <a:pPr eaLnBrk="1" hangingPunct="1"/>
            <a:r>
              <a:rPr lang="en-US" sz="2400" dirty="0" smtClean="0"/>
              <a:t>Satisfactory exhalation with six seconds of smooth, continuous exhalation or a reasonable duration with plateau.</a:t>
            </a:r>
          </a:p>
          <a:p>
            <a:pPr eaLnBrk="1" hangingPunct="1"/>
            <a:r>
              <a:rPr lang="en-US" sz="2400" dirty="0" smtClean="0"/>
              <a:t>3 acceptable spirograms obtained, 2 largest FVC values within 200mL</a:t>
            </a:r>
          </a:p>
          <a:p>
            <a:pPr lvl="2" eaLnBrk="1" hangingPunct="1"/>
            <a:endParaRPr lang="en-US" sz="1800" dirty="0" smtClean="0"/>
          </a:p>
          <a:p>
            <a:pPr marL="667512" lvl="2" indent="0" eaLnBrk="1" hangingPunct="1">
              <a:buNone/>
            </a:pPr>
            <a:endParaRPr lang="en-US" sz="1800" dirty="0" smtClean="0"/>
          </a:p>
        </p:txBody>
      </p:sp>
      <p:pic>
        <p:nvPicPr>
          <p:cNvPr id="49156" name="Picture 12" descr="hoest">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724400" y="2057400"/>
            <a:ext cx="3505200" cy="3429000"/>
          </a:xfrm>
        </p:spPr>
      </p:pic>
      <p:sp>
        <p:nvSpPr>
          <p:cNvPr id="49157" name="Text Box 13"/>
          <p:cNvSpPr txBox="1">
            <a:spLocks noChangeArrowheads="1"/>
          </p:cNvSpPr>
          <p:nvPr/>
        </p:nvSpPr>
        <p:spPr bwMode="auto">
          <a:xfrm>
            <a:off x="6019800" y="5791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a:latin typeface="Times New Roman" pitchFamily="18" charset="0"/>
              </a:rPr>
              <a:t>COUGH</a:t>
            </a:r>
          </a:p>
        </p:txBody>
      </p:sp>
      <p:sp>
        <p:nvSpPr>
          <p:cNvPr id="2" name="TextBox 1"/>
          <p:cNvSpPr txBox="1"/>
          <p:nvPr/>
        </p:nvSpPr>
        <p:spPr>
          <a:xfrm>
            <a:off x="609600" y="6400800"/>
            <a:ext cx="3505200" cy="381000"/>
          </a:xfrm>
          <a:prstGeom prst="rect">
            <a:avLst/>
          </a:prstGeom>
          <a:noFill/>
        </p:spPr>
        <p:txBody>
          <a:bodyPr wrap="square" rtlCol="0">
            <a:spAutoFit/>
          </a:bodyPr>
          <a:lstStyle/>
          <a:p>
            <a:r>
              <a:rPr lang="en-US" dirty="0" smtClean="0"/>
              <a:t>(Miller, 2005)</a:t>
            </a:r>
            <a:endParaRPr lang="en-US" dirty="0"/>
          </a:p>
        </p:txBody>
      </p:sp>
    </p:spTree>
    <p:extLst>
      <p:ext uri="{BB962C8B-B14F-4D97-AF65-F5344CB8AC3E}">
        <p14:creationId xmlns:p14="http://schemas.microsoft.com/office/powerpoint/2010/main" val="34764755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Evaluating Acceptability of Efforts</a:t>
            </a:r>
          </a:p>
        </p:txBody>
      </p:sp>
      <p:pic>
        <p:nvPicPr>
          <p:cNvPr id="50179" name="Picture 6" descr="Spirometry - flow/volum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685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5554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Cough"/>
          <p:cNvPicPr>
            <a:picLocks noGrp="1" noChangeAspect="1" noChangeArrowheads="1"/>
          </p:cNvPicPr>
          <p:nvPr>
            <p:ph sz="quarter" idx="12"/>
          </p:nvPr>
        </p:nvPicPr>
        <p:blipFill>
          <a:blip r:embed="rId2" cstate="print"/>
          <a:srcRect/>
          <a:stretch>
            <a:fillRect/>
          </a:stretch>
        </p:blipFill>
        <p:spPr bwMode="auto">
          <a:xfrm>
            <a:off x="685800" y="1828800"/>
            <a:ext cx="3551238" cy="4271963"/>
          </a:xfrm>
          <a:noFill/>
          <a:ln>
            <a:miter lim="800000"/>
            <a:headEnd/>
            <a:tailEnd/>
          </a:ln>
        </p:spPr>
      </p:pic>
      <p:sp>
        <p:nvSpPr>
          <p:cNvPr id="74755" name="Rectangle 2"/>
          <p:cNvSpPr>
            <a:spLocks noGrp="1" noChangeArrowheads="1"/>
          </p:cNvSpPr>
          <p:nvPr>
            <p:ph type="title"/>
          </p:nvPr>
        </p:nvSpPr>
        <p:spPr>
          <a:xfrm>
            <a:off x="457200" y="61913"/>
            <a:ext cx="8229600" cy="1143000"/>
          </a:xfrm>
        </p:spPr>
        <p:txBody>
          <a:bodyPr/>
          <a:lstStyle/>
          <a:p>
            <a:pPr eaLnBrk="1" hangingPunct="1"/>
            <a:r>
              <a:rPr lang="en-US" dirty="0" smtClean="0">
                <a:latin typeface="Arial" charset="0"/>
                <a:ea typeface="ＭＳ Ｐゴシック" pitchFamily="34" charset="-128"/>
                <a:cs typeface="Arial" charset="0"/>
              </a:rPr>
              <a:t>Unacceptable Efforts</a:t>
            </a:r>
          </a:p>
        </p:txBody>
      </p:sp>
      <p:pic>
        <p:nvPicPr>
          <p:cNvPr id="74756" name="Picture 7" descr="Variable Effort"/>
          <p:cNvPicPr>
            <a:picLocks noChangeAspect="1" noChangeArrowheads="1"/>
          </p:cNvPicPr>
          <p:nvPr/>
        </p:nvPicPr>
        <p:blipFill>
          <a:blip r:embed="rId3" cstate="print"/>
          <a:srcRect/>
          <a:stretch>
            <a:fillRect/>
          </a:stretch>
        </p:blipFill>
        <p:spPr bwMode="auto">
          <a:xfrm>
            <a:off x="5005388" y="1905000"/>
            <a:ext cx="3376612" cy="4495800"/>
          </a:xfrm>
          <a:prstGeom prst="rect">
            <a:avLst/>
          </a:prstGeom>
          <a:noFill/>
          <a:ln w="9525">
            <a:noFill/>
            <a:miter lim="800000"/>
            <a:headEnd/>
            <a:tailEnd/>
          </a:ln>
        </p:spPr>
      </p:pic>
      <p:sp>
        <p:nvSpPr>
          <p:cNvPr id="74757" name="Text Box 12"/>
          <p:cNvSpPr txBox="1">
            <a:spLocks noChangeArrowheads="1"/>
          </p:cNvSpPr>
          <p:nvPr/>
        </p:nvSpPr>
        <p:spPr bwMode="auto">
          <a:xfrm>
            <a:off x="1219200" y="1340643"/>
            <a:ext cx="2667000" cy="519113"/>
          </a:xfrm>
          <a:prstGeom prst="rect">
            <a:avLst/>
          </a:prstGeom>
          <a:noFill/>
          <a:ln w="12700" cap="sq">
            <a:noFill/>
            <a:miter lim="800000"/>
            <a:headEnd type="none" w="sm" len="sm"/>
            <a:tailEnd type="none" w="sm" len="sm"/>
          </a:ln>
        </p:spPr>
        <p:txBody>
          <a:bodyPr>
            <a:spAutoFit/>
          </a:bodyPr>
          <a:lstStyle/>
          <a:p>
            <a:pPr algn="ctr" fontAlgn="base">
              <a:spcBef>
                <a:spcPct val="50000"/>
              </a:spcBef>
              <a:spcAft>
                <a:spcPct val="0"/>
              </a:spcAft>
            </a:pPr>
            <a:r>
              <a:rPr lang="en-US" sz="2800" b="1" u="sng" dirty="0">
                <a:solidFill>
                  <a:prstClr val="black"/>
                </a:solidFill>
                <a:latin typeface="Arial" charset="0"/>
              </a:rPr>
              <a:t>Cough</a:t>
            </a:r>
          </a:p>
        </p:txBody>
      </p:sp>
      <p:sp>
        <p:nvSpPr>
          <p:cNvPr id="74758" name="Text Box 13"/>
          <p:cNvSpPr txBox="1">
            <a:spLocks noChangeArrowheads="1"/>
          </p:cNvSpPr>
          <p:nvPr/>
        </p:nvSpPr>
        <p:spPr bwMode="auto">
          <a:xfrm>
            <a:off x="5234126" y="1394024"/>
            <a:ext cx="3124200" cy="519113"/>
          </a:xfrm>
          <a:prstGeom prst="rect">
            <a:avLst/>
          </a:prstGeom>
          <a:noFill/>
          <a:ln w="12700" cap="sq">
            <a:noFill/>
            <a:miter lim="800000"/>
            <a:headEnd type="none" w="sm" len="sm"/>
            <a:tailEnd type="none" w="sm" len="sm"/>
          </a:ln>
        </p:spPr>
        <p:txBody>
          <a:bodyPr>
            <a:spAutoFit/>
          </a:bodyPr>
          <a:lstStyle/>
          <a:p>
            <a:pPr algn="ctr" fontAlgn="base">
              <a:spcBef>
                <a:spcPct val="50000"/>
              </a:spcBef>
              <a:spcAft>
                <a:spcPct val="0"/>
              </a:spcAft>
            </a:pPr>
            <a:r>
              <a:rPr lang="en-US" sz="2800" b="1" u="sng" dirty="0">
                <a:solidFill>
                  <a:prstClr val="black"/>
                </a:solidFill>
                <a:latin typeface="Arial" charset="0"/>
              </a:rPr>
              <a:t>Variable Effort</a:t>
            </a:r>
          </a:p>
        </p:txBody>
      </p:sp>
    </p:spTree>
    <p:extLst>
      <p:ext uri="{BB962C8B-B14F-4D97-AF65-F5344CB8AC3E}">
        <p14:creationId xmlns:p14="http://schemas.microsoft.com/office/powerpoint/2010/main" val="1975839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smtClean="0"/>
              <a:t>Evaluating Acceptability of Efforts</a:t>
            </a:r>
            <a:endParaRPr lang="en-US" dirty="0"/>
          </a:p>
        </p:txBody>
      </p:sp>
      <p:pic>
        <p:nvPicPr>
          <p:cNvPr id="1026" name="Picture 2"/>
          <p:cNvPicPr>
            <a:picLocks noGrp="1" noChangeAspect="1" noChangeArrowheads="1"/>
          </p:cNvPicPr>
          <p:nvPr>
            <p:ph sz="half" idx="1"/>
          </p:nvPr>
        </p:nvPicPr>
        <p:blipFill rotWithShape="1">
          <a:blip r:embed="rId3" cstate="print"/>
          <a:srcRect l="16085" t="4536" r="15751" b="15409"/>
          <a:stretch/>
        </p:blipFill>
        <p:spPr bwMode="auto">
          <a:xfrm>
            <a:off x="363984" y="1766656"/>
            <a:ext cx="3480047" cy="4270160"/>
          </a:xfrm>
          <a:prstGeom prst="rect">
            <a:avLst/>
          </a:prstGeom>
          <a:noFill/>
          <a:ln w="9525">
            <a:noFill/>
            <a:miter lim="800000"/>
            <a:headEnd/>
            <a:tailEnd/>
          </a:ln>
        </p:spPr>
      </p:pic>
      <p:sp>
        <p:nvSpPr>
          <p:cNvPr id="4" name="Content Placeholder 3"/>
          <p:cNvSpPr>
            <a:spLocks noGrp="1"/>
          </p:cNvSpPr>
          <p:nvPr>
            <p:ph sz="half" idx="2"/>
          </p:nvPr>
        </p:nvSpPr>
        <p:spPr>
          <a:xfrm>
            <a:off x="3886200" y="1920085"/>
            <a:ext cx="4800600" cy="4434840"/>
          </a:xfrm>
        </p:spPr>
        <p:txBody>
          <a:bodyPr>
            <a:normAutofit fontScale="47500" lnSpcReduction="20000"/>
          </a:bodyPr>
          <a:lstStyle/>
          <a:p>
            <a:pPr marL="514350" indent="-514350">
              <a:buFont typeface="+mj-lt"/>
              <a:buAutoNum type="alphaUcPeriod"/>
            </a:pPr>
            <a:r>
              <a:rPr lang="en-US" sz="3600" dirty="0" smtClean="0"/>
              <a:t>Excellent </a:t>
            </a:r>
            <a:r>
              <a:rPr lang="en-US" sz="3600" dirty="0"/>
              <a:t>effort</a:t>
            </a:r>
          </a:p>
          <a:p>
            <a:pPr marL="514350" indent="-514350">
              <a:buFont typeface="+mj-lt"/>
              <a:buAutoNum type="alphaUcPeriod"/>
            </a:pPr>
            <a:r>
              <a:rPr lang="en-US" sz="3600" dirty="0" smtClean="0"/>
              <a:t>Hesitating </a:t>
            </a:r>
            <a:r>
              <a:rPr lang="en-US" sz="3600" dirty="0"/>
              <a:t>start makes curve unacceptable.</a:t>
            </a:r>
          </a:p>
          <a:p>
            <a:pPr marL="514350" indent="-514350">
              <a:buFont typeface="+mj-lt"/>
              <a:buAutoNum type="alphaUcPeriod"/>
            </a:pPr>
            <a:r>
              <a:rPr lang="en-US" sz="3600" dirty="0" smtClean="0"/>
              <a:t>Subject </a:t>
            </a:r>
            <a:r>
              <a:rPr lang="en-US" sz="3600" dirty="0"/>
              <a:t>did not exert maximal effort at start of expiration; tests need to be repeated.</a:t>
            </a:r>
          </a:p>
          <a:p>
            <a:pPr marL="514350" indent="-514350">
              <a:buFont typeface="+mj-lt"/>
              <a:buAutoNum type="alphaUcPeriod"/>
            </a:pPr>
            <a:r>
              <a:rPr lang="en-US" sz="3600" dirty="0" smtClean="0"/>
              <a:t>Such </a:t>
            </a:r>
            <a:r>
              <a:rPr lang="en-US" sz="3600" dirty="0"/>
              <a:t>a curve almost always indicates failure to exert maximal effort initially, but occasionally it is reproducible and valid, especially in young, nonsmoking females.  This is called a “ rainbow curve”</a:t>
            </a:r>
          </a:p>
          <a:p>
            <a:pPr marL="514350" indent="-514350">
              <a:buFont typeface="+mj-lt"/>
              <a:buAutoNum type="alphaUcPeriod"/>
            </a:pPr>
            <a:r>
              <a:rPr lang="en-US" sz="3600" dirty="0" smtClean="0"/>
              <a:t>Curve </a:t>
            </a:r>
            <a:r>
              <a:rPr lang="en-US" sz="3600" dirty="0"/>
              <a:t>shows good start but subject quit too soon</a:t>
            </a:r>
            <a:r>
              <a:rPr lang="en-US" sz="3600" dirty="0" smtClean="0"/>
              <a:t>; test </a:t>
            </a:r>
            <a:r>
              <a:rPr lang="en-US" sz="3600" dirty="0"/>
              <a:t>needs to be repeated.</a:t>
            </a:r>
          </a:p>
          <a:p>
            <a:pPr marL="514350" indent="-514350">
              <a:buFont typeface="+mj-lt"/>
              <a:buAutoNum type="alphaUcPeriod"/>
            </a:pPr>
            <a:r>
              <a:rPr lang="en-US" sz="3600" dirty="0" smtClean="0"/>
              <a:t>Coughing </a:t>
            </a:r>
            <a:r>
              <a:rPr lang="en-US" sz="3600" dirty="0"/>
              <a:t>affects the </a:t>
            </a:r>
            <a:r>
              <a:rPr lang="en-US" sz="3600" dirty="0" smtClean="0"/>
              <a:t>calculation.</a:t>
            </a:r>
            <a:endParaRPr lang="en-US" sz="3600" dirty="0"/>
          </a:p>
          <a:p>
            <a:pPr marL="514350" indent="-514350">
              <a:buFont typeface="+mj-lt"/>
              <a:buAutoNum type="alphaUcPeriod"/>
            </a:pPr>
            <a:r>
              <a:rPr lang="en-US" sz="3600" dirty="0" smtClean="0"/>
              <a:t>Subject </a:t>
            </a:r>
            <a:r>
              <a:rPr lang="en-US" sz="3600" dirty="0"/>
              <a:t>stopped exhaling momentarily; test needs to be repeated.</a:t>
            </a:r>
          </a:p>
          <a:p>
            <a:pPr marL="514350" indent="-514350">
              <a:buFont typeface="+mj-lt"/>
              <a:buAutoNum type="alphaUcPeriod"/>
            </a:pPr>
            <a:r>
              <a:rPr lang="en-US" sz="3600" dirty="0" smtClean="0"/>
              <a:t>This </a:t>
            </a:r>
            <a:r>
              <a:rPr lang="en-US" sz="3600" dirty="0"/>
              <a:t>curve with a “ knee” is a normal variant that often is seen in nonsmokers, especially when young.</a:t>
            </a:r>
          </a:p>
          <a:p>
            <a:endParaRPr lang="en-US" dirty="0"/>
          </a:p>
        </p:txBody>
      </p:sp>
    </p:spTree>
    <p:extLst>
      <p:ext uri="{BB962C8B-B14F-4D97-AF65-F5344CB8AC3E}">
        <p14:creationId xmlns:p14="http://schemas.microsoft.com/office/powerpoint/2010/main" val="2065560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51816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25246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Establishing Reproducibility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rgbClr val="FF0000"/>
                </a:solidFill>
              </a:rPr>
              <a:t>After three acceptable spirograms </a:t>
            </a:r>
            <a:r>
              <a:rPr lang="en-US" dirty="0"/>
              <a:t>have been obtained, apply the following </a:t>
            </a:r>
            <a:r>
              <a:rPr lang="en-US" dirty="0" smtClean="0"/>
              <a:t>tests:</a:t>
            </a:r>
            <a:endParaRPr lang="en-US" dirty="0"/>
          </a:p>
          <a:p>
            <a:r>
              <a:rPr lang="en-US" dirty="0"/>
              <a:t>The two largest values of FVC must be within 0.150L of each other</a:t>
            </a:r>
          </a:p>
          <a:p>
            <a:r>
              <a:rPr lang="en-US" dirty="0"/>
              <a:t>The two largest values of FEV1 must be within 0.150L of each other</a:t>
            </a:r>
          </a:p>
          <a:p>
            <a:r>
              <a:rPr lang="en-US" dirty="0"/>
              <a:t>If both of these criteria are met, the test session may be concluded.</a:t>
            </a:r>
          </a:p>
          <a:p>
            <a:r>
              <a:rPr lang="en-US" dirty="0"/>
              <a:t>If both of these criteria are not met, continue testing </a:t>
            </a:r>
            <a:r>
              <a:rPr lang="en-US" dirty="0" smtClean="0"/>
              <a:t>until</a:t>
            </a:r>
          </a:p>
          <a:p>
            <a:pPr lvl="1"/>
            <a:r>
              <a:rPr lang="en-US" sz="2600" dirty="0" smtClean="0"/>
              <a:t>Both </a:t>
            </a:r>
            <a:r>
              <a:rPr lang="en-US" sz="2600" dirty="0"/>
              <a:t>criteria are met with analysis of additional acceptable spirograms</a:t>
            </a:r>
          </a:p>
          <a:p>
            <a:pPr marL="0" indent="0">
              <a:buNone/>
            </a:pPr>
            <a:r>
              <a:rPr lang="en-US" dirty="0"/>
              <a:t>Or</a:t>
            </a:r>
          </a:p>
          <a:p>
            <a:pPr lvl="1"/>
            <a:r>
              <a:rPr lang="en-US" sz="2600" dirty="0"/>
              <a:t>A total of eight tests have been performed or</a:t>
            </a:r>
          </a:p>
          <a:p>
            <a:pPr lvl="1"/>
            <a:r>
              <a:rPr lang="en-US" sz="2600" dirty="0"/>
              <a:t>Patient/subject cannot or should not continue</a:t>
            </a:r>
          </a:p>
          <a:p>
            <a:pPr lvl="1"/>
            <a:r>
              <a:rPr lang="en-US" sz="2600" dirty="0">
                <a:solidFill>
                  <a:srgbClr val="FF0000"/>
                </a:solidFill>
              </a:rPr>
              <a:t>Save as a minimum, the three satisfactory maneuvers</a:t>
            </a:r>
          </a:p>
          <a:p>
            <a:pPr marL="0" indent="0">
              <a:buNone/>
            </a:pPr>
            <a:endParaRPr lang="en-US" dirty="0"/>
          </a:p>
        </p:txBody>
      </p:sp>
      <p:sp>
        <p:nvSpPr>
          <p:cNvPr id="4" name="TextBox 3"/>
          <p:cNvSpPr txBox="1"/>
          <p:nvPr/>
        </p:nvSpPr>
        <p:spPr>
          <a:xfrm>
            <a:off x="533400" y="5715000"/>
            <a:ext cx="5181600" cy="369332"/>
          </a:xfrm>
          <a:prstGeom prst="rect">
            <a:avLst/>
          </a:prstGeom>
          <a:noFill/>
        </p:spPr>
        <p:txBody>
          <a:bodyPr wrap="square" rtlCol="0">
            <a:spAutoFit/>
          </a:bodyPr>
          <a:lstStyle/>
          <a:p>
            <a:r>
              <a:rPr lang="en-US" dirty="0"/>
              <a:t>(Miller, 2005)</a:t>
            </a:r>
          </a:p>
        </p:txBody>
      </p:sp>
    </p:spTree>
    <p:extLst>
      <p:ext uri="{BB962C8B-B14F-4D97-AF65-F5344CB8AC3E}">
        <p14:creationId xmlns:p14="http://schemas.microsoft.com/office/powerpoint/2010/main" val="1855029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dirty="0" smtClean="0"/>
              <a:t>Key Elements of Spirometry</a:t>
            </a:r>
          </a:p>
        </p:txBody>
      </p:sp>
      <p:sp>
        <p:nvSpPr>
          <p:cNvPr id="49155" name="Rectangle 8"/>
          <p:cNvSpPr>
            <a:spLocks noGrp="1" noChangeArrowheads="1"/>
          </p:cNvSpPr>
          <p:nvPr>
            <p:ph type="body" sz="half" idx="2"/>
          </p:nvPr>
        </p:nvSpPr>
        <p:spPr>
          <a:xfrm>
            <a:off x="3581400" y="1524000"/>
            <a:ext cx="5029200" cy="4525963"/>
          </a:xfrm>
        </p:spPr>
        <p:txBody>
          <a:bodyPr>
            <a:normAutofit lnSpcReduction="10000"/>
          </a:bodyPr>
          <a:lstStyle/>
          <a:p>
            <a:pPr marL="365760" indent="-256032" eaLnBrk="1" fontAlgn="auto" hangingPunct="1">
              <a:spcAft>
                <a:spcPts val="0"/>
              </a:spcAft>
              <a:buFontTx/>
              <a:buNone/>
              <a:defRPr/>
            </a:pPr>
            <a:r>
              <a:rPr lang="en-US" sz="2400" b="1" dirty="0" smtClean="0"/>
              <a:t>FVC: Forced</a:t>
            </a:r>
            <a:r>
              <a:rPr lang="en-US" sz="2400" dirty="0" smtClean="0"/>
              <a:t> Vital Capacity is maximal volume of air forcibly exhaled from the point of maximal inhalation</a:t>
            </a:r>
          </a:p>
          <a:p>
            <a:pPr marL="365760" indent="-256032" eaLnBrk="1" fontAlgn="auto" hangingPunct="1">
              <a:spcAft>
                <a:spcPts val="0"/>
              </a:spcAft>
              <a:buFontTx/>
              <a:buNone/>
              <a:defRPr/>
            </a:pPr>
            <a:r>
              <a:rPr lang="en-US" sz="2400" b="1" dirty="0" smtClean="0"/>
              <a:t>FEV</a:t>
            </a:r>
            <a:r>
              <a:rPr lang="en-US" sz="2000" b="1" dirty="0" smtClean="0"/>
              <a:t>1</a:t>
            </a:r>
            <a:r>
              <a:rPr lang="en-US" sz="2400" dirty="0" smtClean="0"/>
              <a:t>: Forced Expiratory Volume is volume of air exhaled during the first second of the FVC</a:t>
            </a:r>
          </a:p>
          <a:p>
            <a:pPr marL="365760" indent="-256032" eaLnBrk="1" fontAlgn="auto" hangingPunct="1">
              <a:spcAft>
                <a:spcPts val="0"/>
              </a:spcAft>
              <a:buFontTx/>
              <a:buNone/>
              <a:defRPr/>
            </a:pPr>
            <a:r>
              <a:rPr lang="en-US" sz="2400" b="1" dirty="0" smtClean="0"/>
              <a:t>FEV</a:t>
            </a:r>
            <a:r>
              <a:rPr lang="en-US" sz="2000" b="1" dirty="0" smtClean="0"/>
              <a:t>1</a:t>
            </a:r>
            <a:r>
              <a:rPr lang="en-US" sz="2400" b="1" dirty="0" smtClean="0"/>
              <a:t>/FVC:</a:t>
            </a:r>
            <a:r>
              <a:rPr lang="en-US" sz="2400" dirty="0" smtClean="0"/>
              <a:t> ratio of FEV</a:t>
            </a:r>
            <a:r>
              <a:rPr lang="en-US" sz="2000" dirty="0" smtClean="0"/>
              <a:t>1</a:t>
            </a:r>
            <a:r>
              <a:rPr lang="en-US" sz="2400" dirty="0" smtClean="0"/>
              <a:t> to FVC, expressed as a percentage</a:t>
            </a:r>
          </a:p>
          <a:p>
            <a:pPr marL="365760" indent="-256032" eaLnBrk="1" fontAlgn="auto" hangingPunct="1">
              <a:spcAft>
                <a:spcPts val="0"/>
              </a:spcAft>
              <a:buFontTx/>
              <a:buNone/>
              <a:defRPr/>
            </a:pPr>
            <a:r>
              <a:rPr lang="en-US" sz="2400" b="1" dirty="0" smtClean="0"/>
              <a:t>PEFR:</a:t>
            </a:r>
            <a:r>
              <a:rPr lang="en-US" sz="2400" dirty="0" smtClean="0"/>
              <a:t> Peak Expiratory Flow Rate is maximum air flow rate during forced exhalation.</a:t>
            </a:r>
          </a:p>
        </p:txBody>
      </p:sp>
      <p:pic>
        <p:nvPicPr>
          <p:cNvPr id="51204" name="Picture 6" descr="spiro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3352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9"/>
          <p:cNvSpPr txBox="1">
            <a:spLocks noChangeArrowheads="1"/>
          </p:cNvSpPr>
          <p:nvPr/>
        </p:nvSpPr>
        <p:spPr bwMode="auto">
          <a:xfrm>
            <a:off x="3031724" y="33750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latin typeface="Myriad Web" pitchFamily="34" charset="0"/>
              </a:rPr>
              <a:t>FVC</a:t>
            </a:r>
          </a:p>
        </p:txBody>
      </p:sp>
      <p:sp>
        <p:nvSpPr>
          <p:cNvPr id="51206" name="Line 10"/>
          <p:cNvSpPr>
            <a:spLocks noChangeShapeType="1"/>
          </p:cNvSpPr>
          <p:nvPr/>
        </p:nvSpPr>
        <p:spPr bwMode="auto">
          <a:xfrm flipH="1">
            <a:off x="2955524" y="3543300"/>
            <a:ext cx="152400" cy="152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7697933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Abbreviations for PFTs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DLCO: </a:t>
            </a:r>
            <a:r>
              <a:rPr lang="en-US" dirty="0" smtClean="0"/>
              <a:t>Diffusing capacity of the lung; the capacity of the lungs to transfer carbon monoxide (mL/min/mm Hg)</a:t>
            </a:r>
          </a:p>
          <a:p>
            <a:pPr marL="0" indent="0">
              <a:buNone/>
            </a:pPr>
            <a:r>
              <a:rPr lang="en-US" b="1" u="sng" dirty="0" smtClean="0"/>
              <a:t>ERV: </a:t>
            </a:r>
            <a:r>
              <a:rPr lang="en-US" dirty="0" smtClean="0"/>
              <a:t>Expiratory Reserve Volume; the maximum volume of air that can be exhaled from the end-expiratory tidal position.</a:t>
            </a:r>
          </a:p>
          <a:p>
            <a:pPr marL="0" indent="0">
              <a:buNone/>
            </a:pPr>
            <a:r>
              <a:rPr lang="en-US" b="1" u="sng" dirty="0" smtClean="0"/>
              <a:t>FET: </a:t>
            </a:r>
            <a:r>
              <a:rPr lang="en-US" dirty="0" smtClean="0"/>
              <a:t>Forced expiratory time; the amount of time the patient exhales during the FVC maneuver (seconds)</a:t>
            </a:r>
          </a:p>
          <a:p>
            <a:pPr marL="0" indent="0">
              <a:buNone/>
            </a:pPr>
            <a:r>
              <a:rPr lang="en-US" b="1" u="sng" dirty="0" smtClean="0"/>
              <a:t>FEV1: </a:t>
            </a:r>
            <a:r>
              <a:rPr lang="en-US" dirty="0" smtClean="0"/>
              <a:t>Forced expiratory volume in 1 second; volume of air forcibly expired from a maximum inspiratory effort in the first second (L)</a:t>
            </a:r>
          </a:p>
          <a:p>
            <a:pPr marL="0" indent="0">
              <a:buNone/>
            </a:pPr>
            <a:r>
              <a:rPr lang="en-US" b="1" u="sng" dirty="0" smtClean="0"/>
              <a:t>FEV1/FVC ratio: </a:t>
            </a:r>
            <a:r>
              <a:rPr lang="en-US" dirty="0" smtClean="0"/>
              <a:t>Ratio of FEV1 to FVC</a:t>
            </a:r>
          </a:p>
          <a:p>
            <a:pPr marL="0" indent="0">
              <a:buNone/>
            </a:pPr>
            <a:r>
              <a:rPr lang="en-US" b="1" u="sng" dirty="0" smtClean="0"/>
              <a:t>FRC: </a:t>
            </a:r>
            <a:r>
              <a:rPr lang="en-US" dirty="0" smtClean="0"/>
              <a:t>Functional residual capacity; the volume of air in the lungs following a tidal volume exhalation = ERV + RV (L)</a:t>
            </a:r>
          </a:p>
          <a:p>
            <a:pPr marL="0" indent="0">
              <a:buNone/>
            </a:pPr>
            <a:r>
              <a:rPr lang="en-US" b="1" u="sng" dirty="0" smtClean="0"/>
              <a:t>FVC: </a:t>
            </a:r>
            <a:r>
              <a:rPr lang="en-US" dirty="0" smtClean="0"/>
              <a:t>Forced vital capacity; the total volume that can be forcefully expired from a maximal inspiratory effort (L)</a:t>
            </a:r>
          </a:p>
          <a:p>
            <a:pPr marL="0" indent="0">
              <a:buNone/>
            </a:pPr>
            <a:r>
              <a:rPr lang="en-US" b="1" u="sng" dirty="0"/>
              <a:t>IC: </a:t>
            </a:r>
            <a:r>
              <a:rPr lang="en-US" dirty="0"/>
              <a:t>Inspiratory capacity; the maximum volume of air that can be inhaled from tidal volume end-expiratory level; the sum of IRV and VT (L)</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89281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457200" y="381000"/>
            <a:ext cx="8229600" cy="1143000"/>
          </a:xfrm>
        </p:spPr>
        <p:txBody>
          <a:bodyPr/>
          <a:lstStyle/>
          <a:p>
            <a:pPr eaLnBrk="1" hangingPunct="1"/>
            <a:r>
              <a:rPr lang="en-US" dirty="0" smtClean="0">
                <a:latin typeface="Arial" charset="0"/>
                <a:ea typeface="ＭＳ Ｐゴシック" pitchFamily="34" charset="-128"/>
                <a:cs typeface="Arial" charset="0"/>
              </a:rPr>
              <a:t>Spirometry Results</a:t>
            </a:r>
          </a:p>
        </p:txBody>
      </p:sp>
      <p:sp>
        <p:nvSpPr>
          <p:cNvPr id="55298" name="Rectangle 3"/>
          <p:cNvSpPr>
            <a:spLocks noGrp="1" noChangeArrowheads="1"/>
          </p:cNvSpPr>
          <p:nvPr>
            <p:ph idx="1"/>
          </p:nvPr>
        </p:nvSpPr>
        <p:spPr/>
        <p:txBody>
          <a:bodyPr>
            <a:normAutofit lnSpcReduction="10000"/>
          </a:bodyPr>
          <a:lstStyle/>
          <a:p>
            <a:pPr>
              <a:defRPr/>
            </a:pPr>
            <a:r>
              <a:rPr lang="en-US" dirty="0" smtClean="0">
                <a:latin typeface="Arial" charset="0"/>
                <a:cs typeface="Arial" charset="0"/>
              </a:rPr>
              <a:t>Assessment is based on patient’s measured FVC, FEV1 and FEV1 /FVC values relative to reference or predicted values </a:t>
            </a:r>
          </a:p>
          <a:p>
            <a:pPr eaLnBrk="1" hangingPunct="1">
              <a:defRPr/>
            </a:pPr>
            <a:r>
              <a:rPr lang="en-US" dirty="0" smtClean="0">
                <a:latin typeface="Arial" charset="0"/>
                <a:cs typeface="Arial" charset="0"/>
              </a:rPr>
              <a:t>The predicted values depend on the individual’s age, gender, height and race.</a:t>
            </a:r>
          </a:p>
          <a:p>
            <a:pPr eaLnBrk="1" hangingPunct="1">
              <a:defRPr/>
            </a:pPr>
            <a:r>
              <a:rPr lang="en-US" dirty="0" smtClean="0">
                <a:latin typeface="Arial" charset="0"/>
                <a:cs typeface="Arial" charset="0"/>
              </a:rPr>
              <a:t>Predicted values are derived from large studies of pulmonary function in greater population. </a:t>
            </a:r>
          </a:p>
          <a:p>
            <a:pPr eaLnBrk="1" hangingPunct="1">
              <a:defRPr/>
            </a:pPr>
            <a:r>
              <a:rPr lang="en-US" dirty="0" smtClean="0">
                <a:latin typeface="Arial" charset="0"/>
                <a:cs typeface="Arial" charset="0"/>
              </a:rPr>
              <a:t>The numbers are presented as percentages of the average expected in someone of the same age, height, sex and race. This is called </a:t>
            </a:r>
            <a:r>
              <a:rPr lang="en-US" i="1" dirty="0" smtClean="0">
                <a:latin typeface="Arial" charset="0"/>
                <a:cs typeface="Arial" charset="0"/>
              </a:rPr>
              <a:t>percent predicted</a:t>
            </a:r>
            <a:r>
              <a:rPr lang="en-US" dirty="0" smtClean="0">
                <a:latin typeface="Arial" charset="0"/>
                <a:cs typeface="Arial" charset="0"/>
              </a:rPr>
              <a:t>. </a:t>
            </a:r>
          </a:p>
          <a:p>
            <a:pPr eaLnBrk="1" hangingPunct="1">
              <a:defRPr/>
            </a:pPr>
            <a:endParaRPr lang="en-US" dirty="0" smtClean="0">
              <a:latin typeface="Arial" charset="0"/>
              <a:cs typeface="Arial" charset="0"/>
            </a:endParaRPr>
          </a:p>
        </p:txBody>
      </p:sp>
    </p:spTree>
    <p:extLst>
      <p:ext uri="{BB962C8B-B14F-4D97-AF65-F5344CB8AC3E}">
        <p14:creationId xmlns:p14="http://schemas.microsoft.com/office/powerpoint/2010/main" val="797460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457200" y="381000"/>
            <a:ext cx="8229600" cy="1143000"/>
          </a:xfrm>
        </p:spPr>
        <p:txBody>
          <a:bodyPr/>
          <a:lstStyle/>
          <a:p>
            <a:pPr eaLnBrk="1" hangingPunct="1"/>
            <a:r>
              <a:rPr lang="en-US" dirty="0" smtClean="0">
                <a:latin typeface="Arial" charset="0"/>
                <a:ea typeface="ＭＳ Ｐゴシック" pitchFamily="34" charset="-128"/>
                <a:cs typeface="Arial" charset="0"/>
              </a:rPr>
              <a:t>Interpreting Spirometry</a:t>
            </a:r>
          </a:p>
        </p:txBody>
      </p:sp>
      <p:sp>
        <p:nvSpPr>
          <p:cNvPr id="59394" name="Rectangle 3"/>
          <p:cNvSpPr>
            <a:spLocks noGrp="1" noChangeArrowheads="1"/>
          </p:cNvSpPr>
          <p:nvPr>
            <p:ph idx="1"/>
          </p:nvPr>
        </p:nvSpPr>
        <p:spPr/>
        <p:txBody>
          <a:bodyPr/>
          <a:lstStyle/>
          <a:p>
            <a:pPr eaLnBrk="1" hangingPunct="1"/>
            <a:r>
              <a:rPr lang="en-US" dirty="0" smtClean="0">
                <a:latin typeface="Arial" charset="0"/>
                <a:ea typeface="ＭＳ Ｐゴシック" pitchFamily="34" charset="-128"/>
                <a:cs typeface="Arial" charset="0"/>
              </a:rPr>
              <a:t>Normal values for FEV1 and FVC are expressed in both absolute numbers and percent predicted of normal.</a:t>
            </a:r>
          </a:p>
          <a:p>
            <a:pPr eaLnBrk="1" hangingPunct="1"/>
            <a:r>
              <a:rPr lang="en-US" dirty="0" smtClean="0">
                <a:latin typeface="Arial" charset="0"/>
                <a:ea typeface="ＭＳ Ｐゴシック" pitchFamily="34" charset="-128"/>
                <a:cs typeface="Arial" charset="0"/>
              </a:rPr>
              <a:t>Values for FVC and FEV1 that are above 80% of predicted are defined as within the normal range. (The FEV1/FVC ratio is at least 80% of patient’s vital capacity in one second.)</a:t>
            </a:r>
          </a:p>
          <a:p>
            <a:pPr eaLnBrk="1" hangingPunct="1"/>
            <a:r>
              <a:rPr lang="en-US" dirty="0" smtClean="0">
                <a:latin typeface="Arial" charset="0"/>
                <a:ea typeface="ＭＳ Ｐゴシック" pitchFamily="34" charset="-128"/>
                <a:cs typeface="Arial" charset="0"/>
              </a:rPr>
              <a:t>FEV1/FVC ratio declines as a normal part of aging.</a:t>
            </a:r>
          </a:p>
        </p:txBody>
      </p:sp>
    </p:spTree>
    <p:extLst>
      <p:ext uri="{BB962C8B-B14F-4D97-AF65-F5344CB8AC3E}">
        <p14:creationId xmlns:p14="http://schemas.microsoft.com/office/powerpoint/2010/main" val="1056351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200" dirty="0" smtClean="0">
                <a:latin typeface="Arial" pitchFamily="34" charset="0"/>
                <a:cs typeface="Arial" pitchFamily="34" charset="0"/>
              </a:rPr>
              <a:t>FVC: Forced Vital Capacity</a:t>
            </a:r>
            <a:endParaRPr lang="en-US" sz="3200" dirty="0">
              <a:latin typeface="Arial" pitchFamily="34" charset="0"/>
              <a:cs typeface="Arial" pitchFamily="34" charset="0"/>
            </a:endParaRPr>
          </a:p>
        </p:txBody>
      </p:sp>
      <p:sp>
        <p:nvSpPr>
          <p:cNvPr id="4" name="Text Placeholder 3"/>
          <p:cNvSpPr>
            <a:spLocks noGrp="1"/>
          </p:cNvSpPr>
          <p:nvPr>
            <p:ph type="body" idx="1"/>
          </p:nvPr>
        </p:nvSpPr>
        <p:spPr>
          <a:xfrm>
            <a:off x="457200" y="2057400"/>
            <a:ext cx="4040188" cy="457200"/>
          </a:xfrm>
        </p:spPr>
        <p:txBody>
          <a:bodyPr/>
          <a:lstStyle/>
          <a:p>
            <a:endParaRPr lang="en-US" dirty="0"/>
          </a:p>
        </p:txBody>
      </p:sp>
      <p:sp>
        <p:nvSpPr>
          <p:cNvPr id="5" name="Text Placeholder 4"/>
          <p:cNvSpPr>
            <a:spLocks noGrp="1"/>
          </p:cNvSpPr>
          <p:nvPr>
            <p:ph type="body" sz="half" idx="3"/>
          </p:nvPr>
        </p:nvSpPr>
        <p:spPr/>
        <p:txBody>
          <a:bodyPr/>
          <a:lstStyle/>
          <a:p>
            <a:endParaRPr lang="en-US" dirty="0"/>
          </a:p>
        </p:txBody>
      </p:sp>
      <p:sp>
        <p:nvSpPr>
          <p:cNvPr id="3" name="Content Placeholder 2"/>
          <p:cNvSpPr>
            <a:spLocks noGrp="1"/>
          </p:cNvSpPr>
          <p:nvPr>
            <p:ph sz="quarter" idx="2"/>
          </p:nvPr>
        </p:nvSpPr>
        <p:spPr>
          <a:xfrm>
            <a:off x="457200" y="1676400"/>
            <a:ext cx="4040188" cy="4683920"/>
          </a:xfrm>
        </p:spPr>
        <p:txBody>
          <a:bodyPr>
            <a:normAutofit fontScale="92500"/>
          </a:bodyPr>
          <a:lstStyle/>
          <a:p>
            <a:r>
              <a:rPr lang="en-US" sz="2400" dirty="0" smtClean="0">
                <a:latin typeface="Arial" pitchFamily="34" charset="0"/>
                <a:cs typeface="Arial" pitchFamily="34" charset="0"/>
              </a:rPr>
              <a:t>Is the maximum volume of gas that can be expired when the subject exhales as forcefully and rapidly as possible after a maximal inspiration. Often referred as FVC maneuver.</a:t>
            </a:r>
          </a:p>
          <a:p>
            <a:r>
              <a:rPr lang="en-US" sz="2400" dirty="0" smtClean="0">
                <a:latin typeface="Arial" pitchFamily="34" charset="0"/>
                <a:cs typeface="Arial" pitchFamily="34" charset="0"/>
              </a:rPr>
              <a:t>The forced expiratory volume( FEV t) is the volume of air expired over a given time interval(T) from the beginning of FVC maneuver</a:t>
            </a:r>
            <a:endParaRPr lang="en-US" sz="2400" dirty="0">
              <a:latin typeface="Arial" pitchFamily="34" charset="0"/>
              <a:cs typeface="Arial" pitchFamily="34" charset="0"/>
            </a:endParaRPr>
          </a:p>
        </p:txBody>
      </p:sp>
      <p:sp>
        <p:nvSpPr>
          <p:cNvPr id="6" name="Content Placeholder 5"/>
          <p:cNvSpPr>
            <a:spLocks noGrp="1"/>
          </p:cNvSpPr>
          <p:nvPr>
            <p:ph sz="quarter" idx="4"/>
          </p:nvPr>
        </p:nvSpPr>
        <p:spPr>
          <a:xfrm>
            <a:off x="4645025" y="1600200"/>
            <a:ext cx="4041775" cy="4760120"/>
          </a:xfrm>
        </p:spPr>
        <p:txBody>
          <a:bodyPr>
            <a:normAutofit lnSpcReduction="10000"/>
          </a:bodyPr>
          <a:lstStyle/>
          <a:p>
            <a:r>
              <a:rPr lang="en-US" sz="2000" dirty="0" smtClean="0">
                <a:latin typeface="Arial" pitchFamily="34" charset="0"/>
                <a:cs typeface="Arial" pitchFamily="34" charset="0"/>
              </a:rPr>
              <a:t>Reduced value indicates one of 4 possibilities:</a:t>
            </a:r>
          </a:p>
          <a:p>
            <a:pPr lvl="1"/>
            <a:r>
              <a:rPr lang="en-US" sz="1800" dirty="0" smtClean="0">
                <a:latin typeface="Arial" pitchFamily="34" charset="0"/>
                <a:cs typeface="Arial" pitchFamily="34" charset="0"/>
              </a:rPr>
              <a:t>Diseases </a:t>
            </a:r>
            <a:r>
              <a:rPr lang="en-US" sz="1800" dirty="0">
                <a:latin typeface="Arial" pitchFamily="34" charset="0"/>
                <a:cs typeface="Arial" pitchFamily="34" charset="0"/>
              </a:rPr>
              <a:t>of the </a:t>
            </a:r>
            <a:r>
              <a:rPr lang="en-US" sz="1800" dirty="0">
                <a:solidFill>
                  <a:srgbClr val="FF0000"/>
                </a:solidFill>
                <a:latin typeface="Arial" pitchFamily="34" charset="0"/>
                <a:cs typeface="Arial" pitchFamily="34" charset="0"/>
              </a:rPr>
              <a:t>lung</a:t>
            </a:r>
            <a:r>
              <a:rPr lang="en-US" sz="1800" dirty="0">
                <a:latin typeface="Arial" pitchFamily="34" charset="0"/>
                <a:cs typeface="Arial" pitchFamily="34" charset="0"/>
              </a:rPr>
              <a:t>- lung resection, area of collapse, obstructive lung disease which limits normal deflation of the lung</a:t>
            </a:r>
          </a:p>
          <a:p>
            <a:pPr lvl="1"/>
            <a:r>
              <a:rPr lang="en-US" sz="1800" dirty="0">
                <a:latin typeface="Arial" pitchFamily="34" charset="0"/>
                <a:cs typeface="Arial" pitchFamily="34" charset="0"/>
              </a:rPr>
              <a:t>Problems in </a:t>
            </a:r>
            <a:r>
              <a:rPr lang="en-US" sz="1800" dirty="0">
                <a:solidFill>
                  <a:srgbClr val="FF0000"/>
                </a:solidFill>
                <a:latin typeface="Arial" pitchFamily="34" charset="0"/>
                <a:cs typeface="Arial" pitchFamily="34" charset="0"/>
              </a:rPr>
              <a:t>pleural cavity- </a:t>
            </a:r>
            <a:r>
              <a:rPr lang="en-US" sz="1800" dirty="0">
                <a:latin typeface="Arial" pitchFamily="34" charset="0"/>
                <a:cs typeface="Arial" pitchFamily="34" charset="0"/>
              </a:rPr>
              <a:t>enlarged heart, pleural fluid, or tumor</a:t>
            </a:r>
          </a:p>
          <a:p>
            <a:pPr lvl="1"/>
            <a:r>
              <a:rPr lang="en-US" sz="1800" dirty="0">
                <a:solidFill>
                  <a:srgbClr val="FF0000"/>
                </a:solidFill>
                <a:latin typeface="Arial" pitchFamily="34" charset="0"/>
                <a:cs typeface="Arial" pitchFamily="34" charset="0"/>
              </a:rPr>
              <a:t>Chest wall- </a:t>
            </a:r>
            <a:r>
              <a:rPr lang="en-US" sz="1800" dirty="0">
                <a:latin typeface="Arial" pitchFamily="34" charset="0"/>
                <a:cs typeface="Arial" pitchFamily="34" charset="0"/>
              </a:rPr>
              <a:t>is restricted</a:t>
            </a:r>
          </a:p>
          <a:p>
            <a:pPr lvl="1"/>
            <a:r>
              <a:rPr lang="en-US" sz="1800" dirty="0">
                <a:latin typeface="Arial" pitchFamily="34" charset="0"/>
                <a:cs typeface="Arial" pitchFamily="34" charset="0"/>
              </a:rPr>
              <a:t>Inflation and deflation of the system, requires normal functioning of </a:t>
            </a:r>
            <a:r>
              <a:rPr lang="en-US" sz="1800" dirty="0">
                <a:solidFill>
                  <a:srgbClr val="FF0000"/>
                </a:solidFill>
                <a:latin typeface="Arial" pitchFamily="34" charset="0"/>
                <a:cs typeface="Arial" pitchFamily="34" charset="0"/>
              </a:rPr>
              <a:t>respiratory muscles</a:t>
            </a:r>
            <a:r>
              <a:rPr lang="en-US" sz="1800" dirty="0">
                <a:latin typeface="Arial" pitchFamily="34" charset="0"/>
                <a:cs typeface="Arial" pitchFamily="34" charset="0"/>
              </a:rPr>
              <a:t>, primarily the diaphragm, intercostal muscles, and the abdominal muscles</a:t>
            </a:r>
          </a:p>
          <a:p>
            <a:endParaRPr lang="en-US" dirty="0"/>
          </a:p>
        </p:txBody>
      </p:sp>
    </p:spTree>
    <p:extLst>
      <p:ext uri="{BB962C8B-B14F-4D97-AF65-F5344CB8AC3E}">
        <p14:creationId xmlns:p14="http://schemas.microsoft.com/office/powerpoint/2010/main" val="3267523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200" dirty="0" smtClean="0">
                <a:latin typeface="Arial" pitchFamily="34" charset="0"/>
                <a:cs typeface="Arial" pitchFamily="34" charset="0"/>
              </a:rPr>
              <a:t>FEV</a:t>
            </a:r>
            <a:r>
              <a:rPr lang="en-US" sz="2000" dirty="0" smtClean="0">
                <a:latin typeface="Arial" pitchFamily="34" charset="0"/>
                <a:cs typeface="Arial" pitchFamily="34" charset="0"/>
              </a:rPr>
              <a:t>1</a:t>
            </a:r>
            <a:r>
              <a:rPr lang="en-US" sz="3200" dirty="0" smtClean="0">
                <a:latin typeface="Arial" pitchFamily="34" charset="0"/>
                <a:cs typeface="Arial" pitchFamily="34" charset="0"/>
              </a:rPr>
              <a:t>: Forced </a:t>
            </a:r>
            <a:r>
              <a:rPr lang="en-US" sz="3200" dirty="0">
                <a:latin typeface="Arial" pitchFamily="34" charset="0"/>
                <a:cs typeface="Arial" pitchFamily="34" charset="0"/>
              </a:rPr>
              <a:t>E</a:t>
            </a:r>
            <a:r>
              <a:rPr lang="en-US" sz="3200" dirty="0" smtClean="0">
                <a:latin typeface="Arial" pitchFamily="34" charset="0"/>
                <a:cs typeface="Arial" pitchFamily="34" charset="0"/>
              </a:rPr>
              <a:t>xpiratory </a:t>
            </a:r>
            <a:r>
              <a:rPr lang="en-US" sz="3200" dirty="0">
                <a:latin typeface="Arial" pitchFamily="34" charset="0"/>
                <a:cs typeface="Arial" pitchFamily="34" charset="0"/>
              </a:rPr>
              <a:t>V</a:t>
            </a:r>
            <a:r>
              <a:rPr lang="en-US" sz="3200" dirty="0" smtClean="0">
                <a:latin typeface="Arial" pitchFamily="34" charset="0"/>
                <a:cs typeface="Arial" pitchFamily="34" charset="0"/>
              </a:rPr>
              <a:t>olume in 1 Second</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a:latin typeface="Arial" pitchFamily="34" charset="0"/>
                <a:cs typeface="Arial" pitchFamily="34" charset="0"/>
              </a:rPr>
              <a:t>It is the volume of air exhaled in the first second of the FVC test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The </a:t>
            </a:r>
            <a:r>
              <a:rPr lang="en-US" sz="2400" dirty="0" smtClean="0">
                <a:solidFill>
                  <a:srgbClr val="FF0000"/>
                </a:solidFill>
                <a:latin typeface="Arial" pitchFamily="34" charset="0"/>
                <a:cs typeface="Arial" pitchFamily="34" charset="0"/>
              </a:rPr>
              <a:t>FEV1</a:t>
            </a:r>
            <a:r>
              <a:rPr lang="en-US" sz="2400" dirty="0" smtClean="0">
                <a:latin typeface="Arial" pitchFamily="34" charset="0"/>
                <a:cs typeface="Arial" pitchFamily="34" charset="0"/>
              </a:rPr>
              <a:t> is the </a:t>
            </a:r>
            <a:r>
              <a:rPr lang="en-US" sz="2400" dirty="0" smtClean="0">
                <a:solidFill>
                  <a:srgbClr val="FF0000"/>
                </a:solidFill>
                <a:latin typeface="Arial" pitchFamily="34" charset="0"/>
                <a:cs typeface="Arial" pitchFamily="34" charset="0"/>
              </a:rPr>
              <a:t>most reproducible</a:t>
            </a:r>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Most commonly obtained and most powerful measurement.</a:t>
            </a:r>
          </a:p>
          <a:p>
            <a:r>
              <a:rPr lang="en-US" sz="2400" dirty="0" smtClean="0">
                <a:latin typeface="Arial" pitchFamily="34" charset="0"/>
                <a:cs typeface="Arial" pitchFamily="34" charset="0"/>
              </a:rPr>
              <a:t>Normal value depends on subject’s size, age, sex, race, just as does FVC.</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5743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98080" cy="1143000"/>
          </a:xfrm>
        </p:spPr>
        <p:txBody>
          <a:bodyPr>
            <a:normAutofit/>
          </a:bodyPr>
          <a:lstStyle/>
          <a:p>
            <a:pPr algn="ctr"/>
            <a:r>
              <a:rPr lang="en-US" sz="4000" dirty="0" smtClean="0">
                <a:latin typeface="Arial" pitchFamily="34" charset="0"/>
                <a:cs typeface="Arial" pitchFamily="34" charset="0"/>
              </a:rPr>
              <a:t>FEV1/FVC ratio</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The FEV1/FVC ratio is generally expressed as a percentage.</a:t>
            </a:r>
          </a:p>
          <a:p>
            <a:r>
              <a:rPr lang="en-US" sz="2400" dirty="0" smtClean="0">
                <a:latin typeface="Arial" pitchFamily="34" charset="0"/>
                <a:cs typeface="Arial" pitchFamily="34" charset="0"/>
              </a:rPr>
              <a:t>The amount exhaled during the first second is fairly constant fraction of the FVC, irrespective of lung size.</a:t>
            </a:r>
          </a:p>
          <a:p>
            <a:r>
              <a:rPr lang="en-US" sz="2400" dirty="0" smtClean="0">
                <a:latin typeface="Arial" pitchFamily="34" charset="0"/>
                <a:cs typeface="Arial" pitchFamily="34" charset="0"/>
              </a:rPr>
              <a:t>In the normal adult ratio ranges from 75-85%, but it decreases somewhat with aging.</a:t>
            </a:r>
          </a:p>
          <a:p>
            <a:r>
              <a:rPr lang="en-US" sz="2400" dirty="0" smtClean="0">
                <a:latin typeface="Arial" pitchFamily="34" charset="0"/>
                <a:cs typeface="Arial" pitchFamily="34" charset="0"/>
              </a:rPr>
              <a:t>Children have high flows for their size, and thus their ratios are higher, up to 90%.</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266752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algn="ctr"/>
            <a:r>
              <a:rPr lang="en-US" sz="4400" dirty="0" smtClean="0">
                <a:latin typeface="Arial" pitchFamily="34" charset="0"/>
                <a:cs typeface="Arial" pitchFamily="34" charset="0"/>
              </a:rPr>
              <a:t>FEV</a:t>
            </a:r>
            <a:r>
              <a:rPr lang="en-US" sz="2800" dirty="0" smtClean="0">
                <a:latin typeface="Arial" pitchFamily="34" charset="0"/>
                <a:cs typeface="Arial" pitchFamily="34" charset="0"/>
              </a:rPr>
              <a:t>1</a:t>
            </a:r>
            <a:r>
              <a:rPr lang="en-US" sz="4400" dirty="0" smtClean="0">
                <a:latin typeface="Arial" pitchFamily="34" charset="0"/>
                <a:cs typeface="Arial" pitchFamily="34" charset="0"/>
              </a:rPr>
              <a:t>/FVC ratio</a:t>
            </a:r>
            <a:endParaRPr lang="en-US" sz="44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dirty="0" smtClean="0">
                <a:latin typeface="Arial" pitchFamily="34" charset="0"/>
                <a:cs typeface="Arial" pitchFamily="34" charset="0"/>
              </a:rPr>
              <a:t>The </a:t>
            </a:r>
            <a:r>
              <a:rPr lang="en-US" sz="2400" dirty="0" smtClean="0">
                <a:solidFill>
                  <a:srgbClr val="FF0000"/>
                </a:solidFill>
                <a:latin typeface="Arial" pitchFamily="34" charset="0"/>
                <a:cs typeface="Arial" pitchFamily="34" charset="0"/>
              </a:rPr>
              <a:t>significance</a:t>
            </a:r>
            <a:r>
              <a:rPr lang="en-US" sz="2400" dirty="0" smtClean="0">
                <a:latin typeface="Arial" pitchFamily="34" charset="0"/>
                <a:cs typeface="Arial" pitchFamily="34" charset="0"/>
              </a:rPr>
              <a:t> of this ratio is </a:t>
            </a:r>
            <a:r>
              <a:rPr lang="en-US" sz="2400" dirty="0" smtClean="0">
                <a:solidFill>
                  <a:srgbClr val="FF0000"/>
                </a:solidFill>
                <a:latin typeface="Arial" pitchFamily="34" charset="0"/>
                <a:cs typeface="Arial" pitchFamily="34" charset="0"/>
              </a:rPr>
              <a:t>two-fold</a:t>
            </a:r>
            <a:r>
              <a:rPr lang="en-US" sz="2400" dirty="0" smtClean="0">
                <a:latin typeface="Arial" pitchFamily="34" charset="0"/>
                <a:cs typeface="Arial" pitchFamily="34" charset="0"/>
              </a:rPr>
              <a:t>.</a:t>
            </a:r>
          </a:p>
          <a:p>
            <a:pPr marL="850392" lvl="1" indent="-457200">
              <a:buFont typeface="+mj-lt"/>
              <a:buAutoNum type="arabicPeriod"/>
            </a:pPr>
            <a:r>
              <a:rPr lang="en-US" sz="2200" dirty="0" smtClean="0">
                <a:latin typeface="Arial" pitchFamily="34" charset="0"/>
                <a:cs typeface="Arial" pitchFamily="34" charset="0"/>
              </a:rPr>
              <a:t>It aids in quickly identifying persons with airway obstruction in whom the FVC is reduced.</a:t>
            </a:r>
          </a:p>
          <a:p>
            <a:pPr marL="978408" lvl="3" indent="0">
              <a:buNone/>
            </a:pPr>
            <a:r>
              <a:rPr lang="en-US" sz="1800" dirty="0" smtClean="0">
                <a:latin typeface="Arial" pitchFamily="34" charset="0"/>
                <a:cs typeface="Arial" pitchFamily="34" charset="0"/>
              </a:rPr>
              <a:t>Example: If FEV1/FVC is very low at 43%- the low FVC  is due to airway obstruction.</a:t>
            </a:r>
          </a:p>
          <a:p>
            <a:pPr marL="850392" lvl="1" indent="-457200">
              <a:buFont typeface="+mj-lt"/>
              <a:buAutoNum type="arabicPeriod"/>
            </a:pPr>
            <a:r>
              <a:rPr lang="en-US" sz="2200" dirty="0" smtClean="0">
                <a:latin typeface="Arial" pitchFamily="34" charset="0"/>
                <a:cs typeface="Arial" pitchFamily="34" charset="0"/>
              </a:rPr>
              <a:t>Second- the ratio is valuable for identifying the cause of a low FEV</a:t>
            </a:r>
            <a:r>
              <a:rPr lang="en-US" sz="1400" dirty="0" smtClean="0">
                <a:latin typeface="Arial" pitchFamily="34" charset="0"/>
                <a:cs typeface="Arial" pitchFamily="34" charset="0"/>
              </a:rPr>
              <a:t>1</a:t>
            </a:r>
            <a:r>
              <a:rPr lang="en-US" sz="2200" dirty="0" smtClean="0">
                <a:latin typeface="Arial" pitchFamily="34" charset="0"/>
                <a:cs typeface="Arial" pitchFamily="34" charset="0"/>
              </a:rPr>
              <a:t>.</a:t>
            </a:r>
          </a:p>
          <a:p>
            <a:r>
              <a:rPr lang="en-US" sz="2400" dirty="0" smtClean="0">
                <a:latin typeface="Arial" pitchFamily="34" charset="0"/>
                <a:cs typeface="Arial" pitchFamily="34" charset="0"/>
              </a:rPr>
              <a:t>In restrictive disease, the FEV1 and FVC are decreased proportionately, hence the ratio is in the normal range. </a:t>
            </a:r>
          </a:p>
          <a:p>
            <a:r>
              <a:rPr lang="en-US" sz="2400" dirty="0" smtClean="0">
                <a:latin typeface="Arial" pitchFamily="34" charset="0"/>
                <a:cs typeface="Arial" pitchFamily="34" charset="0"/>
              </a:rPr>
              <a:t>In some cases, ratio maybe increased because of elastic recoil of such a lung.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4020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Arial" pitchFamily="34" charset="0"/>
                <a:cs typeface="Arial" pitchFamily="34" charset="0"/>
              </a:rPr>
              <a:t>Interpretation of Spirometry</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pitchFamily="34" charset="0"/>
                <a:cs typeface="Arial" pitchFamily="34" charset="0"/>
              </a:rPr>
              <a:t>The two terms frequently used in interpretation of PFT’s.</a:t>
            </a:r>
          </a:p>
          <a:p>
            <a:pPr marL="457200" indent="-457200">
              <a:buFont typeface="+mj-lt"/>
              <a:buAutoNum type="arabicPeriod"/>
            </a:pPr>
            <a:r>
              <a:rPr lang="en-US" sz="2400" dirty="0" smtClean="0">
                <a:solidFill>
                  <a:srgbClr val="FF0000"/>
                </a:solidFill>
                <a:latin typeface="Arial" pitchFamily="34" charset="0"/>
                <a:cs typeface="Arial" pitchFamily="34" charset="0"/>
              </a:rPr>
              <a:t>Obstructive defect</a:t>
            </a:r>
            <a:r>
              <a:rPr lang="en-US" sz="2400" dirty="0" smtClean="0">
                <a:latin typeface="Arial" pitchFamily="34" charset="0"/>
                <a:cs typeface="Arial" pitchFamily="34" charset="0"/>
              </a:rPr>
              <a:t>: implies a process that causes a decrease in maximal expiratory flow so that rapid emptying of the lung is not possible. Examples: emphysema, chronic bronchitis, asthma. Generally an associated decrease in FVC occurs.</a:t>
            </a:r>
          </a:p>
          <a:p>
            <a:pPr marL="457200" indent="-457200">
              <a:buFont typeface="+mj-lt"/>
              <a:buAutoNum type="arabicPeriod"/>
            </a:pPr>
            <a:r>
              <a:rPr lang="en-US" sz="2400" dirty="0" smtClean="0">
                <a:solidFill>
                  <a:srgbClr val="FF0000"/>
                </a:solidFill>
                <a:latin typeface="Arial" pitchFamily="34" charset="0"/>
                <a:cs typeface="Arial" pitchFamily="34" charset="0"/>
              </a:rPr>
              <a:t>Restrictive defect: </a:t>
            </a:r>
            <a:r>
              <a:rPr lang="en-US" sz="2400" dirty="0" smtClean="0">
                <a:latin typeface="Arial" pitchFamily="34" charset="0"/>
                <a:cs typeface="Arial" pitchFamily="34" charset="0"/>
              </a:rPr>
              <a:t>implies that lung volume, in this case the FVC is reduced by any of the processes, except those causing obstruction. </a:t>
            </a:r>
          </a:p>
          <a:p>
            <a:pPr marL="0" indent="0">
              <a:buNone/>
            </a:pPr>
            <a:r>
              <a:rPr lang="en-US" sz="2400" dirty="0">
                <a:solidFill>
                  <a:srgbClr val="FF0000"/>
                </a:solidFill>
                <a:latin typeface="Arial" pitchFamily="34" charset="0"/>
                <a:cs typeface="Arial" pitchFamily="34" charset="0"/>
              </a:rPr>
              <a:t>Caution: </a:t>
            </a:r>
            <a:r>
              <a:rPr lang="en-US" sz="2400" dirty="0">
                <a:latin typeface="Arial" pitchFamily="34" charset="0"/>
                <a:cs typeface="Arial" pitchFamily="34" charset="0"/>
              </a:rPr>
              <a:t>To be certain that a </a:t>
            </a:r>
            <a:r>
              <a:rPr lang="en-US" sz="2400" dirty="0">
                <a:solidFill>
                  <a:srgbClr val="FF0000"/>
                </a:solidFill>
                <a:latin typeface="Arial" pitchFamily="34" charset="0"/>
                <a:cs typeface="Arial" pitchFamily="34" charset="0"/>
              </a:rPr>
              <a:t>Restrictive</a:t>
            </a:r>
            <a:r>
              <a:rPr lang="en-US" sz="2400" dirty="0">
                <a:latin typeface="Arial" pitchFamily="34" charset="0"/>
                <a:cs typeface="Arial" pitchFamily="34" charset="0"/>
              </a:rPr>
              <a:t> process is present, the </a:t>
            </a:r>
            <a:r>
              <a:rPr lang="en-US" sz="2400" dirty="0">
                <a:solidFill>
                  <a:srgbClr val="FF0000"/>
                </a:solidFill>
                <a:latin typeface="Arial" pitchFamily="34" charset="0"/>
                <a:cs typeface="Arial" pitchFamily="34" charset="0"/>
              </a:rPr>
              <a:t>total lung capacity </a:t>
            </a:r>
            <a:r>
              <a:rPr lang="en-US" sz="2400" dirty="0">
                <a:latin typeface="Arial" pitchFamily="34" charset="0"/>
                <a:cs typeface="Arial" pitchFamily="34" charset="0"/>
              </a:rPr>
              <a:t>must be less than normal</a:t>
            </a:r>
            <a:r>
              <a:rPr lang="en-US" sz="2400" dirty="0"/>
              <a:t>.</a:t>
            </a:r>
          </a:p>
          <a:p>
            <a:pPr marL="0" indent="0">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340656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dirty="0" smtClean="0">
                <a:latin typeface="Arial" charset="0"/>
                <a:ea typeface="ＭＳ Ｐゴシック" pitchFamily="34" charset="-128"/>
                <a:cs typeface="Arial" charset="0"/>
              </a:rPr>
              <a:t>Objective Measures: Spirometry</a:t>
            </a:r>
          </a:p>
        </p:txBody>
      </p:sp>
      <p:sp>
        <p:nvSpPr>
          <p:cNvPr id="57346" name="Rectangle 3"/>
          <p:cNvSpPr>
            <a:spLocks noGrp="1" noChangeArrowheads="1"/>
          </p:cNvSpPr>
          <p:nvPr>
            <p:ph idx="1"/>
          </p:nvPr>
        </p:nvSpPr>
        <p:spPr/>
        <p:txBody>
          <a:bodyPr/>
          <a:lstStyle/>
          <a:p>
            <a:pPr marL="0" indent="0" eaLnBrk="1" hangingPunct="1">
              <a:buFont typeface="Arial" charset="0"/>
              <a:buNone/>
              <a:defRPr/>
            </a:pPr>
            <a:r>
              <a:rPr lang="en-US" dirty="0" smtClean="0">
                <a:latin typeface="Arial" charset="0"/>
                <a:cs typeface="Arial" charset="0"/>
              </a:rPr>
              <a:t>Abnormalities of lung function are categorized as </a:t>
            </a:r>
            <a:r>
              <a:rPr lang="en-US" i="1" u="sng" dirty="0" smtClean="0">
                <a:latin typeface="Arial" charset="0"/>
                <a:cs typeface="Arial" charset="0"/>
              </a:rPr>
              <a:t>restrictive</a:t>
            </a:r>
            <a:r>
              <a:rPr lang="en-US" dirty="0" smtClean="0">
                <a:latin typeface="Arial" charset="0"/>
                <a:cs typeface="Arial" charset="0"/>
              </a:rPr>
              <a:t> and </a:t>
            </a:r>
            <a:r>
              <a:rPr lang="en-US" i="1" u="sng" dirty="0" smtClean="0">
                <a:latin typeface="Arial" charset="0"/>
                <a:cs typeface="Arial" charset="0"/>
              </a:rPr>
              <a:t>obstructive</a:t>
            </a:r>
            <a:r>
              <a:rPr lang="en-US" dirty="0" smtClean="0">
                <a:latin typeface="Arial" charset="0"/>
                <a:cs typeface="Arial" charset="0"/>
              </a:rPr>
              <a:t> defects.</a:t>
            </a:r>
          </a:p>
          <a:p>
            <a:pPr eaLnBrk="1" hangingPunct="1">
              <a:defRPr/>
            </a:pPr>
            <a:r>
              <a:rPr lang="en-US" dirty="0" smtClean="0">
                <a:latin typeface="Arial" charset="0"/>
                <a:cs typeface="Arial" charset="0"/>
              </a:rPr>
              <a:t>A </a:t>
            </a:r>
            <a:r>
              <a:rPr lang="en-US" i="1" u="sng" dirty="0" smtClean="0">
                <a:latin typeface="Arial" charset="0"/>
                <a:cs typeface="Arial" charset="0"/>
              </a:rPr>
              <a:t>reduced ratio of FEV1 / FVC</a:t>
            </a:r>
            <a:r>
              <a:rPr lang="en-US" dirty="0" smtClean="0">
                <a:latin typeface="Arial" charset="0"/>
                <a:cs typeface="Arial" charset="0"/>
              </a:rPr>
              <a:t>, as compared to the predicted value, indicates </a:t>
            </a:r>
            <a:r>
              <a:rPr lang="en-US" i="1" u="sng" dirty="0" smtClean="0">
                <a:latin typeface="Arial" charset="0"/>
                <a:cs typeface="Arial" charset="0"/>
              </a:rPr>
              <a:t>obstruction</a:t>
            </a:r>
            <a:r>
              <a:rPr lang="en-US" dirty="0" smtClean="0">
                <a:latin typeface="Arial" charset="0"/>
                <a:cs typeface="Arial" charset="0"/>
              </a:rPr>
              <a:t> to the flow of air from the lungs.</a:t>
            </a:r>
          </a:p>
          <a:p>
            <a:pPr eaLnBrk="1" hangingPunct="1">
              <a:defRPr/>
            </a:pPr>
            <a:r>
              <a:rPr lang="en-US" dirty="0" smtClean="0">
                <a:latin typeface="Arial" charset="0"/>
                <a:cs typeface="Arial" charset="0"/>
              </a:rPr>
              <a:t>A </a:t>
            </a:r>
            <a:r>
              <a:rPr lang="en-US" u="sng" dirty="0" smtClean="0">
                <a:latin typeface="Arial" charset="0"/>
                <a:cs typeface="Arial" charset="0"/>
              </a:rPr>
              <a:t>reduced FVC </a:t>
            </a:r>
            <a:r>
              <a:rPr lang="en-US" dirty="0" smtClean="0">
                <a:latin typeface="Arial" charset="0"/>
                <a:cs typeface="Arial" charset="0"/>
              </a:rPr>
              <a:t>with a </a:t>
            </a:r>
            <a:r>
              <a:rPr lang="en-US" u="sng" dirty="0" smtClean="0">
                <a:latin typeface="Arial" charset="0"/>
                <a:cs typeface="Arial" charset="0"/>
              </a:rPr>
              <a:t>normal FEV 1 /FVC ratio</a:t>
            </a:r>
            <a:r>
              <a:rPr lang="en-US" dirty="0" smtClean="0">
                <a:latin typeface="Arial" charset="0"/>
                <a:cs typeface="Arial" charset="0"/>
              </a:rPr>
              <a:t> suggests a </a:t>
            </a:r>
            <a:r>
              <a:rPr lang="en-US" i="1" u="sng" dirty="0" smtClean="0">
                <a:latin typeface="Arial" charset="0"/>
                <a:cs typeface="Arial" charset="0"/>
              </a:rPr>
              <a:t>restrictive</a:t>
            </a:r>
            <a:r>
              <a:rPr lang="en-US" dirty="0" smtClean="0">
                <a:latin typeface="Arial" charset="0"/>
                <a:cs typeface="Arial" charset="0"/>
              </a:rPr>
              <a:t> pattern.</a:t>
            </a:r>
          </a:p>
        </p:txBody>
      </p:sp>
    </p:spTree>
    <p:extLst>
      <p:ext uri="{BB962C8B-B14F-4D97-AF65-F5344CB8AC3E}">
        <p14:creationId xmlns:p14="http://schemas.microsoft.com/office/powerpoint/2010/main" val="131263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dirty="0" smtClean="0"/>
              <a:t>Spirometry Values</a:t>
            </a:r>
          </a:p>
        </p:txBody>
      </p:sp>
      <p:sp>
        <p:nvSpPr>
          <p:cNvPr id="53250" name="Rectangle 3"/>
          <p:cNvSpPr>
            <a:spLocks noGrp="1" noChangeArrowheads="1"/>
          </p:cNvSpPr>
          <p:nvPr>
            <p:ph sz="half" idx="1"/>
          </p:nvPr>
        </p:nvSpPr>
        <p:spPr>
          <a:xfrm>
            <a:off x="457200" y="1600200"/>
            <a:ext cx="4038600" cy="4525962"/>
          </a:xfrm>
        </p:spPr>
        <p:txBody>
          <a:bodyPr/>
          <a:lstStyle/>
          <a:p>
            <a:pPr algn="ctr" eaLnBrk="1" hangingPunct="1">
              <a:buFontTx/>
              <a:buNone/>
            </a:pPr>
            <a:r>
              <a:rPr lang="en-US" b="1" dirty="0" smtClean="0"/>
              <a:t>Obstructive Pattern</a:t>
            </a:r>
          </a:p>
          <a:p>
            <a:pPr algn="ctr" eaLnBrk="1" hangingPunct="1">
              <a:buFontTx/>
              <a:buNone/>
            </a:pPr>
            <a:endParaRPr lang="en-US" b="1" dirty="0" smtClean="0"/>
          </a:p>
          <a:p>
            <a:pPr eaLnBrk="1" hangingPunct="1"/>
            <a:r>
              <a:rPr lang="en-US" dirty="0" smtClean="0"/>
              <a:t>Decreased FEV1/FVC Ratio</a:t>
            </a:r>
          </a:p>
          <a:p>
            <a:pPr eaLnBrk="1" hangingPunct="1"/>
            <a:r>
              <a:rPr lang="en-US" dirty="0" smtClean="0"/>
              <a:t>Decreased FEV1</a:t>
            </a:r>
          </a:p>
          <a:p>
            <a:pPr eaLnBrk="1" hangingPunct="1"/>
            <a:r>
              <a:rPr lang="en-US" dirty="0" smtClean="0"/>
              <a:t>Normal FVC (usually)</a:t>
            </a:r>
          </a:p>
        </p:txBody>
      </p:sp>
      <p:sp>
        <p:nvSpPr>
          <p:cNvPr id="53251" name="Rectangle 4"/>
          <p:cNvSpPr>
            <a:spLocks noGrp="1" noChangeArrowheads="1"/>
          </p:cNvSpPr>
          <p:nvPr>
            <p:ph sz="half" idx="2"/>
          </p:nvPr>
        </p:nvSpPr>
        <p:spPr>
          <a:xfrm>
            <a:off x="4648200" y="1676400"/>
            <a:ext cx="4038600" cy="4525962"/>
          </a:xfrm>
        </p:spPr>
        <p:txBody>
          <a:bodyPr/>
          <a:lstStyle/>
          <a:p>
            <a:pPr algn="ctr" eaLnBrk="1" hangingPunct="1">
              <a:buFontTx/>
              <a:buNone/>
            </a:pPr>
            <a:r>
              <a:rPr lang="en-US" b="1" dirty="0" smtClean="0"/>
              <a:t>Restrictive Pattern</a:t>
            </a:r>
          </a:p>
          <a:p>
            <a:pPr algn="ctr" eaLnBrk="1" hangingPunct="1">
              <a:buFontTx/>
              <a:buNone/>
            </a:pPr>
            <a:endParaRPr lang="en-US" b="1" dirty="0" smtClean="0"/>
          </a:p>
          <a:p>
            <a:pPr eaLnBrk="1" hangingPunct="1"/>
            <a:r>
              <a:rPr lang="en-US" dirty="0" smtClean="0"/>
              <a:t>Both FEV1 and FVC are reduced proportionately</a:t>
            </a:r>
          </a:p>
          <a:p>
            <a:pPr eaLnBrk="1" hangingPunct="1"/>
            <a:r>
              <a:rPr lang="en-US" dirty="0" smtClean="0"/>
              <a:t>Normal or even elevated FEV1/FVC ratio.</a:t>
            </a:r>
          </a:p>
        </p:txBody>
      </p:sp>
    </p:spTree>
    <p:extLst>
      <p:ext uri="{BB962C8B-B14F-4D97-AF65-F5344CB8AC3E}">
        <p14:creationId xmlns:p14="http://schemas.microsoft.com/office/powerpoint/2010/main" val="489260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dirty="0" smtClean="0"/>
              <a:t>Characteristics of Flow Loops</a:t>
            </a:r>
          </a:p>
        </p:txBody>
      </p:sp>
      <p:sp>
        <p:nvSpPr>
          <p:cNvPr id="50179" name="Rectangle 3"/>
          <p:cNvSpPr>
            <a:spLocks noGrp="1" noChangeArrowheads="1"/>
          </p:cNvSpPr>
          <p:nvPr>
            <p:ph idx="1"/>
          </p:nvPr>
        </p:nvSpPr>
        <p:spPr>
          <a:xfrm>
            <a:off x="4800600" y="1676400"/>
            <a:ext cx="3962400" cy="4525963"/>
          </a:xfrm>
        </p:spPr>
        <p:txBody>
          <a:bodyPr>
            <a:normAutofit fontScale="92500"/>
          </a:bodyPr>
          <a:lstStyle/>
          <a:p>
            <a:pPr marL="365760" indent="-256032" eaLnBrk="1" fontAlgn="auto" hangingPunct="1">
              <a:lnSpc>
                <a:spcPct val="90000"/>
              </a:lnSpc>
              <a:spcAft>
                <a:spcPts val="0"/>
              </a:spcAft>
              <a:buFont typeface="Wingdings 3"/>
              <a:buChar char=""/>
              <a:defRPr/>
            </a:pPr>
            <a:r>
              <a:rPr lang="en-US" sz="2400" dirty="0" smtClean="0">
                <a:solidFill>
                  <a:srgbClr val="000000"/>
                </a:solidFill>
                <a:cs typeface="Arial" pitchFamily="34" charset="0"/>
              </a:rPr>
              <a:t>Classic flow volume loop has a rapid peak and expiratory flow rate with a gradual decline in flow back to zero.</a:t>
            </a:r>
          </a:p>
          <a:p>
            <a:pPr marL="365760" indent="-256032" eaLnBrk="1" fontAlgn="auto" hangingPunct="1">
              <a:lnSpc>
                <a:spcPct val="90000"/>
              </a:lnSpc>
              <a:spcAft>
                <a:spcPts val="0"/>
              </a:spcAft>
              <a:buFont typeface="Wingdings 3"/>
              <a:buChar char=""/>
              <a:defRPr/>
            </a:pPr>
            <a:r>
              <a:rPr lang="en-US" sz="2400" dirty="0" smtClean="0">
                <a:solidFill>
                  <a:srgbClr val="000000"/>
                </a:solidFill>
                <a:cs typeface="Arial" pitchFamily="34" charset="0"/>
              </a:rPr>
              <a:t>Obstructive pattern loop also has a rapid peak, but the curve descends more quickly than normal taking on a concave shape.</a:t>
            </a:r>
          </a:p>
          <a:p>
            <a:pPr marL="365760" indent="-256032" eaLnBrk="1" fontAlgn="auto" hangingPunct="1">
              <a:lnSpc>
                <a:spcPct val="90000"/>
              </a:lnSpc>
              <a:spcAft>
                <a:spcPts val="0"/>
              </a:spcAft>
              <a:buFont typeface="Wingdings 3"/>
              <a:buChar char=""/>
              <a:defRPr/>
            </a:pPr>
            <a:r>
              <a:rPr lang="en-US" sz="2400" dirty="0" smtClean="0">
                <a:solidFill>
                  <a:srgbClr val="000000"/>
                </a:solidFill>
                <a:cs typeface="Arial" pitchFamily="34" charset="0"/>
              </a:rPr>
              <a:t>Restrictive pattern retains the shape of a normal cure, but the size of the curve appears smaller.</a:t>
            </a:r>
          </a:p>
        </p:txBody>
      </p:sp>
      <p:pic>
        <p:nvPicPr>
          <p:cNvPr id="52228" name="Picture 7" descr="flowl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399"/>
            <a:ext cx="45720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759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Abbreviations, cont.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IRV: </a:t>
            </a:r>
            <a:r>
              <a:rPr lang="en-US" dirty="0" smtClean="0"/>
              <a:t>Inspiratory reserve volume; the maximum volume of air that can be inhaled from the end-inspiratory tidal position</a:t>
            </a:r>
          </a:p>
          <a:p>
            <a:pPr marL="0" indent="0">
              <a:buNone/>
            </a:pPr>
            <a:r>
              <a:rPr lang="en-US" b="1" u="sng" dirty="0" smtClean="0"/>
              <a:t>LLN: </a:t>
            </a:r>
            <a:r>
              <a:rPr lang="en-US" dirty="0" smtClean="0"/>
              <a:t>Lower limit of normal; the lowest value expected for a person of the same age, gender and height with normal lung function</a:t>
            </a:r>
          </a:p>
          <a:p>
            <a:pPr marL="0" indent="0">
              <a:buNone/>
            </a:pPr>
            <a:r>
              <a:rPr lang="en-US" b="1" u="sng" dirty="0" smtClean="0"/>
              <a:t>PEF: </a:t>
            </a:r>
            <a:r>
              <a:rPr lang="en-US" dirty="0" smtClean="0"/>
              <a:t>Peak expiratory flow; the highest forced expiratory flow (L/sec)</a:t>
            </a:r>
          </a:p>
          <a:p>
            <a:pPr marL="0" indent="0">
              <a:buNone/>
            </a:pPr>
            <a:r>
              <a:rPr lang="en-US" b="1" u="sng" dirty="0" smtClean="0"/>
              <a:t>RV: </a:t>
            </a:r>
            <a:r>
              <a:rPr lang="en-US" dirty="0" smtClean="0"/>
              <a:t>Residual volume; The volume of air that remains in the lungs after maximal exhalation.</a:t>
            </a:r>
          </a:p>
          <a:p>
            <a:pPr marL="0" indent="0">
              <a:buNone/>
            </a:pPr>
            <a:r>
              <a:rPr lang="en-US" b="1" u="sng" dirty="0" smtClean="0"/>
              <a:t>TLC: </a:t>
            </a:r>
            <a:r>
              <a:rPr lang="en-US" dirty="0" smtClean="0"/>
              <a:t>Total lung capacity; the total volume of air in the lungs at full inhalation; the sum of all </a:t>
            </a:r>
            <a:r>
              <a:rPr lang="en-US" dirty="0"/>
              <a:t>v</a:t>
            </a:r>
            <a:r>
              <a:rPr lang="en-US" dirty="0" smtClean="0"/>
              <a:t>olume compartments (IC+FRC or IRV + V</a:t>
            </a:r>
            <a:r>
              <a:rPr lang="en-US" sz="1500" dirty="0" smtClean="0"/>
              <a:t>T</a:t>
            </a:r>
            <a:r>
              <a:rPr lang="en-US" dirty="0" smtClean="0"/>
              <a:t>+ERV+RV) (L)</a:t>
            </a:r>
          </a:p>
          <a:p>
            <a:pPr marL="0" indent="0">
              <a:buNone/>
            </a:pPr>
            <a:r>
              <a:rPr lang="en-US" b="1" u="sng" dirty="0" smtClean="0"/>
              <a:t>TV or VT: </a:t>
            </a:r>
            <a:r>
              <a:rPr lang="en-US" dirty="0" smtClean="0"/>
              <a:t>Tidal volume; the volume of air that is inhaled or exhaled with each breath when a person is breathing at rest (L)</a:t>
            </a:r>
          </a:p>
          <a:p>
            <a:pPr marL="0" indent="0">
              <a:buNone/>
            </a:pPr>
            <a:r>
              <a:rPr lang="en-US" b="1" u="sng" dirty="0" smtClean="0"/>
              <a:t>VC: </a:t>
            </a:r>
            <a:r>
              <a:rPr lang="en-US" dirty="0" smtClean="0"/>
              <a:t>Vital capacity; the maximum volume of air that can be exhaled starting from maximum inspiration, TLC (L) can be measured either as slow vital capacity (SVC) or forced vital capacity (FVC)</a:t>
            </a:r>
          </a:p>
          <a:p>
            <a:pPr marL="0" indent="0">
              <a:buNone/>
            </a:pPr>
            <a:endParaRPr lang="en-US" dirty="0"/>
          </a:p>
        </p:txBody>
      </p:sp>
    </p:spTree>
    <p:extLst>
      <p:ext uri="{BB962C8B-B14F-4D97-AF65-F5344CB8AC3E}">
        <p14:creationId xmlns:p14="http://schemas.microsoft.com/office/powerpoint/2010/main" val="527920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Normal Flow Volume Loop"/>
          <p:cNvPicPr>
            <a:picLocks noChangeAspect="1" noChangeArrowheads="1"/>
          </p:cNvPicPr>
          <p:nvPr/>
        </p:nvPicPr>
        <p:blipFill>
          <a:blip r:embed="rId2" cstate="print"/>
          <a:srcRect/>
          <a:stretch>
            <a:fillRect/>
          </a:stretch>
        </p:blipFill>
        <p:spPr bwMode="auto">
          <a:xfrm>
            <a:off x="228600" y="2290439"/>
            <a:ext cx="2667203" cy="3182153"/>
          </a:xfrm>
          <a:prstGeom prst="rect">
            <a:avLst/>
          </a:prstGeom>
          <a:noFill/>
          <a:ln w="9525">
            <a:noFill/>
            <a:miter lim="800000"/>
            <a:headEnd/>
            <a:tailEnd/>
          </a:ln>
        </p:spPr>
      </p:pic>
      <p:pic>
        <p:nvPicPr>
          <p:cNvPr id="63492" name="Picture 17" descr="Ia"/>
          <p:cNvPicPr>
            <a:picLocks noChangeAspect="1" noChangeArrowheads="1"/>
          </p:cNvPicPr>
          <p:nvPr/>
        </p:nvPicPr>
        <p:blipFill>
          <a:blip r:embed="rId3" cstate="print"/>
          <a:srcRect/>
          <a:stretch>
            <a:fillRect/>
          </a:stretch>
        </p:blipFill>
        <p:spPr bwMode="auto">
          <a:xfrm>
            <a:off x="3124200" y="2308934"/>
            <a:ext cx="2733585" cy="3237560"/>
          </a:xfrm>
          <a:prstGeom prst="rect">
            <a:avLst/>
          </a:prstGeom>
          <a:noFill/>
          <a:ln w="9525">
            <a:noFill/>
            <a:miter lim="800000"/>
            <a:headEnd/>
            <a:tailEnd/>
          </a:ln>
        </p:spPr>
      </p:pic>
      <p:pic>
        <p:nvPicPr>
          <p:cNvPr id="16" name="Picture 5" descr="Restriction Flow Volume"/>
          <p:cNvPicPr>
            <a:picLocks noChangeAspect="1" noChangeArrowheads="1"/>
          </p:cNvPicPr>
          <p:nvPr/>
        </p:nvPicPr>
        <p:blipFill>
          <a:blip r:embed="rId4" cstate="print"/>
          <a:srcRect/>
          <a:stretch>
            <a:fillRect/>
          </a:stretch>
        </p:blipFill>
        <p:spPr bwMode="auto">
          <a:xfrm>
            <a:off x="6044214" y="2232776"/>
            <a:ext cx="2501013" cy="3366984"/>
          </a:xfrm>
          <a:prstGeom prst="rect">
            <a:avLst/>
          </a:prstGeom>
          <a:noFill/>
          <a:ln w="9525">
            <a:noFill/>
            <a:miter lim="800000"/>
            <a:headEnd/>
            <a:tailEnd/>
          </a:ln>
        </p:spPr>
      </p:pic>
      <p:sp>
        <p:nvSpPr>
          <p:cNvPr id="3" name="Title 2"/>
          <p:cNvSpPr>
            <a:spLocks noGrp="1"/>
          </p:cNvSpPr>
          <p:nvPr>
            <p:ph type="title"/>
          </p:nvPr>
        </p:nvSpPr>
        <p:spPr>
          <a:xfrm>
            <a:off x="419901" y="533400"/>
            <a:ext cx="8229600" cy="1143000"/>
          </a:xfrm>
        </p:spPr>
        <p:txBody>
          <a:bodyPr/>
          <a:lstStyle/>
          <a:p>
            <a:r>
              <a:rPr lang="en-US" dirty="0" smtClean="0"/>
              <a:t>Flow Loops</a:t>
            </a:r>
            <a:endParaRPr lang="en-US" dirty="0"/>
          </a:p>
        </p:txBody>
      </p:sp>
      <p:sp>
        <p:nvSpPr>
          <p:cNvPr id="4" name="Content Placeholder 3"/>
          <p:cNvSpPr>
            <a:spLocks noGrp="1"/>
          </p:cNvSpPr>
          <p:nvPr>
            <p:ph idx="1"/>
          </p:nvPr>
        </p:nvSpPr>
        <p:spPr>
          <a:xfrm>
            <a:off x="218983" y="5663383"/>
            <a:ext cx="8382000" cy="990600"/>
          </a:xfrm>
        </p:spPr>
        <p:txBody>
          <a:bodyPr/>
          <a:lstStyle/>
          <a:p>
            <a:pPr marL="0" indent="0">
              <a:buNone/>
            </a:pPr>
            <a:r>
              <a:rPr lang="en-US" dirty="0" smtClean="0"/>
              <a:t>        NORMAL	     OBSTRUCTIVE	        RESTRICTIVE</a:t>
            </a:r>
            <a:endParaRPr lang="en-US" dirty="0"/>
          </a:p>
        </p:txBody>
      </p:sp>
    </p:spTree>
    <p:extLst>
      <p:ext uri="{BB962C8B-B14F-4D97-AF65-F5344CB8AC3E}">
        <p14:creationId xmlns:p14="http://schemas.microsoft.com/office/powerpoint/2010/main" val="2611340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75"/>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dirty="0" smtClean="0"/>
              <a:t>Spirometry Example</a:t>
            </a:r>
          </a:p>
        </p:txBody>
      </p:sp>
      <p:sp>
        <p:nvSpPr>
          <p:cNvPr id="109644" name="Rectangle 76"/>
          <p:cNvSpPr>
            <a:spLocks noGrp="1" noChangeArrowheads="1"/>
          </p:cNvSpPr>
          <p:nvPr>
            <p:ph idx="1"/>
          </p:nvPr>
        </p:nvSpPr>
        <p:spPr>
          <a:xfrm>
            <a:off x="609600" y="4953000"/>
            <a:ext cx="8001000" cy="762000"/>
          </a:xfrm>
        </p:spPr>
        <p:txBody>
          <a:bodyPr/>
          <a:lstStyle/>
          <a:p>
            <a:pPr algn="ctr" eaLnBrk="1" hangingPunct="1">
              <a:buFontTx/>
              <a:buNone/>
            </a:pPr>
            <a:r>
              <a:rPr lang="en-US" dirty="0" smtClean="0"/>
              <a:t>Restrictive or Obstructive Pattern?</a:t>
            </a:r>
          </a:p>
        </p:txBody>
      </p:sp>
      <p:sp>
        <p:nvSpPr>
          <p:cNvPr id="54276" name="Rectangle 6"/>
          <p:cNvSpPr>
            <a:spLocks noChangeArrowheads="1"/>
          </p:cNvSpPr>
          <p:nvPr/>
        </p:nvSpPr>
        <p:spPr bwMode="auto">
          <a:xfrm>
            <a:off x="-3303588" y="20970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pic>
        <p:nvPicPr>
          <p:cNvPr id="54277" name="Picture 5" descr="Mild Obstruction Flow-Volume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22971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9"/>
          <p:cNvSpPr>
            <a:spLocks noChangeArrowheads="1"/>
          </p:cNvSpPr>
          <p:nvPr/>
        </p:nvSpPr>
        <p:spPr bwMode="auto">
          <a:xfrm>
            <a:off x="-3276600"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grpSp>
        <p:nvGrpSpPr>
          <p:cNvPr id="54279" name="Group 74"/>
          <p:cNvGrpSpPr>
            <a:grpSpLocks/>
          </p:cNvGrpSpPr>
          <p:nvPr/>
        </p:nvGrpSpPr>
        <p:grpSpPr bwMode="auto">
          <a:xfrm>
            <a:off x="3733800" y="1600200"/>
            <a:ext cx="4419600" cy="2590800"/>
            <a:chOff x="-3" y="-3"/>
            <a:chExt cx="3894" cy="1851"/>
          </a:xfrm>
        </p:grpSpPr>
        <p:grpSp>
          <p:nvGrpSpPr>
            <p:cNvPr id="54280" name="Group 72"/>
            <p:cNvGrpSpPr>
              <a:grpSpLocks/>
            </p:cNvGrpSpPr>
            <p:nvPr/>
          </p:nvGrpSpPr>
          <p:grpSpPr bwMode="auto">
            <a:xfrm>
              <a:off x="0" y="0"/>
              <a:ext cx="3888" cy="1845"/>
              <a:chOff x="0" y="0"/>
              <a:chExt cx="3888" cy="1845"/>
            </a:xfrm>
          </p:grpSpPr>
          <p:grpSp>
            <p:nvGrpSpPr>
              <p:cNvPr id="54282" name="Group 33"/>
              <p:cNvGrpSpPr>
                <a:grpSpLocks/>
              </p:cNvGrpSpPr>
              <p:nvPr/>
            </p:nvGrpSpPr>
            <p:grpSpPr bwMode="auto">
              <a:xfrm>
                <a:off x="0" y="0"/>
                <a:ext cx="972" cy="461"/>
                <a:chOff x="0" y="0"/>
                <a:chExt cx="972" cy="461"/>
              </a:xfrm>
            </p:grpSpPr>
            <p:sp>
              <p:nvSpPr>
                <p:cNvPr id="54340" name="Rectangle 12"/>
                <p:cNvSpPr>
                  <a:spLocks noChangeArrowheads="1"/>
                </p:cNvSpPr>
                <p:nvPr/>
              </p:nvSpPr>
              <p:spPr bwMode="auto">
                <a:xfrm>
                  <a:off x="43" y="0"/>
                  <a:ext cx="88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 </a:t>
                  </a:r>
                </a:p>
                <a:p>
                  <a:endParaRPr lang="en-US" sz="1400" dirty="0">
                    <a:latin typeface="Times New Roman" pitchFamily="18" charset="0"/>
                  </a:endParaRPr>
                </a:p>
              </p:txBody>
            </p:sp>
            <p:sp>
              <p:nvSpPr>
                <p:cNvPr id="54341" name="Rectangle 32"/>
                <p:cNvSpPr>
                  <a:spLocks noChangeArrowheads="1"/>
                </p:cNvSpPr>
                <p:nvPr/>
              </p:nvSpPr>
              <p:spPr bwMode="auto">
                <a:xfrm>
                  <a:off x="0" y="0"/>
                  <a:ext cx="972"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3" name="Group 35"/>
              <p:cNvGrpSpPr>
                <a:grpSpLocks/>
              </p:cNvGrpSpPr>
              <p:nvPr/>
            </p:nvGrpSpPr>
            <p:grpSpPr bwMode="auto">
              <a:xfrm>
                <a:off x="972" y="0"/>
                <a:ext cx="972" cy="461"/>
                <a:chOff x="972" y="0"/>
                <a:chExt cx="972" cy="461"/>
              </a:xfrm>
            </p:grpSpPr>
            <p:sp>
              <p:nvSpPr>
                <p:cNvPr id="54338" name="Rectangle 13"/>
                <p:cNvSpPr>
                  <a:spLocks noChangeArrowheads="1"/>
                </p:cNvSpPr>
                <p:nvPr/>
              </p:nvSpPr>
              <p:spPr bwMode="auto">
                <a:xfrm>
                  <a:off x="1015" y="0"/>
                  <a:ext cx="88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Measured</a:t>
                  </a:r>
                </a:p>
                <a:p>
                  <a:endParaRPr lang="en-US" sz="1400" dirty="0">
                    <a:latin typeface="Times New Roman" pitchFamily="18" charset="0"/>
                  </a:endParaRPr>
                </a:p>
              </p:txBody>
            </p:sp>
            <p:sp>
              <p:nvSpPr>
                <p:cNvPr id="54339" name="Rectangle 34"/>
                <p:cNvSpPr>
                  <a:spLocks noChangeArrowheads="1"/>
                </p:cNvSpPr>
                <p:nvPr/>
              </p:nvSpPr>
              <p:spPr bwMode="auto">
                <a:xfrm>
                  <a:off x="972" y="0"/>
                  <a:ext cx="972"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4" name="Group 37"/>
              <p:cNvGrpSpPr>
                <a:grpSpLocks/>
              </p:cNvGrpSpPr>
              <p:nvPr/>
            </p:nvGrpSpPr>
            <p:grpSpPr bwMode="auto">
              <a:xfrm>
                <a:off x="1944" y="0"/>
                <a:ext cx="972" cy="461"/>
                <a:chOff x="1944" y="0"/>
                <a:chExt cx="972" cy="461"/>
              </a:xfrm>
            </p:grpSpPr>
            <p:sp>
              <p:nvSpPr>
                <p:cNvPr id="54336" name="Rectangle 14"/>
                <p:cNvSpPr>
                  <a:spLocks noChangeArrowheads="1"/>
                </p:cNvSpPr>
                <p:nvPr/>
              </p:nvSpPr>
              <p:spPr bwMode="auto">
                <a:xfrm>
                  <a:off x="1987" y="0"/>
                  <a:ext cx="88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Predicted</a:t>
                  </a:r>
                </a:p>
                <a:p>
                  <a:endParaRPr lang="en-US" sz="1400" dirty="0">
                    <a:latin typeface="Times New Roman" pitchFamily="18" charset="0"/>
                  </a:endParaRPr>
                </a:p>
              </p:txBody>
            </p:sp>
            <p:sp>
              <p:nvSpPr>
                <p:cNvPr id="54337" name="Rectangle 36"/>
                <p:cNvSpPr>
                  <a:spLocks noChangeArrowheads="1"/>
                </p:cNvSpPr>
                <p:nvPr/>
              </p:nvSpPr>
              <p:spPr bwMode="auto">
                <a:xfrm>
                  <a:off x="1944" y="0"/>
                  <a:ext cx="972"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5" name="Group 39"/>
              <p:cNvGrpSpPr>
                <a:grpSpLocks/>
              </p:cNvGrpSpPr>
              <p:nvPr/>
            </p:nvGrpSpPr>
            <p:grpSpPr bwMode="auto">
              <a:xfrm>
                <a:off x="2916" y="0"/>
                <a:ext cx="972" cy="461"/>
                <a:chOff x="2916" y="0"/>
                <a:chExt cx="972" cy="461"/>
              </a:xfrm>
            </p:grpSpPr>
            <p:sp>
              <p:nvSpPr>
                <p:cNvPr id="54334" name="Rectangle 15"/>
                <p:cNvSpPr>
                  <a:spLocks noChangeArrowheads="1"/>
                </p:cNvSpPr>
                <p:nvPr/>
              </p:nvSpPr>
              <p:spPr bwMode="auto">
                <a:xfrm>
                  <a:off x="2959" y="0"/>
                  <a:ext cx="88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Percent (%)</a:t>
                  </a:r>
                </a:p>
                <a:p>
                  <a:r>
                    <a:rPr lang="en-US" sz="1400" dirty="0">
                      <a:latin typeface="Times New Roman" pitchFamily="18" charset="0"/>
                      <a:cs typeface="Times New Roman" pitchFamily="18" charset="0"/>
                    </a:rPr>
                    <a:t>Predicted</a:t>
                  </a:r>
                </a:p>
                <a:p>
                  <a:endParaRPr lang="en-US" sz="1400" dirty="0">
                    <a:latin typeface="Times New Roman" pitchFamily="18" charset="0"/>
                  </a:endParaRPr>
                </a:p>
              </p:txBody>
            </p:sp>
            <p:sp>
              <p:nvSpPr>
                <p:cNvPr id="54335" name="Rectangle 38"/>
                <p:cNvSpPr>
                  <a:spLocks noChangeArrowheads="1"/>
                </p:cNvSpPr>
                <p:nvPr/>
              </p:nvSpPr>
              <p:spPr bwMode="auto">
                <a:xfrm>
                  <a:off x="2916" y="0"/>
                  <a:ext cx="972"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6" name="Group 41"/>
              <p:cNvGrpSpPr>
                <a:grpSpLocks/>
              </p:cNvGrpSpPr>
              <p:nvPr/>
            </p:nvGrpSpPr>
            <p:grpSpPr bwMode="auto">
              <a:xfrm>
                <a:off x="0" y="461"/>
                <a:ext cx="972" cy="346"/>
                <a:chOff x="0" y="461"/>
                <a:chExt cx="972" cy="346"/>
              </a:xfrm>
            </p:grpSpPr>
            <p:sp>
              <p:nvSpPr>
                <p:cNvPr id="54332" name="Rectangle 16"/>
                <p:cNvSpPr>
                  <a:spLocks noChangeArrowheads="1"/>
                </p:cNvSpPr>
                <p:nvPr/>
              </p:nvSpPr>
              <p:spPr bwMode="auto">
                <a:xfrm>
                  <a:off x="43" y="461"/>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FVC</a:t>
                  </a:r>
                </a:p>
                <a:p>
                  <a:endParaRPr lang="en-US" sz="1400" dirty="0">
                    <a:latin typeface="Times New Roman" pitchFamily="18" charset="0"/>
                  </a:endParaRPr>
                </a:p>
              </p:txBody>
            </p:sp>
            <p:sp>
              <p:nvSpPr>
                <p:cNvPr id="54333" name="Rectangle 40"/>
                <p:cNvSpPr>
                  <a:spLocks noChangeArrowheads="1"/>
                </p:cNvSpPr>
                <p:nvPr/>
              </p:nvSpPr>
              <p:spPr bwMode="auto">
                <a:xfrm>
                  <a:off x="0" y="461"/>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7" name="Group 43"/>
              <p:cNvGrpSpPr>
                <a:grpSpLocks/>
              </p:cNvGrpSpPr>
              <p:nvPr/>
            </p:nvGrpSpPr>
            <p:grpSpPr bwMode="auto">
              <a:xfrm>
                <a:off x="972" y="461"/>
                <a:ext cx="972" cy="346"/>
                <a:chOff x="972" y="461"/>
                <a:chExt cx="972" cy="346"/>
              </a:xfrm>
            </p:grpSpPr>
            <p:sp>
              <p:nvSpPr>
                <p:cNvPr id="54330" name="Rectangle 17"/>
                <p:cNvSpPr>
                  <a:spLocks noChangeArrowheads="1"/>
                </p:cNvSpPr>
                <p:nvPr/>
              </p:nvSpPr>
              <p:spPr bwMode="auto">
                <a:xfrm>
                  <a:off x="1015" y="461"/>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4.09</a:t>
                  </a:r>
                </a:p>
                <a:p>
                  <a:endParaRPr lang="en-US" sz="1400" dirty="0">
                    <a:latin typeface="Times New Roman" pitchFamily="18" charset="0"/>
                  </a:endParaRPr>
                </a:p>
              </p:txBody>
            </p:sp>
            <p:sp>
              <p:nvSpPr>
                <p:cNvPr id="54331" name="Rectangle 42"/>
                <p:cNvSpPr>
                  <a:spLocks noChangeArrowheads="1"/>
                </p:cNvSpPr>
                <p:nvPr/>
              </p:nvSpPr>
              <p:spPr bwMode="auto">
                <a:xfrm>
                  <a:off x="972" y="461"/>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8" name="Group 45"/>
              <p:cNvGrpSpPr>
                <a:grpSpLocks/>
              </p:cNvGrpSpPr>
              <p:nvPr/>
            </p:nvGrpSpPr>
            <p:grpSpPr bwMode="auto">
              <a:xfrm>
                <a:off x="1944" y="461"/>
                <a:ext cx="972" cy="346"/>
                <a:chOff x="1944" y="461"/>
                <a:chExt cx="972" cy="346"/>
              </a:xfrm>
            </p:grpSpPr>
            <p:sp>
              <p:nvSpPr>
                <p:cNvPr id="54328" name="Rectangle 18"/>
                <p:cNvSpPr>
                  <a:spLocks noChangeArrowheads="1"/>
                </p:cNvSpPr>
                <p:nvPr/>
              </p:nvSpPr>
              <p:spPr bwMode="auto">
                <a:xfrm>
                  <a:off x="1987" y="461"/>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4.25</a:t>
                  </a:r>
                </a:p>
                <a:p>
                  <a:endParaRPr lang="en-US" sz="1400" dirty="0">
                    <a:latin typeface="Times New Roman" pitchFamily="18" charset="0"/>
                  </a:endParaRPr>
                </a:p>
              </p:txBody>
            </p:sp>
            <p:sp>
              <p:nvSpPr>
                <p:cNvPr id="54329" name="Rectangle 44"/>
                <p:cNvSpPr>
                  <a:spLocks noChangeArrowheads="1"/>
                </p:cNvSpPr>
                <p:nvPr/>
              </p:nvSpPr>
              <p:spPr bwMode="auto">
                <a:xfrm>
                  <a:off x="1944" y="461"/>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89" name="Group 47"/>
              <p:cNvGrpSpPr>
                <a:grpSpLocks/>
              </p:cNvGrpSpPr>
              <p:nvPr/>
            </p:nvGrpSpPr>
            <p:grpSpPr bwMode="auto">
              <a:xfrm>
                <a:off x="2916" y="461"/>
                <a:ext cx="972" cy="346"/>
                <a:chOff x="2916" y="461"/>
                <a:chExt cx="972" cy="346"/>
              </a:xfrm>
            </p:grpSpPr>
            <p:sp>
              <p:nvSpPr>
                <p:cNvPr id="54326" name="Rectangle 19"/>
                <p:cNvSpPr>
                  <a:spLocks noChangeArrowheads="1"/>
                </p:cNvSpPr>
                <p:nvPr/>
              </p:nvSpPr>
              <p:spPr bwMode="auto">
                <a:xfrm>
                  <a:off x="2959" y="461"/>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96</a:t>
                  </a:r>
                </a:p>
                <a:p>
                  <a:endParaRPr lang="en-US" sz="1400" dirty="0">
                    <a:latin typeface="Times New Roman" pitchFamily="18" charset="0"/>
                  </a:endParaRPr>
                </a:p>
              </p:txBody>
            </p:sp>
            <p:sp>
              <p:nvSpPr>
                <p:cNvPr id="54327" name="Rectangle 46"/>
                <p:cNvSpPr>
                  <a:spLocks noChangeArrowheads="1"/>
                </p:cNvSpPr>
                <p:nvPr/>
              </p:nvSpPr>
              <p:spPr bwMode="auto">
                <a:xfrm>
                  <a:off x="2916" y="461"/>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0" name="Group 49"/>
              <p:cNvGrpSpPr>
                <a:grpSpLocks/>
              </p:cNvGrpSpPr>
              <p:nvPr/>
            </p:nvGrpSpPr>
            <p:grpSpPr bwMode="auto">
              <a:xfrm>
                <a:off x="0" y="807"/>
                <a:ext cx="972" cy="346"/>
                <a:chOff x="0" y="807"/>
                <a:chExt cx="972" cy="346"/>
              </a:xfrm>
            </p:grpSpPr>
            <p:sp>
              <p:nvSpPr>
                <p:cNvPr id="54324" name="Rectangle 20"/>
                <p:cNvSpPr>
                  <a:spLocks noChangeArrowheads="1"/>
                </p:cNvSpPr>
                <p:nvPr/>
              </p:nvSpPr>
              <p:spPr bwMode="auto">
                <a:xfrm>
                  <a:off x="43" y="807"/>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FEV1</a:t>
                  </a:r>
                </a:p>
                <a:p>
                  <a:endParaRPr lang="en-US" sz="1400" dirty="0">
                    <a:latin typeface="Times New Roman" pitchFamily="18" charset="0"/>
                  </a:endParaRPr>
                </a:p>
              </p:txBody>
            </p:sp>
            <p:sp>
              <p:nvSpPr>
                <p:cNvPr id="54325" name="Rectangle 48"/>
                <p:cNvSpPr>
                  <a:spLocks noChangeArrowheads="1"/>
                </p:cNvSpPr>
                <p:nvPr/>
              </p:nvSpPr>
              <p:spPr bwMode="auto">
                <a:xfrm>
                  <a:off x="0" y="807"/>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1" name="Group 51"/>
              <p:cNvGrpSpPr>
                <a:grpSpLocks/>
              </p:cNvGrpSpPr>
              <p:nvPr/>
            </p:nvGrpSpPr>
            <p:grpSpPr bwMode="auto">
              <a:xfrm>
                <a:off x="972" y="807"/>
                <a:ext cx="972" cy="346"/>
                <a:chOff x="972" y="807"/>
                <a:chExt cx="972" cy="346"/>
              </a:xfrm>
            </p:grpSpPr>
            <p:sp>
              <p:nvSpPr>
                <p:cNvPr id="54322" name="Rectangle 21"/>
                <p:cNvSpPr>
                  <a:spLocks noChangeArrowheads="1"/>
                </p:cNvSpPr>
                <p:nvPr/>
              </p:nvSpPr>
              <p:spPr bwMode="auto">
                <a:xfrm>
                  <a:off x="1015" y="807"/>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1.95</a:t>
                  </a:r>
                </a:p>
                <a:p>
                  <a:endParaRPr lang="en-US" sz="1400" dirty="0">
                    <a:latin typeface="Times New Roman" pitchFamily="18" charset="0"/>
                  </a:endParaRPr>
                </a:p>
              </p:txBody>
            </p:sp>
            <p:sp>
              <p:nvSpPr>
                <p:cNvPr id="54323" name="Rectangle 50"/>
                <p:cNvSpPr>
                  <a:spLocks noChangeArrowheads="1"/>
                </p:cNvSpPr>
                <p:nvPr/>
              </p:nvSpPr>
              <p:spPr bwMode="auto">
                <a:xfrm>
                  <a:off x="972" y="807"/>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2" name="Group 53"/>
              <p:cNvGrpSpPr>
                <a:grpSpLocks/>
              </p:cNvGrpSpPr>
              <p:nvPr/>
            </p:nvGrpSpPr>
            <p:grpSpPr bwMode="auto">
              <a:xfrm>
                <a:off x="1944" y="807"/>
                <a:ext cx="972" cy="346"/>
                <a:chOff x="1944" y="807"/>
                <a:chExt cx="972" cy="346"/>
              </a:xfrm>
            </p:grpSpPr>
            <p:sp>
              <p:nvSpPr>
                <p:cNvPr id="54320" name="Rectangle 22"/>
                <p:cNvSpPr>
                  <a:spLocks noChangeArrowheads="1"/>
                </p:cNvSpPr>
                <p:nvPr/>
              </p:nvSpPr>
              <p:spPr bwMode="auto">
                <a:xfrm>
                  <a:off x="1987" y="807"/>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2.88</a:t>
                  </a:r>
                </a:p>
                <a:p>
                  <a:endParaRPr lang="en-US" sz="1400" dirty="0">
                    <a:latin typeface="Times New Roman" pitchFamily="18" charset="0"/>
                  </a:endParaRPr>
                </a:p>
              </p:txBody>
            </p:sp>
            <p:sp>
              <p:nvSpPr>
                <p:cNvPr id="54321" name="Rectangle 52"/>
                <p:cNvSpPr>
                  <a:spLocks noChangeArrowheads="1"/>
                </p:cNvSpPr>
                <p:nvPr/>
              </p:nvSpPr>
              <p:spPr bwMode="auto">
                <a:xfrm>
                  <a:off x="1944" y="807"/>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3" name="Group 55"/>
              <p:cNvGrpSpPr>
                <a:grpSpLocks/>
              </p:cNvGrpSpPr>
              <p:nvPr/>
            </p:nvGrpSpPr>
            <p:grpSpPr bwMode="auto">
              <a:xfrm>
                <a:off x="2916" y="807"/>
                <a:ext cx="972" cy="346"/>
                <a:chOff x="2916" y="807"/>
                <a:chExt cx="972" cy="346"/>
              </a:xfrm>
            </p:grpSpPr>
            <p:sp>
              <p:nvSpPr>
                <p:cNvPr id="54318" name="Rectangle 23"/>
                <p:cNvSpPr>
                  <a:spLocks noChangeArrowheads="1"/>
                </p:cNvSpPr>
                <p:nvPr/>
              </p:nvSpPr>
              <p:spPr bwMode="auto">
                <a:xfrm>
                  <a:off x="2959" y="807"/>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68</a:t>
                  </a:r>
                </a:p>
                <a:p>
                  <a:endParaRPr lang="en-US" sz="1400" dirty="0">
                    <a:latin typeface="Times New Roman" pitchFamily="18" charset="0"/>
                  </a:endParaRPr>
                </a:p>
              </p:txBody>
            </p:sp>
            <p:sp>
              <p:nvSpPr>
                <p:cNvPr id="54319" name="Rectangle 54"/>
                <p:cNvSpPr>
                  <a:spLocks noChangeArrowheads="1"/>
                </p:cNvSpPr>
                <p:nvPr/>
              </p:nvSpPr>
              <p:spPr bwMode="auto">
                <a:xfrm>
                  <a:off x="2916" y="807"/>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4" name="Group 57"/>
              <p:cNvGrpSpPr>
                <a:grpSpLocks/>
              </p:cNvGrpSpPr>
              <p:nvPr/>
            </p:nvGrpSpPr>
            <p:grpSpPr bwMode="auto">
              <a:xfrm>
                <a:off x="0" y="1153"/>
                <a:ext cx="972" cy="346"/>
                <a:chOff x="0" y="1153"/>
                <a:chExt cx="972" cy="346"/>
              </a:xfrm>
            </p:grpSpPr>
            <p:sp>
              <p:nvSpPr>
                <p:cNvPr id="54316" name="Rectangle 24"/>
                <p:cNvSpPr>
                  <a:spLocks noChangeArrowheads="1"/>
                </p:cNvSpPr>
                <p:nvPr/>
              </p:nvSpPr>
              <p:spPr bwMode="auto">
                <a:xfrm>
                  <a:off x="43" y="1153"/>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FEV1/FVC</a:t>
                  </a:r>
                </a:p>
                <a:p>
                  <a:endParaRPr lang="en-US" sz="1400" dirty="0">
                    <a:latin typeface="Times New Roman" pitchFamily="18" charset="0"/>
                  </a:endParaRPr>
                </a:p>
              </p:txBody>
            </p:sp>
            <p:sp>
              <p:nvSpPr>
                <p:cNvPr id="54317" name="Rectangle 56"/>
                <p:cNvSpPr>
                  <a:spLocks noChangeArrowheads="1"/>
                </p:cNvSpPr>
                <p:nvPr/>
              </p:nvSpPr>
              <p:spPr bwMode="auto">
                <a:xfrm>
                  <a:off x="0" y="1153"/>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5" name="Group 59"/>
              <p:cNvGrpSpPr>
                <a:grpSpLocks/>
              </p:cNvGrpSpPr>
              <p:nvPr/>
            </p:nvGrpSpPr>
            <p:grpSpPr bwMode="auto">
              <a:xfrm>
                <a:off x="972" y="1153"/>
                <a:ext cx="972" cy="346"/>
                <a:chOff x="972" y="1153"/>
                <a:chExt cx="972" cy="346"/>
              </a:xfrm>
            </p:grpSpPr>
            <p:sp>
              <p:nvSpPr>
                <p:cNvPr id="54314" name="Rectangle 25"/>
                <p:cNvSpPr>
                  <a:spLocks noChangeArrowheads="1"/>
                </p:cNvSpPr>
                <p:nvPr/>
              </p:nvSpPr>
              <p:spPr bwMode="auto">
                <a:xfrm>
                  <a:off x="1015" y="1153"/>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48</a:t>
                  </a:r>
                </a:p>
                <a:p>
                  <a:endParaRPr lang="en-US" sz="1400" dirty="0">
                    <a:latin typeface="Times New Roman" pitchFamily="18" charset="0"/>
                  </a:endParaRPr>
                </a:p>
              </p:txBody>
            </p:sp>
            <p:sp>
              <p:nvSpPr>
                <p:cNvPr id="54315" name="Rectangle 58"/>
                <p:cNvSpPr>
                  <a:spLocks noChangeArrowheads="1"/>
                </p:cNvSpPr>
                <p:nvPr/>
              </p:nvSpPr>
              <p:spPr bwMode="auto">
                <a:xfrm>
                  <a:off x="972" y="1153"/>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6" name="Group 61"/>
              <p:cNvGrpSpPr>
                <a:grpSpLocks/>
              </p:cNvGrpSpPr>
              <p:nvPr/>
            </p:nvGrpSpPr>
            <p:grpSpPr bwMode="auto">
              <a:xfrm>
                <a:off x="1944" y="1153"/>
                <a:ext cx="972" cy="346"/>
                <a:chOff x="1944" y="1153"/>
                <a:chExt cx="972" cy="346"/>
              </a:xfrm>
            </p:grpSpPr>
            <p:sp>
              <p:nvSpPr>
                <p:cNvPr id="54312" name="Rectangle 26"/>
                <p:cNvSpPr>
                  <a:spLocks noChangeArrowheads="1"/>
                </p:cNvSpPr>
                <p:nvPr/>
              </p:nvSpPr>
              <p:spPr bwMode="auto">
                <a:xfrm>
                  <a:off x="1987" y="1153"/>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68</a:t>
                  </a:r>
                </a:p>
                <a:p>
                  <a:endParaRPr lang="en-US" sz="1400" dirty="0">
                    <a:latin typeface="Times New Roman" pitchFamily="18" charset="0"/>
                  </a:endParaRPr>
                </a:p>
              </p:txBody>
            </p:sp>
            <p:sp>
              <p:nvSpPr>
                <p:cNvPr id="54313" name="Rectangle 60"/>
                <p:cNvSpPr>
                  <a:spLocks noChangeArrowheads="1"/>
                </p:cNvSpPr>
                <p:nvPr/>
              </p:nvSpPr>
              <p:spPr bwMode="auto">
                <a:xfrm>
                  <a:off x="1944" y="1153"/>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7" name="Group 63"/>
              <p:cNvGrpSpPr>
                <a:grpSpLocks/>
              </p:cNvGrpSpPr>
              <p:nvPr/>
            </p:nvGrpSpPr>
            <p:grpSpPr bwMode="auto">
              <a:xfrm>
                <a:off x="2916" y="1153"/>
                <a:ext cx="972" cy="346"/>
                <a:chOff x="2916" y="1153"/>
                <a:chExt cx="972" cy="346"/>
              </a:xfrm>
            </p:grpSpPr>
            <p:sp>
              <p:nvSpPr>
                <p:cNvPr id="54310" name="Rectangle 27"/>
                <p:cNvSpPr>
                  <a:spLocks noChangeArrowheads="1"/>
                </p:cNvSpPr>
                <p:nvPr/>
              </p:nvSpPr>
              <p:spPr bwMode="auto">
                <a:xfrm>
                  <a:off x="2959" y="1153"/>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 </a:t>
                  </a:r>
                </a:p>
                <a:p>
                  <a:endParaRPr lang="en-US" sz="1400" dirty="0">
                    <a:latin typeface="Times New Roman" pitchFamily="18" charset="0"/>
                  </a:endParaRPr>
                </a:p>
              </p:txBody>
            </p:sp>
            <p:sp>
              <p:nvSpPr>
                <p:cNvPr id="54311" name="Rectangle 62"/>
                <p:cNvSpPr>
                  <a:spLocks noChangeArrowheads="1"/>
                </p:cNvSpPr>
                <p:nvPr/>
              </p:nvSpPr>
              <p:spPr bwMode="auto">
                <a:xfrm>
                  <a:off x="2916" y="1153"/>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8" name="Group 65"/>
              <p:cNvGrpSpPr>
                <a:grpSpLocks/>
              </p:cNvGrpSpPr>
              <p:nvPr/>
            </p:nvGrpSpPr>
            <p:grpSpPr bwMode="auto">
              <a:xfrm>
                <a:off x="0" y="1499"/>
                <a:ext cx="972" cy="346"/>
                <a:chOff x="0" y="1499"/>
                <a:chExt cx="972" cy="346"/>
              </a:xfrm>
            </p:grpSpPr>
            <p:sp>
              <p:nvSpPr>
                <p:cNvPr id="54308" name="Rectangle 28"/>
                <p:cNvSpPr>
                  <a:spLocks noChangeArrowheads="1"/>
                </p:cNvSpPr>
                <p:nvPr/>
              </p:nvSpPr>
              <p:spPr bwMode="auto">
                <a:xfrm>
                  <a:off x="43" y="1499"/>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PEF</a:t>
                  </a:r>
                </a:p>
                <a:p>
                  <a:endParaRPr lang="en-US" sz="1400" dirty="0">
                    <a:latin typeface="Times New Roman" pitchFamily="18" charset="0"/>
                  </a:endParaRPr>
                </a:p>
              </p:txBody>
            </p:sp>
            <p:sp>
              <p:nvSpPr>
                <p:cNvPr id="54309" name="Rectangle 64"/>
                <p:cNvSpPr>
                  <a:spLocks noChangeArrowheads="1"/>
                </p:cNvSpPr>
                <p:nvPr/>
              </p:nvSpPr>
              <p:spPr bwMode="auto">
                <a:xfrm>
                  <a:off x="0" y="1499"/>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299" name="Group 67"/>
              <p:cNvGrpSpPr>
                <a:grpSpLocks/>
              </p:cNvGrpSpPr>
              <p:nvPr/>
            </p:nvGrpSpPr>
            <p:grpSpPr bwMode="auto">
              <a:xfrm>
                <a:off x="972" y="1499"/>
                <a:ext cx="972" cy="346"/>
                <a:chOff x="972" y="1499"/>
                <a:chExt cx="972" cy="346"/>
              </a:xfrm>
            </p:grpSpPr>
            <p:sp>
              <p:nvSpPr>
                <p:cNvPr id="54306" name="Rectangle 29"/>
                <p:cNvSpPr>
                  <a:spLocks noChangeArrowheads="1"/>
                </p:cNvSpPr>
                <p:nvPr/>
              </p:nvSpPr>
              <p:spPr bwMode="auto">
                <a:xfrm>
                  <a:off x="1015" y="1499"/>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6.27</a:t>
                  </a:r>
                </a:p>
                <a:p>
                  <a:endParaRPr lang="en-US" sz="1400" dirty="0">
                    <a:latin typeface="Times New Roman" pitchFamily="18" charset="0"/>
                  </a:endParaRPr>
                </a:p>
              </p:txBody>
            </p:sp>
            <p:sp>
              <p:nvSpPr>
                <p:cNvPr id="54307" name="Rectangle 66"/>
                <p:cNvSpPr>
                  <a:spLocks noChangeArrowheads="1"/>
                </p:cNvSpPr>
                <p:nvPr/>
              </p:nvSpPr>
              <p:spPr bwMode="auto">
                <a:xfrm>
                  <a:off x="972" y="1499"/>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300" name="Group 69"/>
              <p:cNvGrpSpPr>
                <a:grpSpLocks/>
              </p:cNvGrpSpPr>
              <p:nvPr/>
            </p:nvGrpSpPr>
            <p:grpSpPr bwMode="auto">
              <a:xfrm>
                <a:off x="1944" y="1499"/>
                <a:ext cx="972" cy="346"/>
                <a:chOff x="1944" y="1499"/>
                <a:chExt cx="972" cy="346"/>
              </a:xfrm>
            </p:grpSpPr>
            <p:sp>
              <p:nvSpPr>
                <p:cNvPr id="54304" name="Rectangle 30"/>
                <p:cNvSpPr>
                  <a:spLocks noChangeArrowheads="1"/>
                </p:cNvSpPr>
                <p:nvPr/>
              </p:nvSpPr>
              <p:spPr bwMode="auto">
                <a:xfrm>
                  <a:off x="1987" y="1499"/>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8.06</a:t>
                  </a:r>
                </a:p>
                <a:p>
                  <a:endParaRPr lang="en-US" sz="1400" dirty="0">
                    <a:latin typeface="Times New Roman" pitchFamily="18" charset="0"/>
                  </a:endParaRPr>
                </a:p>
              </p:txBody>
            </p:sp>
            <p:sp>
              <p:nvSpPr>
                <p:cNvPr id="54305" name="Rectangle 68"/>
                <p:cNvSpPr>
                  <a:spLocks noChangeArrowheads="1"/>
                </p:cNvSpPr>
                <p:nvPr/>
              </p:nvSpPr>
              <p:spPr bwMode="auto">
                <a:xfrm>
                  <a:off x="1944" y="1499"/>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54301" name="Group 71"/>
              <p:cNvGrpSpPr>
                <a:grpSpLocks/>
              </p:cNvGrpSpPr>
              <p:nvPr/>
            </p:nvGrpSpPr>
            <p:grpSpPr bwMode="auto">
              <a:xfrm>
                <a:off x="2916" y="1499"/>
                <a:ext cx="972" cy="346"/>
                <a:chOff x="2916" y="1499"/>
                <a:chExt cx="972" cy="346"/>
              </a:xfrm>
            </p:grpSpPr>
            <p:sp>
              <p:nvSpPr>
                <p:cNvPr id="54302" name="Rectangle 31"/>
                <p:cNvSpPr>
                  <a:spLocks noChangeArrowheads="1"/>
                </p:cNvSpPr>
                <p:nvPr/>
              </p:nvSpPr>
              <p:spPr bwMode="auto">
                <a:xfrm>
                  <a:off x="2959" y="1499"/>
                  <a:ext cx="8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cs typeface="Times New Roman" pitchFamily="18" charset="0"/>
                    </a:rPr>
                    <a:t>78</a:t>
                  </a:r>
                </a:p>
                <a:p>
                  <a:endParaRPr lang="en-US" sz="1400" dirty="0">
                    <a:latin typeface="Times New Roman" pitchFamily="18" charset="0"/>
                  </a:endParaRPr>
                </a:p>
              </p:txBody>
            </p:sp>
            <p:sp>
              <p:nvSpPr>
                <p:cNvPr id="54303" name="Rectangle 70"/>
                <p:cNvSpPr>
                  <a:spLocks noChangeArrowheads="1"/>
                </p:cNvSpPr>
                <p:nvPr/>
              </p:nvSpPr>
              <p:spPr bwMode="auto">
                <a:xfrm>
                  <a:off x="2916" y="1499"/>
                  <a:ext cx="972"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sp>
          <p:nvSpPr>
            <p:cNvPr id="54281" name="Rectangle 73"/>
            <p:cNvSpPr>
              <a:spLocks noChangeArrowheads="1"/>
            </p:cNvSpPr>
            <p:nvPr/>
          </p:nvSpPr>
          <p:spPr bwMode="auto">
            <a:xfrm>
              <a:off x="-3" y="-3"/>
              <a:ext cx="3894" cy="1851"/>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150156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6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4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229600" cy="1219200"/>
          </a:xfrm>
        </p:spPr>
        <p:txBody>
          <a:bodyPr rtlCol="0">
            <a:normAutofit fontScale="90000"/>
          </a:bodyPr>
          <a:lstStyle/>
          <a:p>
            <a:pPr>
              <a:defRPr/>
            </a:pP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sz="4900" dirty="0">
                <a:latin typeface="Arial" charset="0"/>
                <a:cs typeface="Arial" charset="0"/>
              </a:rPr>
              <a:t>Spirometry </a:t>
            </a:r>
            <a:r>
              <a:rPr lang="en-US" sz="4900" dirty="0" smtClean="0">
                <a:latin typeface="Arial" charset="0"/>
                <a:cs typeface="Arial" charset="0"/>
              </a:rPr>
              <a:t>Results: Obstruction</a:t>
            </a:r>
          </a:p>
        </p:txBody>
      </p:sp>
      <p:graphicFrame>
        <p:nvGraphicFramePr>
          <p:cNvPr id="216149" name="Group 85"/>
          <p:cNvGraphicFramePr>
            <a:graphicFrameLocks noGrp="1"/>
          </p:cNvGraphicFramePr>
          <p:nvPr>
            <p:extLst>
              <p:ext uri="{D42A27DB-BD31-4B8C-83A1-F6EECF244321}">
                <p14:modId xmlns:p14="http://schemas.microsoft.com/office/powerpoint/2010/main" val="504206510"/>
              </p:ext>
            </p:extLst>
          </p:nvPr>
        </p:nvGraphicFramePr>
        <p:xfrm>
          <a:off x="533400" y="2590800"/>
          <a:ext cx="8305800" cy="3800474"/>
        </p:xfrm>
        <a:graphic>
          <a:graphicData uri="http://schemas.openxmlformats.org/drawingml/2006/table">
            <a:tbl>
              <a:tblPr/>
              <a:tblGrid>
                <a:gridCol w="2000250"/>
                <a:gridCol w="1885950"/>
                <a:gridCol w="1981200"/>
                <a:gridCol w="2438400"/>
              </a:tblGrid>
              <a:tr h="1006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Measured</a:t>
                      </a:r>
                      <a:r>
                        <a:rPr kumimoji="0" lang="en-US"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Predicted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Percent (%) Predicted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r>
              <a:tr h="646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FVC</a:t>
                      </a:r>
                      <a:r>
                        <a:rPr kumimoji="0" lang="en-US"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709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FEV</a:t>
                      </a:r>
                      <a:r>
                        <a:rPr kumimoji="0" lang="en-US" sz="2800" b="1" i="0" u="none" strike="noStrike" cap="none" normalizeH="0" baseline="-16000" dirty="0" smtClean="0">
                          <a:ln>
                            <a:noFill/>
                          </a:ln>
                          <a:solidFill>
                            <a:schemeClr val="tx1"/>
                          </a:solidFill>
                          <a:effectLst/>
                          <a:latin typeface="Arial" charset="0"/>
                        </a:rPr>
                        <a:t>1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1.95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2.88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727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FEV</a:t>
                      </a:r>
                      <a:r>
                        <a:rPr kumimoji="0" lang="en-US" sz="2800" b="1" i="0" u="none" strike="noStrike" cap="none" normalizeH="0" baseline="-16000" dirty="0" smtClean="0">
                          <a:ln>
                            <a:noFill/>
                          </a:ln>
                          <a:solidFill>
                            <a:schemeClr val="tx1"/>
                          </a:solidFill>
                          <a:effectLst/>
                          <a:latin typeface="Arial" charset="0"/>
                        </a:rPr>
                        <a:t>1</a:t>
                      </a:r>
                      <a:r>
                        <a:rPr kumimoji="0" lang="en-US" sz="2800" b="1" i="0" u="none" strike="noStrike" cap="none" normalizeH="0" baseline="0" dirty="0" smtClean="0">
                          <a:ln>
                            <a:noFill/>
                          </a:ln>
                          <a:solidFill>
                            <a:schemeClr val="tx1"/>
                          </a:solidFill>
                          <a:effectLst/>
                          <a:latin typeface="Arial" charset="0"/>
                        </a:rPr>
                        <a:t>/FVC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709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PEF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6.27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8.06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1968899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2" descr="Ia"/>
          <p:cNvPicPr>
            <a:picLocks noChangeAspect="1" noChangeArrowheads="1"/>
          </p:cNvPicPr>
          <p:nvPr/>
        </p:nvPicPr>
        <p:blipFill>
          <a:blip r:embed="rId2" cstate="print"/>
          <a:srcRect/>
          <a:stretch>
            <a:fillRect/>
          </a:stretch>
        </p:blipFill>
        <p:spPr bwMode="auto">
          <a:xfrm>
            <a:off x="685800" y="1676400"/>
            <a:ext cx="3562350" cy="4876800"/>
          </a:xfrm>
          <a:prstGeom prst="rect">
            <a:avLst/>
          </a:prstGeom>
          <a:noFill/>
          <a:ln w="9525">
            <a:noFill/>
            <a:miter lim="800000"/>
            <a:headEnd/>
            <a:tailEnd/>
          </a:ln>
        </p:spPr>
      </p:pic>
      <p:sp>
        <p:nvSpPr>
          <p:cNvPr id="62467" name="Rectangle 3"/>
          <p:cNvSpPr>
            <a:spLocks noGrp="1" noChangeArrowheads="1"/>
          </p:cNvSpPr>
          <p:nvPr>
            <p:ph sz="quarter" idx="12"/>
          </p:nvPr>
        </p:nvSpPr>
        <p:spPr bwMode="auto">
          <a:xfrm>
            <a:off x="4800600" y="1295400"/>
            <a:ext cx="3795713" cy="473868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US" dirty="0" smtClean="0">
              <a:latin typeface="Arial" charset="0"/>
              <a:ea typeface="ＭＳ Ｐゴシック" pitchFamily="34" charset="-128"/>
              <a:cs typeface="Arial" charset="0"/>
            </a:endParaRPr>
          </a:p>
          <a:p>
            <a:pPr eaLnBrk="1" hangingPunct="1"/>
            <a:r>
              <a:rPr lang="en-US" sz="2400" dirty="0" smtClean="0">
                <a:latin typeface="Arial" charset="0"/>
                <a:ea typeface="ＭＳ Ｐゴシック" pitchFamily="34" charset="-128"/>
                <a:cs typeface="Arial" charset="0"/>
              </a:rPr>
              <a:t>Obstructive lung disease changes the appearance of the flow volume curve.</a:t>
            </a:r>
          </a:p>
          <a:p>
            <a:pPr eaLnBrk="1" hangingPunct="1"/>
            <a:r>
              <a:rPr lang="en-US" sz="2400" dirty="0" smtClean="0">
                <a:latin typeface="Arial" charset="0"/>
                <a:ea typeface="ＭＳ Ｐゴシック" pitchFamily="34" charset="-128"/>
                <a:cs typeface="Arial" charset="0"/>
              </a:rPr>
              <a:t>As with a normal curve, there is a rapid peak expiratory flow, but the curve descends more quickly than normal and takes on a concave shape.</a:t>
            </a:r>
          </a:p>
          <a:p>
            <a:pPr eaLnBrk="1" hangingPunct="1"/>
            <a:endParaRPr lang="en-US" dirty="0" smtClean="0">
              <a:latin typeface="Arial" charset="0"/>
              <a:ea typeface="ＭＳ Ｐゴシック" pitchFamily="34" charset="-128"/>
              <a:cs typeface="Arial" charset="0"/>
            </a:endParaRPr>
          </a:p>
        </p:txBody>
      </p:sp>
      <p:sp>
        <p:nvSpPr>
          <p:cNvPr id="62468" name="Title 6"/>
          <p:cNvSpPr>
            <a:spLocks noGrp="1"/>
          </p:cNvSpPr>
          <p:nvPr>
            <p:ph type="title"/>
          </p:nvPr>
        </p:nvSpPr>
        <p:spPr>
          <a:xfrm>
            <a:off x="457200" y="304800"/>
            <a:ext cx="8229600" cy="1143000"/>
          </a:xfrm>
        </p:spPr>
        <p:txBody>
          <a:bodyPr/>
          <a:lstStyle/>
          <a:p>
            <a:pPr eaLnBrk="1" hangingPunct="1"/>
            <a:r>
              <a:rPr lang="en-US" dirty="0" smtClean="0">
                <a:latin typeface="Arial" charset="0"/>
                <a:ea typeface="ＭＳ Ｐゴシック" pitchFamily="34" charset="-128"/>
                <a:cs typeface="Arial" charset="0"/>
              </a:rPr>
              <a:t>Obstructive Pattern</a:t>
            </a:r>
          </a:p>
        </p:txBody>
      </p:sp>
      <p:sp>
        <p:nvSpPr>
          <p:cNvPr id="62469" name="Rectangle 4"/>
          <p:cNvSpPr>
            <a:spLocks noChangeArrowheads="1"/>
          </p:cNvSpPr>
          <p:nvPr/>
        </p:nvSpPr>
        <p:spPr bwMode="auto">
          <a:xfrm>
            <a:off x="0" y="1966913"/>
            <a:ext cx="9144000" cy="369887"/>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endParaRPr lang="en-US" dirty="0">
              <a:solidFill>
                <a:prstClr val="black"/>
              </a:solidFill>
              <a:latin typeface="Arial" charset="0"/>
            </a:endParaRPr>
          </a:p>
        </p:txBody>
      </p:sp>
      <p:sp>
        <p:nvSpPr>
          <p:cNvPr id="62470" name="Rectangle 11"/>
          <p:cNvSpPr>
            <a:spLocks noChangeArrowheads="1"/>
          </p:cNvSpPr>
          <p:nvPr/>
        </p:nvSpPr>
        <p:spPr bwMode="auto">
          <a:xfrm>
            <a:off x="0" y="1966913"/>
            <a:ext cx="9144000" cy="369887"/>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endParaRPr lang="en-US" dirty="0">
              <a:solidFill>
                <a:prstClr val="black"/>
              </a:solidFill>
              <a:latin typeface="Arial" charset="0"/>
            </a:endParaRPr>
          </a:p>
        </p:txBody>
      </p:sp>
      <p:sp>
        <p:nvSpPr>
          <p:cNvPr id="62471" name="Rectangle 18"/>
          <p:cNvSpPr>
            <a:spLocks noChangeArrowheads="1"/>
          </p:cNvSpPr>
          <p:nvPr/>
        </p:nvSpPr>
        <p:spPr bwMode="auto">
          <a:xfrm>
            <a:off x="0" y="3017838"/>
            <a:ext cx="9144000" cy="369887"/>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3790736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381000" y="609600"/>
            <a:ext cx="8305800" cy="1905000"/>
          </a:xfrm>
          <a:prstGeom prst="rect">
            <a:avLst/>
          </a:prstGeom>
          <a:noFill/>
          <a:ln w="9525">
            <a:noFill/>
            <a:miter lim="800000"/>
            <a:headEnd/>
            <a:tailEnd/>
          </a:ln>
        </p:spPr>
        <p:txBody>
          <a:bodyPr anchor="ctr"/>
          <a:lstStyle/>
          <a:p>
            <a:pPr fontAlgn="base">
              <a:spcBef>
                <a:spcPct val="0"/>
              </a:spcBef>
              <a:spcAft>
                <a:spcPct val="0"/>
              </a:spcAft>
              <a:buClr>
                <a:prstClr val="black"/>
              </a:buClr>
            </a:pPr>
            <a:r>
              <a:rPr lang="en-US" sz="2600" dirty="0">
                <a:solidFill>
                  <a:prstClr val="black"/>
                </a:solidFill>
                <a:latin typeface="Arial" charset="0"/>
              </a:rPr>
              <a:t/>
            </a:r>
            <a:br>
              <a:rPr lang="en-US" sz="2600" dirty="0">
                <a:solidFill>
                  <a:prstClr val="black"/>
                </a:solidFill>
                <a:latin typeface="Arial" charset="0"/>
              </a:rPr>
            </a:br>
            <a:endParaRPr lang="en-US" sz="2600" dirty="0">
              <a:solidFill>
                <a:prstClr val="black"/>
              </a:solidFill>
              <a:latin typeface="Arial" charset="0"/>
            </a:endParaRPr>
          </a:p>
        </p:txBody>
      </p:sp>
      <p:graphicFrame>
        <p:nvGraphicFramePr>
          <p:cNvPr id="218166" name="Group 54"/>
          <p:cNvGraphicFramePr>
            <a:graphicFrameLocks noGrp="1"/>
          </p:cNvGraphicFramePr>
          <p:nvPr/>
        </p:nvGraphicFramePr>
        <p:xfrm>
          <a:off x="533400" y="2057400"/>
          <a:ext cx="8229600" cy="3686173"/>
        </p:xfrm>
        <a:graphic>
          <a:graphicData uri="http://schemas.openxmlformats.org/drawingml/2006/table">
            <a:tbl>
              <a:tblPr/>
              <a:tblGrid>
                <a:gridCol w="2057400"/>
                <a:gridCol w="2057400"/>
                <a:gridCol w="1920240"/>
                <a:gridCol w="2194560"/>
              </a:tblGrid>
              <a:tr h="974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Measured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Predicted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Percent (%) Predicted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r>
              <a:tr h="636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FVC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0.96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636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FEV</a:t>
                      </a:r>
                      <a:r>
                        <a:rPr kumimoji="0" lang="en-US" sz="2800" b="1" i="0" u="none" strike="noStrike" cap="none" normalizeH="0" baseline="-18000" dirty="0" smtClean="0">
                          <a:ln>
                            <a:noFill/>
                          </a:ln>
                          <a:solidFill>
                            <a:schemeClr val="tx1"/>
                          </a:solidFill>
                          <a:effectLst/>
                          <a:latin typeface="Arial" charset="0"/>
                        </a:rPr>
                        <a:t>1</a:t>
                      </a:r>
                      <a:r>
                        <a:rPr kumimoji="0" lang="en-US" sz="2800" b="1"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0.94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636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FEV</a:t>
                      </a:r>
                      <a:r>
                        <a:rPr kumimoji="0" lang="en-US" sz="2800" b="1" i="0" u="none" strike="noStrike" cap="none" normalizeH="0" baseline="-20000" dirty="0" smtClean="0">
                          <a:ln>
                            <a:noFill/>
                          </a:ln>
                          <a:solidFill>
                            <a:schemeClr val="tx1"/>
                          </a:solidFill>
                          <a:effectLst/>
                          <a:latin typeface="Arial" charset="0"/>
                        </a:rPr>
                        <a:t>1</a:t>
                      </a:r>
                      <a:r>
                        <a:rPr kumimoji="0" lang="en-US" sz="2800" b="1" i="0" u="none" strike="noStrike" cap="none" normalizeH="0" baseline="0" dirty="0" smtClean="0">
                          <a:ln>
                            <a:noFill/>
                          </a:ln>
                          <a:solidFill>
                            <a:schemeClr val="tx1"/>
                          </a:solidFill>
                          <a:effectLst/>
                          <a:latin typeface="Arial" charset="0"/>
                        </a:rPr>
                        <a:t>/FVC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802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PEF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2.98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2"/>
                    </a:solidFill>
                  </a:tcPr>
                </a:tc>
              </a:tr>
            </a:tbl>
          </a:graphicData>
        </a:graphic>
      </p:graphicFrame>
      <p:sp>
        <p:nvSpPr>
          <p:cNvPr id="64547" name="Title 6"/>
          <p:cNvSpPr>
            <a:spLocks noGrp="1"/>
          </p:cNvSpPr>
          <p:nvPr>
            <p:ph type="title"/>
          </p:nvPr>
        </p:nvSpPr>
        <p:spPr>
          <a:xfrm>
            <a:off x="457200" y="304800"/>
            <a:ext cx="8229600" cy="1143000"/>
          </a:xfrm>
        </p:spPr>
        <p:txBody>
          <a:bodyPr>
            <a:normAutofit fontScale="90000"/>
          </a:bodyPr>
          <a:lstStyle/>
          <a:p>
            <a:pPr eaLnBrk="1" hangingPunct="1"/>
            <a:r>
              <a:rPr lang="en-US" dirty="0" smtClean="0">
                <a:latin typeface="Arial" charset="0"/>
                <a:ea typeface="ＭＳ Ｐゴシック" pitchFamily="34" charset="-128"/>
                <a:cs typeface="Arial" charset="0"/>
              </a:rPr>
              <a:t>Spirometry Results: Restriction</a:t>
            </a:r>
          </a:p>
        </p:txBody>
      </p:sp>
    </p:spTree>
    <p:extLst>
      <p:ext uri="{BB962C8B-B14F-4D97-AF65-F5344CB8AC3E}">
        <p14:creationId xmlns:p14="http://schemas.microsoft.com/office/powerpoint/2010/main" val="1498380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0" cy="1143000"/>
          </a:xfrm>
        </p:spPr>
        <p:txBody>
          <a:bodyPr rtlCol="0">
            <a:normAutofit/>
          </a:bodyPr>
          <a:lstStyle/>
          <a:p>
            <a:pPr eaLnBrk="1" hangingPunct="1">
              <a:defRPr/>
            </a:pPr>
            <a:r>
              <a:rPr lang="en-US" dirty="0" smtClean="0">
                <a:latin typeface="Arial" panose="020B0604020202020204" pitchFamily="34" charset="0"/>
                <a:cs typeface="Arial" panose="020B0604020202020204" pitchFamily="34" charset="0"/>
              </a:rPr>
              <a:t>Restrictive Pattern</a:t>
            </a:r>
          </a:p>
        </p:txBody>
      </p:sp>
      <p:sp>
        <p:nvSpPr>
          <p:cNvPr id="4" name="Content Placeholder 3"/>
          <p:cNvSpPr>
            <a:spLocks noGrp="1"/>
          </p:cNvSpPr>
          <p:nvPr>
            <p:ph type="body" sz="half" idx="2"/>
          </p:nvPr>
        </p:nvSpPr>
        <p:spPr/>
        <p:txBody>
          <a:bodyPr>
            <a:normAutofit fontScale="92500" lnSpcReduction="20000"/>
          </a:bodyPr>
          <a:lstStyle/>
          <a:p>
            <a:pPr fontAlgn="base">
              <a:spcBef>
                <a:spcPct val="0"/>
              </a:spcBef>
              <a:spcAft>
                <a:spcPct val="0"/>
              </a:spcAft>
              <a:buFont typeface="Wingdings" panose="05000000000000000000" pitchFamily="2" charset="2"/>
              <a:buChar char="§"/>
            </a:pPr>
            <a:r>
              <a:rPr lang="en-US" sz="2800" dirty="0" smtClean="0">
                <a:solidFill>
                  <a:prstClr val="black"/>
                </a:solidFill>
                <a:latin typeface="Arial" charset="0"/>
              </a:rPr>
              <a:t>Both </a:t>
            </a:r>
            <a:r>
              <a:rPr lang="en-US" sz="2800" dirty="0">
                <a:solidFill>
                  <a:prstClr val="black"/>
                </a:solidFill>
                <a:latin typeface="Arial" charset="0"/>
              </a:rPr>
              <a:t>the FEV</a:t>
            </a:r>
            <a:r>
              <a:rPr lang="en-US" sz="2800" baseline="-16000" dirty="0">
                <a:solidFill>
                  <a:prstClr val="black"/>
                </a:solidFill>
                <a:latin typeface="Arial" charset="0"/>
              </a:rPr>
              <a:t>1</a:t>
            </a:r>
            <a:r>
              <a:rPr lang="en-US" sz="2800" dirty="0">
                <a:solidFill>
                  <a:prstClr val="black"/>
                </a:solidFill>
                <a:latin typeface="Arial" charset="0"/>
              </a:rPr>
              <a:t> and FVC are reduced </a:t>
            </a:r>
            <a:r>
              <a:rPr lang="en-US" sz="2800" dirty="0" smtClean="0">
                <a:solidFill>
                  <a:prstClr val="black"/>
                </a:solidFill>
                <a:latin typeface="Arial" charset="0"/>
              </a:rPr>
              <a:t>proportionately.</a:t>
            </a:r>
          </a:p>
          <a:p>
            <a:pPr fontAlgn="base">
              <a:spcBef>
                <a:spcPct val="0"/>
              </a:spcBef>
              <a:spcAft>
                <a:spcPct val="0"/>
              </a:spcAft>
              <a:buFont typeface="Wingdings" panose="05000000000000000000" pitchFamily="2" charset="2"/>
              <a:buChar char="§"/>
            </a:pPr>
            <a:r>
              <a:rPr lang="en-US" sz="2800" dirty="0" smtClean="0">
                <a:solidFill>
                  <a:prstClr val="black"/>
                </a:solidFill>
                <a:latin typeface="Arial" charset="0"/>
              </a:rPr>
              <a:t>FEV</a:t>
            </a:r>
            <a:r>
              <a:rPr lang="en-US" sz="2800" baseline="-16000" dirty="0" smtClean="0">
                <a:solidFill>
                  <a:prstClr val="black"/>
                </a:solidFill>
                <a:latin typeface="Arial" charset="0"/>
              </a:rPr>
              <a:t>1</a:t>
            </a:r>
            <a:r>
              <a:rPr lang="en-US" sz="2800" dirty="0" smtClean="0">
                <a:solidFill>
                  <a:prstClr val="black"/>
                </a:solidFill>
                <a:latin typeface="Arial" charset="0"/>
              </a:rPr>
              <a:t>/FVC </a:t>
            </a:r>
            <a:r>
              <a:rPr lang="en-US" sz="2800" dirty="0">
                <a:solidFill>
                  <a:prstClr val="black"/>
                </a:solidFill>
                <a:latin typeface="Arial" charset="0"/>
              </a:rPr>
              <a:t>ratio is normal or even </a:t>
            </a:r>
            <a:r>
              <a:rPr lang="en-US" sz="2800" dirty="0" smtClean="0">
                <a:solidFill>
                  <a:prstClr val="black"/>
                </a:solidFill>
                <a:latin typeface="Arial" charset="0"/>
              </a:rPr>
              <a:t>elevated</a:t>
            </a:r>
          </a:p>
          <a:p>
            <a:pPr fontAlgn="base">
              <a:spcBef>
                <a:spcPct val="0"/>
              </a:spcBef>
              <a:spcAft>
                <a:spcPct val="0"/>
              </a:spcAft>
              <a:buFont typeface="Wingdings" panose="05000000000000000000" pitchFamily="2" charset="2"/>
              <a:buChar char="§"/>
            </a:pPr>
            <a:r>
              <a:rPr lang="en-US" sz="2800" dirty="0">
                <a:solidFill>
                  <a:prstClr val="black"/>
                </a:solidFill>
                <a:latin typeface="Arial" charset="0"/>
              </a:rPr>
              <a:t>The shape of the flow volume loop is relatively unaffected in restrictive disease, but the overall size of the curve will appear smaller when compared to </a:t>
            </a:r>
            <a:r>
              <a:rPr lang="en-US" sz="2800" dirty="0" smtClean="0">
                <a:solidFill>
                  <a:prstClr val="black"/>
                </a:solidFill>
                <a:latin typeface="Arial" charset="0"/>
              </a:rPr>
              <a:t>normals </a:t>
            </a:r>
            <a:r>
              <a:rPr lang="en-US" sz="2800" dirty="0">
                <a:solidFill>
                  <a:prstClr val="black"/>
                </a:solidFill>
                <a:latin typeface="Arial" charset="0"/>
              </a:rPr>
              <a:t>on the same scale</a:t>
            </a:r>
            <a:r>
              <a:rPr lang="en-US" sz="2800" dirty="0" smtClean="0">
                <a:solidFill>
                  <a:prstClr val="black"/>
                </a:solidFill>
                <a:latin typeface="Arial" charset="0"/>
              </a:rPr>
              <a:t>.</a:t>
            </a:r>
            <a:endParaRPr lang="en-US" sz="2800" b="1" dirty="0">
              <a:solidFill>
                <a:prstClr val="black"/>
              </a:solidFill>
              <a:latin typeface="Arial" charset="0"/>
            </a:endParaRPr>
          </a:p>
          <a:p>
            <a:endParaRPr lang="en-US" dirty="0"/>
          </a:p>
        </p:txBody>
      </p:sp>
      <p:sp>
        <p:nvSpPr>
          <p:cNvPr id="65539" name="Rectangle 3"/>
          <p:cNvSpPr>
            <a:spLocks noChangeArrowheads="1"/>
          </p:cNvSpPr>
          <p:nvPr/>
        </p:nvSpPr>
        <p:spPr bwMode="auto">
          <a:xfrm>
            <a:off x="0" y="1828800"/>
            <a:ext cx="9144000" cy="369888"/>
          </a:xfrm>
          <a:prstGeom prst="rect">
            <a:avLst/>
          </a:prstGeom>
          <a:noFill/>
          <a:ln w="12700" cap="sq">
            <a:noFill/>
            <a:miter lim="800000"/>
            <a:headEnd type="none" w="sm" len="sm"/>
            <a:tailEnd type="none" w="sm" len="sm"/>
          </a:ln>
        </p:spPr>
        <p:txBody>
          <a:bodyPr>
            <a:spAutoFit/>
          </a:bodyPr>
          <a:lstStyle/>
          <a:p>
            <a:pPr fontAlgn="base">
              <a:spcBef>
                <a:spcPct val="0"/>
              </a:spcBef>
              <a:spcAft>
                <a:spcPct val="0"/>
              </a:spcAft>
            </a:pPr>
            <a:endParaRPr lang="en-US" dirty="0">
              <a:solidFill>
                <a:prstClr val="black"/>
              </a:solidFill>
              <a:latin typeface="Arial" charset="0"/>
            </a:endParaRPr>
          </a:p>
        </p:txBody>
      </p:sp>
      <p:sp>
        <p:nvSpPr>
          <p:cNvPr id="65541" name="Rectangle 10"/>
          <p:cNvSpPr>
            <a:spLocks noChangeArrowheads="1"/>
          </p:cNvSpPr>
          <p:nvPr/>
        </p:nvSpPr>
        <p:spPr bwMode="auto">
          <a:xfrm>
            <a:off x="4603072" y="1819922"/>
            <a:ext cx="4267200" cy="4267200"/>
          </a:xfrm>
          <a:prstGeom prst="rect">
            <a:avLst/>
          </a:prstGeom>
          <a:noFill/>
          <a:ln w="9525">
            <a:noFill/>
            <a:miter lim="800000"/>
            <a:headEnd/>
            <a:tailEnd/>
          </a:ln>
        </p:spPr>
        <p:txBody>
          <a:bodyPr anchor="ctr"/>
          <a:lstStyle/>
          <a:p>
            <a:pPr fontAlgn="base">
              <a:spcBef>
                <a:spcPct val="0"/>
              </a:spcBef>
              <a:spcAft>
                <a:spcPct val="0"/>
              </a:spcAft>
            </a:pPr>
            <a:endParaRPr lang="en-US" sz="3200" b="1" dirty="0">
              <a:solidFill>
                <a:prstClr val="black"/>
              </a:solidFill>
              <a:latin typeface="Arial" charset="0"/>
            </a:endParaRPr>
          </a:p>
        </p:txBody>
      </p:sp>
      <p:pic>
        <p:nvPicPr>
          <p:cNvPr id="10" name="Picture 5" descr="Restriction Flow Volume"/>
          <p:cNvPicPr>
            <a:picLocks noGrp="1" noChangeAspect="1" noChangeArrowheads="1"/>
          </p:cNvPicPr>
          <p:nvPr>
            <p:ph type="clipArt" sz="half" idx="1"/>
          </p:nvPr>
        </p:nvPicPr>
        <p:blipFill>
          <a:blip r:embed="rId2" cstate="print"/>
          <a:srcRect/>
          <a:stretch>
            <a:fillRect/>
          </a:stretch>
        </p:blipFill>
        <p:spPr bwMode="auto">
          <a:xfrm>
            <a:off x="685800" y="1788850"/>
            <a:ext cx="3429000" cy="3926150"/>
          </a:xfrm>
          <a:prstGeom prst="rect">
            <a:avLst/>
          </a:prstGeom>
          <a:noFill/>
          <a:ln w="9525">
            <a:noFill/>
            <a:miter lim="800000"/>
            <a:headEnd/>
            <a:tailEnd/>
          </a:ln>
        </p:spPr>
      </p:pic>
    </p:spTree>
    <p:extLst>
      <p:ext uri="{BB962C8B-B14F-4D97-AF65-F5344CB8AC3E}">
        <p14:creationId xmlns:p14="http://schemas.microsoft.com/office/powerpoint/2010/main" val="1171063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dirty="0" smtClean="0">
                <a:latin typeface="Arial" charset="0"/>
                <a:ea typeface="ＭＳ Ｐゴシック" pitchFamily="34" charset="-128"/>
                <a:cs typeface="Arial" charset="0"/>
              </a:rPr>
              <a:t>Calculating % Predicted</a:t>
            </a:r>
          </a:p>
        </p:txBody>
      </p:sp>
      <p:sp>
        <p:nvSpPr>
          <p:cNvPr id="37891" name="Rectangle 3"/>
          <p:cNvSpPr>
            <a:spLocks noGrp="1" noChangeArrowheads="1"/>
          </p:cNvSpPr>
          <p:nvPr>
            <p:ph idx="1"/>
          </p:nvPr>
        </p:nvSpPr>
        <p:spPr/>
        <p:txBody>
          <a:bodyPr/>
          <a:lstStyle/>
          <a:p>
            <a:pPr eaLnBrk="1" hangingPunct="1">
              <a:buFontTx/>
              <a:buNone/>
              <a:defRPr/>
            </a:pPr>
            <a:r>
              <a:rPr lang="en-US" dirty="0" smtClean="0"/>
              <a:t>FEV1 Predicted:	4.00</a:t>
            </a:r>
            <a:r>
              <a:rPr lang="en-US" i="1" dirty="0" smtClean="0"/>
              <a:t>L</a:t>
            </a:r>
            <a:endParaRPr lang="en-US" dirty="0" smtClean="0"/>
          </a:p>
          <a:p>
            <a:pPr eaLnBrk="1" hangingPunct="1">
              <a:buFontTx/>
              <a:buNone/>
              <a:defRPr/>
            </a:pPr>
            <a:r>
              <a:rPr lang="en-US" dirty="0" smtClean="0"/>
              <a:t>Patient’s FEV1:	3.00</a:t>
            </a:r>
            <a:r>
              <a:rPr lang="en-US" i="1" dirty="0" smtClean="0"/>
              <a:t>L</a:t>
            </a:r>
          </a:p>
          <a:p>
            <a:pPr eaLnBrk="1" hangingPunct="1">
              <a:buFontTx/>
              <a:buNone/>
              <a:defRPr/>
            </a:pPr>
            <a:endParaRPr lang="en-US" dirty="0" smtClean="0"/>
          </a:p>
          <a:p>
            <a:pPr marL="0" indent="0" eaLnBrk="1" hangingPunct="1">
              <a:buFontTx/>
              <a:buNone/>
              <a:defRPr/>
            </a:pPr>
            <a:r>
              <a:rPr lang="en-US" dirty="0" smtClean="0"/>
              <a:t>What is the percent predicted for this patient?</a:t>
            </a:r>
          </a:p>
          <a:p>
            <a:pPr eaLnBrk="1" hangingPunct="1">
              <a:buFontTx/>
              <a:buNone/>
              <a:defRPr/>
            </a:pPr>
            <a:r>
              <a:rPr lang="en-US" dirty="0" smtClean="0"/>
              <a:t> 	 		</a:t>
            </a:r>
            <a:r>
              <a:rPr lang="en-US" u="sng" dirty="0" smtClean="0"/>
              <a:t>3.00</a:t>
            </a:r>
            <a:r>
              <a:rPr lang="en-US" dirty="0" smtClean="0"/>
              <a:t>  =  </a:t>
            </a:r>
            <a:r>
              <a:rPr lang="en-US" u="sng" dirty="0" smtClean="0"/>
              <a:t>3</a:t>
            </a:r>
            <a:r>
              <a:rPr lang="en-US" dirty="0" smtClean="0"/>
              <a:t>  =  75%</a:t>
            </a:r>
          </a:p>
          <a:p>
            <a:pPr eaLnBrk="1" hangingPunct="1">
              <a:buFontTx/>
              <a:buNone/>
              <a:defRPr/>
            </a:pPr>
            <a:r>
              <a:rPr lang="en-US" dirty="0" smtClean="0"/>
              <a:t>  			4.00      4</a:t>
            </a:r>
            <a:endParaRPr lang="en-US" u="sng" dirty="0" smtClean="0"/>
          </a:p>
        </p:txBody>
      </p:sp>
    </p:spTree>
    <p:extLst>
      <p:ext uri="{BB962C8B-B14F-4D97-AF65-F5344CB8AC3E}">
        <p14:creationId xmlns:p14="http://schemas.microsoft.com/office/powerpoint/2010/main" val="1260075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dirty="0" smtClean="0"/>
              <a:t>Establishing Reversibility</a:t>
            </a:r>
          </a:p>
        </p:txBody>
      </p:sp>
      <p:sp>
        <p:nvSpPr>
          <p:cNvPr id="31746" name="Rectangle 4"/>
          <p:cNvSpPr>
            <a:spLocks noGrp="1" noChangeArrowheads="1"/>
          </p:cNvSpPr>
          <p:nvPr>
            <p:ph idx="1"/>
          </p:nvPr>
        </p:nvSpPr>
        <p:spPr/>
        <p:txBody>
          <a:bodyPr/>
          <a:lstStyle/>
          <a:p>
            <a:pPr eaLnBrk="1" hangingPunct="1"/>
            <a:r>
              <a:rPr lang="en-US" altLang="en-US" dirty="0" smtClean="0"/>
              <a:t>FEV</a:t>
            </a:r>
            <a:r>
              <a:rPr lang="en-US" altLang="en-US" baseline="-25000" dirty="0" smtClean="0"/>
              <a:t>1</a:t>
            </a:r>
            <a:r>
              <a:rPr lang="en-US" altLang="en-US" dirty="0" smtClean="0"/>
              <a:t> increases </a:t>
            </a:r>
            <a:r>
              <a:rPr lang="en-US" altLang="en-US" u="sng" dirty="0" smtClean="0"/>
              <a:t>&gt; </a:t>
            </a:r>
            <a:r>
              <a:rPr lang="en-US" altLang="en-US" dirty="0" smtClean="0"/>
              <a:t>12% and at least 200mL after a short-acting beta2-agonist.</a:t>
            </a:r>
          </a:p>
          <a:p>
            <a:pPr eaLnBrk="1" hangingPunct="1"/>
            <a:r>
              <a:rPr lang="en-US" altLang="en-US" dirty="0" smtClean="0"/>
              <a:t>A short course of oral steroids may be required to demonstrate reversibility.</a:t>
            </a:r>
          </a:p>
          <a:p>
            <a:pPr eaLnBrk="1" hangingPunct="1"/>
            <a:r>
              <a:rPr lang="en-US" altLang="en-US" dirty="0" smtClean="0"/>
              <a:t>Degree of reversibility in asthma declines with long-term control therapy.</a:t>
            </a:r>
            <a:endParaRPr lang="en-US" altLang="en-US" u="sng" dirty="0" smtClean="0"/>
          </a:p>
        </p:txBody>
      </p:sp>
    </p:spTree>
    <p:extLst>
      <p:ext uri="{BB962C8B-B14F-4D97-AF65-F5344CB8AC3E}">
        <p14:creationId xmlns:p14="http://schemas.microsoft.com/office/powerpoint/2010/main" val="1210103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7200" y="1905000"/>
            <a:ext cx="8229600" cy="4525963"/>
          </a:xfrm>
        </p:spPr>
        <p:txBody>
          <a:bodyPr>
            <a:normAutofit lnSpcReduction="10000"/>
          </a:bodyPr>
          <a:lstStyle/>
          <a:p>
            <a:pPr eaLnBrk="1" hangingPunct="1">
              <a:buFontTx/>
              <a:buNone/>
              <a:defRPr/>
            </a:pPr>
            <a:r>
              <a:rPr lang="en-US" dirty="0" smtClean="0"/>
              <a:t>		</a:t>
            </a:r>
            <a:r>
              <a:rPr lang="en-US" sz="2400" u="sng" dirty="0" smtClean="0"/>
              <a:t>Post BD FEV1 minus Pre BD FEV1</a:t>
            </a:r>
          </a:p>
          <a:p>
            <a:pPr eaLnBrk="1" hangingPunct="1">
              <a:buFontTx/>
              <a:buNone/>
              <a:defRPr/>
            </a:pPr>
            <a:r>
              <a:rPr lang="en-US" sz="2400" dirty="0" smtClean="0"/>
              <a:t>				Pre BD FEV 1</a:t>
            </a:r>
          </a:p>
          <a:p>
            <a:pPr eaLnBrk="1" hangingPunct="1">
              <a:buFontTx/>
              <a:buNone/>
              <a:defRPr/>
            </a:pPr>
            <a:endParaRPr lang="en-US" sz="2400" dirty="0" smtClean="0"/>
          </a:p>
          <a:p>
            <a:pPr eaLnBrk="1" hangingPunct="1">
              <a:buFontTx/>
              <a:buNone/>
              <a:defRPr/>
            </a:pPr>
            <a:r>
              <a:rPr lang="en-US" sz="2400" dirty="0" smtClean="0"/>
              <a:t>Pre BD FEV1  = 1.50L             Post BD FEV1 = 1.80L</a:t>
            </a:r>
          </a:p>
          <a:p>
            <a:pPr eaLnBrk="1" hangingPunct="1">
              <a:buFontTx/>
              <a:buNone/>
              <a:defRPr/>
            </a:pPr>
            <a:endParaRPr lang="en-US" sz="2400" dirty="0" smtClean="0"/>
          </a:p>
          <a:p>
            <a:pPr eaLnBrk="1" hangingPunct="1">
              <a:buFontTx/>
              <a:buNone/>
              <a:defRPr/>
            </a:pPr>
            <a:r>
              <a:rPr lang="en-US" sz="2400" dirty="0" smtClean="0"/>
              <a:t>What is the % improvement in FEV1?</a:t>
            </a:r>
          </a:p>
          <a:p>
            <a:pPr eaLnBrk="1" hangingPunct="1">
              <a:buFontTx/>
              <a:buNone/>
              <a:defRPr/>
            </a:pPr>
            <a:endParaRPr lang="en-US" sz="2400" dirty="0" smtClean="0"/>
          </a:p>
          <a:p>
            <a:pPr eaLnBrk="1" hangingPunct="1">
              <a:buFontTx/>
              <a:buNone/>
              <a:defRPr/>
            </a:pPr>
            <a:r>
              <a:rPr lang="en-US" sz="2400" dirty="0" smtClean="0"/>
              <a:t>Example 2:  </a:t>
            </a:r>
            <a:r>
              <a:rPr lang="en-US" sz="2400" u="sng" dirty="0" smtClean="0"/>
              <a:t>1.80L – 1.50L</a:t>
            </a:r>
            <a:r>
              <a:rPr lang="en-US" sz="2400" dirty="0" smtClean="0"/>
              <a:t>= </a:t>
            </a:r>
            <a:r>
              <a:rPr lang="en-US" sz="2400" u="sng" dirty="0" smtClean="0"/>
              <a:t>.30</a:t>
            </a:r>
            <a:r>
              <a:rPr lang="en-US" sz="2400" dirty="0" smtClean="0"/>
              <a:t> = </a:t>
            </a:r>
            <a:r>
              <a:rPr lang="en-US" sz="2400" u="sng" dirty="0" smtClean="0"/>
              <a:t>1 </a:t>
            </a:r>
            <a:r>
              <a:rPr lang="en-US" sz="2400" dirty="0" smtClean="0"/>
              <a:t>= 20% improvement</a:t>
            </a:r>
          </a:p>
          <a:p>
            <a:pPr eaLnBrk="1" hangingPunct="1">
              <a:buFontTx/>
              <a:buNone/>
              <a:defRPr/>
            </a:pPr>
            <a:r>
              <a:rPr lang="en-US" sz="2400" dirty="0" smtClean="0"/>
              <a:t>		             1.50L	          1.50   5	</a:t>
            </a:r>
          </a:p>
          <a:p>
            <a:pPr eaLnBrk="1" hangingPunct="1">
              <a:buFontTx/>
              <a:buNone/>
              <a:defRPr/>
            </a:pPr>
            <a:endParaRPr lang="en-US" sz="2400" dirty="0" smtClean="0"/>
          </a:p>
          <a:p>
            <a:pPr eaLnBrk="1" hangingPunct="1">
              <a:buFontTx/>
              <a:buNone/>
              <a:defRPr/>
            </a:pPr>
            <a:r>
              <a:rPr lang="en-US" sz="2400" dirty="0" smtClean="0"/>
              <a:t>Does this meet the NAEPP criteria?</a:t>
            </a:r>
          </a:p>
        </p:txBody>
      </p:sp>
      <p:sp>
        <p:nvSpPr>
          <p:cNvPr id="68611" name="Rectangle 2"/>
          <p:cNvSpPr>
            <a:spLocks noGrp="1" noChangeArrowheads="1"/>
          </p:cNvSpPr>
          <p:nvPr>
            <p:ph type="title"/>
          </p:nvPr>
        </p:nvSpPr>
        <p:spPr>
          <a:xfrm>
            <a:off x="457200" y="457200"/>
            <a:ext cx="8229600" cy="1143000"/>
          </a:xfrm>
        </p:spPr>
        <p:txBody>
          <a:bodyPr/>
          <a:lstStyle/>
          <a:p>
            <a:pPr eaLnBrk="1" hangingPunct="1"/>
            <a:r>
              <a:rPr lang="en-US" dirty="0" smtClean="0">
                <a:latin typeface="Arial" charset="0"/>
                <a:ea typeface="ＭＳ Ｐゴシック" pitchFamily="34" charset="-128"/>
                <a:cs typeface="Arial" charset="0"/>
              </a:rPr>
              <a:t>Calculating Change in FEV1</a:t>
            </a:r>
          </a:p>
        </p:txBody>
      </p:sp>
    </p:spTree>
    <p:extLst>
      <p:ext uri="{BB962C8B-B14F-4D97-AF65-F5344CB8AC3E}">
        <p14:creationId xmlns:p14="http://schemas.microsoft.com/office/powerpoint/2010/main" val="27290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7" dur="2000"/>
                                        <p:tgtEl>
                                          <p:spTgt spid="4915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0" dur="2000"/>
                                        <p:tgtEl>
                                          <p:spTgt spid="4915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animEffect transition="in" filter="checkerboard(across)">
                                      <p:cBhvr>
                                        <p:cTn id="13" dur="2000"/>
                                        <p:tgtEl>
                                          <p:spTgt spid="4915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9155">
                                            <p:txEl>
                                              <p:pRg st="5" end="5"/>
                                            </p:txEl>
                                          </p:spTgt>
                                        </p:tgtEl>
                                        <p:attrNameLst>
                                          <p:attrName>style.visibility</p:attrName>
                                        </p:attrNameLst>
                                      </p:cBhvr>
                                      <p:to>
                                        <p:strVal val="visible"/>
                                      </p:to>
                                    </p:set>
                                    <p:anim calcmode="lin" valueType="num">
                                      <p:cBhvr additive="base">
                                        <p:cTn id="18" dur="10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49155">
                                            <p:txEl>
                                              <p:pRg st="7" end="7"/>
                                            </p:txEl>
                                          </p:spTgt>
                                        </p:tgtEl>
                                        <p:attrNameLst>
                                          <p:attrName>style.visibility</p:attrName>
                                        </p:attrNameLst>
                                      </p:cBhvr>
                                      <p:to>
                                        <p:strVal val="visible"/>
                                      </p:to>
                                    </p:set>
                                    <p:animEffect transition="in" filter="box(in)">
                                      <p:cBhvr>
                                        <p:cTn id="24" dur="1000"/>
                                        <p:tgtEl>
                                          <p:spTgt spid="49155">
                                            <p:txEl>
                                              <p:pRg st="7" end="7"/>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9155">
                                            <p:txEl>
                                              <p:pRg st="8" end="8"/>
                                            </p:txEl>
                                          </p:spTgt>
                                        </p:tgtEl>
                                        <p:attrNameLst>
                                          <p:attrName>style.visibility</p:attrName>
                                        </p:attrNameLst>
                                      </p:cBhvr>
                                      <p:to>
                                        <p:strVal val="visible"/>
                                      </p:to>
                                    </p:set>
                                    <p:animEffect transition="in" filter="box(in)">
                                      <p:cBhvr>
                                        <p:cTn id="27" dur="1000"/>
                                        <p:tgtEl>
                                          <p:spTgt spid="4915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9155">
                                            <p:txEl>
                                              <p:pRg st="10" end="10"/>
                                            </p:txEl>
                                          </p:spTgt>
                                        </p:tgtEl>
                                        <p:attrNameLst>
                                          <p:attrName>style.visibility</p:attrName>
                                        </p:attrNameLst>
                                      </p:cBhvr>
                                      <p:to>
                                        <p:strVal val="visible"/>
                                      </p:to>
                                    </p:set>
                                    <p:animEffect transition="in" filter="diamond(in)">
                                      <p:cBhvr>
                                        <p:cTn id="32" dur="2000"/>
                                        <p:tgtEl>
                                          <p:spTgt spid="49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57200" y="1981200"/>
            <a:ext cx="8229600" cy="4800600"/>
          </a:xfrm>
        </p:spPr>
        <p:txBody>
          <a:bodyPr/>
          <a:lstStyle/>
          <a:p>
            <a:pPr eaLnBrk="1" hangingPunct="1">
              <a:buFontTx/>
              <a:buNone/>
            </a:pPr>
            <a:r>
              <a:rPr lang="en-US" sz="2400" dirty="0" smtClean="0">
                <a:latin typeface="Arial" charset="0"/>
                <a:ea typeface="ＭＳ Ｐゴシック" pitchFamily="34" charset="-128"/>
                <a:cs typeface="Arial" charset="0"/>
              </a:rPr>
              <a:t>Pre BD FEV 1  = 2.00 L    Post BD FEV 1 = 2.40 L</a:t>
            </a:r>
          </a:p>
          <a:p>
            <a:pPr eaLnBrk="1" hangingPunct="1">
              <a:buFontTx/>
              <a:buNone/>
            </a:pPr>
            <a:r>
              <a:rPr lang="en-US" sz="2400" dirty="0" smtClean="0">
                <a:latin typeface="Arial" charset="0"/>
                <a:ea typeface="ＭＳ Ｐゴシック" pitchFamily="34" charset="-128"/>
                <a:cs typeface="Arial" charset="0"/>
              </a:rPr>
              <a:t>What is the % improvement in FEV1?</a:t>
            </a:r>
          </a:p>
          <a:p>
            <a:pPr eaLnBrk="1" hangingPunct="1">
              <a:buFontTx/>
              <a:buNone/>
            </a:pPr>
            <a:endParaRPr lang="en-US" sz="2400" dirty="0" smtClean="0">
              <a:latin typeface="Arial" charset="0"/>
              <a:ea typeface="ＭＳ Ｐゴシック" pitchFamily="34" charset="-128"/>
              <a:cs typeface="Arial" charset="0"/>
            </a:endParaRPr>
          </a:p>
          <a:p>
            <a:pPr eaLnBrk="1" hangingPunct="1">
              <a:buFontTx/>
              <a:buNone/>
            </a:pPr>
            <a:r>
              <a:rPr lang="en-US" sz="2400" dirty="0" smtClean="0">
                <a:latin typeface="Arial" charset="0"/>
                <a:ea typeface="ＭＳ Ｐゴシック" pitchFamily="34" charset="-128"/>
                <a:cs typeface="Arial" charset="0"/>
              </a:rPr>
              <a:t>Example 1:  </a:t>
            </a:r>
            <a:r>
              <a:rPr lang="en-US" sz="2400" u="sng" dirty="0" smtClean="0">
                <a:latin typeface="Arial" charset="0"/>
                <a:ea typeface="ＭＳ Ｐゴシック" pitchFamily="34" charset="-128"/>
                <a:cs typeface="Arial" charset="0"/>
              </a:rPr>
              <a:t>2.40 L – 2.00 L</a:t>
            </a:r>
            <a:r>
              <a:rPr lang="en-US" sz="2400" dirty="0" smtClean="0">
                <a:latin typeface="Arial" charset="0"/>
                <a:ea typeface="ＭＳ Ｐゴシック" pitchFamily="34" charset="-128"/>
                <a:cs typeface="Arial" charset="0"/>
              </a:rPr>
              <a:t>= .</a:t>
            </a:r>
            <a:r>
              <a:rPr lang="en-US" sz="2400" u="sng" dirty="0" smtClean="0">
                <a:latin typeface="Arial" charset="0"/>
                <a:ea typeface="ＭＳ Ｐゴシック" pitchFamily="34" charset="-128"/>
                <a:cs typeface="Arial" charset="0"/>
              </a:rPr>
              <a:t>40</a:t>
            </a:r>
            <a:r>
              <a:rPr lang="en-US" sz="2400" dirty="0" smtClean="0">
                <a:latin typeface="Arial" charset="0"/>
                <a:ea typeface="ＭＳ Ｐゴシック" pitchFamily="34" charset="-128"/>
                <a:cs typeface="Arial" charset="0"/>
              </a:rPr>
              <a:t> = 20% improvement</a:t>
            </a:r>
          </a:p>
          <a:p>
            <a:pPr eaLnBrk="1" hangingPunct="1">
              <a:buFontTx/>
              <a:buNone/>
            </a:pPr>
            <a:r>
              <a:rPr lang="en-US" sz="2400" dirty="0" smtClean="0">
                <a:latin typeface="Arial" charset="0"/>
                <a:ea typeface="ＭＳ Ｐゴシック" pitchFamily="34" charset="-128"/>
                <a:cs typeface="Arial" charset="0"/>
              </a:rPr>
              <a:t>		              2.00L	      2.00    </a:t>
            </a:r>
          </a:p>
          <a:p>
            <a:pPr eaLnBrk="1" hangingPunct="1">
              <a:buFontTx/>
              <a:buNone/>
            </a:pPr>
            <a:r>
              <a:rPr lang="en-US" sz="2400" dirty="0" smtClean="0">
                <a:latin typeface="Arial" charset="0"/>
                <a:ea typeface="ＭＳ Ｐゴシック" pitchFamily="34" charset="-128"/>
                <a:cs typeface="Arial" charset="0"/>
              </a:rPr>
              <a:t>	</a:t>
            </a:r>
          </a:p>
          <a:p>
            <a:pPr eaLnBrk="1" hangingPunct="1">
              <a:buFontTx/>
              <a:buNone/>
            </a:pPr>
            <a:r>
              <a:rPr lang="en-US" sz="2400" dirty="0" smtClean="0">
                <a:latin typeface="Arial" charset="0"/>
                <a:ea typeface="ＭＳ Ｐゴシック" pitchFamily="34" charset="-128"/>
                <a:cs typeface="Arial" charset="0"/>
              </a:rPr>
              <a:t>Does this meet the NAEPP criteria?</a:t>
            </a:r>
          </a:p>
          <a:p>
            <a:pPr eaLnBrk="1" hangingPunct="1">
              <a:buFontTx/>
              <a:buNone/>
            </a:pPr>
            <a:r>
              <a:rPr lang="en-US" sz="2400" dirty="0" smtClean="0">
                <a:latin typeface="Arial" charset="0"/>
                <a:ea typeface="ＭＳ Ｐゴシック" pitchFamily="34" charset="-128"/>
                <a:cs typeface="Arial" charset="0"/>
              </a:rPr>
              <a:t>	There is </a:t>
            </a:r>
            <a:r>
              <a:rPr lang="en-US" sz="2400" u="sng" dirty="0" smtClean="0">
                <a:latin typeface="Arial" charset="0"/>
                <a:ea typeface="ＭＳ Ｐゴシック" pitchFamily="34" charset="-128"/>
                <a:cs typeface="Arial" charset="0"/>
              </a:rPr>
              <a:t>&gt;</a:t>
            </a:r>
            <a:r>
              <a:rPr lang="en-US" sz="2400" dirty="0" smtClean="0">
                <a:latin typeface="Arial" charset="0"/>
                <a:ea typeface="ＭＳ Ｐゴシック" pitchFamily="34" charset="-128"/>
                <a:cs typeface="Arial" charset="0"/>
              </a:rPr>
              <a:t> 12% improvement.  </a:t>
            </a:r>
          </a:p>
        </p:txBody>
      </p:sp>
      <p:sp>
        <p:nvSpPr>
          <p:cNvPr id="67587" name="Rectangle 2"/>
          <p:cNvSpPr>
            <a:spLocks noGrp="1" noChangeArrowheads="1"/>
          </p:cNvSpPr>
          <p:nvPr>
            <p:ph type="title"/>
          </p:nvPr>
        </p:nvSpPr>
        <p:spPr>
          <a:xfrm>
            <a:off x="457200" y="457200"/>
            <a:ext cx="8229600" cy="1143000"/>
          </a:xfrm>
        </p:spPr>
        <p:txBody>
          <a:bodyPr/>
          <a:lstStyle/>
          <a:p>
            <a:pPr eaLnBrk="1" hangingPunct="1"/>
            <a:r>
              <a:rPr lang="en-US" dirty="0" smtClean="0">
                <a:latin typeface="Arial" charset="0"/>
                <a:ea typeface="ＭＳ Ｐゴシック" pitchFamily="34" charset="-128"/>
                <a:cs typeface="Arial" charset="0"/>
              </a:rPr>
              <a:t>Calculating Change in FEV1</a:t>
            </a:r>
          </a:p>
        </p:txBody>
      </p:sp>
    </p:spTree>
    <p:extLst>
      <p:ext uri="{BB962C8B-B14F-4D97-AF65-F5344CB8AC3E}">
        <p14:creationId xmlns:p14="http://schemas.microsoft.com/office/powerpoint/2010/main" val="241204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10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24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anim calcmode="lin" valueType="num">
                                      <p:cBhvr additive="base">
                                        <p:cTn id="11" dur="2000" fill="hold"/>
                                        <p:tgtEl>
                                          <p:spTgt spid="6246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2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2466">
                                            <p:txEl>
                                              <p:pRg st="3" end="3"/>
                                            </p:txEl>
                                          </p:spTgt>
                                        </p:tgtEl>
                                        <p:attrNameLst>
                                          <p:attrName>style.visibility</p:attrName>
                                        </p:attrNameLst>
                                      </p:cBhvr>
                                      <p:to>
                                        <p:strVal val="visible"/>
                                      </p:to>
                                    </p:set>
                                    <p:anim calcmode="lin" valueType="num">
                                      <p:cBhvr additive="base">
                                        <p:cTn id="17" dur="1000" fill="hold"/>
                                        <p:tgtEl>
                                          <p:spTgt spid="62466">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246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2466">
                                            <p:txEl>
                                              <p:pRg st="4" end="4"/>
                                            </p:txEl>
                                          </p:spTgt>
                                        </p:tgtEl>
                                        <p:attrNameLst>
                                          <p:attrName>style.visibility</p:attrName>
                                        </p:attrNameLst>
                                      </p:cBhvr>
                                      <p:to>
                                        <p:strVal val="visible"/>
                                      </p:to>
                                    </p:set>
                                    <p:anim calcmode="lin" valueType="num">
                                      <p:cBhvr additive="base">
                                        <p:cTn id="21" dur="2000" fill="hold"/>
                                        <p:tgtEl>
                                          <p:spTgt spid="62466">
                                            <p:txEl>
                                              <p:pRg st="4" end="4"/>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6246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2466">
                                            <p:txEl>
                                              <p:pRg st="6" end="6"/>
                                            </p:txEl>
                                          </p:spTgt>
                                        </p:tgtEl>
                                        <p:attrNameLst>
                                          <p:attrName>style.visibility</p:attrName>
                                        </p:attrNameLst>
                                      </p:cBhvr>
                                      <p:to>
                                        <p:strVal val="visible"/>
                                      </p:to>
                                    </p:set>
                                    <p:anim calcmode="lin" valueType="num">
                                      <p:cBhvr additive="base">
                                        <p:cTn id="27" dur="1000" fill="hold"/>
                                        <p:tgtEl>
                                          <p:spTgt spid="62466">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246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2466">
                                            <p:txEl>
                                              <p:pRg st="7" end="7"/>
                                            </p:txEl>
                                          </p:spTgt>
                                        </p:tgtEl>
                                        <p:attrNameLst>
                                          <p:attrName>style.visibility</p:attrName>
                                        </p:attrNameLst>
                                      </p:cBhvr>
                                      <p:to>
                                        <p:strVal val="visible"/>
                                      </p:to>
                                    </p:set>
                                    <p:anim calcmode="lin" valueType="num">
                                      <p:cBhvr additive="base">
                                        <p:cTn id="31" dur="1000" fill="hold"/>
                                        <p:tgtEl>
                                          <p:spTgt spid="62466">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24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pitchFamily="34" charset="0"/>
                <a:cs typeface="Arial" pitchFamily="34" charset="0"/>
              </a:rPr>
              <a:t>Historical development</a:t>
            </a:r>
            <a:endParaRPr lang="en-US" sz="36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70000" lnSpcReduction="20000"/>
          </a:bodyPr>
          <a:lstStyle/>
          <a:p>
            <a:r>
              <a:rPr lang="en-US" sz="2400" dirty="0" smtClean="0">
                <a:latin typeface="Arial" pitchFamily="34" charset="0"/>
                <a:cs typeface="Arial" pitchFamily="34" charset="0"/>
              </a:rPr>
              <a:t>In 1846 Hutchinson described a water spirometer, and used it to measure Vital capacity in&gt;2000 people</a:t>
            </a:r>
          </a:p>
          <a:p>
            <a:r>
              <a:rPr lang="en-US" sz="2400" dirty="0" smtClean="0">
                <a:latin typeface="Arial" pitchFamily="34" charset="0"/>
                <a:cs typeface="Arial" pitchFamily="34" charset="0"/>
              </a:rPr>
              <a:t>Tiffeneau and Pinelli introduced the time measurement of forced vital capacity in 1947, a method improved and popularized by Gaensler in America.</a:t>
            </a:r>
          </a:p>
          <a:p>
            <a:r>
              <a:rPr lang="en-US" sz="2400" dirty="0" smtClean="0">
                <a:latin typeface="Arial" pitchFamily="34" charset="0"/>
                <a:cs typeface="Arial" pitchFamily="34" charset="0"/>
              </a:rPr>
              <a:t>In 1955, the mid-maximal expiratory flow( known as FEF25-75 was introduced by Leuallen and Fowler.</a:t>
            </a:r>
          </a:p>
          <a:p>
            <a:r>
              <a:rPr lang="en-US" sz="2400" dirty="0" smtClean="0">
                <a:latin typeface="Arial" pitchFamily="34" charset="0"/>
                <a:cs typeface="Arial" pitchFamily="34" charset="0"/>
              </a:rPr>
              <a:t>In 1979, the recommendations of the Snowbird Workshop were published in ATS, and standards of performance of spirometric systems and details of how to do the test made.</a:t>
            </a:r>
            <a:endParaRPr lang="en-US" sz="2400" dirty="0">
              <a:latin typeface="Arial" pitchFamily="34" charset="0"/>
              <a:cs typeface="Arial" pitchFamily="34"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1828800"/>
            <a:ext cx="2001822" cy="4433888"/>
          </a:xfrm>
        </p:spPr>
      </p:pic>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62200"/>
            <a:ext cx="2286000" cy="3246121"/>
          </a:xfrm>
          <a:prstGeom prst="rect">
            <a:avLst/>
          </a:prstGeom>
        </p:spPr>
      </p:pic>
    </p:spTree>
    <p:extLst>
      <p:ext uri="{BB962C8B-B14F-4D97-AF65-F5344CB8AC3E}">
        <p14:creationId xmlns:p14="http://schemas.microsoft.com/office/powerpoint/2010/main" val="3207686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p:txBody>
          <a:bodyPr/>
          <a:lstStyle/>
          <a:p>
            <a:pPr eaLnBrk="1" hangingPunct="1">
              <a:buFontTx/>
              <a:buNone/>
            </a:pPr>
            <a:endParaRPr lang="en-US" dirty="0" smtClean="0">
              <a:latin typeface="Arial" charset="0"/>
              <a:ea typeface="ＭＳ Ｐゴシック" pitchFamily="34" charset="-128"/>
              <a:cs typeface="Arial" charset="0"/>
            </a:endParaRPr>
          </a:p>
          <a:p>
            <a:pPr eaLnBrk="1" hangingPunct="1">
              <a:buFontTx/>
              <a:buNone/>
            </a:pPr>
            <a:r>
              <a:rPr lang="en-US" dirty="0" smtClean="0">
                <a:latin typeface="Arial" charset="0"/>
                <a:ea typeface="ＭＳ Ｐゴシック" pitchFamily="34" charset="-128"/>
                <a:cs typeface="Arial" charset="0"/>
              </a:rPr>
              <a:t>Second requirement is </a:t>
            </a:r>
            <a:r>
              <a:rPr lang="en-US" u="sng" dirty="0" smtClean="0">
                <a:latin typeface="Arial" charset="0"/>
                <a:ea typeface="ＭＳ Ｐゴシック" pitchFamily="34" charset="-128"/>
                <a:cs typeface="Arial" charset="0"/>
              </a:rPr>
              <a:t>&gt;</a:t>
            </a:r>
            <a:r>
              <a:rPr lang="en-US" dirty="0" smtClean="0">
                <a:latin typeface="Arial" charset="0"/>
                <a:ea typeface="ＭＳ Ｐゴシック" pitchFamily="34" charset="-128"/>
                <a:cs typeface="Arial" charset="0"/>
              </a:rPr>
              <a:t>200ml increase</a:t>
            </a:r>
          </a:p>
          <a:p>
            <a:pPr eaLnBrk="1" hangingPunct="1">
              <a:buFontTx/>
              <a:buNone/>
            </a:pPr>
            <a:r>
              <a:rPr lang="en-US" dirty="0" smtClean="0">
                <a:latin typeface="Arial" charset="0"/>
                <a:ea typeface="ＭＳ Ｐゴシック" pitchFamily="34" charset="-128"/>
                <a:cs typeface="Arial" charset="0"/>
              </a:rPr>
              <a:t>	</a:t>
            </a:r>
          </a:p>
          <a:p>
            <a:pPr eaLnBrk="1" hangingPunct="1">
              <a:buFontTx/>
              <a:buNone/>
            </a:pPr>
            <a:r>
              <a:rPr lang="en-US" dirty="0" smtClean="0">
                <a:latin typeface="Arial" charset="0"/>
                <a:ea typeface="ＭＳ Ｐゴシック" pitchFamily="34" charset="-128"/>
                <a:cs typeface="Arial" charset="0"/>
              </a:rPr>
              <a:t>1.15 L minus 1.00 L is improvement of 0.15 L or 150 ml</a:t>
            </a:r>
          </a:p>
          <a:p>
            <a:pPr eaLnBrk="1" hangingPunct="1">
              <a:buFontTx/>
              <a:buNone/>
            </a:pPr>
            <a:endParaRPr lang="en-US" dirty="0" smtClean="0">
              <a:latin typeface="Arial" charset="0"/>
              <a:ea typeface="ＭＳ Ｐゴシック" pitchFamily="34" charset="-128"/>
              <a:cs typeface="Arial" charset="0"/>
            </a:endParaRPr>
          </a:p>
          <a:p>
            <a:pPr eaLnBrk="1" hangingPunct="1">
              <a:buFontTx/>
              <a:buNone/>
            </a:pPr>
            <a:r>
              <a:rPr lang="en-US" dirty="0" smtClean="0">
                <a:latin typeface="Arial" charset="0"/>
                <a:ea typeface="ＭＳ Ｐゴシック" pitchFamily="34" charset="-128"/>
                <a:cs typeface="Arial" charset="0"/>
              </a:rPr>
              <a:t>Does this meet the NAEPP requirement?</a:t>
            </a:r>
          </a:p>
          <a:p>
            <a:pPr eaLnBrk="1" hangingPunct="1">
              <a:buFontTx/>
              <a:buNone/>
            </a:pPr>
            <a:r>
              <a:rPr lang="en-US" dirty="0" smtClean="0">
                <a:latin typeface="Arial" charset="0"/>
                <a:ea typeface="ＭＳ Ｐゴシック" pitchFamily="34" charset="-128"/>
                <a:cs typeface="Arial" charset="0"/>
              </a:rPr>
              <a:t>    (Post BD minus Pre BD = </a:t>
            </a:r>
            <a:r>
              <a:rPr lang="en-US" u="sng" dirty="0" smtClean="0">
                <a:latin typeface="Arial" charset="0"/>
                <a:ea typeface="ＭＳ Ｐゴシック" pitchFamily="34" charset="-128"/>
                <a:cs typeface="Arial" charset="0"/>
              </a:rPr>
              <a:t>&gt;</a:t>
            </a:r>
            <a:r>
              <a:rPr lang="en-US" dirty="0" smtClean="0">
                <a:latin typeface="Arial" charset="0"/>
                <a:ea typeface="ＭＳ Ｐゴシック" pitchFamily="34" charset="-128"/>
                <a:cs typeface="Arial" charset="0"/>
              </a:rPr>
              <a:t>200ml)</a:t>
            </a:r>
            <a:endParaRPr lang="en-US" u="sng" dirty="0" smtClean="0">
              <a:latin typeface="Arial" charset="0"/>
              <a:ea typeface="ＭＳ Ｐゴシック" pitchFamily="34" charset="-128"/>
              <a:cs typeface="Arial" charset="0"/>
            </a:endParaRPr>
          </a:p>
        </p:txBody>
      </p:sp>
      <p:sp>
        <p:nvSpPr>
          <p:cNvPr id="70659" name="Rectangle 2"/>
          <p:cNvSpPr>
            <a:spLocks noGrp="1" noChangeArrowheads="1"/>
          </p:cNvSpPr>
          <p:nvPr>
            <p:ph type="title"/>
          </p:nvPr>
        </p:nvSpPr>
        <p:spPr>
          <a:xfrm>
            <a:off x="457200" y="381000"/>
            <a:ext cx="8229600" cy="1143000"/>
          </a:xfrm>
        </p:spPr>
        <p:txBody>
          <a:bodyPr/>
          <a:lstStyle/>
          <a:p>
            <a:pPr eaLnBrk="1" hangingPunct="1"/>
            <a:r>
              <a:rPr lang="en-US" dirty="0" smtClean="0">
                <a:latin typeface="Arial" charset="0"/>
                <a:ea typeface="ＭＳ Ｐゴシック" pitchFamily="34" charset="-128"/>
                <a:cs typeface="Arial" charset="0"/>
              </a:rPr>
              <a:t>Calculating Change in FEV1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458200"/>
            <a:ext cx="5960952"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00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5538">
                                            <p:txEl>
                                              <p:pRg st="3" end="3"/>
                                            </p:txEl>
                                          </p:spTgt>
                                        </p:tgtEl>
                                        <p:attrNameLst>
                                          <p:attrName>style.visibility</p:attrName>
                                        </p:attrNameLst>
                                      </p:cBhvr>
                                      <p:to>
                                        <p:strVal val="visible"/>
                                      </p:to>
                                    </p:set>
                                    <p:animEffect transition="in" filter="box(in)">
                                      <p:cBhvr>
                                        <p:cTn id="7" dur="1000"/>
                                        <p:tgtEl>
                                          <p:spTgt spid="6553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5538">
                                            <p:txEl>
                                              <p:pRg st="5" end="5"/>
                                            </p:txEl>
                                          </p:spTgt>
                                        </p:tgtEl>
                                        <p:attrNameLst>
                                          <p:attrName>style.visibility</p:attrName>
                                        </p:attrNameLst>
                                      </p:cBhvr>
                                      <p:to>
                                        <p:strVal val="visible"/>
                                      </p:to>
                                    </p:set>
                                    <p:animEffect transition="in" filter="diamond(in)">
                                      <p:cBhvr>
                                        <p:cTn id="12" dur="2000"/>
                                        <p:tgtEl>
                                          <p:spTgt spid="65538">
                                            <p:txEl>
                                              <p:pRg st="5" end="5"/>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65538">
                                            <p:txEl>
                                              <p:pRg st="6" end="6"/>
                                            </p:txEl>
                                          </p:spTgt>
                                        </p:tgtEl>
                                        <p:attrNameLst>
                                          <p:attrName>style.visibility</p:attrName>
                                        </p:attrNameLst>
                                      </p:cBhvr>
                                      <p:to>
                                        <p:strVal val="visible"/>
                                      </p:to>
                                    </p:set>
                                    <p:animEffect transition="in" filter="diamond(in)">
                                      <p:cBhvr>
                                        <p:cTn id="15" dur="2000"/>
                                        <p:tgtEl>
                                          <p:spTgt spid="655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Interpretation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Organized approach will allow clinician to recognize and quantitate abnormalities.</a:t>
            </a:r>
          </a:p>
          <a:p>
            <a:pPr marL="514350" indent="-514350">
              <a:buFont typeface="+mj-lt"/>
              <a:buAutoNum type="arabicPeriod"/>
            </a:pPr>
            <a:r>
              <a:rPr lang="en-US" dirty="0" smtClean="0"/>
              <a:t>Confirm demographic data.</a:t>
            </a:r>
          </a:p>
          <a:p>
            <a:pPr marL="514350" indent="-514350">
              <a:buFont typeface="+mj-lt"/>
              <a:buAutoNum type="arabicPeriod"/>
            </a:pPr>
            <a:r>
              <a:rPr lang="en-US" dirty="0" smtClean="0"/>
              <a:t>Determine whether the test was acceptable and reproducible.</a:t>
            </a:r>
          </a:p>
          <a:p>
            <a:pPr marL="514350" indent="-514350">
              <a:buFont typeface="+mj-lt"/>
              <a:buAutoNum type="arabicPeriod"/>
            </a:pPr>
            <a:r>
              <a:rPr lang="en-US" dirty="0" smtClean="0"/>
              <a:t>Look at the appearance of the flow/volume curve</a:t>
            </a:r>
          </a:p>
          <a:p>
            <a:pPr marL="514350" indent="-514350">
              <a:buFont typeface="+mj-lt"/>
              <a:buAutoNum type="arabicPeriod"/>
            </a:pPr>
            <a:r>
              <a:rPr lang="en-US" dirty="0" smtClean="0"/>
              <a:t>Look at FEV1/FVC ratio:</a:t>
            </a:r>
          </a:p>
          <a:p>
            <a:pPr marL="880110" lvl="1" indent="-514350">
              <a:buFont typeface="+mj-lt"/>
              <a:buAutoNum type="alphaUcPeriod"/>
            </a:pPr>
            <a:r>
              <a:rPr lang="en-US" dirty="0" smtClean="0"/>
              <a:t>Low </a:t>
            </a:r>
            <a:r>
              <a:rPr lang="en-US" dirty="0"/>
              <a:t>value indicates obstructive </a:t>
            </a:r>
            <a:r>
              <a:rPr lang="en-US" dirty="0" smtClean="0"/>
              <a:t>pattern</a:t>
            </a:r>
          </a:p>
          <a:p>
            <a:pPr marL="1154430" lvl="2" indent="-514350">
              <a:buFont typeface="+mj-lt"/>
              <a:buAutoNum type="romanLcPeriod"/>
            </a:pPr>
            <a:r>
              <a:rPr lang="en-US" dirty="0" smtClean="0"/>
              <a:t>Quantify obstruction</a:t>
            </a:r>
          </a:p>
          <a:p>
            <a:pPr marL="1154430" lvl="2" indent="-514350">
              <a:buFont typeface="+mj-lt"/>
              <a:buAutoNum type="romanLcPeriod"/>
            </a:pPr>
            <a:r>
              <a:rPr lang="en-US" dirty="0" smtClean="0"/>
              <a:t>Assess for reversibility</a:t>
            </a:r>
          </a:p>
          <a:p>
            <a:pPr marL="880110" lvl="1" indent="-514350">
              <a:buFont typeface="+mj-lt"/>
              <a:buAutoNum type="alphaUcPeriod"/>
            </a:pPr>
            <a:r>
              <a:rPr lang="en-US" dirty="0" smtClean="0"/>
              <a:t>Normal </a:t>
            </a:r>
            <a:r>
              <a:rPr lang="en-US" dirty="0"/>
              <a:t>value indicates either restrictive or normal </a:t>
            </a:r>
            <a:r>
              <a:rPr lang="en-US" dirty="0" smtClean="0"/>
              <a:t>pattern</a:t>
            </a:r>
          </a:p>
          <a:p>
            <a:pPr marL="1154430" lvl="2" indent="-514350">
              <a:buFont typeface="+mj-lt"/>
              <a:buAutoNum type="romanLcPeriod"/>
            </a:pPr>
            <a:r>
              <a:rPr lang="en-US" dirty="0" smtClean="0"/>
              <a:t>If ratio is normal and FVC is low= Restrictive Pattern</a:t>
            </a:r>
          </a:p>
          <a:p>
            <a:pPr marL="1154430" lvl="2" indent="-514350">
              <a:buFont typeface="+mj-lt"/>
              <a:buAutoNum type="romanLcPeriod"/>
            </a:pPr>
            <a:r>
              <a:rPr lang="en-US" dirty="0" smtClean="0"/>
              <a:t>If ratio is normal and FVC is normal= Normal Pattern</a:t>
            </a:r>
          </a:p>
          <a:p>
            <a:endParaRPr lang="en-US" dirty="0"/>
          </a:p>
        </p:txBody>
      </p:sp>
    </p:spTree>
    <p:extLst>
      <p:ext uri="{BB962C8B-B14F-4D97-AF65-F5344CB8AC3E}">
        <p14:creationId xmlns:p14="http://schemas.microsoft.com/office/powerpoint/2010/main" val="1596084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798990"/>
            <a:ext cx="5586029" cy="5732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262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Restrictive &amp; Obstructive Patterns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40042"/>
              </p:ext>
            </p:extLst>
          </p:nvPr>
        </p:nvGraphicFramePr>
        <p:xfrm>
          <a:off x="457200" y="28194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Measurement</a:t>
                      </a:r>
                      <a:endParaRPr lang="en-US" dirty="0"/>
                    </a:p>
                  </a:txBody>
                  <a:tcPr>
                    <a:solidFill>
                      <a:schemeClr val="bg2">
                        <a:lumMod val="50000"/>
                      </a:schemeClr>
                    </a:solidFill>
                  </a:tcPr>
                </a:tc>
                <a:tc>
                  <a:txBody>
                    <a:bodyPr/>
                    <a:lstStyle/>
                    <a:p>
                      <a:r>
                        <a:rPr lang="en-US" dirty="0" smtClean="0"/>
                        <a:t>Obstructive Pattern</a:t>
                      </a:r>
                      <a:endParaRPr lang="en-US" dirty="0"/>
                    </a:p>
                  </a:txBody>
                  <a:tcPr>
                    <a:solidFill>
                      <a:schemeClr val="bg2">
                        <a:lumMod val="50000"/>
                      </a:schemeClr>
                    </a:solidFill>
                  </a:tcPr>
                </a:tc>
                <a:tc>
                  <a:txBody>
                    <a:bodyPr/>
                    <a:lstStyle/>
                    <a:p>
                      <a:r>
                        <a:rPr lang="en-US" dirty="0" smtClean="0"/>
                        <a:t>Restrictive Pattern</a:t>
                      </a:r>
                      <a:endParaRPr lang="en-US" dirty="0"/>
                    </a:p>
                  </a:txBody>
                  <a:tcPr>
                    <a:solidFill>
                      <a:schemeClr val="bg2">
                        <a:lumMod val="50000"/>
                      </a:schemeClr>
                    </a:solidFill>
                  </a:tcPr>
                </a:tc>
              </a:tr>
              <a:tr h="370840">
                <a:tc>
                  <a:txBody>
                    <a:bodyPr/>
                    <a:lstStyle/>
                    <a:p>
                      <a:r>
                        <a:rPr lang="en-US" dirty="0" smtClean="0"/>
                        <a:t>FVC</a:t>
                      </a:r>
                      <a:endParaRPr lang="en-US" dirty="0"/>
                    </a:p>
                  </a:txBody>
                  <a:tcPr>
                    <a:solidFill>
                      <a:schemeClr val="bg2">
                        <a:lumMod val="75000"/>
                      </a:schemeClr>
                    </a:solidFill>
                  </a:tcPr>
                </a:tc>
                <a:tc>
                  <a:txBody>
                    <a:bodyPr/>
                    <a:lstStyle/>
                    <a:p>
                      <a:r>
                        <a:rPr lang="en-US" dirty="0" smtClean="0"/>
                        <a:t>Decreased or Normal</a:t>
                      </a:r>
                      <a:endParaRPr lang="en-US" dirty="0"/>
                    </a:p>
                  </a:txBody>
                  <a:tcPr>
                    <a:solidFill>
                      <a:schemeClr val="bg2">
                        <a:lumMod val="75000"/>
                      </a:schemeClr>
                    </a:solidFill>
                  </a:tcPr>
                </a:tc>
                <a:tc>
                  <a:txBody>
                    <a:bodyPr/>
                    <a:lstStyle/>
                    <a:p>
                      <a:r>
                        <a:rPr lang="en-US" dirty="0" smtClean="0"/>
                        <a:t>Decreased</a:t>
                      </a:r>
                      <a:endParaRPr lang="en-US" dirty="0"/>
                    </a:p>
                  </a:txBody>
                  <a:tcPr>
                    <a:solidFill>
                      <a:schemeClr val="bg2">
                        <a:lumMod val="75000"/>
                      </a:schemeClr>
                    </a:solidFill>
                  </a:tcPr>
                </a:tc>
              </a:tr>
              <a:tr h="370840">
                <a:tc>
                  <a:txBody>
                    <a:bodyPr/>
                    <a:lstStyle/>
                    <a:p>
                      <a:r>
                        <a:rPr lang="en-US" dirty="0" smtClean="0"/>
                        <a:t>FEV1</a:t>
                      </a:r>
                      <a:endParaRPr lang="en-US" dirty="0"/>
                    </a:p>
                  </a:txBody>
                  <a:tcPr>
                    <a:solidFill>
                      <a:schemeClr val="bg2"/>
                    </a:solidFill>
                  </a:tcPr>
                </a:tc>
                <a:tc>
                  <a:txBody>
                    <a:bodyPr/>
                    <a:lstStyle/>
                    <a:p>
                      <a:r>
                        <a:rPr lang="en-US" dirty="0" smtClean="0"/>
                        <a:t>Decreased</a:t>
                      </a:r>
                      <a:endParaRPr lang="en-US" dirty="0"/>
                    </a:p>
                  </a:txBody>
                  <a:tcPr>
                    <a:solidFill>
                      <a:schemeClr val="bg2"/>
                    </a:solidFill>
                  </a:tcPr>
                </a:tc>
                <a:tc>
                  <a:txBody>
                    <a:bodyPr/>
                    <a:lstStyle/>
                    <a:p>
                      <a:r>
                        <a:rPr lang="en-US" dirty="0" smtClean="0"/>
                        <a:t>Decreased or Normal</a:t>
                      </a:r>
                    </a:p>
                  </a:txBody>
                  <a:tcPr>
                    <a:solidFill>
                      <a:schemeClr val="bg2"/>
                    </a:solidFill>
                  </a:tcPr>
                </a:tc>
              </a:tr>
              <a:tr h="370840">
                <a:tc>
                  <a:txBody>
                    <a:bodyPr/>
                    <a:lstStyle/>
                    <a:p>
                      <a:r>
                        <a:rPr lang="en-US" dirty="0" smtClean="0"/>
                        <a:t>FEV1/FVC Ratio</a:t>
                      </a:r>
                      <a:endParaRPr lang="en-US" dirty="0"/>
                    </a:p>
                  </a:txBody>
                  <a:tcPr>
                    <a:solidFill>
                      <a:schemeClr val="bg2">
                        <a:lumMod val="75000"/>
                      </a:schemeClr>
                    </a:solidFill>
                  </a:tcPr>
                </a:tc>
                <a:tc>
                  <a:txBody>
                    <a:bodyPr/>
                    <a:lstStyle/>
                    <a:p>
                      <a:r>
                        <a:rPr lang="en-US" dirty="0" smtClean="0"/>
                        <a:t>Decreased</a:t>
                      </a:r>
                      <a:endParaRPr lang="en-US" dirty="0"/>
                    </a:p>
                  </a:txBody>
                  <a:tcPr>
                    <a:solidFill>
                      <a:schemeClr val="bg2">
                        <a:lumMod val="75000"/>
                      </a:schemeClr>
                    </a:solidFill>
                  </a:tcPr>
                </a:tc>
                <a:tc>
                  <a:txBody>
                    <a:bodyPr/>
                    <a:lstStyle/>
                    <a:p>
                      <a:r>
                        <a:rPr lang="en-US" dirty="0" smtClean="0"/>
                        <a:t>Normal</a:t>
                      </a:r>
                    </a:p>
                  </a:txBody>
                  <a:tcPr>
                    <a:solidFill>
                      <a:schemeClr val="bg2">
                        <a:lumMod val="75000"/>
                      </a:schemeClr>
                    </a:solidFill>
                  </a:tcPr>
                </a:tc>
              </a:tr>
              <a:tr h="370840">
                <a:tc>
                  <a:txBody>
                    <a:bodyPr/>
                    <a:lstStyle/>
                    <a:p>
                      <a:r>
                        <a:rPr lang="en-US" dirty="0" smtClean="0"/>
                        <a:t>Total Lung Capacity</a:t>
                      </a:r>
                      <a:endParaRPr lang="en-US" dirty="0"/>
                    </a:p>
                  </a:txBody>
                  <a:tcPr>
                    <a:solidFill>
                      <a:schemeClr val="bg2"/>
                    </a:solidFill>
                  </a:tcPr>
                </a:tc>
                <a:tc>
                  <a:txBody>
                    <a:bodyPr/>
                    <a:lstStyle/>
                    <a:p>
                      <a:r>
                        <a:rPr lang="en-US" dirty="0" smtClean="0"/>
                        <a:t>Normal or Increased</a:t>
                      </a:r>
                      <a:endParaRPr lang="en-US" dirty="0"/>
                    </a:p>
                  </a:txBody>
                  <a:tcPr>
                    <a:solidFill>
                      <a:schemeClr val="bg2"/>
                    </a:solidFill>
                  </a:tcPr>
                </a:tc>
                <a:tc>
                  <a:txBody>
                    <a:bodyPr/>
                    <a:lstStyle/>
                    <a:p>
                      <a:r>
                        <a:rPr lang="en-US" dirty="0" smtClean="0"/>
                        <a:t>Decreased</a:t>
                      </a:r>
                      <a:endParaRPr lang="en-US" dirty="0"/>
                    </a:p>
                  </a:txBody>
                  <a:tcPr>
                    <a:solidFill>
                      <a:schemeClr val="bg2"/>
                    </a:solidFill>
                  </a:tcPr>
                </a:tc>
              </a:tr>
            </a:tbl>
          </a:graphicData>
        </a:graphic>
      </p:graphicFrame>
    </p:spTree>
    <p:extLst>
      <p:ext uri="{BB962C8B-B14F-4D97-AF65-F5344CB8AC3E}">
        <p14:creationId xmlns:p14="http://schemas.microsoft.com/office/powerpoint/2010/main" val="3872835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Quantitate Obstruction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 Obstructive </a:t>
            </a:r>
            <a:r>
              <a:rPr lang="en-US" dirty="0"/>
              <a:t>P</a:t>
            </a:r>
            <a:r>
              <a:rPr lang="en-US" dirty="0" smtClean="0"/>
              <a:t>attern with:</a:t>
            </a:r>
          </a:p>
          <a:p>
            <a:pPr marL="0" indent="0">
              <a:buNone/>
            </a:pPr>
            <a:r>
              <a:rPr lang="en-US" dirty="0" smtClean="0"/>
              <a:t>FEV1 ≥ 60</a:t>
            </a:r>
            <a:r>
              <a:rPr lang="en-US" dirty="0"/>
              <a:t>% </a:t>
            </a:r>
            <a:r>
              <a:rPr lang="en-US" dirty="0" smtClean="0"/>
              <a:t>predicted = Mild </a:t>
            </a:r>
            <a:r>
              <a:rPr lang="en-US" dirty="0"/>
              <a:t>airway obstruction</a:t>
            </a:r>
          </a:p>
          <a:p>
            <a:pPr marL="0" indent="0">
              <a:buNone/>
            </a:pPr>
            <a:endParaRPr lang="en-US" dirty="0" smtClean="0"/>
          </a:p>
          <a:p>
            <a:pPr marL="0" indent="0">
              <a:buNone/>
            </a:pPr>
            <a:r>
              <a:rPr lang="en-US" dirty="0" smtClean="0"/>
              <a:t>FEV1 ≥ 40</a:t>
            </a:r>
            <a:r>
              <a:rPr lang="en-US" dirty="0"/>
              <a:t>% </a:t>
            </a:r>
            <a:r>
              <a:rPr lang="en-US" dirty="0" smtClean="0"/>
              <a:t>predicted to 60</a:t>
            </a:r>
            <a:r>
              <a:rPr lang="en-US" dirty="0"/>
              <a:t>% </a:t>
            </a:r>
            <a:r>
              <a:rPr lang="en-US" dirty="0" smtClean="0"/>
              <a:t>predicted = </a:t>
            </a:r>
            <a:r>
              <a:rPr lang="en-US" dirty="0"/>
              <a:t>Moderate airway obstruction.</a:t>
            </a:r>
          </a:p>
          <a:p>
            <a:pPr marL="0" indent="0">
              <a:buNone/>
            </a:pPr>
            <a:endParaRPr lang="en-US" dirty="0" smtClean="0"/>
          </a:p>
          <a:p>
            <a:pPr marL="0" indent="0">
              <a:buNone/>
            </a:pPr>
            <a:r>
              <a:rPr lang="en-US" dirty="0" smtClean="0"/>
              <a:t>FEV1 &lt; </a:t>
            </a:r>
            <a:r>
              <a:rPr lang="en-US" dirty="0"/>
              <a:t>40% </a:t>
            </a:r>
            <a:r>
              <a:rPr lang="en-US" dirty="0" smtClean="0"/>
              <a:t>predicted= </a:t>
            </a:r>
            <a:r>
              <a:rPr lang="en-US" dirty="0"/>
              <a:t>Severe airway obstruction</a:t>
            </a:r>
          </a:p>
          <a:p>
            <a:pPr marL="0" indent="0">
              <a:buNone/>
            </a:pPr>
            <a:endParaRPr lang="en-US" dirty="0" smtClean="0"/>
          </a:p>
          <a:p>
            <a:pPr marL="0" indent="0">
              <a:buNone/>
            </a:pPr>
            <a:r>
              <a:rPr lang="en-US" dirty="0" smtClean="0"/>
              <a:t>*Note: This does not directly correlate with mild, moderate and severe asthma categories</a:t>
            </a:r>
            <a:endParaRPr lang="en-US" dirty="0"/>
          </a:p>
        </p:txBody>
      </p:sp>
    </p:spTree>
    <p:extLst>
      <p:ext uri="{BB962C8B-B14F-4D97-AF65-F5344CB8AC3E}">
        <p14:creationId xmlns:p14="http://schemas.microsoft.com/office/powerpoint/2010/main" val="1630097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153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3776662"/>
            <a:ext cx="6858000" cy="566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593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Interpretation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On the following spirometry reports, choose one or more from the following interpretations:</a:t>
            </a:r>
          </a:p>
          <a:p>
            <a:pPr marL="514350" indent="-514350">
              <a:buFont typeface="+mj-lt"/>
              <a:buAutoNum type="arabicPeriod"/>
            </a:pPr>
            <a:r>
              <a:rPr lang="en-US" dirty="0" smtClean="0"/>
              <a:t>Normal Spirometry</a:t>
            </a:r>
          </a:p>
          <a:p>
            <a:pPr marL="514350" indent="-514350">
              <a:buFont typeface="+mj-lt"/>
              <a:buAutoNum type="arabicPeriod"/>
            </a:pPr>
            <a:r>
              <a:rPr lang="en-US" dirty="0" smtClean="0"/>
              <a:t>Restrictive pattern, needs lung volumes (TLC) to confirm</a:t>
            </a:r>
          </a:p>
          <a:p>
            <a:pPr marL="514350" indent="-514350">
              <a:buFont typeface="+mj-lt"/>
              <a:buAutoNum type="arabicPeriod"/>
            </a:pPr>
            <a:r>
              <a:rPr lang="en-US" dirty="0" smtClean="0"/>
              <a:t>Mild obstructive pattern</a:t>
            </a:r>
          </a:p>
          <a:p>
            <a:pPr marL="514350" indent="-514350">
              <a:buFont typeface="+mj-lt"/>
              <a:buAutoNum type="arabicPeriod"/>
            </a:pPr>
            <a:r>
              <a:rPr lang="en-US" dirty="0" smtClean="0"/>
              <a:t>Moderate obstructive pattern</a:t>
            </a:r>
          </a:p>
          <a:p>
            <a:pPr marL="514350" indent="-514350">
              <a:buFont typeface="+mj-lt"/>
              <a:buAutoNum type="arabicPeriod"/>
            </a:pPr>
            <a:r>
              <a:rPr lang="en-US" dirty="0" smtClean="0"/>
              <a:t>Severe obstructive pattern</a:t>
            </a:r>
          </a:p>
          <a:p>
            <a:pPr marL="514350" indent="-514350">
              <a:buFont typeface="+mj-lt"/>
              <a:buAutoNum type="arabicPeriod"/>
            </a:pPr>
            <a:r>
              <a:rPr lang="en-US" dirty="0" smtClean="0"/>
              <a:t>Significant response to bronchodilator (Reversibility)</a:t>
            </a:r>
          </a:p>
          <a:p>
            <a:pPr marL="514350" indent="-514350">
              <a:buFont typeface="+mj-lt"/>
              <a:buAutoNum type="arabicPeriod"/>
            </a:pPr>
            <a:r>
              <a:rPr lang="en-US" dirty="0" smtClean="0"/>
              <a:t>Uninterpretable, does not meet acceptability criteria</a:t>
            </a:r>
            <a:endParaRPr lang="en-US" dirty="0"/>
          </a:p>
        </p:txBody>
      </p:sp>
    </p:spTree>
    <p:extLst>
      <p:ext uri="{BB962C8B-B14F-4D97-AF65-F5344CB8AC3E}">
        <p14:creationId xmlns:p14="http://schemas.microsoft.com/office/powerpoint/2010/main" val="33672994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img009.jpg"/>
          <p:cNvPicPr>
            <a:picLocks noGrp="1" noChangeAspect="1" noChangeArrowheads="1"/>
          </p:cNvPicPr>
          <p:nvPr>
            <p:ph idx="4294967295"/>
          </p:nvPr>
        </p:nvPicPr>
        <p:blipFill>
          <a:blip r:embed="rId2" cstate="print"/>
          <a:srcRect/>
          <a:stretch>
            <a:fillRect/>
          </a:stretch>
        </p:blipFill>
        <p:spPr bwMode="auto">
          <a:xfrm>
            <a:off x="381000" y="1371600"/>
            <a:ext cx="8104136" cy="5105400"/>
          </a:xfrm>
          <a:prstGeom prst="rect">
            <a:avLst/>
          </a:prstGeom>
          <a:noFill/>
        </p:spPr>
      </p:pic>
    </p:spTree>
    <p:extLst>
      <p:ext uri="{BB962C8B-B14F-4D97-AF65-F5344CB8AC3E}">
        <p14:creationId xmlns:p14="http://schemas.microsoft.com/office/powerpoint/2010/main" val="37821429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14400"/>
            <a:ext cx="6331082" cy="565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40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09600"/>
            <a:ext cx="6910500" cy="574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89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Come a Long Way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6368" y="2421029"/>
            <a:ext cx="2080264" cy="3433579"/>
          </a:xfrm>
        </p:spPr>
      </p:pic>
      <p:pic>
        <p:nvPicPr>
          <p:cNvPr id="6" name="Picture 2" descr="C:\Users\Nmehdi\AppData\Local\Microsoft\Windows\Temporary Internet Files\Content.Outlook\DQOJ7EBH\photo (2).JPG"/>
          <p:cNvPicPr>
            <a:picLocks noGrp="1" noChangeAspect="1" noChangeArrowheads="1"/>
          </p:cNvPicPr>
          <p:nvPr>
            <p:ph sz="half" idx="2"/>
          </p:nvPr>
        </p:nvPicPr>
        <p:blipFill>
          <a:blip r:embed="rId3" cstate="print"/>
          <a:stretch>
            <a:fillRect/>
          </a:stretch>
        </p:blipFill>
        <p:spPr bwMode="auto">
          <a:xfrm rot="5400000">
            <a:off x="4729456" y="2433344"/>
            <a:ext cx="3311731" cy="34742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990600" y="5911334"/>
            <a:ext cx="2971800" cy="369332"/>
          </a:xfrm>
          <a:prstGeom prst="rect">
            <a:avLst/>
          </a:prstGeom>
          <a:noFill/>
        </p:spPr>
        <p:txBody>
          <a:bodyPr wrap="square" rtlCol="0">
            <a:spAutoFit/>
          </a:bodyPr>
          <a:lstStyle/>
          <a:p>
            <a:r>
              <a:rPr lang="en-US" dirty="0" smtClean="0"/>
              <a:t>Wintrich Spirometer 1854</a:t>
            </a:r>
            <a:endParaRPr lang="en-US" dirty="0"/>
          </a:p>
        </p:txBody>
      </p:sp>
    </p:spTree>
    <p:extLst>
      <p:ext uri="{BB962C8B-B14F-4D97-AF65-F5344CB8AC3E}">
        <p14:creationId xmlns:p14="http://schemas.microsoft.com/office/powerpoint/2010/main" val="2065046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762000"/>
            <a:ext cx="7112377" cy="568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1648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867" y="533400"/>
            <a:ext cx="725691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209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g008.jpg"/>
          <p:cNvPicPr>
            <a:picLocks noGrp="1" noChangeAspect="1" noChangeArrowheads="1"/>
          </p:cNvPicPr>
          <p:nvPr>
            <p:ph idx="4294967295"/>
          </p:nvPr>
        </p:nvPicPr>
        <p:blipFill>
          <a:blip r:embed="rId2" cstate="print"/>
          <a:srcRect/>
          <a:stretch>
            <a:fillRect/>
          </a:stretch>
        </p:blipFill>
        <p:spPr bwMode="auto">
          <a:xfrm>
            <a:off x="990600" y="990600"/>
            <a:ext cx="7299023" cy="5257800"/>
          </a:xfrm>
          <a:prstGeom prst="rect">
            <a:avLst/>
          </a:prstGeom>
          <a:noFill/>
        </p:spPr>
      </p:pic>
    </p:spTree>
    <p:extLst>
      <p:ext uri="{BB962C8B-B14F-4D97-AF65-F5344CB8AC3E}">
        <p14:creationId xmlns:p14="http://schemas.microsoft.com/office/powerpoint/2010/main" val="9376616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50" y="524694"/>
            <a:ext cx="7130249" cy="580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2703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g007.jpg"/>
          <p:cNvPicPr>
            <a:picLocks noGrp="1" noChangeAspect="1" noChangeArrowheads="1"/>
          </p:cNvPicPr>
          <p:nvPr>
            <p:ph idx="4294967295"/>
          </p:nvPr>
        </p:nvPicPr>
        <p:blipFill>
          <a:blip r:embed="rId2" cstate="print"/>
          <a:srcRect/>
          <a:stretch>
            <a:fillRect/>
          </a:stretch>
        </p:blipFill>
        <p:spPr bwMode="auto">
          <a:xfrm>
            <a:off x="762000" y="1066800"/>
            <a:ext cx="7553325" cy="5399824"/>
          </a:xfrm>
          <a:prstGeom prst="rect">
            <a:avLst/>
          </a:prstGeom>
          <a:noFill/>
        </p:spPr>
      </p:pic>
    </p:spTree>
    <p:extLst>
      <p:ext uri="{BB962C8B-B14F-4D97-AF65-F5344CB8AC3E}">
        <p14:creationId xmlns:p14="http://schemas.microsoft.com/office/powerpoint/2010/main" val="9020440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76316"/>
            <a:ext cx="5562600" cy="617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1548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Discussing Results with Patient</a:t>
            </a:r>
            <a:endParaRPr lang="en-US" dirty="0"/>
          </a:p>
        </p:txBody>
      </p:sp>
      <p:sp>
        <p:nvSpPr>
          <p:cNvPr id="3" name="Content Placeholder 2"/>
          <p:cNvSpPr>
            <a:spLocks noGrp="1"/>
          </p:cNvSpPr>
          <p:nvPr>
            <p:ph idx="1"/>
          </p:nvPr>
        </p:nvSpPr>
        <p:spPr/>
        <p:txBody>
          <a:bodyPr/>
          <a:lstStyle/>
          <a:p>
            <a:r>
              <a:rPr lang="en-US" dirty="0" smtClean="0"/>
              <a:t>Acknowledge that this information is combined with history and physical exam to establish a diagnosis.</a:t>
            </a:r>
          </a:p>
          <a:p>
            <a:r>
              <a:rPr lang="en-US" dirty="0" smtClean="0"/>
              <a:t>Spirometry alone does not make the diagnosis.</a:t>
            </a:r>
          </a:p>
          <a:p>
            <a:r>
              <a:rPr lang="en-US" dirty="0" smtClean="0"/>
              <a:t>After spirometry, additional pulmonary function testing (lung volumes, DLCO) may be necessary for further assessment.</a:t>
            </a:r>
          </a:p>
          <a:p>
            <a:pPr marL="0" indent="0">
              <a:buNone/>
            </a:pPr>
            <a:endParaRPr lang="en-US" dirty="0"/>
          </a:p>
        </p:txBody>
      </p:sp>
    </p:spTree>
    <p:extLst>
      <p:ext uri="{BB962C8B-B14F-4D97-AF65-F5344CB8AC3E}">
        <p14:creationId xmlns:p14="http://schemas.microsoft.com/office/powerpoint/2010/main" val="1845556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457200" y="1219200"/>
            <a:ext cx="8229600" cy="1143000"/>
          </a:xfrm>
        </p:spPr>
        <p:txBody>
          <a:bodyPr>
            <a:normAutofit fontScale="90000"/>
          </a:bodyPr>
          <a:lstStyle/>
          <a:p>
            <a:pPr eaLnBrk="1" hangingPunct="1"/>
            <a:r>
              <a:rPr lang="en-US" dirty="0" smtClean="0">
                <a:latin typeface="Arial" charset="0"/>
                <a:ea typeface="ＭＳ Ｐゴシック" pitchFamily="34" charset="-128"/>
                <a:cs typeface="Arial" charset="0"/>
              </a:rPr>
              <a:t>Discussing Spirometry Results with Asthma Patients</a:t>
            </a:r>
          </a:p>
        </p:txBody>
      </p:sp>
      <p:sp>
        <p:nvSpPr>
          <p:cNvPr id="77826" name="Rectangle 3"/>
          <p:cNvSpPr>
            <a:spLocks noGrp="1" noChangeArrowheads="1"/>
          </p:cNvSpPr>
          <p:nvPr>
            <p:ph idx="1"/>
          </p:nvPr>
        </p:nvSpPr>
        <p:spPr>
          <a:xfrm>
            <a:off x="457200" y="2895600"/>
            <a:ext cx="8229600" cy="4389120"/>
          </a:xfrm>
        </p:spPr>
        <p:txBody>
          <a:bodyPr/>
          <a:lstStyle/>
          <a:p>
            <a:pPr eaLnBrk="1" hangingPunct="1"/>
            <a:r>
              <a:rPr lang="en-US" dirty="0" smtClean="0">
                <a:latin typeface="Arial" charset="0"/>
                <a:ea typeface="ＭＳ Ｐゴシック" pitchFamily="34" charset="-128"/>
                <a:cs typeface="Arial" charset="0"/>
              </a:rPr>
              <a:t>Connect spirometry results to the broader picture of the patient’s asthma severity and control.</a:t>
            </a:r>
          </a:p>
          <a:p>
            <a:pPr eaLnBrk="1" hangingPunct="1"/>
            <a:r>
              <a:rPr lang="en-US" dirty="0" smtClean="0">
                <a:latin typeface="Arial" charset="0"/>
                <a:ea typeface="ＭＳ Ｐゴシック" pitchFamily="34" charset="-128"/>
                <a:cs typeface="Arial" charset="0"/>
              </a:rPr>
              <a:t>Explain that spirometry results can improve with effective asthma management.</a:t>
            </a:r>
          </a:p>
          <a:p>
            <a:pPr eaLnBrk="1" hangingPunct="1"/>
            <a:r>
              <a:rPr lang="en-US" dirty="0" smtClean="0">
                <a:latin typeface="Arial" charset="0"/>
                <a:ea typeface="ＭＳ Ｐゴシック" pitchFamily="34" charset="-128"/>
                <a:cs typeface="Arial" charset="0"/>
              </a:rPr>
              <a:t>Stress that effective asthma management can lead to less severe disease.</a:t>
            </a:r>
          </a:p>
        </p:txBody>
      </p:sp>
    </p:spTree>
    <p:extLst>
      <p:ext uri="{BB962C8B-B14F-4D97-AF65-F5344CB8AC3E}">
        <p14:creationId xmlns:p14="http://schemas.microsoft.com/office/powerpoint/2010/main" val="7216207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Al-Ashkar</a:t>
            </a:r>
            <a:r>
              <a:rPr lang="en-US" dirty="0"/>
              <a:t>, F., Mehra, R. &amp; Mazzone, P.J. (2003). Interpreting pulmonary function tests: Recognize the pattern, and the diagnosis will follow. </a:t>
            </a:r>
            <a:r>
              <a:rPr lang="en-US" i="1" dirty="0"/>
              <a:t>Cleveland Clinic Journal of Medicine</a:t>
            </a:r>
            <a:r>
              <a:rPr lang="en-US" dirty="0"/>
              <a:t>, 70, 10, 866-881. </a:t>
            </a:r>
            <a:endParaRPr lang="en-US" dirty="0" smtClean="0"/>
          </a:p>
          <a:p>
            <a:pPr marL="0" indent="0">
              <a:buNone/>
            </a:pPr>
            <a:endParaRPr lang="en-US" dirty="0"/>
          </a:p>
          <a:p>
            <a:pPr marL="0" indent="0">
              <a:buNone/>
            </a:pPr>
            <a:r>
              <a:rPr lang="en-US" dirty="0" smtClean="0"/>
              <a:t>Hyatt</a:t>
            </a:r>
            <a:r>
              <a:rPr lang="en-US" dirty="0"/>
              <a:t>, R.E., Scanlon, P.D., &amp; Nakamura, M. (1997). </a:t>
            </a:r>
            <a:r>
              <a:rPr lang="en-US" i="1" dirty="0"/>
              <a:t>Interpretation of Pulmonary Function Tests: A Practical Guide</a:t>
            </a:r>
            <a:r>
              <a:rPr lang="en-US" dirty="0"/>
              <a:t>. Lippincott-Raven. </a:t>
            </a:r>
          </a:p>
          <a:p>
            <a:pPr marL="0" indent="0">
              <a:buNone/>
            </a:pPr>
            <a:endParaRPr lang="en-US" sz="2400" dirty="0" smtClean="0">
              <a:latin typeface="Arial" pitchFamily="34" charset="0"/>
              <a:cs typeface="Arial" pitchFamily="34" charset="0"/>
            </a:endParaRPr>
          </a:p>
          <a:p>
            <a:pPr marL="0" indent="0">
              <a:buNone/>
            </a:pPr>
            <a:r>
              <a:rPr lang="en-US" dirty="0" smtClean="0">
                <a:cs typeface="Arial" pitchFamily="34" charset="0"/>
              </a:rPr>
              <a:t>Miller, M.R. </a:t>
            </a:r>
            <a:r>
              <a:rPr lang="en-US" dirty="0">
                <a:cs typeface="Arial" pitchFamily="34" charset="0"/>
              </a:rPr>
              <a:t>et al</a:t>
            </a:r>
            <a:r>
              <a:rPr lang="en-US" dirty="0" smtClean="0">
                <a:cs typeface="Arial" pitchFamily="34" charset="0"/>
              </a:rPr>
              <a:t>.</a:t>
            </a:r>
            <a:r>
              <a:rPr lang="en-US" dirty="0">
                <a:cs typeface="Arial" pitchFamily="34" charset="0"/>
              </a:rPr>
              <a:t> (2005</a:t>
            </a:r>
            <a:r>
              <a:rPr lang="en-US" dirty="0" smtClean="0">
                <a:cs typeface="Arial" pitchFamily="34" charset="0"/>
              </a:rPr>
              <a:t>). </a:t>
            </a:r>
            <a:r>
              <a:rPr lang="en-US" dirty="0">
                <a:cs typeface="Arial" pitchFamily="34" charset="0"/>
              </a:rPr>
              <a:t>Standardization of Spirometry. </a:t>
            </a:r>
            <a:r>
              <a:rPr lang="en-US" i="1" dirty="0" smtClean="0">
                <a:cs typeface="Arial" pitchFamily="34" charset="0"/>
              </a:rPr>
              <a:t>European Respiratory Journal</a:t>
            </a:r>
            <a:r>
              <a:rPr lang="en-US" dirty="0" smtClean="0">
                <a:cs typeface="Arial" pitchFamily="34" charset="0"/>
              </a:rPr>
              <a:t>, </a:t>
            </a:r>
            <a:r>
              <a:rPr lang="en-US" dirty="0">
                <a:cs typeface="Arial" pitchFamily="34" charset="0"/>
              </a:rPr>
              <a:t>26, </a:t>
            </a:r>
            <a:r>
              <a:rPr lang="en-US" dirty="0" smtClean="0">
                <a:cs typeface="Arial" pitchFamily="34" charset="0"/>
              </a:rPr>
              <a:t>2, 319-338.</a:t>
            </a:r>
            <a:endParaRPr lang="en-US" dirty="0">
              <a:cs typeface="Arial" pitchFamily="34" charset="0"/>
            </a:endParaRPr>
          </a:p>
          <a:p>
            <a:pPr marL="0" indent="0">
              <a:buNone/>
            </a:pPr>
            <a:endParaRPr lang="en-US" dirty="0"/>
          </a:p>
          <a:p>
            <a:pPr marL="0" indent="0" fontAlgn="base">
              <a:buNone/>
            </a:pPr>
            <a:r>
              <a:rPr lang="en-US" dirty="0"/>
              <a:t>National Heart, Blood &amp; Lung Institute, National Asthma Education and Prevention Program. (2007).  </a:t>
            </a:r>
            <a:r>
              <a:rPr lang="en-US" i="1" dirty="0"/>
              <a:t>Expert Panel Report 3: Guidelines for the Diagnosis and Management of Asthma </a:t>
            </a:r>
            <a:r>
              <a:rPr lang="en-US" dirty="0"/>
              <a:t>(NIH Publication No. 08-5846). Bethesda, MD. Retrieved from </a:t>
            </a:r>
            <a:r>
              <a:rPr lang="en-US" u="sng" dirty="0">
                <a:hlinkClick r:id="rId2"/>
              </a:rPr>
              <a:t>http://www.nhlbi.nih.gov/guidelines/asthma/asthgdln.htm</a:t>
            </a:r>
            <a:endParaRPr lang="en-US" dirty="0"/>
          </a:p>
          <a:p>
            <a:pPr marL="0" indent="0">
              <a:buNone/>
            </a:pPr>
            <a:endParaRPr lang="en-US" dirty="0"/>
          </a:p>
          <a:p>
            <a:pPr marL="0" indent="0">
              <a:buNone/>
            </a:pPr>
            <a:r>
              <a:rPr lang="en-US" dirty="0" smtClean="0"/>
              <a:t>Ruppel</a:t>
            </a:r>
            <a:r>
              <a:rPr lang="en-US" dirty="0"/>
              <a:t>, G.L. (2008). </a:t>
            </a:r>
            <a:r>
              <a:rPr lang="en-US" i="1" dirty="0"/>
              <a:t>Manual of Pulmonary Function Testing- 9</a:t>
            </a:r>
            <a:r>
              <a:rPr lang="en-US" i="1" baseline="30000" dirty="0"/>
              <a:t>th</a:t>
            </a:r>
            <a:r>
              <a:rPr lang="en-US" i="1" dirty="0"/>
              <a:t> edition.</a:t>
            </a:r>
            <a:r>
              <a:rPr lang="en-US" dirty="0"/>
              <a:t> CV Mosby. </a:t>
            </a:r>
          </a:p>
          <a:p>
            <a:pPr marL="0" indent="0">
              <a:buNone/>
            </a:pPr>
            <a:endParaRPr lang="en-US" dirty="0"/>
          </a:p>
        </p:txBody>
      </p:sp>
    </p:spTree>
    <p:extLst>
      <p:ext uri="{BB962C8B-B14F-4D97-AF65-F5344CB8AC3E}">
        <p14:creationId xmlns:p14="http://schemas.microsoft.com/office/powerpoint/2010/main" val="1512663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5012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ctr"/>
            <a:r>
              <a:rPr lang="en-US" sz="4800" dirty="0" smtClean="0">
                <a:latin typeface="Arial" pitchFamily="34" charset="0"/>
                <a:cs typeface="Arial" pitchFamily="34" charset="0"/>
              </a:rPr>
              <a:t>Spirometer</a:t>
            </a:r>
            <a:endParaRPr lang="en-US" sz="4800" dirty="0">
              <a:latin typeface="Arial" pitchFamily="34" charset="0"/>
              <a:cs typeface="Arial" pitchFamily="34" charset="0"/>
            </a:endParaRPr>
          </a:p>
        </p:txBody>
      </p:sp>
      <p:sp>
        <p:nvSpPr>
          <p:cNvPr id="3" name="Content Placeholder 2"/>
          <p:cNvSpPr>
            <a:spLocks noGrp="1"/>
          </p:cNvSpPr>
          <p:nvPr>
            <p:ph sz="half" idx="1"/>
          </p:nvPr>
        </p:nvSpPr>
        <p:spPr>
          <a:xfrm>
            <a:off x="533400" y="1459010"/>
            <a:ext cx="4038600" cy="4434840"/>
          </a:xfrm>
        </p:spPr>
        <p:txBody>
          <a:bodyPr>
            <a:normAutofit fontScale="92500"/>
          </a:bodyPr>
          <a:lstStyle/>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r>
              <a:rPr lang="en-US" sz="3200" dirty="0" smtClean="0">
                <a:latin typeface="Arial" pitchFamily="34" charset="0"/>
                <a:cs typeface="Arial" pitchFamily="34" charset="0"/>
              </a:rPr>
              <a:t>A spirometer is a device that measures the volume of air inspired or expired and records the time over which the volume change occurs.</a:t>
            </a:r>
          </a:p>
          <a:p>
            <a:pPr marL="0" indent="0">
              <a:buNone/>
            </a:pPr>
            <a:endParaRPr lang="en-US" sz="2400" dirty="0" smtClean="0">
              <a:latin typeface="Arial" pitchFamily="34" charset="0"/>
              <a:cs typeface="Arial" pitchFamily="34" charset="0"/>
            </a:endParaRPr>
          </a:p>
        </p:txBody>
      </p:sp>
      <p:sp>
        <p:nvSpPr>
          <p:cNvPr id="9" name="Content Placeholder 8"/>
          <p:cNvSpPr>
            <a:spLocks noGrp="1"/>
          </p:cNvSpPr>
          <p:nvPr>
            <p:ph sz="half" idx="2"/>
          </p:nvPr>
        </p:nvSpPr>
        <p:spPr/>
        <p:txBody>
          <a:bodyPr/>
          <a:lstStyle/>
          <a:p>
            <a:endParaRPr lang="en-US" dirty="0"/>
          </a:p>
        </p:txBody>
      </p:sp>
      <p:pic>
        <p:nvPicPr>
          <p:cNvPr id="6" name="Picture 2" descr="C:\Users\Nmehdi\AppData\Local\Microsoft\Windows\Temporary Internet Files\Content.Outlook\DQOJ7EBH\photo (3).JPG"/>
          <p:cNvPicPr>
            <a:picLocks noChangeAspect="1" noChangeArrowheads="1"/>
          </p:cNvPicPr>
          <p:nvPr/>
        </p:nvPicPr>
        <p:blipFill>
          <a:blip r:embed="rId2" cstate="print"/>
          <a:stretch>
            <a:fillRect/>
          </a:stretch>
        </p:blipFill>
        <p:spPr>
          <a:xfrm rot="5400000">
            <a:off x="4863366" y="1766034"/>
            <a:ext cx="3760250" cy="4190582"/>
          </a:xfrm>
          <a:prstGeom prst="rect">
            <a:avLst/>
          </a:prstGeom>
        </p:spPr>
      </p:pic>
    </p:spTree>
    <p:extLst>
      <p:ext uri="{BB962C8B-B14F-4D97-AF65-F5344CB8AC3E}">
        <p14:creationId xmlns:p14="http://schemas.microsoft.com/office/powerpoint/2010/main" val="291674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Handheld Spirometers</a:t>
            </a:r>
            <a:endParaRPr lang="en-US" dirty="0"/>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half" idx="3"/>
          </p:nvPr>
        </p:nvSpPr>
        <p:spPr/>
        <p:txBody>
          <a:bodyPr/>
          <a:lstStyle/>
          <a:p>
            <a:endParaRPr lang="en-US" dirty="0"/>
          </a:p>
        </p:txBody>
      </p:sp>
      <p:pic>
        <p:nvPicPr>
          <p:cNvPr id="8" name="Content Placeholder 3" descr="Mloop_Large_Lead_Carousel.jpg"/>
          <p:cNvPicPr>
            <a:picLocks noGrp="1" noChangeAspect="1"/>
          </p:cNvPicPr>
          <p:nvPr>
            <p:ph sz="quarter" idx="4"/>
          </p:nvPr>
        </p:nvPicPr>
        <p:blipFill>
          <a:blip r:embed="rId2" cstate="print"/>
          <a:stretch>
            <a:fillRect/>
          </a:stretch>
        </p:blipFill>
        <p:spPr>
          <a:xfrm>
            <a:off x="3886200" y="2590800"/>
            <a:ext cx="5105400" cy="3657600"/>
          </a:xfrm>
        </p:spPr>
      </p:pic>
      <p:pic>
        <p:nvPicPr>
          <p:cNvPr id="7" name="Content Placeholder 3" descr="untitled.bmp"/>
          <p:cNvPicPr>
            <a:picLocks noChangeAspect="1"/>
          </p:cNvPicPr>
          <p:nvPr/>
        </p:nvPicPr>
        <p:blipFill>
          <a:blip r:embed="rId3" cstate="print"/>
          <a:stretch>
            <a:fillRect/>
          </a:stretch>
        </p:blipFill>
        <p:spPr>
          <a:xfrm>
            <a:off x="1066800" y="3200400"/>
            <a:ext cx="3238777" cy="2591023"/>
          </a:xfrm>
          <a:prstGeom prst="rect">
            <a:avLst/>
          </a:prstGeom>
        </p:spPr>
      </p:pic>
      <p:sp>
        <p:nvSpPr>
          <p:cNvPr id="2" name="Content Placeholder 1"/>
          <p:cNvSpPr>
            <a:spLocks noGrp="1"/>
          </p:cNvSpPr>
          <p:nvPr>
            <p:ph sz="quarter" idx="2"/>
          </p:nvPr>
        </p:nvSpPr>
        <p:spPr/>
        <p:txBody>
          <a:bodyPr/>
          <a:lstStyle/>
          <a:p>
            <a:endParaRPr lang="en-US" dirty="0"/>
          </a:p>
        </p:txBody>
      </p:sp>
    </p:spTree>
    <p:extLst>
      <p:ext uri="{BB962C8B-B14F-4D97-AF65-F5344CB8AC3E}">
        <p14:creationId xmlns:p14="http://schemas.microsoft.com/office/powerpoint/2010/main" val="3452746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1309</TotalTime>
  <Words>3578</Words>
  <Application>Microsoft Office PowerPoint</Application>
  <PresentationFormat>On-screen Show (4:3)</PresentationFormat>
  <Paragraphs>427</Paragraphs>
  <Slides>68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ＭＳ Ｐゴシック</vt:lpstr>
      <vt:lpstr>Arial</vt:lpstr>
      <vt:lpstr>Calibri</vt:lpstr>
      <vt:lpstr>Constantia</vt:lpstr>
      <vt:lpstr>Myriad Web</vt:lpstr>
      <vt:lpstr>Tahoma</vt:lpstr>
      <vt:lpstr>Times New Roman</vt:lpstr>
      <vt:lpstr>Wingdings</vt:lpstr>
      <vt:lpstr>Wingdings 2</vt:lpstr>
      <vt:lpstr>Wingdings 3</vt:lpstr>
      <vt:lpstr>Flow</vt:lpstr>
      <vt:lpstr>Spirometry in Primary Care</vt:lpstr>
      <vt:lpstr>Session Objectives</vt:lpstr>
      <vt:lpstr>Common Abbreviations for PFTs</vt:lpstr>
      <vt:lpstr>Common Abbreviations, cont.</vt:lpstr>
      <vt:lpstr>Historical development</vt:lpstr>
      <vt:lpstr>We’ve Come a Long Way</vt:lpstr>
      <vt:lpstr>PowerPoint Presentation</vt:lpstr>
      <vt:lpstr>Spirometer</vt:lpstr>
      <vt:lpstr>Handheld Spirometers</vt:lpstr>
      <vt:lpstr>PowerPoint Presentation</vt:lpstr>
      <vt:lpstr>Indications for Spirometry testing </vt:lpstr>
      <vt:lpstr>Role of Spirometry in Primary Care</vt:lpstr>
      <vt:lpstr>Establishing Asthma Diagnosis</vt:lpstr>
      <vt:lpstr>   NAEPP Recommends Spirometry</vt:lpstr>
      <vt:lpstr>PowerPoint Presentation</vt:lpstr>
      <vt:lpstr>Objective Measures: Spirometry</vt:lpstr>
      <vt:lpstr>Preparing Patients for Spirometry</vt:lpstr>
      <vt:lpstr>Spirometry Procedure</vt:lpstr>
      <vt:lpstr>Reliability of Spirometry</vt:lpstr>
      <vt:lpstr>Spirometry Maneuvers</vt:lpstr>
      <vt:lpstr>Coaching for Best Technique</vt:lpstr>
      <vt:lpstr>PowerPoint Presentation</vt:lpstr>
      <vt:lpstr>Criteria for Acceptability</vt:lpstr>
      <vt:lpstr>Evaluating Acceptability of Efforts</vt:lpstr>
      <vt:lpstr>Unacceptable Efforts</vt:lpstr>
      <vt:lpstr>Evaluating Acceptability of Efforts</vt:lpstr>
      <vt:lpstr>PowerPoint Presentation</vt:lpstr>
      <vt:lpstr>Establishing Reproducibility</vt:lpstr>
      <vt:lpstr>Key Elements of Spirometry</vt:lpstr>
      <vt:lpstr>Spirometry Results</vt:lpstr>
      <vt:lpstr>Interpreting Spirometry</vt:lpstr>
      <vt:lpstr>FVC: Forced Vital Capacity</vt:lpstr>
      <vt:lpstr>FEV1: Forced Expiratory Volume in 1 Second</vt:lpstr>
      <vt:lpstr>FEV1/FVC ratio</vt:lpstr>
      <vt:lpstr>FEV1/FVC ratio</vt:lpstr>
      <vt:lpstr>Interpretation of Spirometry</vt:lpstr>
      <vt:lpstr>Objective Measures: Spirometry</vt:lpstr>
      <vt:lpstr>Spirometry Values</vt:lpstr>
      <vt:lpstr>Characteristics of Flow Loops</vt:lpstr>
      <vt:lpstr>Flow Loops</vt:lpstr>
      <vt:lpstr>Spirometry Example</vt:lpstr>
      <vt:lpstr>        Spirometry Results: Obstruction</vt:lpstr>
      <vt:lpstr>Obstructive Pattern</vt:lpstr>
      <vt:lpstr>Spirometry Results: Restriction</vt:lpstr>
      <vt:lpstr>Restrictive Pattern</vt:lpstr>
      <vt:lpstr>Calculating % Predicted</vt:lpstr>
      <vt:lpstr>Establishing Reversibility</vt:lpstr>
      <vt:lpstr>Calculating Change in FEV1</vt:lpstr>
      <vt:lpstr>Calculating Change in FEV1</vt:lpstr>
      <vt:lpstr>Calculating Change in FEV1</vt:lpstr>
      <vt:lpstr>Approach to Interpretation</vt:lpstr>
      <vt:lpstr>PowerPoint Presentation</vt:lpstr>
      <vt:lpstr>Restrictive &amp; Obstructive Patterns</vt:lpstr>
      <vt:lpstr>Quantitate Obstruction</vt:lpstr>
      <vt:lpstr>PowerPoint Presentation</vt:lpstr>
      <vt:lpstr>Practice Interpretation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Discussing Results with Patient</vt:lpstr>
      <vt:lpstr>Discussing Spirometry Results with Asthma Patients</vt:lpstr>
      <vt:lpstr>References</vt:lpstr>
    </vt:vector>
  </TitlesOfParts>
  <Company>OUHSC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Spirometry</dc:title>
  <dc:creator>McCrabb, Tiffany J (HSC)</dc:creator>
  <cp:lastModifiedBy>McConnell, Sandra E.  (HSC)</cp:lastModifiedBy>
  <cp:revision>59</cp:revision>
  <dcterms:created xsi:type="dcterms:W3CDTF">2011-10-11T18:36:53Z</dcterms:created>
  <dcterms:modified xsi:type="dcterms:W3CDTF">2015-03-04T14:44:15Z</dcterms:modified>
</cp:coreProperties>
</file>