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66" r:id="rId13"/>
    <p:sldId id="267" r:id="rId14"/>
    <p:sldId id="269" r:id="rId15"/>
    <p:sldId id="268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5" r:id="rId37"/>
    <p:sldId id="294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CC0000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>
      <p:cViewPr varScale="1">
        <p:scale>
          <a:sx n="116" d="100"/>
          <a:sy n="116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687714-0D4F-4A88-B52F-BE20992D58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5E28-D4A5-4DAE-A05D-37A78EE9E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6612D-D77A-4EBF-A5D3-73365E90B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4D119-4B5C-4BDB-B63C-FA66506BB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8B88F-70C9-4ACB-AC57-9FD06F08B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632BB-735A-43C0-90A4-50AA57691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DC34B-C856-42EE-9181-3197C5755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F283D-B7BD-467B-B1E4-C02226DC7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F1EE2-A53B-495F-A222-1EED0B903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B7B44-17E6-4C02-8DDC-23E7886CA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B818-D7A8-4980-9F94-83F37BC2E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0F09-C20D-40CB-906F-2F4C9CA75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A2091-5245-4769-84B2-68828F7CC2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9.xml"/><Relationship Id="rId18" Type="http://schemas.openxmlformats.org/officeDocument/2006/relationships/slide" Target="slide36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21.xml"/><Relationship Id="rId17" Type="http://schemas.openxmlformats.org/officeDocument/2006/relationships/slide" Target="slide39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slide" Target="slide31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17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bin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pic>
        <p:nvPicPr>
          <p:cNvPr id="14340" name="Picture 4" descr="1024_jeo_set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486400"/>
            <a:ext cx="1042987" cy="1042988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1024_jeo_set_v2">
            <a:extLst>
              <a:ext uri="{FF2B5EF4-FFF2-40B4-BE49-F238E27FC236}">
                <a16:creationId xmlns:a16="http://schemas.microsoft.com/office/drawing/2014/main" id="{811D8F39-B94D-5744-9468-273BDF52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319088"/>
            <a:ext cx="9753600" cy="78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24_jeo_set_v2">
            <a:extLst>
              <a:ext uri="{FF2B5EF4-FFF2-40B4-BE49-F238E27FC236}">
                <a16:creationId xmlns:a16="http://schemas.microsoft.com/office/drawing/2014/main" id="{47D1C3E5-65F5-104E-B69B-5A93E4DE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28612"/>
            <a:ext cx="9753600" cy="78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zoom/>
    <p:sndAc>
      <p:stSnd>
        <p:snd r:embed="rId2" name="jeopdt98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metalloids?</a:t>
            </a:r>
          </a:p>
        </p:txBody>
      </p:sp>
      <p:sp>
        <p:nvSpPr>
          <p:cNvPr id="235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#4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hlinkClick r:id="rId3" action="ppaction://hlinksldjump"/>
              </a:rPr>
              <a:t>Answer</a:t>
            </a:r>
            <a:r>
              <a:rPr lang="en-US" b="1">
                <a:solidFill>
                  <a:schemeClr val="bg1"/>
                </a:solidFill>
              </a:rPr>
              <a:t> #5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977C9-FA30-8702-7746-7F7CA73F131D}"/>
              </a:ext>
            </a:extLst>
          </p:cNvPr>
          <p:cNvSpPr txBox="1"/>
          <p:nvPr/>
        </p:nvSpPr>
        <p:spPr>
          <a:xfrm>
            <a:off x="1295400" y="2514600"/>
            <a:ext cx="65453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Located on the right side of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the Periodic Table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335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nonmetals?</a:t>
            </a: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#5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Protons, neutrons, electrons, quarks, and the nucleus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#6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the parts of the atom ?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#6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39624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#7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11A96-001F-9B4B-B43C-F9D5AC37E8EC}"/>
              </a:ext>
            </a:extLst>
          </p:cNvPr>
          <p:cNvSpPr txBox="1"/>
          <p:nvPr/>
        </p:nvSpPr>
        <p:spPr>
          <a:xfrm>
            <a:off x="1981200" y="299885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Symbol in a formula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represents the element?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#7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 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#8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B95BB-97C8-A249-866E-58B47818459C}"/>
              </a:ext>
            </a:extLst>
          </p:cNvPr>
          <p:cNvSpPr txBox="1"/>
          <p:nvPr/>
        </p:nvSpPr>
        <p:spPr>
          <a:xfrm>
            <a:off x="1187907" y="2644914"/>
            <a:ext cx="67681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model that represents valence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electrons in an atom around the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element’s chemical symbol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electron dot diagram?</a:t>
            </a:r>
          </a:p>
        </p:txBody>
      </p:sp>
      <p:sp>
        <p:nvSpPr>
          <p:cNvPr id="317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#8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#9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  <p:pic>
        <p:nvPicPr>
          <p:cNvPr id="1032" name="Picture 8" descr="The correct electron dot structure of water molecule class 11 chemistry  JEE_Main">
            <a:extLst>
              <a:ext uri="{FF2B5EF4-FFF2-40B4-BE49-F238E27FC236}">
                <a16:creationId xmlns:a16="http://schemas.microsoft.com/office/drawing/2014/main" id="{9E44FEFC-4E98-2C44-B2CE-9E60D391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06" y="2438400"/>
            <a:ext cx="4514790" cy="22647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2" action="ppaction://hlinksldjump"/>
              </a:rPr>
              <a:t>Q1</a:t>
            </a:r>
            <a:endParaRPr lang="en-US" b="1">
              <a:solidFill>
                <a:schemeClr val="bg1"/>
              </a:solidFill>
              <a:hlinkClick r:id="rId2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2" action="ppaction://hlinksldjump"/>
              </a:rPr>
              <a:t>20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63" name="AutoShape 1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3" action="ppaction://hlinksldjump" tooltip="This will take you to Question 2"/>
              </a:rPr>
              <a:t>Q2</a:t>
            </a:r>
            <a:endParaRPr lang="en-US" b="1">
              <a:solidFill>
                <a:schemeClr val="bg1"/>
              </a:solidFill>
              <a:hlinkClick r:id="rId3" action="ppaction://hlinksldjump" tooltip="This will take you to Question 2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3" action="ppaction://hlinksldjump" tooltip="This will take you to Question 2"/>
              </a:rPr>
              <a:t>40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64" name="AutoShape 1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4" action="ppaction://hlinksldjump"/>
              </a:rPr>
              <a:t>Q12</a:t>
            </a:r>
            <a:endParaRPr lang="en-US" b="1">
              <a:solidFill>
                <a:schemeClr val="bg1"/>
              </a:solidFill>
              <a:hlinkClick r:id="rId4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4" action="ppaction://hlinksldjump"/>
              </a:rPr>
              <a:t>80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65" name="AutoShape 1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5" action="ppaction://hlinksldjump"/>
              </a:rPr>
              <a:t>Q6</a:t>
            </a:r>
            <a:endParaRPr lang="en-US" b="1">
              <a:solidFill>
                <a:schemeClr val="bg1"/>
              </a:solidFill>
              <a:hlinkClick r:id="rId5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5" action="ppaction://hlinksldjump"/>
              </a:rPr>
              <a:t>40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66" name="AutoShape 12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Q8</a:t>
            </a:r>
            <a:endParaRPr lang="en-US" b="1" dirty="0">
              <a:solidFill>
                <a:schemeClr val="bg1"/>
              </a:solidFill>
              <a:hlinkClick r:id="rId6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6" action="ppaction://hlinksldjump"/>
              </a:rPr>
              <a:t>80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367" name="AutoShape 1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7" action="ppaction://hlinksldjump"/>
              </a:rPr>
              <a:t>Q3</a:t>
            </a:r>
            <a:endParaRPr lang="en-US" b="1">
              <a:solidFill>
                <a:schemeClr val="bg1"/>
              </a:solidFill>
              <a:hlinkClick r:id="rId7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7" action="ppaction://hlinksldjump"/>
              </a:rPr>
              <a:t>60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68" name="AutoShape 1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8" action="ppaction://hlinksldjump"/>
              </a:rPr>
              <a:t>Q11</a:t>
            </a:r>
            <a:endParaRPr lang="en-US" b="1" dirty="0">
              <a:solidFill>
                <a:schemeClr val="bg1"/>
              </a:solidFill>
              <a:hlinkClick r:id="rId8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8" action="ppaction://hlinksldjump"/>
              </a:rPr>
              <a:t>60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369" name="AutoShape 12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9" action="ppaction://hlinksldjump"/>
              </a:rPr>
              <a:t>Q4</a:t>
            </a:r>
            <a:endParaRPr lang="en-US" b="1">
              <a:solidFill>
                <a:schemeClr val="bg1"/>
              </a:solidFill>
              <a:hlinkClick r:id="rId9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9" action="ppaction://hlinksldjump"/>
              </a:rPr>
              <a:t>80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70" name="AutoShape 13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0" action="ppaction://hlinksldjump"/>
              </a:rPr>
              <a:t>Q7</a:t>
            </a:r>
            <a:endParaRPr lang="en-US" b="1">
              <a:solidFill>
                <a:schemeClr val="bg1"/>
              </a:solidFill>
              <a:hlinkClick r:id="rId10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0" action="ppaction://hlinksldjump"/>
              </a:rPr>
              <a:t>60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71" name="AutoShape 13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1" action="ppaction://hlinksldjump"/>
              </a:rPr>
              <a:t>Q5</a:t>
            </a:r>
            <a:endParaRPr lang="en-US" b="1">
              <a:solidFill>
                <a:schemeClr val="bg1"/>
              </a:solidFill>
              <a:hlinkClick r:id="rId11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1" action="ppaction://hlinksldjump"/>
              </a:rPr>
              <a:t>20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72" name="AutoShape 13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Q10</a:t>
            </a:r>
            <a:endParaRPr lang="en-US" b="1" dirty="0">
              <a:solidFill>
                <a:schemeClr val="bg1"/>
              </a:solidFill>
              <a:hlinkClick r:id="rId6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6" action="ppaction://hlinksldjump"/>
              </a:rPr>
              <a:t>40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373" name="AutoShape 13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3" action="ppaction://hlinksldjump"/>
              </a:rPr>
              <a:t>Q9</a:t>
            </a:r>
            <a:endParaRPr lang="en-US" b="1">
              <a:solidFill>
                <a:schemeClr val="bg1"/>
              </a:solidFill>
              <a:hlinkClick r:id="rId13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3" action="ppaction://hlinksldjump"/>
              </a:rPr>
              <a:t>20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74" name="AutoShape 13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14" action="ppaction://hlinksldjump"/>
              </a:rPr>
              <a:t>Q13</a:t>
            </a:r>
            <a:endParaRPr lang="en-US" b="1" dirty="0">
              <a:solidFill>
                <a:schemeClr val="bg1"/>
              </a:solidFill>
              <a:hlinkClick r:id="rId14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14" action="ppaction://hlinksldjump"/>
              </a:rPr>
              <a:t>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375" name="AutoShape 13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15" action="ppaction://hlinksldjump"/>
              </a:rPr>
              <a:t>Q15</a:t>
            </a:r>
            <a:endParaRPr lang="en-US" b="1" dirty="0">
              <a:solidFill>
                <a:schemeClr val="bg1"/>
              </a:solidFill>
              <a:hlinkClick r:id="rId15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15" action="ppaction://hlinksldjump"/>
              </a:rPr>
              <a:t>60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376" name="AutoShape 13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6" action="ppaction://hlinksldjump"/>
              </a:rPr>
              <a:t>Q16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hlinkClick r:id="rId16" action="ppaction://hlinksldjump"/>
              </a:rPr>
              <a:t>80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77" name="AutoShape 13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17" action="ppaction://hlinksldjump"/>
              </a:rPr>
              <a:t>Q14</a:t>
            </a:r>
            <a:endParaRPr lang="en-US" b="1" dirty="0">
              <a:solidFill>
                <a:schemeClr val="bg1"/>
              </a:solidFill>
              <a:hlinkClick r:id="rId17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17" action="ppaction://hlinksldjump"/>
              </a:rPr>
              <a:t>40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378" name="Text Box 139"/>
          <p:cNvSpPr txBox="1">
            <a:spLocks noChangeArrowheads="1"/>
          </p:cNvSpPr>
          <p:nvPr/>
        </p:nvSpPr>
        <p:spPr bwMode="auto">
          <a:xfrm>
            <a:off x="1905000" y="282714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 dirty="0">
                <a:solidFill>
                  <a:schemeClr val="bg1"/>
                </a:solidFill>
                <a:latin typeface="Elephant" pitchFamily="18" charset="0"/>
                <a:hlinkClick r:id="rId18" action="ppaction://hlinksldjump"/>
              </a:rPr>
              <a:t>Double Jeopard</a:t>
            </a:r>
            <a:r>
              <a:rPr lang="en-US" sz="4000" i="1" dirty="0">
                <a:solidFill>
                  <a:schemeClr val="bg1"/>
                </a:solidFill>
                <a:latin typeface="Elephant" pitchFamily="18" charset="0"/>
                <a:hlinkClick r:id="rId18" action="ppaction://hlinksldjump"/>
              </a:rPr>
              <a:t>y</a:t>
            </a:r>
            <a:endParaRPr lang="en-US" sz="4000" i="1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5379" name="Text Box 142"/>
          <p:cNvSpPr txBox="1">
            <a:spLocks noChangeArrowheads="1"/>
          </p:cNvSpPr>
          <p:nvPr/>
        </p:nvSpPr>
        <p:spPr bwMode="auto">
          <a:xfrm>
            <a:off x="968829" y="92665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Periodic Table</a:t>
            </a:r>
          </a:p>
        </p:txBody>
      </p:sp>
      <p:sp>
        <p:nvSpPr>
          <p:cNvPr id="15380" name="Text Box 143"/>
          <p:cNvSpPr txBox="1">
            <a:spLocks noChangeArrowheads="1"/>
          </p:cNvSpPr>
          <p:nvPr/>
        </p:nvSpPr>
        <p:spPr bwMode="auto">
          <a:xfrm>
            <a:off x="6172200" y="6553200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Created by Alma Row (5/02)</a:t>
            </a:r>
          </a:p>
        </p:txBody>
      </p:sp>
      <p:sp>
        <p:nvSpPr>
          <p:cNvPr id="15381" name="Text Box 145"/>
          <p:cNvSpPr txBox="1">
            <a:spLocks noChangeArrowheads="1"/>
          </p:cNvSpPr>
          <p:nvPr/>
        </p:nvSpPr>
        <p:spPr bwMode="auto">
          <a:xfrm>
            <a:off x="2819400" y="106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Miscellaneous</a:t>
            </a:r>
          </a:p>
        </p:txBody>
      </p:sp>
      <p:sp>
        <p:nvSpPr>
          <p:cNvPr id="15382" name="Text Box 146"/>
          <p:cNvSpPr txBox="1">
            <a:spLocks noChangeArrowheads="1"/>
          </p:cNvSpPr>
          <p:nvPr/>
        </p:nvSpPr>
        <p:spPr bwMode="auto">
          <a:xfrm>
            <a:off x="4572000" y="907147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Lewis Dot Diagram</a:t>
            </a:r>
          </a:p>
        </p:txBody>
      </p:sp>
      <p:sp>
        <p:nvSpPr>
          <p:cNvPr id="15383" name="Text Box 147"/>
          <p:cNvSpPr txBox="1">
            <a:spLocks noChangeArrowheads="1"/>
          </p:cNvSpPr>
          <p:nvPr/>
        </p:nvSpPr>
        <p:spPr bwMode="auto">
          <a:xfrm>
            <a:off x="6553200" y="106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Hodge Podge</a:t>
            </a:r>
          </a:p>
        </p:txBody>
      </p:sp>
      <p:sp>
        <p:nvSpPr>
          <p:cNvPr id="15384" name="AutoShape 1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304800"/>
            <a:ext cx="685800" cy="685800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Box 26"/>
          <p:cNvSpPr txBox="1">
            <a:spLocks noChangeArrowheads="1"/>
          </p:cNvSpPr>
          <p:nvPr/>
        </p:nvSpPr>
        <p:spPr bwMode="auto">
          <a:xfrm>
            <a:off x="7861300" y="12303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water?</a:t>
            </a: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Back </a:t>
            </a:r>
            <a:r>
              <a:rPr lang="en-US" b="1" dirty="0">
                <a:solidFill>
                  <a:schemeClr val="bg1"/>
                </a:solidFill>
                <a:hlinkClick r:id="rId4" action="ppaction://hlinksldjump"/>
              </a:rPr>
              <a:t>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Question #9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495800"/>
          </a:xfrm>
        </p:spPr>
        <p:txBody>
          <a:bodyPr/>
          <a:lstStyle/>
          <a:p>
            <a:pPr eaLnBrk="1" hangingPunct="1"/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 action="ppaction://hlinksldjump"/>
              </a:rPr>
              <a:t>Answer</a:t>
            </a:r>
            <a:r>
              <a:rPr lang="en-US" b="1" dirty="0">
                <a:solidFill>
                  <a:schemeClr val="bg1"/>
                </a:solidFill>
              </a:rPr>
              <a:t> #10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40</a:t>
            </a:r>
          </a:p>
        </p:txBody>
      </p:sp>
      <p:pic>
        <p:nvPicPr>
          <p:cNvPr id="6" name="Picture 2" descr="MakeTheBrainHappy: The Lewis Dot Structure for CO2">
            <a:extLst>
              <a:ext uri="{FF2B5EF4-FFF2-40B4-BE49-F238E27FC236}">
                <a16:creationId xmlns:a16="http://schemas.microsoft.com/office/drawing/2014/main" id="{135894F2-4E4C-024B-8F8F-B57EAEB21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8"/>
          <a:stretch/>
        </p:blipFill>
        <p:spPr bwMode="auto">
          <a:xfrm>
            <a:off x="1471188" y="2438400"/>
            <a:ext cx="6201624" cy="20002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Question #10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61317-DDD4-6B4A-AA05-7026397D0082}"/>
              </a:ext>
            </a:extLst>
          </p:cNvPr>
          <p:cNvSpPr txBox="1"/>
          <p:nvPr/>
        </p:nvSpPr>
        <p:spPr>
          <a:xfrm>
            <a:off x="2057400" y="22098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is carbon dioxide?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505200"/>
          </a:xfrm>
        </p:spPr>
        <p:txBody>
          <a:bodyPr/>
          <a:lstStyle/>
          <a:p>
            <a:pPr eaLnBrk="1" hangingPunct="1"/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368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Answer #</a:t>
            </a:r>
            <a:r>
              <a:rPr lang="en-US" b="1" dirty="0">
                <a:solidFill>
                  <a:schemeClr val="bg1"/>
                </a:solidFill>
                <a:hlinkClick r:id="rId3" action="ppaction://hlinksldjump"/>
              </a:rPr>
              <a:t>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  <p:pic>
        <p:nvPicPr>
          <p:cNvPr id="6" name="Picture 2" descr="MakeTheBrainHappy: The Lewis Dot Structure for CO2">
            <a:extLst>
              <a:ext uri="{FF2B5EF4-FFF2-40B4-BE49-F238E27FC236}">
                <a16:creationId xmlns:a16="http://schemas.microsoft.com/office/drawing/2014/main" id="{4B2463A1-1729-3E48-8AA4-C81C8E3EB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8"/>
          <a:stretch/>
        </p:blipFill>
        <p:spPr bwMode="auto">
          <a:xfrm>
            <a:off x="1471188" y="2438400"/>
            <a:ext cx="6201624" cy="2000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9FAF4-F5CF-D9D7-D453-3288ED33677E}"/>
              </a:ext>
            </a:extLst>
          </p:cNvPr>
          <p:cNvSpPr txBox="1"/>
          <p:nvPr/>
        </p:nvSpPr>
        <p:spPr>
          <a:xfrm>
            <a:off x="2797159" y="1750368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an example of one: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0343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an example of a covalent bond?</a:t>
            </a:r>
          </a:p>
        </p:txBody>
      </p:sp>
      <p:sp>
        <p:nvSpPr>
          <p:cNvPr id="378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#11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317171"/>
            <a:ext cx="7772400" cy="4419600"/>
          </a:xfrm>
        </p:spPr>
        <p:txBody>
          <a:bodyPr/>
          <a:lstStyle/>
          <a:p>
            <a:pPr eaLnBrk="1" hangingPunct="1"/>
            <a:br>
              <a:rPr lang="en-US" dirty="0">
                <a:solidFill>
                  <a:schemeClr val="bg1"/>
                </a:solidFill>
                <a:ea typeface="ＭＳ Ｐゴシック" pitchFamily="8" charset="-128"/>
              </a:rPr>
            </a:b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389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#12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CDB0E-69DE-6141-9EC8-7A5933A7A285}"/>
              </a:ext>
            </a:extLst>
          </p:cNvPr>
          <p:cNvSpPr txBox="1"/>
          <p:nvPr/>
        </p:nvSpPr>
        <p:spPr>
          <a:xfrm>
            <a:off x="1611086" y="294090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Gilbert Newton Lewis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Who invented the electron dot diagram?</a:t>
            </a:r>
          </a:p>
        </p:txBody>
      </p:sp>
      <p:sp>
        <p:nvSpPr>
          <p:cNvPr id="399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#12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Tells how many bonds an atom can form on the diagram</a:t>
            </a:r>
          </a:p>
        </p:txBody>
      </p:sp>
      <p:sp>
        <p:nvSpPr>
          <p:cNvPr id="409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#13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number of </a:t>
            </a:r>
            <a:br>
              <a:rPr lang="en-US" dirty="0">
                <a:solidFill>
                  <a:schemeClr val="bg1"/>
                </a:solidFill>
                <a:ea typeface="ＭＳ Ｐゴシック" pitchFamily="8" charset="-128"/>
              </a:rPr>
            </a:br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unpaired dots?</a:t>
            </a:r>
          </a:p>
        </p:txBody>
      </p:sp>
      <p:sp>
        <p:nvSpPr>
          <p:cNvPr id="419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#13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/>
            <a:br>
              <a:rPr lang="en-US" dirty="0">
                <a:solidFill>
                  <a:schemeClr val="bg1"/>
                </a:solidFill>
                <a:ea typeface="ＭＳ Ｐゴシック" pitchFamily="8" charset="-128"/>
              </a:rPr>
            </a:b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7526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#14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95874-6F96-AF49-B49D-98D87D1A3702}"/>
              </a:ext>
            </a:extLst>
          </p:cNvPr>
          <p:cNvSpPr txBox="1"/>
          <p:nvPr/>
        </p:nvSpPr>
        <p:spPr>
          <a:xfrm>
            <a:off x="1295400" y="2971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Furthest from the nucleus 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581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the table organizes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6286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Where, in the atom, the electrons are at their highest energy level.</a:t>
            </a:r>
          </a:p>
        </p:txBody>
      </p:sp>
      <p:sp>
        <p:nvSpPr>
          <p:cNvPr id="440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9050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#14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Has a slight positive end and a slight negative end</a:t>
            </a:r>
          </a:p>
        </p:txBody>
      </p:sp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7526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#15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a polar molecule?</a:t>
            </a:r>
          </a:p>
        </p:txBody>
      </p:sp>
      <p:sp>
        <p:nvSpPr>
          <p:cNvPr id="460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#15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Poor conductors of electricity</a:t>
            </a:r>
          </a:p>
        </p:txBody>
      </p:sp>
      <p:sp>
        <p:nvSpPr>
          <p:cNvPr id="471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7526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#16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covalent compounds?</a:t>
            </a:r>
          </a:p>
        </p:txBody>
      </p:sp>
      <p:sp>
        <p:nvSpPr>
          <p:cNvPr id="481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9050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#16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pic>
        <p:nvPicPr>
          <p:cNvPr id="49155" name="Picture 6" descr="Sunset">
            <a:hlinkClick r:id="rId3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t="39215" b="18129"/>
          <a:stretch>
            <a:fillRect/>
          </a:stretch>
        </p:blipFill>
        <p:spPr>
          <a:xfrm>
            <a:off x="457200" y="3200400"/>
            <a:ext cx="8077200" cy="3429000"/>
          </a:xfrm>
        </p:spPr>
      </p:pic>
      <p:pic>
        <p:nvPicPr>
          <p:cNvPr id="49156" name="Picture 5" descr="Sunset"/>
          <p:cNvPicPr>
            <a:picLocks noChangeAspect="1" noChangeArrowheads="1"/>
          </p:cNvPicPr>
          <p:nvPr/>
        </p:nvPicPr>
        <p:blipFill>
          <a:blip r:embed="rId5" cstate="print"/>
          <a:srcRect b="39215"/>
          <a:stretch>
            <a:fillRect/>
          </a:stretch>
        </p:blipFill>
        <p:spPr bwMode="auto">
          <a:xfrm>
            <a:off x="457200" y="457200"/>
            <a:ext cx="8077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2743200" y="2286000"/>
            <a:ext cx="3517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7200" dirty="0">
                <a:latin typeface="Elephant" pitchFamily="18" charset="0"/>
              </a:rPr>
              <a:t>Daily </a:t>
            </a:r>
          </a:p>
          <a:p>
            <a:pPr algn="ctr"/>
            <a:r>
              <a:rPr lang="en-US" sz="7200" dirty="0">
                <a:latin typeface="Elephant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</a:t>
            </a:r>
            <a:endParaRPr lang="en-US" sz="7200" dirty="0">
              <a:latin typeface="Elephant" pitchFamily="18" charset="0"/>
            </a:endParaRPr>
          </a:p>
        </p:txBody>
      </p:sp>
      <p:sp>
        <p:nvSpPr>
          <p:cNvPr id="49158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5181600"/>
            <a:ext cx="1042988" cy="1042988"/>
          </a:xfrm>
          <a:prstGeom prst="actionButtonForwardNex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E4A81-BE7D-408D-6F6B-3168CC7EB17D}"/>
              </a:ext>
            </a:extLst>
          </p:cNvPr>
          <p:cNvSpPr txBox="1"/>
          <p:nvPr/>
        </p:nvSpPr>
        <p:spPr>
          <a:xfrm>
            <a:off x="37338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Press the arrow</a:t>
            </a:r>
          </a:p>
        </p:txBody>
      </p:sp>
    </p:spTree>
  </p:cSld>
  <p:clrMapOvr>
    <a:masterClrMapping/>
  </p:clrMapOvr>
  <p:transition advClick="0">
    <p:zoom/>
    <p:sndAc>
      <p:stSnd>
        <p:snd r:embed="rId2" name="dailydoubl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09600" y="381000"/>
            <a:ext cx="8077200" cy="5867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Elephant" pitchFamily="18" charset="0"/>
                <a:hlinkClick r:id="rId3" action="ppaction://hlinksldjump"/>
              </a:rPr>
              <a:t>Final Jeopardy</a:t>
            </a:r>
            <a:endParaRPr lang="en-US" sz="4800">
              <a:solidFill>
                <a:schemeClr val="bg1"/>
              </a:solidFill>
              <a:latin typeface="Elephant" pitchFamily="18" charset="0"/>
            </a:endParaRPr>
          </a:p>
        </p:txBody>
      </p:sp>
      <p:pic>
        <p:nvPicPr>
          <p:cNvPr id="42008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dt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25"/>
          <p:cNvSpPr txBox="1">
            <a:spLocks noChangeArrowheads="1"/>
          </p:cNvSpPr>
          <p:nvPr/>
        </p:nvSpPr>
        <p:spPr bwMode="auto">
          <a:xfrm>
            <a:off x="8305800" y="6248400"/>
            <a:ext cx="625475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137" fill="hold"/>
                                        <p:tgtEl>
                                          <p:spTgt spid="420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8"/>
                </p:tgtEl>
              </p:cMediaNode>
            </p:audio>
          </p:childTnLst>
        </p:cTn>
      </p:par>
    </p:tnLst>
    <p:bldLst>
      <p:bldP spid="419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endParaRPr lang="en-US" dirty="0">
              <a:ea typeface="ＭＳ Ｐゴシック" pitchFamily="8" charset="-128"/>
            </a:endParaRPr>
          </a:p>
          <a:p>
            <a:endParaRPr lang="en-US" dirty="0">
              <a:ea typeface="ＭＳ Ｐゴシック" pitchFamily="8" charset="-128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ea typeface="ＭＳ Ｐゴシック" pitchFamily="8" charset="-128"/>
              </a:rPr>
              <a:t>What are the three types of covalent bonds?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8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endParaRPr lang="en-US" sz="4400" dirty="0">
              <a:solidFill>
                <a:srgbClr val="FFFFFF"/>
              </a:solidFill>
              <a:ea typeface="ＭＳ Ｐゴシック" pitchFamily="8" charset="-128"/>
            </a:endParaRPr>
          </a:p>
          <a:p>
            <a:pPr algn="ctr">
              <a:buFontTx/>
              <a:buNone/>
            </a:pPr>
            <a:r>
              <a:rPr lang="en-US" sz="4400" dirty="0">
                <a:solidFill>
                  <a:srgbClr val="FFFFFF"/>
                </a:solidFill>
                <a:ea typeface="ＭＳ Ｐゴシック" pitchFamily="8" charset="-128"/>
              </a:rPr>
              <a:t>Single, Double, and Triple</a:t>
            </a:r>
            <a:endParaRPr lang="en-US" sz="4400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pic>
        <p:nvPicPr>
          <p:cNvPr id="49155" name="Picture 6" descr="Sunset">
            <a:hlinkClick r:id="rId3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t="39215" b="18129"/>
          <a:stretch>
            <a:fillRect/>
          </a:stretch>
        </p:blipFill>
        <p:spPr>
          <a:xfrm>
            <a:off x="457200" y="3200400"/>
            <a:ext cx="8077200" cy="3429000"/>
          </a:xfrm>
        </p:spPr>
      </p:pic>
      <p:pic>
        <p:nvPicPr>
          <p:cNvPr id="49156" name="Picture 5" descr="Sunset"/>
          <p:cNvPicPr>
            <a:picLocks noChangeAspect="1" noChangeArrowheads="1"/>
          </p:cNvPicPr>
          <p:nvPr/>
        </p:nvPicPr>
        <p:blipFill>
          <a:blip r:embed="rId5" cstate="print"/>
          <a:srcRect b="39215"/>
          <a:stretch>
            <a:fillRect/>
          </a:stretch>
        </p:blipFill>
        <p:spPr bwMode="auto">
          <a:xfrm>
            <a:off x="457200" y="457200"/>
            <a:ext cx="8077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3517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7200" dirty="0">
                <a:latin typeface="Elephant" pitchFamily="18" charset="0"/>
              </a:rPr>
              <a:t>Daily </a:t>
            </a:r>
          </a:p>
          <a:p>
            <a:pPr algn="ctr"/>
            <a:r>
              <a:rPr lang="en-US" sz="7200" dirty="0">
                <a:latin typeface="Elephant" pitchFamily="18" charset="0"/>
              </a:rPr>
              <a:t>Double</a:t>
            </a:r>
          </a:p>
        </p:txBody>
      </p:sp>
      <p:sp>
        <p:nvSpPr>
          <p:cNvPr id="49158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5181600"/>
            <a:ext cx="1042988" cy="1042988"/>
          </a:xfrm>
          <a:prstGeom prst="actionButtonForwardNex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33475-06A0-491D-BDDE-F6FB8922C544}"/>
              </a:ext>
            </a:extLst>
          </p:cNvPr>
          <p:cNvSpPr txBox="1"/>
          <p:nvPr/>
        </p:nvSpPr>
        <p:spPr>
          <a:xfrm>
            <a:off x="3657600" y="5334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Press the arrow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advClick="0">
    <p:zoom/>
    <p:sndAc>
      <p:stSnd>
        <p:snd r:embed="rId2" name="dailydoubl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elements?</a:t>
            </a: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How it is listed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#2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atomic number?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#2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Have similar properties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#3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4771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groups?</a:t>
            </a: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#3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60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Located in the narrow stair-step region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#4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+mn-ea"/>
              </a:rPr>
              <a:t>80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Data\Microsoft\Templates\Blank.pot</Template>
  <TotalTime>5651</TotalTime>
  <Words>438</Words>
  <Application>Microsoft Macintosh PowerPoint</Application>
  <PresentationFormat>On-screen Show (4:3)</PresentationFormat>
  <Paragraphs>167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Elephant</vt:lpstr>
      <vt:lpstr>Times New Roman</vt:lpstr>
      <vt:lpstr>Blank</vt:lpstr>
      <vt:lpstr>PowerPoint Presentation</vt:lpstr>
      <vt:lpstr>PowerPoint Presentation</vt:lpstr>
      <vt:lpstr>What the table organizes</vt:lpstr>
      <vt:lpstr>What are elements?</vt:lpstr>
      <vt:lpstr>How it is listed</vt:lpstr>
      <vt:lpstr>What is the atomic number?</vt:lpstr>
      <vt:lpstr>Have similar properties</vt:lpstr>
      <vt:lpstr>What are groups?</vt:lpstr>
      <vt:lpstr>Located in the narrow stair-step region</vt:lpstr>
      <vt:lpstr>What are metalloids?</vt:lpstr>
      <vt:lpstr>PowerPoint Presentation</vt:lpstr>
      <vt:lpstr>What are nonmetals?</vt:lpstr>
      <vt:lpstr>Protons, neutrons, electrons, quarks, and the nucleus</vt:lpstr>
      <vt:lpstr>What are the parts of the atom ?</vt:lpstr>
      <vt:lpstr> </vt:lpstr>
      <vt:lpstr>What represents the element?</vt:lpstr>
      <vt:lpstr> </vt:lpstr>
      <vt:lpstr>What is the electron dot diagram?</vt:lpstr>
      <vt:lpstr>PowerPoint Presentation</vt:lpstr>
      <vt:lpstr>What is water?</vt:lpstr>
      <vt:lpstr>PowerPoint Presentation</vt:lpstr>
      <vt:lpstr>PowerPoint Presentation</vt:lpstr>
      <vt:lpstr>PowerPoint Presentation</vt:lpstr>
      <vt:lpstr>What is an example of a covalent bond?</vt:lpstr>
      <vt:lpstr> </vt:lpstr>
      <vt:lpstr>Who invented the electron dot diagram?</vt:lpstr>
      <vt:lpstr>Tells how many bonds an atom can form on the diagram</vt:lpstr>
      <vt:lpstr>What is the number of  unpaired dots?</vt:lpstr>
      <vt:lpstr> </vt:lpstr>
      <vt:lpstr>Where, in the atom, the electrons are at their highest energy level.</vt:lpstr>
      <vt:lpstr>Has a slight positive end and a slight negative end</vt:lpstr>
      <vt:lpstr>What is a polar molecule?</vt:lpstr>
      <vt:lpstr>Poor conductors of electricity</vt:lpstr>
      <vt:lpstr>What are covalent compounds?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 Row</dc:creator>
  <cp:lastModifiedBy>Karen Fitzpatrick</cp:lastModifiedBy>
  <cp:revision>158</cp:revision>
  <dcterms:created xsi:type="dcterms:W3CDTF">2019-10-19T23:18:56Z</dcterms:created>
  <dcterms:modified xsi:type="dcterms:W3CDTF">2024-11-10T23:46:05Z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0f4a70-4b6c-4bd4-a002-31edb9c00abe_Enabled">
    <vt:lpwstr>true</vt:lpwstr>
  </property>
  <property fmtid="{D5CDD505-2E9C-101B-9397-08002B2CF9AE}" pid="3" name="MSIP_Label_460f4a70-4b6c-4bd4-a002-31edb9c00abe_SetDate">
    <vt:lpwstr>2022-11-08T20:22:17Z</vt:lpwstr>
  </property>
  <property fmtid="{D5CDD505-2E9C-101B-9397-08002B2CF9AE}" pid="4" name="MSIP_Label_460f4a70-4b6c-4bd4-a002-31edb9c00abe_Method">
    <vt:lpwstr>Standard</vt:lpwstr>
  </property>
  <property fmtid="{D5CDD505-2E9C-101B-9397-08002B2CF9AE}" pid="5" name="MSIP_Label_460f4a70-4b6c-4bd4-a002-31edb9c00abe_Name">
    <vt:lpwstr>General</vt:lpwstr>
  </property>
  <property fmtid="{D5CDD505-2E9C-101B-9397-08002B2CF9AE}" pid="6" name="MSIP_Label_460f4a70-4b6c-4bd4-a002-31edb9c00abe_SiteId">
    <vt:lpwstr>e019b04b-330c-467a-8bae-09fb17374d6a</vt:lpwstr>
  </property>
  <property fmtid="{D5CDD505-2E9C-101B-9397-08002B2CF9AE}" pid="7" name="MSIP_Label_460f4a70-4b6c-4bd4-a002-31edb9c00abe_ActionId">
    <vt:lpwstr>39299539-5a32-4d13-9379-6c2bcc69fc1d</vt:lpwstr>
  </property>
  <property fmtid="{D5CDD505-2E9C-101B-9397-08002B2CF9AE}" pid="8" name="MSIP_Label_460f4a70-4b6c-4bd4-a002-31edb9c00abe_ContentBits">
    <vt:lpwstr>0</vt:lpwstr>
  </property>
</Properties>
</file>