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3" r:id="rId12"/>
    <p:sldId id="266" r:id="rId13"/>
    <p:sldId id="267" r:id="rId14"/>
    <p:sldId id="269" r:id="rId15"/>
    <p:sldId id="268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8" charset="0"/>
        <a:ea typeface="ＭＳ Ｐゴシック" pitchFamily="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2"/>
    <p:restoredTop sz="91410"/>
  </p:normalViewPr>
  <p:slideViewPr>
    <p:cSldViewPr>
      <p:cViewPr varScale="1">
        <p:scale>
          <a:sx n="107" d="100"/>
          <a:sy n="107" d="100"/>
        </p:scale>
        <p:origin x="13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6905BE-E18F-47FE-B2CB-F7F18740C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EC581-DB2F-4B09-BA45-C960B9FEC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E5F4-407C-48E9-8CFB-9943A97F3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C31B-A08E-4DAD-99CA-D59E3EE95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54F03-179C-43E2-89A1-841C4507D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02E4-39E7-4B1A-8BFE-F112D54F3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BC929-313A-4CAB-AC59-CF5067BE6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43787-CB0A-45F6-A9F9-D7AADC011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B2A8-B3FA-49E4-8B2F-CAC5D926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65410-511A-4B14-A93E-766C2D44E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80FF-ECA0-43C8-A1CB-27D1B385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2E535-0CBA-4D6A-B726-6587DC040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97C452-0512-4223-AE5A-EDAE53DA0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slide" Target="slide21.xml"/><Relationship Id="rId17" Type="http://schemas.openxmlformats.org/officeDocument/2006/relationships/slide" Target="slide29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11.xml"/><Relationship Id="rId5" Type="http://schemas.openxmlformats.org/officeDocument/2006/relationships/slide" Target="slide13.xml"/><Relationship Id="rId15" Type="http://schemas.openxmlformats.org/officeDocument/2006/relationships/slide" Target="slide31.xml"/><Relationship Id="rId10" Type="http://schemas.openxmlformats.org/officeDocument/2006/relationships/slide" Target="slide15.xml"/><Relationship Id="rId4" Type="http://schemas.openxmlformats.org/officeDocument/2006/relationships/slide" Target="slide25.xml"/><Relationship Id="rId9" Type="http://schemas.openxmlformats.org/officeDocument/2006/relationships/slide" Target="slide9.xml"/><Relationship Id="rId1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8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8" charset="-128"/>
            </a:endParaRPr>
          </a:p>
        </p:txBody>
      </p:sp>
      <p:pic>
        <p:nvPicPr>
          <p:cNvPr id="2052" name="Picture 4" descr="1024_jeo_set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486400"/>
            <a:ext cx="1042987" cy="1042988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zoom/>
    <p:sndAc>
      <p:stSnd>
        <p:snd r:embed="rId2" name="jeopdt98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the number of valence electrons?</a:t>
            </a:r>
          </a:p>
        </p:txBody>
      </p:sp>
      <p:sp>
        <p:nvSpPr>
          <p:cNvPr id="112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#4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hlinkClick r:id="rId3" action="ppaction://hlinksldjump"/>
              </a:rPr>
              <a:t>Answer</a:t>
            </a:r>
            <a:r>
              <a:rPr lang="en-US" b="1">
                <a:solidFill>
                  <a:schemeClr val="bg1"/>
                </a:solidFill>
              </a:rPr>
              <a:t> #5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AA331B-BCD2-AE43-A82D-9BC2756292E7}"/>
              </a:ext>
            </a:extLst>
          </p:cNvPr>
          <p:cNvSpPr txBox="1"/>
          <p:nvPr/>
        </p:nvSpPr>
        <p:spPr>
          <a:xfrm>
            <a:off x="1485900" y="25146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 force that holds atoms together</a:t>
            </a:r>
            <a:endParaRPr lang="en-US" sz="4400" dirty="0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219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a chemical bond?</a:t>
            </a:r>
          </a:p>
        </p:txBody>
      </p:sp>
      <p:sp>
        <p:nvSpPr>
          <p:cNvPr id="133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#5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78429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The part of the atom that participates in chemical bonding</a:t>
            </a:r>
            <a:br>
              <a:rPr lang="en-US" dirty="0"/>
            </a:b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143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#6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are the electrons?</a:t>
            </a:r>
          </a:p>
        </p:txBody>
      </p:sp>
      <p:sp>
        <p:nvSpPr>
          <p:cNvPr id="153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#6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3962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The number of valence electrons atoms are trying to usually gain, lose, or share to balance</a:t>
            </a:r>
          </a:p>
        </p:txBody>
      </p:sp>
      <p:sp>
        <p:nvSpPr>
          <p:cNvPr id="163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#7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30</a:t>
            </a: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eight?</a:t>
            </a:r>
          </a:p>
        </p:txBody>
      </p:sp>
      <p:sp>
        <p:nvSpPr>
          <p:cNvPr id="174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#7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30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 </a:t>
            </a:r>
          </a:p>
        </p:txBody>
      </p:sp>
      <p:sp>
        <p:nvSpPr>
          <p:cNvPr id="184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#8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4867C-A15F-F342-8627-DD10763D28EB}"/>
              </a:ext>
            </a:extLst>
          </p:cNvPr>
          <p:cNvSpPr txBox="1"/>
          <p:nvPr/>
        </p:nvSpPr>
        <p:spPr>
          <a:xfrm>
            <a:off x="1600200" y="2286000"/>
            <a:ext cx="624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Do not easily react with or form bonds with other atoms.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are stable atoms?</a:t>
            </a:r>
          </a:p>
        </p:txBody>
      </p:sp>
      <p:sp>
        <p:nvSpPr>
          <p:cNvPr id="194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#8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A group of atoms held together by covalent bonding</a:t>
            </a:r>
          </a:p>
        </p:txBody>
      </p:sp>
      <p:sp>
        <p:nvSpPr>
          <p:cNvPr id="204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#9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0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15240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2" action="ppaction://hlinksldjump"/>
              </a:rPr>
              <a:t>Q1</a:t>
            </a:r>
            <a:endParaRPr lang="en-US" b="1">
              <a:solidFill>
                <a:schemeClr val="bg1"/>
              </a:solidFill>
              <a:hlinkClick r:id="rId2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2" action="ppaction://hlinksldjump"/>
              </a:rPr>
              <a:t>10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75" name="AutoShape 1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27813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3" action="ppaction://hlinksldjump" tooltip="This will take you to Question 2"/>
              </a:rPr>
              <a:t>Q2</a:t>
            </a:r>
            <a:endParaRPr lang="en-US" b="1">
              <a:solidFill>
                <a:schemeClr val="bg1"/>
              </a:solidFill>
              <a:hlinkClick r:id="rId3" action="ppaction://hlinksldjump" tooltip="This will take you to Question 2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3" action="ppaction://hlinksldjump" tooltip="This will take you to Question 2"/>
              </a:rPr>
              <a:t>20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76" name="AutoShape 1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2959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4" action="ppaction://hlinksldjump"/>
              </a:rPr>
              <a:t>Q12</a:t>
            </a:r>
            <a:endParaRPr lang="en-US" b="1">
              <a:solidFill>
                <a:schemeClr val="bg1"/>
              </a:solidFill>
              <a:hlinkClick r:id="rId4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4" action="ppaction://hlinksldjump"/>
              </a:rPr>
              <a:t>40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77" name="AutoShape 1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5100" y="27813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5" action="ppaction://hlinksldjump"/>
              </a:rPr>
              <a:t>Q6</a:t>
            </a:r>
            <a:endParaRPr lang="en-US" b="1">
              <a:solidFill>
                <a:schemeClr val="bg1"/>
              </a:solidFill>
              <a:hlinkClick r:id="rId5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5" action="ppaction://hlinksldjump"/>
              </a:rPr>
              <a:t>20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78" name="AutoShape 12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5100" y="52959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6" action="ppaction://hlinksldjump"/>
              </a:rPr>
              <a:t>Q8</a:t>
            </a:r>
            <a:endParaRPr lang="en-US" b="1">
              <a:solidFill>
                <a:schemeClr val="bg1"/>
              </a:solidFill>
              <a:hlinkClick r:id="rId6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6" action="ppaction://hlinksldjump"/>
              </a:rPr>
              <a:t>40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79" name="AutoShape 12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40386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7" action="ppaction://hlinksldjump"/>
              </a:rPr>
              <a:t>Q3</a:t>
            </a:r>
            <a:endParaRPr lang="en-US" b="1">
              <a:solidFill>
                <a:schemeClr val="bg1"/>
              </a:solidFill>
              <a:hlinkClick r:id="rId7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7" action="ppaction://hlinksldjump"/>
              </a:rPr>
              <a:t>30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80" name="AutoShape 12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40386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8" action="ppaction://hlinksldjump"/>
              </a:rPr>
              <a:t>Q11</a:t>
            </a:r>
            <a:endParaRPr lang="en-US" b="1">
              <a:solidFill>
                <a:schemeClr val="bg1"/>
              </a:solidFill>
              <a:hlinkClick r:id="rId8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8" action="ppaction://hlinksldjump"/>
              </a:rPr>
              <a:t>30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81" name="AutoShape 12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2959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9" action="ppaction://hlinksldjump"/>
              </a:rPr>
              <a:t>Q4</a:t>
            </a:r>
            <a:endParaRPr lang="en-US" b="1">
              <a:solidFill>
                <a:schemeClr val="bg1"/>
              </a:solidFill>
              <a:hlinkClick r:id="rId9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9" action="ppaction://hlinksldjump"/>
              </a:rPr>
              <a:t>40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82" name="AutoShape 13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5100" y="40386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10" action="ppaction://hlinksldjump"/>
              </a:rPr>
              <a:t>Q7</a:t>
            </a:r>
            <a:endParaRPr lang="en-US" b="1">
              <a:solidFill>
                <a:schemeClr val="bg1"/>
              </a:solidFill>
              <a:hlinkClick r:id="rId10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10" action="ppaction://hlinksldjump"/>
              </a:rPr>
              <a:t>30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83" name="AutoShape 13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5100" y="15240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11" action="ppaction://hlinksldjump"/>
              </a:rPr>
              <a:t>Q5</a:t>
            </a:r>
            <a:endParaRPr lang="en-US" b="1">
              <a:solidFill>
                <a:schemeClr val="bg1"/>
              </a:solidFill>
              <a:hlinkClick r:id="rId11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11" action="ppaction://hlinksldjump"/>
              </a:rPr>
              <a:t>10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84" name="AutoShape 13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27813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Q10</a:t>
            </a:r>
            <a:endParaRPr lang="en-US" b="1" u="sng" dirty="0">
              <a:solidFill>
                <a:schemeClr val="bg1"/>
              </a:solidFill>
              <a:hlinkClick r:id="" action="ppaction://noaction"/>
            </a:endParaRPr>
          </a:p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20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085" name="AutoShape 13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15240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13" action="ppaction://hlinksldjump"/>
              </a:rPr>
              <a:t>Q9</a:t>
            </a:r>
            <a:endParaRPr lang="en-US" b="1">
              <a:solidFill>
                <a:schemeClr val="bg1"/>
              </a:solidFill>
              <a:hlinkClick r:id="rId13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13" action="ppaction://hlinksldjump"/>
              </a:rPr>
              <a:t>10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86" name="AutoShape 13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38900" y="15240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  <a:hlinkClick r:id="rId14" action="ppaction://hlinksldjump"/>
              </a:rPr>
              <a:t>Q13</a:t>
            </a:r>
            <a:endParaRPr lang="en-US" b="1" dirty="0">
              <a:solidFill>
                <a:schemeClr val="bg1"/>
              </a:solidFill>
              <a:hlinkClick r:id="rId14" action="ppaction://hlinksldjump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hlinkClick r:id="rId14" action="ppaction://hlinksldjump"/>
              </a:rPr>
              <a:t>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87" name="AutoShape 135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38900" y="40386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15" action="ppaction://hlinksldjump"/>
              </a:rPr>
              <a:t>Q15</a:t>
            </a:r>
            <a:endParaRPr lang="en-US" b="1">
              <a:solidFill>
                <a:schemeClr val="bg1"/>
              </a:solidFill>
              <a:hlinkClick r:id="rId15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15" action="ppaction://hlinksldjump"/>
              </a:rPr>
              <a:t>30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88" name="AutoShape 136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38900" y="52959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16" action="ppaction://hlinksldjump"/>
              </a:rPr>
              <a:t>Q16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hlinkClick r:id="rId16" action="ppaction://hlinksldjump"/>
              </a:rPr>
              <a:t>40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89" name="AutoShape 137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38900" y="2781300"/>
            <a:ext cx="1866900" cy="12573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hlinkClick r:id="rId17" action="ppaction://hlinksldjump"/>
              </a:rPr>
              <a:t>Q14</a:t>
            </a:r>
            <a:endParaRPr lang="en-US" b="1">
              <a:solidFill>
                <a:schemeClr val="bg1"/>
              </a:solidFill>
              <a:hlinkClick r:id="rId17" action="ppaction://hlinksldjump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hlinkClick r:id="rId17" action="ppaction://hlinksldjump"/>
              </a:rPr>
              <a:t>20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90" name="Text Box 139"/>
          <p:cNvSpPr txBox="1">
            <a:spLocks noChangeArrowheads="1"/>
          </p:cNvSpPr>
          <p:nvPr/>
        </p:nvSpPr>
        <p:spPr bwMode="auto">
          <a:xfrm>
            <a:off x="2895600" y="3048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chemeClr val="bg1"/>
                </a:solidFill>
                <a:latin typeface="Elephant" pitchFamily="18" charset="0"/>
              </a:rPr>
              <a:t>Jeopardy</a:t>
            </a:r>
          </a:p>
        </p:txBody>
      </p:sp>
      <p:sp>
        <p:nvSpPr>
          <p:cNvPr id="3091" name="Text Box 142"/>
          <p:cNvSpPr txBox="1">
            <a:spLocks noChangeArrowheads="1"/>
          </p:cNvSpPr>
          <p:nvPr/>
        </p:nvSpPr>
        <p:spPr bwMode="auto">
          <a:xfrm>
            <a:off x="990600" y="1066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Electrons</a:t>
            </a:r>
          </a:p>
        </p:txBody>
      </p:sp>
      <p:sp>
        <p:nvSpPr>
          <p:cNvPr id="3092" name="Text Box 143"/>
          <p:cNvSpPr txBox="1">
            <a:spLocks noChangeArrowheads="1"/>
          </p:cNvSpPr>
          <p:nvPr/>
        </p:nvSpPr>
        <p:spPr bwMode="auto">
          <a:xfrm>
            <a:off x="6172200" y="6553200"/>
            <a:ext cx="274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Created by Alma Row (5/02)</a:t>
            </a:r>
          </a:p>
        </p:txBody>
      </p:sp>
      <p:sp>
        <p:nvSpPr>
          <p:cNvPr id="3093" name="Text Box 145"/>
          <p:cNvSpPr txBox="1">
            <a:spLocks noChangeArrowheads="1"/>
          </p:cNvSpPr>
          <p:nvPr/>
        </p:nvSpPr>
        <p:spPr bwMode="auto">
          <a:xfrm>
            <a:off x="2819400" y="1066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Bonds</a:t>
            </a:r>
          </a:p>
        </p:txBody>
      </p:sp>
      <p:sp>
        <p:nvSpPr>
          <p:cNvPr id="3094" name="Text Box 146"/>
          <p:cNvSpPr txBox="1">
            <a:spLocks noChangeArrowheads="1"/>
          </p:cNvSpPr>
          <p:nvPr/>
        </p:nvSpPr>
        <p:spPr bwMode="auto">
          <a:xfrm>
            <a:off x="4572000" y="1066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HodgePodge</a:t>
            </a:r>
          </a:p>
        </p:txBody>
      </p:sp>
      <p:sp>
        <p:nvSpPr>
          <p:cNvPr id="3095" name="Text Box 147"/>
          <p:cNvSpPr txBox="1">
            <a:spLocks noChangeArrowheads="1"/>
          </p:cNvSpPr>
          <p:nvPr/>
        </p:nvSpPr>
        <p:spPr bwMode="auto">
          <a:xfrm>
            <a:off x="6553200" y="1066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3096" name="AutoShape 153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304800"/>
            <a:ext cx="685800" cy="685800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a molecule ?</a:t>
            </a:r>
          </a:p>
        </p:txBody>
      </p:sp>
      <p:sp>
        <p:nvSpPr>
          <p:cNvPr id="215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#9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9471" y="13716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A group of chemical symbols and numbers  that represent the elements that makeup a compound</a:t>
            </a:r>
          </a:p>
        </p:txBody>
      </p:sp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764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hlinkClick r:id="rId3" action="ppaction://hlinksldjump"/>
              </a:rPr>
              <a:t>Answer #10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a chemical formula ?</a:t>
            </a:r>
            <a:br>
              <a:rPr lang="en-US" dirty="0">
                <a:solidFill>
                  <a:schemeClr val="bg1"/>
                </a:solidFill>
                <a:ea typeface="ＭＳ Ｐゴシック" pitchFamily="8" charset="-128"/>
              </a:rPr>
            </a:b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2355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8288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#10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505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Maximum is two</a:t>
            </a:r>
          </a:p>
        </p:txBody>
      </p:sp>
      <p:sp>
        <p:nvSpPr>
          <p:cNvPr id="245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764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#11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30</a:t>
            </a: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the number electrons in the first energy level?</a:t>
            </a:r>
          </a:p>
        </p:txBody>
      </p:sp>
      <p:sp>
        <p:nvSpPr>
          <p:cNvPr id="256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8288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#11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30</a:t>
            </a: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7571" y="11430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Four pairs</a:t>
            </a:r>
          </a:p>
        </p:txBody>
      </p:sp>
      <p:sp>
        <p:nvSpPr>
          <p:cNvPr id="266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764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#12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the number of valence electrons stable atoms have?</a:t>
            </a:r>
          </a:p>
        </p:txBody>
      </p:sp>
      <p:sp>
        <p:nvSpPr>
          <p:cNvPr id="276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8288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#12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The letters in a chemical formula</a:t>
            </a:r>
          </a:p>
        </p:txBody>
      </p:sp>
      <p:sp>
        <p:nvSpPr>
          <p:cNvPr id="286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764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#13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are elements?</a:t>
            </a: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8288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#13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419600"/>
          </a:xfrm>
        </p:spPr>
        <p:txBody>
          <a:bodyPr/>
          <a:lstStyle/>
          <a:p>
            <a:pPr eaLnBrk="1" hangingPunct="1"/>
            <a:br>
              <a:rPr lang="en-US" dirty="0">
                <a:solidFill>
                  <a:schemeClr val="bg1"/>
                </a:solidFill>
                <a:ea typeface="ＭＳ Ｐゴシック" pitchFamily="8" charset="-128"/>
              </a:rPr>
            </a:b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7526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#14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50C28-7845-F243-82C4-E89E0C13B43C}"/>
              </a:ext>
            </a:extLst>
          </p:cNvPr>
          <p:cNvSpPr txBox="1"/>
          <p:nvPr/>
        </p:nvSpPr>
        <p:spPr>
          <a:xfrm>
            <a:off x="2057400" y="2286000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Chemical combinations of two or more elements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581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The amount of energy an </a:t>
            </a:r>
            <a:br>
              <a:rPr lang="en-US" dirty="0">
                <a:solidFill>
                  <a:schemeClr val="bg1"/>
                </a:solidFill>
                <a:ea typeface="ＭＳ Ｐゴシック" pitchFamily="8" charset="-128"/>
              </a:rPr>
            </a:br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electron can have</a:t>
            </a:r>
          </a:p>
        </p:txBody>
      </p:sp>
      <p:sp>
        <p:nvSpPr>
          <p:cNvPr id="40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are compounds?</a:t>
            </a:r>
          </a:p>
        </p:txBody>
      </p:sp>
      <p:sp>
        <p:nvSpPr>
          <p:cNvPr id="3174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9050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#14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Chemical bond formed when two or more atoms share one or more pairs of valence electrons.</a:t>
            </a:r>
          </a:p>
        </p:txBody>
      </p:sp>
      <p:sp>
        <p:nvSpPr>
          <p:cNvPr id="327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7526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#15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30</a:t>
            </a: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a covalent bond?</a:t>
            </a:r>
          </a:p>
        </p:txBody>
      </p:sp>
      <p:sp>
        <p:nvSpPr>
          <p:cNvPr id="337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8288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#15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30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Left side of the periodic table</a:t>
            </a:r>
          </a:p>
        </p:txBody>
      </p:sp>
      <p:sp>
        <p:nvSpPr>
          <p:cNvPr id="348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7526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#16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4267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a typeface="ＭＳ Ｐゴシック" pitchFamily="8" charset="-128"/>
              </a:rPr>
              <a:t>What are metals?</a:t>
            </a: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358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9050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#16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8" charset="-128"/>
            </a:endParaRPr>
          </a:p>
        </p:txBody>
      </p:sp>
      <p:pic>
        <p:nvPicPr>
          <p:cNvPr id="36867" name="Picture 6" descr="Sunset">
            <a:hlinkClick r:id="rId3" action="ppaction://hlinksldjump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t="39215" b="18129"/>
          <a:stretch>
            <a:fillRect/>
          </a:stretch>
        </p:blipFill>
        <p:spPr>
          <a:xfrm>
            <a:off x="457200" y="3200400"/>
            <a:ext cx="8077200" cy="3429000"/>
          </a:xfrm>
        </p:spPr>
      </p:pic>
      <p:pic>
        <p:nvPicPr>
          <p:cNvPr id="36868" name="Picture 5" descr="Sunset"/>
          <p:cNvPicPr>
            <a:picLocks noChangeAspect="1" noChangeArrowheads="1"/>
          </p:cNvPicPr>
          <p:nvPr/>
        </p:nvPicPr>
        <p:blipFill>
          <a:blip r:embed="rId5" cstate="print"/>
          <a:srcRect b="39215"/>
          <a:stretch>
            <a:fillRect/>
          </a:stretch>
        </p:blipFill>
        <p:spPr bwMode="auto">
          <a:xfrm>
            <a:off x="457200" y="457200"/>
            <a:ext cx="8077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2743200" y="2286000"/>
            <a:ext cx="3517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 </a:t>
            </a:r>
            <a:r>
              <a:rPr lang="en-US" sz="7200">
                <a:latin typeface="Elephant" pitchFamily="18" charset="0"/>
              </a:rPr>
              <a:t>Daily </a:t>
            </a:r>
          </a:p>
          <a:p>
            <a:pPr algn="ctr"/>
            <a:r>
              <a:rPr lang="en-US" sz="7200">
                <a:latin typeface="Elephant" pitchFamily="18" charset="0"/>
              </a:rPr>
              <a:t>Double</a:t>
            </a:r>
          </a:p>
        </p:txBody>
      </p:sp>
      <p:sp>
        <p:nvSpPr>
          <p:cNvPr id="36870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5000" y="5181600"/>
            <a:ext cx="1042988" cy="1042988"/>
          </a:xfrm>
          <a:prstGeom prst="actionButtonForwardNex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B71E9-9CE9-352F-AAD4-069B4CAC01AC}"/>
              </a:ext>
            </a:extLst>
          </p:cNvPr>
          <p:cNvSpPr txBox="1"/>
          <p:nvPr/>
        </p:nvSpPr>
        <p:spPr>
          <a:xfrm>
            <a:off x="3429000" y="5029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Use arrow</a:t>
            </a:r>
          </a:p>
        </p:txBody>
      </p:sp>
    </p:spTree>
  </p:cSld>
  <p:clrMapOvr>
    <a:masterClrMapping/>
  </p:clrMapOvr>
  <p:transition advClick="0">
    <p:zoom/>
    <p:sndAc>
      <p:stSnd>
        <p:snd r:embed="rId2" name="dailydoubl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the energy level?</a:t>
            </a:r>
          </a:p>
        </p:txBody>
      </p:sp>
      <p:sp>
        <p:nvSpPr>
          <p:cNvPr id="51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#1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4191000"/>
          </a:xfrm>
        </p:spPr>
        <p:txBody>
          <a:bodyPr/>
          <a:lstStyle/>
          <a:p>
            <a:pPr eaLnBrk="1" hangingPunct="1"/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614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#2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D68E1-5C21-3945-86FF-71DDD88D1DC4}"/>
              </a:ext>
            </a:extLst>
          </p:cNvPr>
          <p:cNvSpPr txBox="1"/>
          <p:nvPr/>
        </p:nvSpPr>
        <p:spPr>
          <a:xfrm>
            <a:off x="1219200" y="26670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This shows the number of valence electrons</a:t>
            </a:r>
            <a:endParaRPr lang="en-US" sz="4400" dirty="0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is the electron dot diagram?</a:t>
            </a:r>
          </a:p>
        </p:txBody>
      </p:sp>
      <p:sp>
        <p:nvSpPr>
          <p:cNvPr id="71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#2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20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They have the least amount of energy </a:t>
            </a:r>
          </a:p>
        </p:txBody>
      </p:sp>
      <p:sp>
        <p:nvSpPr>
          <p:cNvPr id="81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#3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30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What are the electrons closest to the  nucleus?</a:t>
            </a:r>
          </a:p>
        </p:txBody>
      </p:sp>
      <p:sp>
        <p:nvSpPr>
          <p:cNvPr id="92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638800"/>
            <a:ext cx="1676400" cy="9144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Back to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Question #3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30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8" charset="-128"/>
              </a:rPr>
              <a:t>Tells you how many chemical bonds that an atom can form </a:t>
            </a:r>
          </a:p>
        </p:txBody>
      </p:sp>
      <p:sp>
        <p:nvSpPr>
          <p:cNvPr id="102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600200" cy="838200"/>
          </a:xfrm>
          <a:prstGeom prst="actionButtonHom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715000"/>
            <a:ext cx="1600200" cy="838200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Answer #4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7696200" y="457200"/>
            <a:ext cx="1447800" cy="1371600"/>
          </a:xfrm>
          <a:prstGeom prst="star5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40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Data\Microsoft\Templates\Blank.pot</Template>
  <TotalTime>1316</TotalTime>
  <Words>461</Words>
  <Application>Microsoft Macintosh PowerPoint</Application>
  <PresentationFormat>On-screen Show (4:3)</PresentationFormat>
  <Paragraphs>156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Elephant</vt:lpstr>
      <vt:lpstr>Times New Roman</vt:lpstr>
      <vt:lpstr>Blank</vt:lpstr>
      <vt:lpstr>PowerPoint Presentation</vt:lpstr>
      <vt:lpstr>PowerPoint Presentation</vt:lpstr>
      <vt:lpstr>The amount of energy an  electron can have</vt:lpstr>
      <vt:lpstr>What is the energy level?</vt:lpstr>
      <vt:lpstr> </vt:lpstr>
      <vt:lpstr>What is the electron dot diagram?</vt:lpstr>
      <vt:lpstr>They have the least amount of energy </vt:lpstr>
      <vt:lpstr>What are the electrons closest to the  nucleus?</vt:lpstr>
      <vt:lpstr>Tells you how many chemical bonds that an atom can form </vt:lpstr>
      <vt:lpstr>What is the number of valence electrons?</vt:lpstr>
      <vt:lpstr>PowerPoint Presentation</vt:lpstr>
      <vt:lpstr>What is a chemical bond?</vt:lpstr>
      <vt:lpstr>The part of the atom that participates in chemical bonding </vt:lpstr>
      <vt:lpstr>What are the electrons?</vt:lpstr>
      <vt:lpstr>The number of valence electrons atoms are trying to usually gain, lose, or share to balance</vt:lpstr>
      <vt:lpstr>What is eight?</vt:lpstr>
      <vt:lpstr> </vt:lpstr>
      <vt:lpstr>What are stable atoms?</vt:lpstr>
      <vt:lpstr>A group of atoms held together by covalent bonding</vt:lpstr>
      <vt:lpstr>What is a molecule ?</vt:lpstr>
      <vt:lpstr>A group of chemical symbols and numbers  that represent the elements that makeup a compound</vt:lpstr>
      <vt:lpstr>What is a chemical formula ? </vt:lpstr>
      <vt:lpstr>Maximum is two</vt:lpstr>
      <vt:lpstr>What is the number electrons in the first energy level?</vt:lpstr>
      <vt:lpstr>Four pairs</vt:lpstr>
      <vt:lpstr>What is the number of valence electrons stable atoms have?</vt:lpstr>
      <vt:lpstr>The letters in a chemical formula</vt:lpstr>
      <vt:lpstr>What are elements?</vt:lpstr>
      <vt:lpstr> </vt:lpstr>
      <vt:lpstr>What are compounds?</vt:lpstr>
      <vt:lpstr>Chemical bond formed when two or more atoms share one or more pairs of valence electrons.</vt:lpstr>
      <vt:lpstr>What is a covalent bond?</vt:lpstr>
      <vt:lpstr>Left side of the periodic table</vt:lpstr>
      <vt:lpstr>What are metals?</vt:lpstr>
      <vt:lpstr>PowerPoint Presentation</vt:lpstr>
    </vt:vector>
  </TitlesOfParts>
  <Company>Home 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 Row</dc:creator>
  <cp:lastModifiedBy>Karen Fitzpatrick</cp:lastModifiedBy>
  <cp:revision>150</cp:revision>
  <dcterms:created xsi:type="dcterms:W3CDTF">2019-10-19T23:11:57Z</dcterms:created>
  <dcterms:modified xsi:type="dcterms:W3CDTF">2022-11-08T20:34:40Z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0f4a70-4b6c-4bd4-a002-31edb9c00abe_Enabled">
    <vt:lpwstr>true</vt:lpwstr>
  </property>
  <property fmtid="{D5CDD505-2E9C-101B-9397-08002B2CF9AE}" pid="3" name="MSIP_Label_460f4a70-4b6c-4bd4-a002-31edb9c00abe_SetDate">
    <vt:lpwstr>2022-11-08T20:10:54Z</vt:lpwstr>
  </property>
  <property fmtid="{D5CDD505-2E9C-101B-9397-08002B2CF9AE}" pid="4" name="MSIP_Label_460f4a70-4b6c-4bd4-a002-31edb9c00abe_Method">
    <vt:lpwstr>Standard</vt:lpwstr>
  </property>
  <property fmtid="{D5CDD505-2E9C-101B-9397-08002B2CF9AE}" pid="5" name="MSIP_Label_460f4a70-4b6c-4bd4-a002-31edb9c00abe_Name">
    <vt:lpwstr>General</vt:lpwstr>
  </property>
  <property fmtid="{D5CDD505-2E9C-101B-9397-08002B2CF9AE}" pid="6" name="MSIP_Label_460f4a70-4b6c-4bd4-a002-31edb9c00abe_SiteId">
    <vt:lpwstr>e019b04b-330c-467a-8bae-09fb17374d6a</vt:lpwstr>
  </property>
  <property fmtid="{D5CDD505-2E9C-101B-9397-08002B2CF9AE}" pid="7" name="MSIP_Label_460f4a70-4b6c-4bd4-a002-31edb9c00abe_ActionId">
    <vt:lpwstr>4e34ea67-8338-4b21-ac64-0f3994c08a99</vt:lpwstr>
  </property>
  <property fmtid="{D5CDD505-2E9C-101B-9397-08002B2CF9AE}" pid="8" name="MSIP_Label_460f4a70-4b6c-4bd4-a002-31edb9c00abe_ContentBits">
    <vt:lpwstr>0</vt:lpwstr>
  </property>
</Properties>
</file>