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9"/>
  </p:notesMasterIdLst>
  <p:handoutMasterIdLst>
    <p:handoutMasterId r:id="rId60"/>
  </p:handoutMasterIdLst>
  <p:sldIdLst>
    <p:sldId id="342" r:id="rId2"/>
    <p:sldId id="256" r:id="rId3"/>
    <p:sldId id="257" r:id="rId4"/>
    <p:sldId id="264" r:id="rId5"/>
    <p:sldId id="265" r:id="rId6"/>
    <p:sldId id="267" r:id="rId7"/>
    <p:sldId id="268"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90" r:id="rId25"/>
    <p:sldId id="296" r:id="rId26"/>
    <p:sldId id="297" r:id="rId27"/>
    <p:sldId id="298" r:id="rId28"/>
    <p:sldId id="299" r:id="rId29"/>
    <p:sldId id="300" r:id="rId30"/>
    <p:sldId id="302" r:id="rId31"/>
    <p:sldId id="303" r:id="rId32"/>
    <p:sldId id="304" r:id="rId33"/>
    <p:sldId id="305" r:id="rId34"/>
    <p:sldId id="306" r:id="rId35"/>
    <p:sldId id="307" r:id="rId36"/>
    <p:sldId id="308" r:id="rId37"/>
    <p:sldId id="309" r:id="rId38"/>
    <p:sldId id="311" r:id="rId39"/>
    <p:sldId id="312" r:id="rId40"/>
    <p:sldId id="313" r:id="rId41"/>
    <p:sldId id="314" r:id="rId42"/>
    <p:sldId id="315" r:id="rId43"/>
    <p:sldId id="316" r:id="rId44"/>
    <p:sldId id="318" r:id="rId45"/>
    <p:sldId id="321" r:id="rId46"/>
    <p:sldId id="325" r:id="rId47"/>
    <p:sldId id="327" r:id="rId48"/>
    <p:sldId id="328" r:id="rId49"/>
    <p:sldId id="329" r:id="rId50"/>
    <p:sldId id="330" r:id="rId51"/>
    <p:sldId id="331" r:id="rId52"/>
    <p:sldId id="332" r:id="rId53"/>
    <p:sldId id="334" r:id="rId54"/>
    <p:sldId id="335" r:id="rId55"/>
    <p:sldId id="336" r:id="rId56"/>
    <p:sldId id="337" r:id="rId57"/>
    <p:sldId id="338" r:id="rId58"/>
  </p:sldIdLst>
  <p:sldSz cx="9144000" cy="6858000" type="screen4x3"/>
  <p:notesSz cx="7315200" cy="9601200"/>
  <p:defaultTextStyle>
    <a:defPPr>
      <a:defRPr lang="en-US"/>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660"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1512" y="300"/>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defRPr sz="1300"/>
            </a:lvl1pPr>
          </a:lstStyle>
          <a:p>
            <a:endParaRPr lang="en-US"/>
          </a:p>
        </p:txBody>
      </p:sp>
      <p:sp>
        <p:nvSpPr>
          <p:cNvPr id="278531"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278532"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l" defTabSz="966788">
              <a:defRPr sz="1300"/>
            </a:lvl1pPr>
          </a:lstStyle>
          <a:p>
            <a:endParaRPr lang="en-US"/>
          </a:p>
        </p:txBody>
      </p:sp>
      <p:sp>
        <p:nvSpPr>
          <p:cNvPr id="278533" name="Rectangle 5"/>
          <p:cNvSpPr>
            <a:spLocks noGrp="1" noChangeArrowheads="1"/>
          </p:cNvSpPr>
          <p:nvPr>
            <p:ph type="sldNum" sz="quarter" idx="3"/>
          </p:nvPr>
        </p:nvSpPr>
        <p:spPr bwMode="auto">
          <a:xfrm>
            <a:off x="3810000" y="8763000"/>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r>
              <a:rPr lang="en-US"/>
              <a:t>Handout </a:t>
            </a:r>
            <a:fld id="{4B4C9138-B473-41C6-A44E-6D7A7599A5B9}"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defTabSz="966788">
              <a:defRPr sz="1300"/>
            </a:lvl1pPr>
          </a:lstStyle>
          <a:p>
            <a:endParaRPr lang="en-US"/>
          </a:p>
        </p:txBody>
      </p:sp>
      <p:sp>
        <p:nvSpPr>
          <p:cNvPr id="64515"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a:p>
        </p:txBody>
      </p:sp>
      <p:sp>
        <p:nvSpPr>
          <p:cNvPr id="645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64517"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19" name="Rectangle 7"/>
          <p:cNvSpPr>
            <a:spLocks noGrp="1" noChangeArrowheads="1"/>
          </p:cNvSpPr>
          <p:nvPr>
            <p:ph type="sldNum" sz="quarter" idx="5"/>
          </p:nvPr>
        </p:nvSpPr>
        <p:spPr bwMode="auto">
          <a:xfrm>
            <a:off x="1951038" y="8880475"/>
            <a:ext cx="3170237" cy="481013"/>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r>
              <a:rPr lang="en-US"/>
              <a:t>Slide </a:t>
            </a:r>
            <a:fld id="{D599360E-87DD-47F7-A8FF-EA7A73FB25F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0D92A32E-F1FF-436C-8B15-B74E0BC6352D}" type="slidenum">
              <a:rPr lang="en-US"/>
              <a:pPr/>
              <a:t>1</a:t>
            </a:fld>
            <a:endParaRPr lang="en-US"/>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p:txBody>
          <a:bodyPr/>
          <a:lstStyle/>
          <a:p>
            <a:r>
              <a:rPr lang="en-US"/>
              <a:t>Today's psychologists are linked together by their dedication to their specific fields and approaches to the subject matter. They owe a tremendous debt to all of the psychologists who came before them. In this presentation, we will examine the various approaches to the field of psychology and look briefly at the contributions of major psychologists in each of these areas.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FDECF10E-AFBE-4ED3-876A-BA08B2131F89}" type="slidenum">
              <a:rPr lang="en-US"/>
              <a:pPr/>
              <a:t>10</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US"/>
              <a:t>Bullet # 1  Scientist William James took Darwin’s ideas and applied them to psychology. He believed that the most adaptive behaviors eventually become habitual. He also believed that less useful behaviors would eventually disappear. Therefore, according to James, the most adaptive behaviors of a species would endure.</a:t>
            </a:r>
          </a:p>
          <a:p>
            <a:r>
              <a:rPr lang="en-US"/>
              <a:t>Note: Today’s psychologists investigate why some people continue to practice “maladaptive” behaviors (such as smoking, gambling, and excessive drinking) even though they know that these behaviors are extremely harmful.</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655F4663-DCFA-4CF5-B236-8C6EB5312E27}" type="slidenum">
              <a:rPr lang="en-US"/>
              <a:pPr/>
              <a:t>11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a:t>Bullets # 1–3  The evolutionary approach essentially holds that the behavior of both animals and humans is governed by the laws of natural selection. Evolutionary psychologists examine the world based on the three assumptions shown on this slide. The evolutionary approach has generated a growing body of new research. Psychologists like David Buss (pictured in the slide, Buss is a leading proponent of the evolutionary approach) have focused on a variety of topics, including helping, altruism, mental disorders, temperament, and interpersonal attraction.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F2D3497A-99C9-468F-ADFD-A5AEF10454B9}" type="slidenum">
              <a:rPr lang="en-US"/>
              <a:pPr/>
              <a:t>12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r>
              <a:rPr lang="en-US"/>
              <a:t>Bullet # 1  The basic premise of evolutionary psychology is that natural selection favors behaviors that enhance an organism’s reproductive success. This means that they pass their genes on to succeeding generations. For example, if a species is very aggressive, it’s because aggressiveness gives that species a survival advantage. Genes that promote aggression are thus more likely to be passed on to the next generation.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6B1651B0-3979-432A-BEB6-A31C49ED1123}" type="slidenum">
              <a:rPr lang="en-US"/>
              <a:pPr/>
              <a:t>13</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r>
              <a:rPr lang="en-US"/>
              <a:t>Bullets #1</a:t>
            </a:r>
            <a:r>
              <a:rPr lang="en-US">
                <a:cs typeface="Times New Roman" pitchFamily="18" charset="0"/>
              </a:rPr>
              <a:t>–</a:t>
            </a:r>
            <a:r>
              <a:rPr lang="en-US"/>
              <a:t>2  On the average, males tend to perform a little better than females on visual-spatial tasks that require mentally rotating images, like map reading and working through a maze (Silverman &amp; Eals, 1992). The evolutionary perspective explains this difference by asserting that aspects relating to spatial ability would have facilitated skills like hunting, which has largely been a task historically assumed by males. Following this logic, women should perform better than men on tasks that involve spatial skills similar to those that facilitated gathering</a:t>
            </a:r>
            <a:r>
              <a:rPr lang="en-US">
                <a:cs typeface="Times New Roman" pitchFamily="18" charset="0"/>
              </a:rPr>
              <a:t>—</a:t>
            </a:r>
            <a:r>
              <a:rPr lang="en-US"/>
              <a:t>a traditionally female task long ago.</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4F8E3991-81DF-477E-967E-B0728E4EC15A}" type="slidenum">
              <a:rPr lang="en-US"/>
              <a:pPr/>
              <a:t>14</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a:t>Bullets # 1</a:t>
            </a:r>
            <a:r>
              <a:rPr lang="en-US">
                <a:cs typeface="Times New Roman" pitchFamily="18" charset="0"/>
              </a:rPr>
              <a:t>–</a:t>
            </a:r>
            <a:r>
              <a:rPr lang="en-US"/>
              <a:t>3  Evolutionary psychologists often use examples like those listed on this slide as evidence the validity of their approach. These examples show present-day behaviors result from adaptive, life-or-death pressures faced by their ancestors.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DB7B1FDE-1C25-422B-B88B-D3ADFDE70271}" type="slidenum">
              <a:rPr lang="en-US"/>
              <a:pPr/>
              <a:t>15</a:t>
            </a:fld>
            <a:endParaRPr lang="en-US"/>
          </a:p>
        </p:txBody>
      </p:sp>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p:txBody>
          <a:bodyPr/>
          <a:lstStyle/>
          <a:p>
            <a:r>
              <a:rPr lang="en-US"/>
              <a:t>Bullet # 1  With the work of David Buss (1988) and a number of other psychologists, the evolutionary approach experienced a rebirth in the late 20</a:t>
            </a:r>
            <a:r>
              <a:rPr lang="en-US" baseline="30000"/>
              <a:t>th</a:t>
            </a:r>
            <a:r>
              <a:rPr lang="en-US"/>
              <a:t> century. By the mid-1980s, evolutionary psychology’s stock had risen greatly, and it began to rival the cognitive psychology “revolution” of the 1950s and 1960s.</a:t>
            </a:r>
          </a:p>
          <a:p>
            <a:r>
              <a:rPr lang="en-US"/>
              <a:t>Bullet # 2  Critics of the evolutionary approach argue that evolutionary theory is impossible to test, and that it has been built on what some have described as “post hoc accounts for obvious behavioral phenomena.”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B93F8F5D-E977-4310-A57E-7E1F42B3FDF8}" type="slidenum">
              <a:rPr lang="en-US"/>
              <a:pPr/>
              <a:t>16</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r>
              <a:rPr lang="en-US"/>
              <a:t>Bullets # 1</a:t>
            </a:r>
            <a:r>
              <a:rPr lang="en-US">
                <a:cs typeface="Times New Roman" pitchFamily="18" charset="0"/>
              </a:rPr>
              <a:t>–</a:t>
            </a:r>
            <a:r>
              <a:rPr lang="en-US"/>
              <a:t>3  The biological approach to psychology investigates the relationships between physiology, behavior, and mental processes. Many neuroscientists have contributed to this field, but it is not usually identified with any single person. The biological approach gained momentum in the 1950s and is still going strong today. Sixty years ago, the psychodynamic approach was in favor. Today, psychologists often look for biological explanations for behavior.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CF25CE0A-7C20-4010-989A-C52A9EC8FA34}" type="slidenum">
              <a:rPr lang="en-US"/>
              <a:pPr/>
              <a:t>17</a:t>
            </a:fld>
            <a:endParaRPr lang="en-US"/>
          </a:p>
        </p:txBody>
      </p:sp>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p:txBody>
          <a:bodyPr/>
          <a:lstStyle/>
          <a:p>
            <a:r>
              <a:rPr lang="en-US"/>
              <a:t>Bullets # 1</a:t>
            </a:r>
            <a:r>
              <a:rPr lang="en-US">
                <a:cs typeface="Times New Roman" pitchFamily="18" charset="0"/>
              </a:rPr>
              <a:t>–</a:t>
            </a:r>
            <a:r>
              <a:rPr lang="en-US"/>
              <a:t>5  The biological approach focuses on the central nervous system, the peripheral nervous system, and the autonomic nervous system. It also looks carefully at the significance of brain chemistry, body chemistry, and the endocrine system. Finally, the biological approach considers the influence of genetics and heredity.</a:t>
            </a:r>
          </a:p>
          <a:p>
            <a:r>
              <a:rPr lang="en-US"/>
              <a:t>Note: The drawing in this slide shows a synapse, the space between the neurons in the brain. The little dots represent neurotransmitters sending messages to the adjacent neuron.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7E95F839-68C4-45BE-A95F-09A7D71366F4}" type="slidenum">
              <a:rPr lang="en-US"/>
              <a:pPr/>
              <a:t>18</a:t>
            </a:fld>
            <a:endParaRPr lang="en-US"/>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a:t>Bullet # 1  There is some overlap between the biological and the cognitive approaches to learning and memory. Biological theorists look for physiological and chemical changes in our brains that help us understand, learn, and remember.</a:t>
            </a:r>
          </a:p>
          <a:p>
            <a:r>
              <a:rPr lang="en-US"/>
              <a:t>Bullet # 2  Biological psychologists also study the wake-sleep cycle, focusing on the neurological sleep centers in the brain and the causes of sleep disorders.</a:t>
            </a:r>
          </a:p>
          <a:p>
            <a:r>
              <a:rPr lang="en-US"/>
              <a:t>Bullet # 3  The biological approach also involves searching for physiological factors that can influence emotion and motivation.</a:t>
            </a:r>
          </a:p>
          <a:p>
            <a:r>
              <a:rPr lang="en-US"/>
              <a:t>Bullet # 4  Biological psychologists are also critically interested in the physiological causes of mental illnesses such as bipolar disorder, depression, mania, and schizophrenia.</a:t>
            </a:r>
          </a:p>
          <a:p>
            <a:endParaRPr lang="en-US"/>
          </a:p>
          <a:p>
            <a:endParaRPr lang="en-US"/>
          </a:p>
          <a:p>
            <a:endParaRPr lang="en-US"/>
          </a:p>
          <a:p>
            <a:endParaRPr lang="en-US"/>
          </a:p>
          <a:p>
            <a:endParaRPr lang="en-US"/>
          </a:p>
          <a:p>
            <a:endParaRPr lang="en-US"/>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05301CC6-1E55-4D79-B066-E481F3696781}" type="slidenum">
              <a:rPr lang="en-US"/>
              <a:pPr/>
              <a:t>19</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pPr marL="228600" indent="-228600"/>
            <a:r>
              <a:rPr lang="en-US"/>
              <a:t>Hundreds of psychologists have made important contributions to the field of biological psychology. This slide contains portraits of those psychologists who have made some of the most prominent contributions. In the following slides, we will examine the ideas and innovations of these psychologists. </a:t>
            </a:r>
          </a:p>
          <a:p>
            <a:pPr marL="228600" indent="-228600"/>
            <a:r>
              <a:rPr lang="en-US"/>
              <a:t>Pictured on the slide:</a:t>
            </a:r>
          </a:p>
          <a:p>
            <a:pPr marL="228600" indent="-228600"/>
            <a:r>
              <a:rPr lang="en-US"/>
              <a:t>Top Row</a:t>
            </a:r>
          </a:p>
          <a:p>
            <a:pPr marL="228600" indent="-228600">
              <a:buFontTx/>
              <a:buAutoNum type="arabicPeriod"/>
            </a:pPr>
            <a:r>
              <a:rPr lang="en-US"/>
              <a:t>William James                                         Bottom Row</a:t>
            </a:r>
          </a:p>
          <a:p>
            <a:pPr marL="228600" indent="-228600">
              <a:buFontTx/>
              <a:buAutoNum type="arabicPeriod"/>
            </a:pPr>
            <a:r>
              <a:rPr lang="en-US"/>
              <a:t>Stanley Schachter                                     1. Elizabeth Loftus</a:t>
            </a:r>
          </a:p>
          <a:p>
            <a:pPr marL="228600" indent="-228600">
              <a:buFontTx/>
              <a:buAutoNum type="arabicPeriod" startAt="3"/>
            </a:pPr>
            <a:r>
              <a:rPr lang="en-US"/>
              <a:t>Judith Rodin                                             2. Hans Eysenck</a:t>
            </a:r>
          </a:p>
          <a:p>
            <a:pPr marL="228600" indent="-228600">
              <a:buFontTx/>
              <a:buAutoNum type="arabicPeriod" startAt="3"/>
            </a:pPr>
            <a:r>
              <a:rPr lang="en-US"/>
              <a:t>David McClelland</a:t>
            </a:r>
          </a:p>
          <a:p>
            <a:pPr marL="228600" indent="-228600">
              <a:buFontTx/>
              <a:buAutoNum type="arabicPeriod" startAt="5"/>
            </a:pPr>
            <a:r>
              <a:rPr lang="en-US"/>
              <a:t>Virginia Johnson</a:t>
            </a:r>
          </a:p>
          <a:p>
            <a:pPr marL="228600" indent="-228600">
              <a:buFontTx/>
              <a:buAutoNum type="arabicPeriod" startAt="5"/>
            </a:pPr>
            <a:r>
              <a:rPr lang="en-US"/>
              <a:t>William Masters</a:t>
            </a:r>
          </a:p>
          <a:p>
            <a:pPr marL="228600" indent="-228600"/>
            <a:endParaRPr lang="en-US"/>
          </a:p>
          <a:p>
            <a:pPr marL="228600" indent="-228600"/>
            <a:r>
              <a:rPr lang="en-US"/>
              <a:t>Middle Row</a:t>
            </a:r>
          </a:p>
          <a:p>
            <a:pPr marL="228600" indent="-228600"/>
            <a:r>
              <a:rPr lang="en-US"/>
              <a:t>1.  Howard Gardner</a:t>
            </a:r>
          </a:p>
          <a:p>
            <a:pPr marL="228600" indent="-228600"/>
            <a:r>
              <a:rPr lang="en-US"/>
              <a:t>2.  Herman Von Helmholtz</a:t>
            </a:r>
          </a:p>
          <a:p>
            <a:pPr marL="228600" indent="-228600"/>
            <a:r>
              <a:rPr lang="en-US"/>
              <a:t>3.  Gustav Fechner</a:t>
            </a:r>
          </a:p>
          <a:p>
            <a:pPr marL="228600" indent="-228600"/>
            <a:r>
              <a:rPr lang="en-US"/>
              <a:t>4.  David Hubel</a:t>
            </a:r>
          </a:p>
          <a:p>
            <a:pPr marL="228600" indent="-228600"/>
            <a:r>
              <a:rPr lang="en-US"/>
              <a:t>5.  Paul Ekman</a:t>
            </a:r>
          </a:p>
          <a:p>
            <a:pPr marL="228600" indent="-228600"/>
            <a:r>
              <a:rPr lang="en-US"/>
              <a:t>6.  Erik Kandel</a:t>
            </a:r>
          </a:p>
          <a:p>
            <a:pPr marL="228600" indent="-228600">
              <a:buFontTx/>
              <a:buAutoNum type="arabicPeriod" startAt="7"/>
            </a:pPr>
            <a:endParaRPr lang="en-US"/>
          </a:p>
          <a:p>
            <a:pPr marL="228600" indent="-228600">
              <a:buFontTx/>
              <a:buAutoNum type="arabicPeriod" startAt="7"/>
            </a:pPr>
            <a:endParaRPr lang="en-US"/>
          </a:p>
          <a:p>
            <a:pPr marL="228600" indent="-228600">
              <a:buFontTx/>
              <a:buAutoNum type="arabicPeriod" startAt="7"/>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FEF24C63-BADB-469E-B3E9-38B0AF8E07AB}" type="slidenum">
              <a:rPr lang="en-US"/>
              <a:pPr/>
              <a:t>2</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t>Today's psychologists are linked together by their dedication to their specific fields and approaches to the subject matter. They owe a tremendous debt to all of the psychologists who came before them. In this presentation, we will examine the various approaches to the field of psychology and look briefly at the contributions of major psychologists in each of these areas.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52B63BC8-2E26-4D1C-A751-4D1C6D7601B2}" type="slidenum">
              <a:rPr lang="en-US"/>
              <a:pPr/>
              <a:t>20</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r>
              <a:rPr lang="en-US"/>
              <a:t>Bullet # 1   Harvard psychologist Howard Gardner observed the behavior of people with brain damage, lesions, and neurological disorders. Gardner’s research led him to believe that different parts of the brain have very different abilities.</a:t>
            </a:r>
          </a:p>
          <a:p>
            <a:r>
              <a:rPr lang="en-US"/>
              <a:t>Bullet # 2  Gardner postulated that there are many forms of intelligence, most of which couldn’t be measured or quantified using traditional intelligence tests.</a:t>
            </a:r>
          </a:p>
          <a:p>
            <a:r>
              <a:rPr lang="en-US"/>
              <a:t>Bullet # 3  Originally, Gardner identified seven different intelligences; he later added two more. The nine intelligences are: linguistic, logical/mathematical, musical, spatial, bodily/kinesthetic, interpersonal, intrapersonal, naturalistic, and existential.</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42602C48-7271-4813-B5C0-6F4C1FF1D2C2}" type="slidenum">
              <a:rPr lang="en-US"/>
              <a:pPr/>
              <a:t>21</a:t>
            </a:fld>
            <a:endParaRPr lang="en-US"/>
          </a:p>
        </p:txBody>
      </p:sp>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p:txBody>
          <a:bodyPr/>
          <a:lstStyle/>
          <a:p>
            <a:r>
              <a:rPr lang="en-US"/>
              <a:t>Bullets # 1–2  Hans Eysenck was a German psychologist who fled to England when the Nazis came to power. He believed that genetics played a major role in determining both psychological and physical traits. For example, he felt that intelligence was inherited rather than acquired.</a:t>
            </a:r>
          </a:p>
          <a:p>
            <a:r>
              <a:rPr lang="en-US"/>
              <a:t>Bullets # 3–4  Eysenck also theorized that personality has a biological component and is strongly influenced by genetics; however, he remains best known for his trait theory of personality. Building on Carl Jung’s ideas about introversion and extroversion, he constructed a model of personality using a quadrant system divided into stable vs. unstable and introversion vs. extroversion.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A3774617-F680-48ED-A800-B5DA9893534A}" type="slidenum">
              <a:rPr lang="en-US"/>
              <a:pPr/>
              <a:t>22</a:t>
            </a:fld>
            <a:endParaRPr lang="en-US"/>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en-US"/>
              <a:t>Bullets # 1</a:t>
            </a:r>
            <a:r>
              <a:rPr lang="en-US">
                <a:cs typeface="Times New Roman" pitchFamily="18" charset="0"/>
              </a:rPr>
              <a:t>–</a:t>
            </a:r>
            <a:r>
              <a:rPr lang="en-US"/>
              <a:t>2  Roger Wolcott Sperry (1913</a:t>
            </a:r>
            <a:r>
              <a:rPr lang="en-US">
                <a:cs typeface="Times New Roman" pitchFamily="18" charset="0"/>
              </a:rPr>
              <a:t>–</a:t>
            </a:r>
            <a:r>
              <a:rPr lang="en-US"/>
              <a:t>1994) was a developmental neurobiologist who pioneered what became known as split-brain surgery. In the 1950s and 1960s, Sperry devised ways to measure the different functions of the two hemispheres of the brain. He believed that each hemisphere held a separate consciousness.  He won a Nobel Prize for his work in 1981.</a:t>
            </a:r>
          </a:p>
          <a:p>
            <a:r>
              <a:rPr lang="en-US"/>
              <a:t>Bullet # 3  Split-brain operations were first used on humans to control epileptic seizures. An epileptic seizure involves massive, uncontrolled electrical activity that begins in either hemisphere and spreads to the other. In a split-brain operation, neurosurgeons sever the corpus callosum, which is the group of neuronal fibers that connect the two hemispheres of the brain. The procedure is drastic and irreversible, so doctors only use it as a last resort when a patient has severe and frequent seizures.</a:t>
            </a:r>
          </a:p>
          <a:p>
            <a:r>
              <a:rPr lang="en-US"/>
              <a:t>The picture on this slide depicts a simple experiment Sperry conducted on split-brain patients. Rather than seeing the word “heart” when it was projected on a screen, the subject’s left hemisphere would see the word “art” and the right hemisphere would see the word “he.” Since their two hemispheres couldn’t communicate, the patient couldn’t make the connections to perceive “heart” as a single word.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1974FCF9-EDE2-4D75-AF1A-E8336A5E8DDE}" type="slidenum">
              <a:rPr lang="en-US"/>
              <a:pPr/>
              <a:t>23</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a:t>Bullet # 1  William James proposed that all humans shared common instincts such as cleanliness, curiosity, parental love, sociability, sympathy, and jealousy.</a:t>
            </a:r>
          </a:p>
          <a:p>
            <a:r>
              <a:rPr lang="en-US"/>
              <a:t>Bullet # 2  James believed that our instincts are inherited tendencies or traits. He composed a list of 37 instincts that he believed explained human behavior.</a:t>
            </a:r>
          </a:p>
          <a:p>
            <a:r>
              <a:rPr lang="en-US"/>
              <a:t>Bullet # 3  James, a professor at Harvard, created the first course in psychology ever offered at an American university. This, along with his landmark psychological theories, have led many to call James the “father of American psychology.”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21C590BD-676E-401C-B03C-8E9918F32586}" type="slidenum">
              <a:rPr lang="en-US"/>
              <a:pPr/>
              <a:t>24</a:t>
            </a:fld>
            <a:endParaRPr lang="en-US"/>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en-US"/>
              <a:t>Bullet # 1  The work and ideas of Elizabeth Loftus cross over into many different areas of psychology. She is best known for her studies on human memory. She theorized that memory does not always work like a camera that records and retrieves snapshots of an event.</a:t>
            </a:r>
          </a:p>
          <a:p>
            <a:r>
              <a:rPr lang="en-US"/>
              <a:t>Bullet # 2  According to Loftus, sometimes our memory can be flawed. Considered an expert on eyewitness testimony, Loftus’ work has shown that a substantial number of people are wrongly accused and convicted of crimes each year because of faulty eyewitness testimony.</a:t>
            </a:r>
          </a:p>
          <a:p>
            <a:r>
              <a:rPr lang="en-US"/>
              <a:t>Bullet # 3  Loftus also stands as a major critic of Freud’s theories of the unconscious mind; for example, she has characterized repression of memories as a “myth.”</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12069D86-CCFE-4C27-8E17-326CD6958886}" type="slidenum">
              <a:rPr lang="en-US"/>
              <a:pPr/>
              <a:t>25</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pPr marL="228600" indent="-228600"/>
            <a:r>
              <a:rPr lang="en-US"/>
              <a:t>When we think of the psychodynamic approach, Sigmund Freud and the theorists he so powerfully influenced in the 1800s and 1900s usually come to mind. In this next section, we will investigate how the psychodynamic approach looks at human behavior. We will also briefly examine the ideas of the major theorists who helped create this school of thought.</a:t>
            </a:r>
          </a:p>
          <a:p>
            <a:pPr marL="228600" indent="-228600"/>
            <a:r>
              <a:rPr lang="en-US"/>
              <a:t>Pictured in the slide:</a:t>
            </a:r>
          </a:p>
          <a:p>
            <a:pPr marL="228600" indent="-228600"/>
            <a:r>
              <a:rPr lang="en-US"/>
              <a:t>Top row</a:t>
            </a:r>
          </a:p>
          <a:p>
            <a:pPr marL="228600" indent="-228600">
              <a:buFontTx/>
              <a:buAutoNum type="arabicPeriod"/>
            </a:pPr>
            <a:r>
              <a:rPr lang="en-US"/>
              <a:t>Sigmund Freud</a:t>
            </a:r>
          </a:p>
          <a:p>
            <a:pPr marL="228600" indent="-228600">
              <a:buFontTx/>
              <a:buAutoNum type="arabicPeriod"/>
            </a:pPr>
            <a:r>
              <a:rPr lang="en-US"/>
              <a:t>Carl Jung</a:t>
            </a:r>
          </a:p>
          <a:p>
            <a:pPr marL="228600" indent="-228600">
              <a:buFontTx/>
              <a:buAutoNum type="arabicPeriod"/>
            </a:pPr>
            <a:r>
              <a:rPr lang="en-US"/>
              <a:t>Anna Freud</a:t>
            </a:r>
          </a:p>
          <a:p>
            <a:pPr marL="228600" indent="-228600"/>
            <a:endParaRPr lang="en-US"/>
          </a:p>
          <a:p>
            <a:pPr marL="228600" indent="-228600"/>
            <a:r>
              <a:rPr lang="en-US"/>
              <a:t>Bottom row</a:t>
            </a:r>
          </a:p>
          <a:p>
            <a:pPr marL="228600" indent="-228600">
              <a:buFontTx/>
              <a:buAutoNum type="arabicPeriod"/>
            </a:pPr>
            <a:r>
              <a:rPr lang="en-US"/>
              <a:t>Alfred Adler</a:t>
            </a:r>
          </a:p>
          <a:p>
            <a:pPr marL="228600" indent="-228600">
              <a:buFontTx/>
              <a:buAutoNum type="arabicPeriod"/>
            </a:pPr>
            <a:r>
              <a:rPr lang="en-US"/>
              <a:t>Erik Erikson</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4E06ED59-E69D-49BA-85E0-F94F80D0386E}" type="slidenum">
              <a:rPr lang="en-US"/>
              <a:pPr/>
              <a:t>26</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a:t>Bullet # 1  The psychodynamic approach, which grew out of a search for a new way to treat mental disorders, was largely created by one man</a:t>
            </a:r>
            <a:r>
              <a:rPr lang="en-US">
                <a:cs typeface="Times New Roman" pitchFamily="18" charset="0"/>
              </a:rPr>
              <a:t>—</a:t>
            </a:r>
            <a:r>
              <a:rPr lang="en-US"/>
              <a:t>Sigmund Freud, an Austrian physician.</a:t>
            </a:r>
          </a:p>
          <a:p>
            <a:r>
              <a:rPr lang="en-US"/>
              <a:t>Bullet # 2  Eventually Freud’s “talking cure” (also called “free association”) became the method of choice among therapists; like Freud, some also used hypnosis and dream interpretation.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8E8E42DA-FFDE-43B9-9A1D-3284563C7DFB}" type="slidenum">
              <a:rPr lang="en-US"/>
              <a:pPr/>
              <a:t>27</a:t>
            </a:fld>
            <a:endParaRPr lang="en-US"/>
          </a:p>
        </p:txBody>
      </p:sp>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a:t>Bullets # 1</a:t>
            </a:r>
            <a:r>
              <a:rPr lang="en-US">
                <a:cs typeface="Times New Roman" pitchFamily="18" charset="0"/>
              </a:rPr>
              <a:t>–</a:t>
            </a:r>
            <a:r>
              <a:rPr lang="en-US"/>
              <a:t>3  Most consider Freud the “father of psychoanalysis.” Freud believed that our “second mind” (also known as the “unconscious”) is filled with sexual and aggressive feelings that our conscious mind has repressed. He believed that unconscious thoughts often cause mental disorders, and that if these thoughts could be brought into a person’s conscious mind through free association (talking about painful memories) or dream analysis, a patient’s life would dramatically improve.</a:t>
            </a:r>
          </a:p>
          <a:p>
            <a:r>
              <a:rPr lang="en-US"/>
              <a:t>Bullet # 4  Freud also came up with a theory of personality in which he postulated that personality consisted of three components: the id, the ego, and the superego.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A051E341-757F-49E1-BD45-978A5CED740D}" type="slidenum">
              <a:rPr lang="en-US"/>
              <a:pPr/>
              <a:t>28</a:t>
            </a:fld>
            <a:endParaRPr lang="en-US"/>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p:txBody>
          <a:bodyPr/>
          <a:lstStyle/>
          <a:p>
            <a:r>
              <a:rPr lang="en-US"/>
              <a:t>Bullets # 1</a:t>
            </a:r>
            <a:r>
              <a:rPr lang="en-US">
                <a:cs typeface="Times New Roman" pitchFamily="18" charset="0"/>
              </a:rPr>
              <a:t>–</a:t>
            </a:r>
            <a:r>
              <a:rPr lang="en-US"/>
              <a:t>2  Carl Jung was one of Freud’s earliest students and later became his colleague. He developed what came to be known as analytical psychology, as opposed to Freud’s psychoanalytic psychology. Both Freud and Jung agreed upon the existence of the unconscious, but Jung believed that it consisted of two components: a personal one and a collective one. The personal unconscious was much like Freud’s idea of the unconscious, but Jung also believed that humans had a collective, shared unconscious.</a:t>
            </a:r>
          </a:p>
          <a:p>
            <a:r>
              <a:rPr lang="en-US"/>
              <a:t>Bullet # 3  Jung believed that all cultures had similar “archetypes”: cultural symbols that appear to be nearly universal and that we store in our collective unconscious.  For example, Jung believed stallions and bulls were two prominent male archetypes.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DF5C7916-2103-40CE-9E4A-B314CD192450}" type="slidenum">
              <a:rPr lang="en-US"/>
              <a:pPr/>
              <a:t>29</a:t>
            </a:fld>
            <a:endParaRPr lang="en-US"/>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a:t>Bullet # 1  Adler, like Jung, was a former disciple of Freud who eventually broke from him, but Adler and Freud still shared many similar ideas. Adler called his brand of thought “individual psychology.”</a:t>
            </a:r>
          </a:p>
          <a:p>
            <a:r>
              <a:rPr lang="en-US"/>
              <a:t>Bullet # 2  Adler believed that people constantly strive to attain perfection and overcome their weaknesses. Such weaknesses could be physical (e.g. some one born deaf), social (e.g. fear of speaking before a large crowd), or mental (e.g. a learning disability). In addition, weaknesses could either be real or imagined. Adler called the effort to overcome these weaknesses, “compensation.” He saw compensation as a positive thing that led people to grow and played a major role in shaping personality. Focusing on weaknesses, however, leads some people to get so caught up in feelings of inferiority or inadequacy that they can’t take any positive action to change their lives. Adler characterized these people as suffering from what he termed an “inferiority complex.”</a:t>
            </a:r>
          </a:p>
          <a:p>
            <a:r>
              <a:rPr lang="en-US"/>
              <a:t>Bullet # 3  Adler was also one of the first psychologists to focus on the importance of ordinal position (birth order). According to Adler, firstborn children have an advantage over middle children or younger children. Adler also theorized that the environmental setting for each child within the family is different. Children without siblings are spoiled. Firstborns are often “problem children” because they become upset when a second child is born into the family. Second-born children tend to be competitive because they are trying to catch up with an older sibling.</a:t>
            </a:r>
          </a:p>
          <a:p>
            <a:endParaRPr lang="en-US"/>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31F09914-3073-4B05-B9BF-E4B628CFBEAA}" type="slidenum">
              <a:rPr lang="en-US"/>
              <a:pPr/>
              <a:t>3</a:t>
            </a:fld>
            <a:endParaRPr lang="en-US"/>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r>
              <a:rPr lang="en-US"/>
              <a:t>Bullet # 1  Depending on what psychological topic you want to investigate, looking at the variety of approaches presents a good place to begin. If you were studying the causes of schizophrenia, you might first look for a possible biological explanation. If you wanted to find out how infants learn, you might want to investigate the area of cognitive psychology.</a:t>
            </a:r>
          </a:p>
          <a:p>
            <a:r>
              <a:rPr lang="en-US"/>
              <a:t>Bullet # 2  There are perhaps as many different ways to study psychology as there are psychologists, though it is generally agreed that there are six or seven basic approaches to psychology.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D52D6477-701E-4824-B9D5-92ED65C453D2}" type="slidenum">
              <a:rPr lang="en-US"/>
              <a:pPr/>
              <a:t>30</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r>
              <a:rPr lang="en-US"/>
              <a:t>Bullets # 1</a:t>
            </a:r>
            <a:r>
              <a:rPr lang="en-US">
                <a:cs typeface="Times New Roman" pitchFamily="18" charset="0"/>
              </a:rPr>
              <a:t>–</a:t>
            </a:r>
            <a:r>
              <a:rPr lang="en-US"/>
              <a:t>2  Erik Erikson was a neo-Freudian. He subscribed to Freud’s argument about the importance in childhood of issues relating to sexuality and aggression, but he also believed that children have a need for social approval.</a:t>
            </a:r>
          </a:p>
          <a:p>
            <a:r>
              <a:rPr lang="en-US"/>
              <a:t>Bullet # 3  Erikson also believed that all people go through certain psychosocial crises at different phases of development in our lives, and that each crisis needs to be resolved before a person can progress to the next stage of development. He theorized that personality is shaped by how we manage our psychosocial crisis at each stage.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CFCC719B-60A2-4035-8718-BB344C9DAEFA}" type="slidenum">
              <a:rPr lang="en-US"/>
              <a:pPr/>
              <a:t>31</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pPr marL="228600" indent="-228600"/>
            <a:r>
              <a:rPr lang="en-US"/>
              <a:t>In the 1950s, humanistic psychology arose as a response to perceived shortcomings in the behaviorist and psychodynamic/psychoanalytic approaches.</a:t>
            </a:r>
          </a:p>
          <a:p>
            <a:pPr marL="228600" indent="-228600"/>
            <a:r>
              <a:rPr lang="en-US"/>
              <a:t>This slide shows three of the most prominent humanists:</a:t>
            </a:r>
          </a:p>
          <a:p>
            <a:pPr marL="228600" indent="-228600">
              <a:buFontTx/>
              <a:buAutoNum type="arabicPeriod"/>
            </a:pPr>
            <a:r>
              <a:rPr lang="en-US"/>
              <a:t>Abraham Maslow</a:t>
            </a:r>
          </a:p>
          <a:p>
            <a:pPr marL="228600" indent="-228600">
              <a:buFontTx/>
              <a:buAutoNum type="arabicPeriod"/>
            </a:pPr>
            <a:r>
              <a:rPr lang="en-US"/>
              <a:t>Carl Rogers</a:t>
            </a:r>
          </a:p>
          <a:p>
            <a:pPr marL="228600" indent="-228600">
              <a:buFontTx/>
              <a:buAutoNum type="arabicPeriod"/>
            </a:pPr>
            <a:r>
              <a:rPr lang="en-US"/>
              <a:t>Albert  Ellis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EC96C895-F718-4604-AA88-49B20A5B8CD7}" type="slidenum">
              <a:rPr lang="en-US"/>
              <a:pPr/>
              <a:t>32</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r>
              <a:rPr lang="en-US"/>
              <a:t>Bullet # 1  Sometimes labeled the “third force in psychology,” humanism rejected the two major “forces” that preceded it: behaviorism and psychoanalysis. Behaviorists believed that human behavior was primarily determined by one’s environment; Freudians believed that unconscious forces controlled a person’s motives and thoughts.</a:t>
            </a:r>
          </a:p>
          <a:p>
            <a:r>
              <a:rPr lang="en-US"/>
              <a:t>Bullet # 2 Humanists believed that each person has free will and is able to make conscious choices about the direction of their lives.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88AA36D9-8A31-47CA-88B6-7F4B65F7213E}" type="slidenum">
              <a:rPr lang="en-US"/>
              <a:pPr/>
              <a:t>33</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a:t>Bullet # 1  Psychoanalysts saw people as dominated by primitive sexual and aggressive urges. Humanists felt that behaviorism was based too much on research with animals: Skinner had used pigeons and rats, Pavlov had worked with dogs, and John Watson had focused on the power environment could exert upon both animals and humans.</a:t>
            </a:r>
          </a:p>
          <a:p>
            <a:r>
              <a:rPr lang="en-US"/>
              <a:t>Bullet # 2  Humanists believed people were rational and had the potential for conscious growth. They also believed that humans and animals are so different that research on animals had very little relevance to the understanding of human behavior.</a:t>
            </a:r>
          </a:p>
          <a:p>
            <a:r>
              <a:rPr lang="en-US"/>
              <a:t>Bullet # 3  Unlike behaviorists and psychoanalytic thinkers, humanists take a very optimistic view by focusing on human potential instead of problems or limitations.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6A07F49F-83D9-450B-BA6A-E04E8A15AA26}" type="slidenum">
              <a:rPr lang="en-US"/>
              <a:pPr/>
              <a:t>34</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r>
              <a:rPr lang="en-US"/>
              <a:t>Bullet # 1  Humanists don’t believe that the life-or-death instincts Freud emphasized control human behavior. They also rejected the behaviorist notion that rewards and punishments play a major role in influencing behavior. Instead, humanists stress each individual’s unique perceptions.</a:t>
            </a:r>
          </a:p>
          <a:p>
            <a:r>
              <a:rPr lang="en-US"/>
              <a:t>Bullet # 2  Humanists believed that if you perceive the world as a secure and friendly place, your behavior and decisions will reflect this perspective. If you see the world as angry and hostile, you are likely to become anxious or defensive.</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46560656-E1E9-43B7-A534-AC77B9BB47C7}" type="slidenum">
              <a:rPr lang="en-US"/>
              <a:pPr/>
              <a:t>35</a:t>
            </a:fld>
            <a:endParaRPr lang="en-US"/>
          </a:p>
        </p:txBody>
      </p:sp>
      <p:sp>
        <p:nvSpPr>
          <p:cNvPr id="194562" name="Rectangle 2"/>
          <p:cNvSpPr>
            <a:spLocks noGrp="1" noRot="1" noChangeAspect="1" noChangeArrowheads="1" noTextEdit="1"/>
          </p:cNvSpPr>
          <p:nvPr>
            <p:ph type="sldImg"/>
          </p:nvPr>
        </p:nvSpPr>
        <p:spPr>
          <a:ln/>
        </p:spPr>
      </p:sp>
      <p:sp>
        <p:nvSpPr>
          <p:cNvPr id="194563" name="Rectangle 3"/>
          <p:cNvSpPr>
            <a:spLocks noGrp="1" noChangeArrowheads="1"/>
          </p:cNvSpPr>
          <p:nvPr>
            <p:ph type="body" idx="1"/>
          </p:nvPr>
        </p:nvSpPr>
        <p:spPr/>
        <p:txBody>
          <a:bodyPr/>
          <a:lstStyle/>
          <a:p>
            <a:r>
              <a:rPr lang="en-US"/>
              <a:t>Bullet # 1  The humanistic approach started to attract attention in the psychological community because of the work of Carl Rogers (1902</a:t>
            </a:r>
            <a:r>
              <a:rPr lang="en-US">
                <a:cs typeface="Times New Roman" pitchFamily="18" charset="0"/>
              </a:rPr>
              <a:t>–</a:t>
            </a:r>
            <a:r>
              <a:rPr lang="en-US"/>
              <a:t>1987). Rogers had been trained in the psychodynamic approach, which he eventually rejected.</a:t>
            </a:r>
          </a:p>
          <a:p>
            <a:r>
              <a:rPr lang="en-US"/>
              <a:t>Bullet # 2  Rogers felt that human behavior was governed by “self concept,” the image a person had of himself or herself. According to Rogers, since animals have no self concept, the results of psychological experiments involving animals couldn’t really apply to humans.</a:t>
            </a:r>
          </a:p>
          <a:p>
            <a:r>
              <a:rPr lang="en-US"/>
              <a:t>Bullet # 3  Along with Abraham Maslow, Rogers believed that in order for psychologists to truly understand human behavior, they had to take into account the human drive toward personal growth. Humanistic theorists believe that humans continue to evolve and fulfill their potential.</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AF2FAF0B-54C9-459E-AEEA-BDC610B1465D}" type="slidenum">
              <a:rPr lang="en-US"/>
              <a:pPr/>
              <a:t>36</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r>
              <a:rPr lang="en-US"/>
              <a:t>Bullet # 1  Perhaps the greatest contribution to psychology by the humanists has come in their application of their principles to the therapeutic process.</a:t>
            </a:r>
          </a:p>
          <a:p>
            <a:r>
              <a:rPr lang="en-US"/>
              <a:t>Bullet # 2  Rogers did not call those who came to his therapy sessions “patients;” instead, he referred to them as “clients” because the term implied a kind of equality he felt was lacking the the power-laden “doctor-patient” dynamic. Rogers believed that in therapy, the process is less relevant than the climate. In client-centered therapy (as Rogers’s therapeutic approach came to be known), the therapist tries to created a warm, loving, and comfortable environment so that the client will be less likely to use defense mechanisms during therapy.  </a:t>
            </a:r>
          </a:p>
          <a:p>
            <a:r>
              <a:rPr lang="en-US"/>
              <a:t>A quote from Rogers: “ My experience in therapy and in groups makes it impossible for me to deny the reality and significance of human choice. To me it is not an illusion than man is to some degree the architect of himself.”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F42305A6-07D5-4AEC-B4AB-61F1273FBDDA}" type="slidenum">
              <a:rPr lang="en-US"/>
              <a:pPr/>
              <a:t>37</a:t>
            </a:fld>
            <a:endParaRPr lang="en-US"/>
          </a:p>
        </p:txBody>
      </p:sp>
      <p:sp>
        <p:nvSpPr>
          <p:cNvPr id="200706" name="Rectangle 2"/>
          <p:cNvSpPr>
            <a:spLocks noGrp="1" noRot="1" noChangeAspect="1" noChangeArrowheads="1" noTextEdit="1"/>
          </p:cNvSpPr>
          <p:nvPr>
            <p:ph type="sldImg"/>
          </p:nvPr>
        </p:nvSpPr>
        <p:spPr>
          <a:ln/>
        </p:spPr>
      </p:sp>
      <p:sp>
        <p:nvSpPr>
          <p:cNvPr id="200707" name="Rectangle 3"/>
          <p:cNvSpPr>
            <a:spLocks noGrp="1" noChangeArrowheads="1"/>
          </p:cNvSpPr>
          <p:nvPr>
            <p:ph type="body" idx="1"/>
          </p:nvPr>
        </p:nvSpPr>
        <p:spPr/>
        <p:txBody>
          <a:bodyPr/>
          <a:lstStyle/>
          <a:p>
            <a:r>
              <a:rPr lang="en-US"/>
              <a:t>Bullet # 1  Another extremely influential humanist was Abraham Maslow (1908</a:t>
            </a:r>
            <a:r>
              <a:rPr lang="en-US">
                <a:cs typeface="Times New Roman" pitchFamily="18" charset="0"/>
              </a:rPr>
              <a:t>–</a:t>
            </a:r>
            <a:r>
              <a:rPr lang="en-US"/>
              <a:t>1970). Maslow believed that all humans have a “hierarchy of needs” that begins with basics such as food, shelter, comfort, warmth, and security. After those come “higher” needs such as love, self-esteem, knowledge and understanding, and the need for beauty and order.</a:t>
            </a:r>
          </a:p>
          <a:p>
            <a:r>
              <a:rPr lang="en-US"/>
              <a:t>Bullets # 2</a:t>
            </a:r>
            <a:r>
              <a:rPr lang="en-US">
                <a:cs typeface="Times New Roman" pitchFamily="18" charset="0"/>
              </a:rPr>
              <a:t>–</a:t>
            </a:r>
            <a:r>
              <a:rPr lang="en-US"/>
              <a:t>3  In all likelihood, few people have ever reached the top of the hierarchy of needs and truly fulfilled their potential; Maslow called this top level “self-actualization.” He saw Abraham Lincoln and Eleanor Roosevelt as two prime examples of truly self-actualized individuals.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FF478912-E66A-48AC-B200-A1BF47AB555B}" type="slidenum">
              <a:rPr lang="en-US"/>
              <a:pPr/>
              <a:t>38</a:t>
            </a:fld>
            <a:endParaRPr lang="en-US"/>
          </a:p>
        </p:txBody>
      </p:sp>
      <p:sp>
        <p:nvSpPr>
          <p:cNvPr id="205826" name="Rectangle 2"/>
          <p:cNvSpPr>
            <a:spLocks noGrp="1" noRot="1" noChangeAspect="1" noChangeArrowheads="1" noTextEdit="1"/>
          </p:cNvSpPr>
          <p:nvPr>
            <p:ph type="sldImg"/>
          </p:nvPr>
        </p:nvSpPr>
        <p:spPr>
          <a:ln/>
        </p:spPr>
      </p:sp>
      <p:sp>
        <p:nvSpPr>
          <p:cNvPr id="205827" name="Rectangle 3"/>
          <p:cNvSpPr>
            <a:spLocks noGrp="1" noChangeArrowheads="1"/>
          </p:cNvSpPr>
          <p:nvPr>
            <p:ph type="body" idx="1"/>
          </p:nvPr>
        </p:nvSpPr>
        <p:spPr/>
        <p:txBody>
          <a:bodyPr/>
          <a:lstStyle/>
          <a:p>
            <a:r>
              <a:rPr lang="en-US"/>
              <a:t>Bullet # 1  Critics of the humanistic approach doubt that all people necessarily meet their needs according to some hierarchical structure such as that proposed by Maslow. They also took issue with his concept of self-actualization, viewing it as overly idealistic and unrealistic.</a:t>
            </a:r>
          </a:p>
          <a:p>
            <a:r>
              <a:rPr lang="en-US"/>
              <a:t>Bullet # 2  Some critics of the humanistic approach also believe that many of its concepts were too vague and would not be able to hold up under scientific scrutiny.</a:t>
            </a:r>
          </a:p>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7"/>
          <p:cNvSpPr>
            <a:spLocks noGrp="1" noChangeArrowheads="1"/>
          </p:cNvSpPr>
          <p:nvPr>
            <p:ph type="sldNum" sz="quarter" idx="5"/>
          </p:nvPr>
        </p:nvSpPr>
        <p:spPr>
          <a:ln/>
        </p:spPr>
        <p:txBody>
          <a:bodyPr/>
          <a:lstStyle/>
          <a:p>
            <a:r>
              <a:rPr lang="en-US"/>
              <a:t>Slide </a:t>
            </a:r>
            <a:fld id="{86AE7C81-977E-46EE-8404-23445386848F}" type="slidenum">
              <a:rPr lang="en-US"/>
              <a:pPr/>
              <a:t>39</a:t>
            </a:fld>
            <a:endParaRPr lang="en-US"/>
          </a:p>
        </p:txBody>
      </p:sp>
      <p:sp>
        <p:nvSpPr>
          <p:cNvPr id="208898" name="Rectangle 2"/>
          <p:cNvSpPr>
            <a:spLocks noGrp="1" noRot="1" noChangeAspect="1" noChangeArrowheads="1" noTextEdit="1"/>
          </p:cNvSpPr>
          <p:nvPr>
            <p:ph type="sldImg"/>
          </p:nvPr>
        </p:nvSpPr>
        <p:spPr>
          <a:ln/>
        </p:spPr>
      </p:sp>
      <p:sp>
        <p:nvSpPr>
          <p:cNvPr id="208899" name="Rectangle 3"/>
          <p:cNvSpPr>
            <a:spLocks noGrp="1" noChangeArrowheads="1"/>
          </p:cNvSpPr>
          <p:nvPr>
            <p:ph type="body" idx="1"/>
          </p:nvPr>
        </p:nvSpPr>
        <p:spPr/>
        <p:txBody>
          <a:bodyPr/>
          <a:lstStyle/>
          <a:p>
            <a:pPr marL="228600" indent="-228600"/>
            <a:r>
              <a:rPr lang="en-US"/>
              <a:t>The origins of the cognitive approach go back to two men: Wilhelm Wundt and Edward Titchner, who developed the theory of structuralism. The cognitive approach built upon the main ideas behind structuralism (i.e. defining of the mind by dividing it into its component pieces).</a:t>
            </a:r>
          </a:p>
          <a:p>
            <a:pPr marL="228600" indent="-228600"/>
            <a:r>
              <a:rPr lang="en-US"/>
              <a:t>Pictured in the slide:</a:t>
            </a:r>
          </a:p>
          <a:p>
            <a:pPr marL="228600" indent="-228600"/>
            <a:r>
              <a:rPr lang="en-US"/>
              <a:t>Top row                                         </a:t>
            </a:r>
          </a:p>
          <a:p>
            <a:pPr marL="228600" indent="-228600">
              <a:buFontTx/>
              <a:buAutoNum type="arabicPeriod"/>
            </a:pPr>
            <a:r>
              <a:rPr lang="en-US"/>
              <a:t>Wilhelm Wundt</a:t>
            </a:r>
          </a:p>
          <a:p>
            <a:pPr marL="228600" indent="-228600">
              <a:buFontTx/>
              <a:buAutoNum type="arabicPeriod"/>
            </a:pPr>
            <a:r>
              <a:rPr lang="en-US"/>
              <a:t>Edward Titchener</a:t>
            </a:r>
          </a:p>
          <a:p>
            <a:pPr marL="228600" indent="-228600">
              <a:buFontTx/>
              <a:buAutoNum type="arabicPeriod"/>
            </a:pPr>
            <a:r>
              <a:rPr lang="en-US"/>
              <a:t>Jean Piaget</a:t>
            </a:r>
          </a:p>
          <a:p>
            <a:pPr marL="228600" indent="-228600">
              <a:buFontTx/>
              <a:buAutoNum type="arabicPeriod"/>
            </a:pPr>
            <a:r>
              <a:rPr lang="en-US"/>
              <a:t>Albert Ellis</a:t>
            </a:r>
          </a:p>
          <a:p>
            <a:pPr marL="228600" indent="-228600">
              <a:buFontTx/>
              <a:buAutoNum type="arabicPeriod"/>
            </a:pPr>
            <a:r>
              <a:rPr lang="en-US"/>
              <a:t>Albert Bandura</a:t>
            </a:r>
          </a:p>
          <a:p>
            <a:pPr marL="228600" indent="-228600"/>
            <a:endParaRPr lang="en-US"/>
          </a:p>
          <a:p>
            <a:pPr marL="228600" indent="-228600"/>
            <a:endParaRPr lang="en-US"/>
          </a:p>
          <a:p>
            <a:pPr marL="228600" indent="-228600"/>
            <a:endParaRPr lang="en-US"/>
          </a:p>
          <a:p>
            <a:pPr marL="228600" indent="-228600"/>
            <a:endParaRPr lang="en-US"/>
          </a:p>
        </p:txBody>
      </p:sp>
      <p:graphicFrame>
        <p:nvGraphicFramePr>
          <p:cNvPr id="208923" name="Group 27"/>
          <p:cNvGraphicFramePr>
            <a:graphicFrameLocks noGrp="1"/>
          </p:cNvGraphicFramePr>
          <p:nvPr/>
        </p:nvGraphicFramePr>
        <p:xfrm>
          <a:off x="974725" y="5680075"/>
          <a:ext cx="1708150" cy="1600200"/>
        </p:xfrm>
        <a:graphic>
          <a:graphicData uri="http://schemas.openxmlformats.org/drawingml/2006/table">
            <a:tbl>
              <a:tblPr/>
              <a:tblGrid>
                <a:gridCol w="1708150"/>
              </a:tblGrid>
              <a:tr h="1600200">
                <a:tc>
                  <a:txBody>
                    <a:bodyPr/>
                    <a:lstStyle/>
                    <a:p>
                      <a:pPr marL="0" marR="0" lvl="0" indent="0" algn="l" defTabSz="966788" rtl="0" eaLnBrk="1" fontAlgn="base" latinLnBrk="0" hangingPunct="1">
                        <a:lnSpc>
                          <a:spcPct val="100000"/>
                        </a:lnSpc>
                        <a:spcBef>
                          <a:spcPct val="0"/>
                        </a:spcBef>
                        <a:spcAft>
                          <a:spcPct val="0"/>
                        </a:spcAft>
                        <a:buClrTx/>
                        <a:buSzTx/>
                        <a:buFontTx/>
                        <a:buNone/>
                        <a:tabLst/>
                      </a:pPr>
                      <a:endParaRPr kumimoji="0" lang="en-US" sz="2500" b="0" i="0" u="none" strike="noStrike" cap="none" normalizeH="0" baseline="0" smtClean="0">
                        <a:ln>
                          <a:noFill/>
                        </a:ln>
                        <a:solidFill>
                          <a:schemeClr val="tx1"/>
                        </a:solidFill>
                        <a:effectLst/>
                        <a:latin typeface="Times New Roman" pitchFamily="18" charset="0"/>
                      </a:endParaRPr>
                    </a:p>
                  </a:txBody>
                  <a:tcPr marL="96661" marR="96661" marT="48331" marB="48331"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08925" name="Group 29"/>
          <p:cNvGraphicFramePr>
            <a:graphicFrameLocks noGrp="1"/>
          </p:cNvGraphicFramePr>
          <p:nvPr/>
        </p:nvGraphicFramePr>
        <p:xfrm>
          <a:off x="990600" y="7162800"/>
          <a:ext cx="2032000" cy="1785938"/>
        </p:xfrm>
        <a:graphic>
          <a:graphicData uri="http://schemas.openxmlformats.org/drawingml/2006/table">
            <a:tbl>
              <a:tblPr/>
              <a:tblGrid>
                <a:gridCol w="2032000"/>
              </a:tblGrid>
              <a:tr h="1728788">
                <a:tc>
                  <a:txBody>
                    <a:bodyPr/>
                    <a:lstStyle/>
                    <a:p>
                      <a:pPr marL="482600" marR="0" lvl="0" indent="-482600" algn="l" defTabSz="966788" rtl="0" eaLnBrk="0" fontAlgn="base" latinLnBrk="0" hangingPunct="0">
                        <a:lnSpc>
                          <a:spcPct val="100000"/>
                        </a:lnSpc>
                        <a:spcBef>
                          <a:spcPct val="30000"/>
                        </a:spcBef>
                        <a:spcAft>
                          <a:spcPct val="0"/>
                        </a:spcAft>
                        <a:buClrTx/>
                        <a:buSzTx/>
                        <a:buFontTx/>
                        <a:buNone/>
                        <a:tabLst/>
                      </a:pPr>
                      <a:r>
                        <a:rPr kumimoji="1" lang="en-US" sz="1300" b="0" i="0" u="none" strike="noStrike" cap="none" normalizeH="0" baseline="0" smtClean="0">
                          <a:ln>
                            <a:noFill/>
                          </a:ln>
                          <a:solidFill>
                            <a:schemeClr val="tx1"/>
                          </a:solidFill>
                          <a:effectLst/>
                          <a:latin typeface="Times New Roman" pitchFamily="18" charset="0"/>
                        </a:rPr>
                        <a:t>Middle row </a:t>
                      </a:r>
                    </a:p>
                    <a:p>
                      <a:pPr marL="482600" marR="0" lvl="0" indent="-482600" algn="l" defTabSz="966788" rtl="0" eaLnBrk="0" fontAlgn="base" latinLnBrk="0" hangingPunct="0">
                        <a:lnSpc>
                          <a:spcPct val="100000"/>
                        </a:lnSpc>
                        <a:spcBef>
                          <a:spcPct val="30000"/>
                        </a:spcBef>
                        <a:spcAft>
                          <a:spcPct val="0"/>
                        </a:spcAft>
                        <a:buClrTx/>
                        <a:buSzTx/>
                        <a:buFontTx/>
                        <a:buAutoNum type="arabicPeriod"/>
                        <a:tabLst/>
                      </a:pPr>
                      <a:r>
                        <a:rPr kumimoji="1" lang="en-US" sz="1300" b="0" i="0" u="none" strike="noStrike" cap="none" normalizeH="0" baseline="0" smtClean="0">
                          <a:ln>
                            <a:noFill/>
                          </a:ln>
                          <a:solidFill>
                            <a:schemeClr val="tx1"/>
                          </a:solidFill>
                          <a:effectLst/>
                          <a:latin typeface="Times New Roman" pitchFamily="18" charset="0"/>
                        </a:rPr>
                        <a:t>Hans Eysenck</a:t>
                      </a:r>
                    </a:p>
                    <a:p>
                      <a:pPr marL="482600" marR="0" lvl="0" indent="-482600" algn="l" defTabSz="966788" rtl="0" eaLnBrk="0" fontAlgn="base" latinLnBrk="0" hangingPunct="0">
                        <a:lnSpc>
                          <a:spcPct val="100000"/>
                        </a:lnSpc>
                        <a:spcBef>
                          <a:spcPct val="30000"/>
                        </a:spcBef>
                        <a:spcAft>
                          <a:spcPct val="0"/>
                        </a:spcAft>
                        <a:buClrTx/>
                        <a:buSzTx/>
                        <a:buFontTx/>
                        <a:buAutoNum type="arabicPeriod"/>
                        <a:tabLst/>
                      </a:pPr>
                      <a:r>
                        <a:rPr kumimoji="1" lang="en-US" sz="1300" b="0" i="0" u="none" strike="noStrike" cap="none" normalizeH="0" baseline="0" smtClean="0">
                          <a:ln>
                            <a:noFill/>
                          </a:ln>
                          <a:solidFill>
                            <a:schemeClr val="tx1"/>
                          </a:solidFill>
                          <a:effectLst/>
                          <a:latin typeface="Times New Roman" pitchFamily="18" charset="0"/>
                        </a:rPr>
                        <a:t>Howard Gardner</a:t>
                      </a:r>
                    </a:p>
                    <a:p>
                      <a:pPr marL="482600" marR="0" lvl="0" indent="-482600" algn="l" defTabSz="966788" rtl="0" eaLnBrk="0" fontAlgn="base" latinLnBrk="0" hangingPunct="0">
                        <a:lnSpc>
                          <a:spcPct val="100000"/>
                        </a:lnSpc>
                        <a:spcBef>
                          <a:spcPct val="30000"/>
                        </a:spcBef>
                        <a:spcAft>
                          <a:spcPct val="0"/>
                        </a:spcAft>
                        <a:buClrTx/>
                        <a:buSzTx/>
                        <a:buFontTx/>
                        <a:buAutoNum type="arabicPeriod"/>
                        <a:tabLst/>
                      </a:pPr>
                      <a:r>
                        <a:rPr kumimoji="1" lang="en-US" sz="1300" b="0" i="0" u="none" strike="noStrike" cap="none" normalizeH="0" baseline="0" smtClean="0">
                          <a:ln>
                            <a:noFill/>
                          </a:ln>
                          <a:solidFill>
                            <a:schemeClr val="tx1"/>
                          </a:solidFill>
                          <a:effectLst/>
                          <a:latin typeface="Times New Roman" pitchFamily="18" charset="0"/>
                        </a:rPr>
                        <a:t>Stanley Schachter</a:t>
                      </a:r>
                    </a:p>
                    <a:p>
                      <a:pPr marL="482600" marR="0" lvl="0" indent="-482600" algn="l" defTabSz="966788" rtl="0" eaLnBrk="0" fontAlgn="base" latinLnBrk="0" hangingPunct="0">
                        <a:lnSpc>
                          <a:spcPct val="100000"/>
                        </a:lnSpc>
                        <a:spcBef>
                          <a:spcPct val="30000"/>
                        </a:spcBef>
                        <a:spcAft>
                          <a:spcPct val="0"/>
                        </a:spcAft>
                        <a:buClrTx/>
                        <a:buSzTx/>
                        <a:buFontTx/>
                        <a:buAutoNum type="arabicPeriod"/>
                        <a:tabLst/>
                      </a:pPr>
                      <a:r>
                        <a:rPr kumimoji="1" lang="en-US" sz="1300" b="0" i="0" u="none" strike="noStrike" cap="none" normalizeH="0" baseline="0" smtClean="0">
                          <a:ln>
                            <a:noFill/>
                          </a:ln>
                          <a:solidFill>
                            <a:schemeClr val="tx1"/>
                          </a:solidFill>
                          <a:effectLst/>
                          <a:latin typeface="Times New Roman" pitchFamily="18" charset="0"/>
                        </a:rPr>
                        <a:t>Aaron Beck</a:t>
                      </a:r>
                    </a:p>
                    <a:p>
                      <a:pPr marL="482600" marR="0" lvl="0" indent="-482600" algn="l" defTabSz="966788" rtl="0" eaLnBrk="0" fontAlgn="base" latinLnBrk="0" hangingPunct="0">
                        <a:lnSpc>
                          <a:spcPct val="100000"/>
                        </a:lnSpc>
                        <a:spcBef>
                          <a:spcPct val="30000"/>
                        </a:spcBef>
                        <a:spcAft>
                          <a:spcPct val="0"/>
                        </a:spcAft>
                        <a:buClrTx/>
                        <a:buSzTx/>
                        <a:buFontTx/>
                        <a:buAutoNum type="arabicPeriod"/>
                        <a:tabLst/>
                      </a:pPr>
                      <a:r>
                        <a:rPr kumimoji="1" lang="en-US" sz="1300" b="0" i="0" u="none" strike="noStrike" cap="none" normalizeH="0" baseline="0" smtClean="0">
                          <a:ln>
                            <a:noFill/>
                          </a:ln>
                          <a:solidFill>
                            <a:schemeClr val="tx1"/>
                          </a:solidFill>
                          <a:effectLst/>
                          <a:latin typeface="Times New Roman" pitchFamily="18" charset="0"/>
                        </a:rPr>
                        <a:t>Lawrence Kohlberg</a:t>
                      </a:r>
                    </a:p>
                    <a:p>
                      <a:pPr marL="482600" marR="0" lvl="0" indent="-482600" algn="l" defTabSz="966788" rtl="0" eaLnBrk="1" fontAlgn="base" latinLnBrk="0" hangingPunct="1">
                        <a:lnSpc>
                          <a:spcPct val="100000"/>
                        </a:lnSpc>
                        <a:spcBef>
                          <a:spcPct val="0"/>
                        </a:spcBef>
                        <a:spcAft>
                          <a:spcPct val="0"/>
                        </a:spcAft>
                        <a:buClrTx/>
                        <a:buSzTx/>
                        <a:buFontTx/>
                        <a:buNone/>
                        <a:tabLst/>
                      </a:pPr>
                      <a:endParaRPr kumimoji="0" lang="en-US" sz="1300" b="0" i="0" u="none" strike="noStrike" cap="none" normalizeH="0" baseline="0" smtClean="0">
                        <a:ln>
                          <a:noFill/>
                        </a:ln>
                        <a:solidFill>
                          <a:schemeClr val="tx1"/>
                        </a:solidFill>
                        <a:effectLst/>
                        <a:latin typeface="Times New Roman" pitchFamily="18" charset="0"/>
                      </a:endParaRPr>
                    </a:p>
                  </a:txBody>
                  <a:tcPr marL="96661" marR="96661" marT="48331" marB="48331" horzOverflow="overflow">
                    <a:lnL cap="flat">
                      <a:noFill/>
                    </a:lnL>
                    <a:lnR cap="flat">
                      <a:noFill/>
                    </a:lnR>
                    <a:lnT cap="flat">
                      <a:noFill/>
                    </a:lnT>
                    <a:lnB cap="flat">
                      <a:noFill/>
                    </a:lnB>
                    <a:lnTlToBr>
                      <a:noFill/>
                    </a:lnTlToBr>
                    <a:lnBlToTr>
                      <a:noFill/>
                    </a:lnBlToTr>
                    <a:noFill/>
                  </a:tcPr>
                </a:tc>
              </a:tr>
            </a:tbl>
          </a:graphicData>
        </a:graphic>
      </p:graphicFrame>
      <p:graphicFrame>
        <p:nvGraphicFramePr>
          <p:cNvPr id="208939" name="Group 43"/>
          <p:cNvGraphicFramePr>
            <a:graphicFrameLocks noGrp="1"/>
          </p:cNvGraphicFramePr>
          <p:nvPr/>
        </p:nvGraphicFramePr>
        <p:xfrm>
          <a:off x="3657600" y="5600700"/>
          <a:ext cx="1219200" cy="876300"/>
        </p:xfrm>
        <a:graphic>
          <a:graphicData uri="http://schemas.openxmlformats.org/drawingml/2006/table">
            <a:tbl>
              <a:tblPr/>
              <a:tblGrid>
                <a:gridCol w="1219200"/>
              </a:tblGrid>
              <a:tr h="609600">
                <a:tc>
                  <a:txBody>
                    <a:bodyPr/>
                    <a:lstStyle/>
                    <a:p>
                      <a:pPr marL="0" marR="0" lvl="0" indent="0" algn="l" defTabSz="914400" rtl="0" eaLnBrk="0" fontAlgn="base" latinLnBrk="0" hangingPunct="0">
                        <a:lnSpc>
                          <a:spcPct val="100000"/>
                        </a:lnSpc>
                        <a:spcBef>
                          <a:spcPct val="30000"/>
                        </a:spcBef>
                        <a:spcAft>
                          <a:spcPct val="0"/>
                        </a:spcAft>
                        <a:buClrTx/>
                        <a:buSzTx/>
                        <a:buFontTx/>
                        <a:buNone/>
                        <a:tabLst/>
                      </a:pPr>
                      <a:r>
                        <a:rPr kumimoji="1" lang="en-US" sz="1200" b="0" i="0" u="none" strike="noStrike" cap="none" normalizeH="0" baseline="0" smtClean="0">
                          <a:ln>
                            <a:noFill/>
                          </a:ln>
                          <a:solidFill>
                            <a:schemeClr val="tx1"/>
                          </a:solidFill>
                          <a:effectLst/>
                          <a:latin typeface="Times New Roman" pitchFamily="18" charset="0"/>
                        </a:rPr>
                        <a:t>Bottom row   </a:t>
                      </a:r>
                    </a:p>
                    <a:p>
                      <a:pPr marL="0" marR="0" lvl="0" indent="0" algn="l" defTabSz="914400" rtl="0" eaLnBrk="0" fontAlgn="base" latinLnBrk="0" hangingPunct="0">
                        <a:lnSpc>
                          <a:spcPct val="100000"/>
                        </a:lnSpc>
                        <a:spcBef>
                          <a:spcPct val="30000"/>
                        </a:spcBef>
                        <a:spcAft>
                          <a:spcPct val="0"/>
                        </a:spcAft>
                        <a:buClrTx/>
                        <a:buSzTx/>
                        <a:buFontTx/>
                        <a:buNone/>
                        <a:tabLst/>
                      </a:pPr>
                      <a:r>
                        <a:rPr kumimoji="1" lang="en-US" sz="1200" b="0" i="0" u="none" strike="noStrike" cap="none" normalizeH="0" baseline="0" smtClean="0">
                          <a:ln>
                            <a:noFill/>
                          </a:ln>
                          <a:solidFill>
                            <a:schemeClr val="tx1"/>
                          </a:solidFill>
                          <a:effectLst/>
                          <a:latin typeface="Times New Roman" pitchFamily="18" charset="0"/>
                        </a:rPr>
                        <a:t>Noam Chomsky</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9E180132-C4F9-49CD-8CAC-C9B221E28C5F}" type="slidenum">
              <a:rPr lang="en-US"/>
              <a:pPr/>
              <a:t>4</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US"/>
              <a:t>Some psychologists choose to adopt one specific approach, while others combine a variety of approaches. Often, it’s not practical to employ just a single approach or to identify a specific psychologist with only one approach. Some of the approaches listed on this slide are more current or are more likely to be employed by contemporary psychologists than others. We will first look at how a psychologist might apply different approaches to specific case studies, then we will examine the advantages, disadvantages, and limitations of each approach.</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6CE7FCE1-8ECB-49F1-81C4-E499799E752C}" type="slidenum">
              <a:rPr lang="en-US"/>
              <a:pPr/>
              <a:t>40</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a:t>Bullet # 1  Cognitive psychologists study the mental process in order to understand how people gain information and knowledge.</a:t>
            </a:r>
          </a:p>
          <a:p>
            <a:r>
              <a:rPr lang="en-US"/>
              <a:t>Bullet # 2  The root of the word “cognitive” is </a:t>
            </a:r>
            <a:r>
              <a:rPr lang="en-US" i="1"/>
              <a:t>cognito,</a:t>
            </a:r>
            <a:r>
              <a:rPr lang="en-US"/>
              <a:t> a Latin word that means “knowledge.”</a:t>
            </a:r>
          </a:p>
          <a:p>
            <a:r>
              <a:rPr lang="en-US"/>
              <a:t>Bullet # 3  The cognitive approach focuses on how we do things such as learn, develop conceptual ideas, solve problems, develop decision-making skills, and use language.</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393D2662-49B2-4C10-9C62-324141A37F14}" type="slidenum">
              <a:rPr lang="en-US"/>
              <a:pPr/>
              <a:t>41</a:t>
            </a:fld>
            <a:endParaRPr lang="en-US"/>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en-US"/>
              <a:t>Bullet # 1  Though its roots lie in structuralism, the cognitive approach is relatively new. Historically, any unobservable behavior (such as the “mental process” cognitive psychologists focus on) was thought to be inappropriate for the proper study of psychology.</a:t>
            </a:r>
          </a:p>
          <a:p>
            <a:r>
              <a:rPr lang="en-US"/>
              <a:t>Bullet # 2  Contemporary psychologists have shown a renewed interest in consciousness (often referred to as “cognition”) and the physiological basis of behavior.</a:t>
            </a:r>
          </a:p>
          <a:p>
            <a:r>
              <a:rPr lang="en-US"/>
              <a:t>Bullet # 3  The 1950s and 1960s witnessed major strides in our understanding of children’s cognitive development.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DAEE47C5-C7FB-4B9C-A968-96CC275E55C2}" type="slidenum">
              <a:rPr lang="en-US"/>
              <a:pPr/>
              <a:t>42</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r>
              <a:rPr lang="en-US"/>
              <a:t>Bullet # 1  Cognitive theorists believe that how a person creates and manipulates mental images influences not only their behavior but their personality as well.</a:t>
            </a:r>
          </a:p>
          <a:p>
            <a:r>
              <a:rPr lang="en-US"/>
              <a:t>Bullet # 2  The cognitive approach moves away from overt, observable behavior, which they believe will only yield an incomplete picture of why people behave the way they do.</a:t>
            </a:r>
          </a:p>
          <a:p>
            <a:r>
              <a:rPr lang="en-US"/>
              <a:t>Bullet # 3  Cognitive psychologists believe that there are ways to study the cognitive process objectively and scientifically.</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B92CDBA7-0E20-4093-93C0-2FBD561C5A70}" type="slidenum">
              <a:rPr lang="en-US"/>
              <a:pPr/>
              <a:t>43</a:t>
            </a:fld>
            <a:endParaRPr lang="en-US"/>
          </a:p>
        </p:txBody>
      </p:sp>
      <p:sp>
        <p:nvSpPr>
          <p:cNvPr id="219138" name="Rectangle 2"/>
          <p:cNvSpPr>
            <a:spLocks noGrp="1" noRot="1" noChangeAspect="1" noChangeArrowheads="1" noTextEdit="1"/>
          </p:cNvSpPr>
          <p:nvPr>
            <p:ph type="sldImg"/>
          </p:nvPr>
        </p:nvSpPr>
        <p:spPr>
          <a:ln/>
        </p:spPr>
      </p:sp>
      <p:sp>
        <p:nvSpPr>
          <p:cNvPr id="219139" name="Rectangle 3"/>
          <p:cNvSpPr>
            <a:spLocks noGrp="1" noChangeArrowheads="1"/>
          </p:cNvSpPr>
          <p:nvPr>
            <p:ph type="body" idx="1"/>
          </p:nvPr>
        </p:nvSpPr>
        <p:spPr/>
        <p:txBody>
          <a:bodyPr/>
          <a:lstStyle/>
          <a:p>
            <a:r>
              <a:rPr lang="en-US"/>
              <a:t>Bullet # 1  Wilhelm Wundt was interested in studying people’s mental experiences. He used a method which he called “introspection” which involved having subjects engage in careful self-examination then report their conscious experiences (e.g. thinking, feeling, perceiving).</a:t>
            </a:r>
          </a:p>
          <a:p>
            <a:r>
              <a:rPr lang="en-US"/>
              <a:t>Bullet # 2  Wundt set up the first psychology lab and did much to establish psychology as a science. Rather than engaging entirely in abstract speculation (like many psychologists of the time), Wundt conducted quantifiable, measurable experiments. </a:t>
            </a:r>
          </a:p>
          <a:p>
            <a:r>
              <a:rPr lang="en-US"/>
              <a:t>Bullet # 3  Wundt came to the conclusion that a person uses their motives and intentions to direct their attention. He called this theory “voluntarism.”</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BD3BEC6A-D955-4B32-90EC-2D26EEA93A2D}" type="slidenum">
              <a:rPr lang="en-US"/>
              <a:pPr/>
              <a:t>44</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r>
              <a:rPr lang="en-US"/>
              <a:t>Bullet # 1  Piaget was a Swiss child psychologist. He learned about human behavior by spending a tremendous amount of time watching children. His observations led him to conclude that children think in very different ways than adults do.</a:t>
            </a:r>
          </a:p>
          <a:p>
            <a:r>
              <a:rPr lang="en-US"/>
              <a:t>Bullet # 2  Piaget championed educational reform. He was one of the first psychologists to take children’s thinking seriously.</a:t>
            </a:r>
          </a:p>
          <a:p>
            <a:r>
              <a:rPr lang="en-US"/>
              <a:t>Bullet # 3  Piaget felt that children were not merely “blank slates” upon which experience writes. He believed instead that children create their own logic and often acted like miniature scientists. Unlike the behaviorists, Piaget downplayed the role that a child’s environment plays in their mental development; instead, he came to the conclusion that knowledge builds as children grow.</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913BC512-1F3D-416B-9E2A-2028CBA14907}" type="slidenum">
              <a:rPr lang="en-US"/>
              <a:pPr/>
              <a:t>45</a:t>
            </a:fld>
            <a:endParaRPr lang="en-US"/>
          </a:p>
        </p:txBody>
      </p:sp>
      <p:sp>
        <p:nvSpPr>
          <p:cNvPr id="229378" name="Rectangle 2"/>
          <p:cNvSpPr>
            <a:spLocks noGrp="1" noRot="1" noChangeAspect="1" noChangeArrowheads="1" noTextEdit="1"/>
          </p:cNvSpPr>
          <p:nvPr>
            <p:ph type="sldImg"/>
          </p:nvPr>
        </p:nvSpPr>
        <p:spPr>
          <a:ln/>
        </p:spPr>
      </p:sp>
      <p:sp>
        <p:nvSpPr>
          <p:cNvPr id="229379" name="Rectangle 3"/>
          <p:cNvSpPr>
            <a:spLocks noGrp="1" noChangeArrowheads="1"/>
          </p:cNvSpPr>
          <p:nvPr>
            <p:ph type="body" idx="1"/>
          </p:nvPr>
        </p:nvSpPr>
        <p:spPr/>
        <p:txBody>
          <a:bodyPr/>
          <a:lstStyle/>
          <a:p>
            <a:r>
              <a:rPr lang="en-US"/>
              <a:t>Bullet # 1  Lawrence Kohlberg developed what has become known as “stage theory.” This theory outlines three levels of moral reasoning, preconventional, conventional, and postconventional, each of which can be divided into two stages. Each level also roughly corresponds to a particular age group: preadolescent, adolescent, adult. Stage theory therefore incorporates elements of developmental psychology; it attempts to explain moral development and how children acquire and refine their sense of right and wrong.</a:t>
            </a:r>
          </a:p>
          <a:p>
            <a:r>
              <a:rPr lang="en-US"/>
              <a:t>Bullet # 2  Kohlberg borrowed heavily from the work of Jean Piaget, who felt that moral development was tied to cognitive development.</a:t>
            </a:r>
          </a:p>
          <a:p>
            <a:r>
              <a:rPr lang="en-US"/>
              <a:t>Bullet # 3  In one experiment, Kohlberg presented his subjects with a difficult moral question and then asked them what the actor in the dilemma should do. They way in which subjects responded to the question indicated to Kohlberg the specific “stage” each person was in.</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488B6648-EF86-4406-A108-4ADF2CD22F00}" type="slidenum">
              <a:rPr lang="en-US"/>
              <a:pPr/>
              <a:t>46</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r>
              <a:rPr lang="en-US"/>
              <a:t>Stanley Schachter, whom we already been discussed when examining the biological approach to psychology, has also made significant contributions to cognitive psychology.</a:t>
            </a:r>
          </a:p>
          <a:p>
            <a:r>
              <a:rPr lang="en-US"/>
              <a:t>Bullets # 1</a:t>
            </a:r>
            <a:r>
              <a:rPr lang="en-US">
                <a:cs typeface="Times New Roman" pitchFamily="18" charset="0"/>
              </a:rPr>
              <a:t>–</a:t>
            </a:r>
            <a:r>
              <a:rPr lang="en-US"/>
              <a:t>2  Schachter performed an experiment based on the notion that “misery loves company.” The experiment showed that people who suffer from a high level of anxiety are more likely to desire companionship.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CE691D8D-22CA-4139-B763-ABBD799C09B5}" type="slidenum">
              <a:rPr lang="en-US"/>
              <a:pPr/>
              <a:t>47</a:t>
            </a:fld>
            <a:endParaRPr lang="en-US"/>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pPr marL="228600" indent="-228600"/>
            <a:r>
              <a:rPr lang="en-US"/>
              <a:t>The behavioral approach had its beginnings in the early 1900s and is still used by contemporary psychologists. Behaviorists focus on the effects an individual’s environment has on them, and they also examine the overt behavior of both animals and humans. They believe that only observable stimulus-response relations can be studied scientifically.</a:t>
            </a:r>
          </a:p>
          <a:p>
            <a:pPr marL="228600" indent="-228600"/>
            <a:endParaRPr lang="en-US"/>
          </a:p>
          <a:p>
            <a:pPr marL="228600" indent="-228600"/>
            <a:r>
              <a:rPr lang="en-US"/>
              <a:t>Top row</a:t>
            </a:r>
          </a:p>
          <a:p>
            <a:pPr marL="228600" indent="-228600">
              <a:buFontTx/>
              <a:buAutoNum type="arabicPeriod"/>
            </a:pPr>
            <a:r>
              <a:rPr lang="en-US"/>
              <a:t>John Watson</a:t>
            </a:r>
          </a:p>
          <a:p>
            <a:pPr marL="228600" indent="-228600">
              <a:buFontTx/>
              <a:buAutoNum type="arabicPeriod"/>
            </a:pPr>
            <a:r>
              <a:rPr lang="en-US"/>
              <a:t>Ivan Pavlov</a:t>
            </a:r>
          </a:p>
          <a:p>
            <a:pPr marL="228600" indent="-228600">
              <a:buFontTx/>
              <a:buAutoNum type="arabicPeriod"/>
            </a:pPr>
            <a:r>
              <a:rPr lang="en-US"/>
              <a:t>B.F. Skinner</a:t>
            </a:r>
          </a:p>
          <a:p>
            <a:pPr marL="228600" indent="-228600"/>
            <a:endParaRPr lang="en-US"/>
          </a:p>
          <a:p>
            <a:pPr marL="228600" indent="-228600"/>
            <a:r>
              <a:rPr lang="en-US"/>
              <a:t>Bottom row</a:t>
            </a:r>
          </a:p>
          <a:p>
            <a:pPr marL="228600" indent="-228600">
              <a:buFontTx/>
              <a:buAutoNum type="arabicPeriod"/>
            </a:pPr>
            <a:r>
              <a:rPr lang="en-US"/>
              <a:t>John Garcia</a:t>
            </a:r>
          </a:p>
          <a:p>
            <a:pPr marL="228600" indent="-228600">
              <a:buFontTx/>
              <a:buAutoNum type="arabicPeriod"/>
            </a:pPr>
            <a:r>
              <a:rPr lang="en-US"/>
              <a:t>Edward Thorndike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C3B1E850-FA73-472C-8AE7-2385B87CF34D}" type="slidenum">
              <a:rPr lang="en-US"/>
              <a:pPr/>
              <a:t>48</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r>
              <a:rPr lang="en-US"/>
              <a:t>Bullet # 1  Behaviorism focuses on observable behavior rather than on unobservable thought processes.</a:t>
            </a:r>
          </a:p>
          <a:p>
            <a:r>
              <a:rPr lang="en-US"/>
              <a:t>Bullet # 2  Though behaviorism reached the height of its popularity in the early 1900s, it still influences modern psychology.</a:t>
            </a:r>
          </a:p>
          <a:p>
            <a:r>
              <a:rPr lang="en-US"/>
              <a:t>Bullet # 3  Behaviorists believe in and study the importance of rewards and punishments in learning. They also look at the relationship between learning and behavior.</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D319D5AD-A00A-4048-AB21-F034E4B52D62}" type="slidenum">
              <a:rPr lang="en-US"/>
              <a:pPr/>
              <a:t>49</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r>
              <a:rPr lang="en-US"/>
              <a:t>The behaviorist approach has applications in many areas, including those listed in the slide. Behaviorists strongly believe that behavior can be changed or altered by manipulating and balancing rewards and punishments. In other words, if we can learn bad behavior patterns, then we can also unlearn and change them.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50234C71-6F34-4A19-AC7D-72AEF8E55DC3}" type="slidenum">
              <a:rPr lang="en-US"/>
              <a:pPr/>
              <a:t>5</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a:t>No special notes.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A1561899-DD7E-4026-9D95-4AC2FBAB6EF5}" type="slidenum">
              <a:rPr lang="en-US"/>
              <a:pPr/>
              <a:t>50</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r>
              <a:rPr lang="en-US"/>
              <a:t>Bullet # 1  In the early 1900s, John Watson developed what became known as behaviorism. He believed that psychology should only study overt, measurable behavior.</a:t>
            </a:r>
          </a:p>
          <a:p>
            <a:r>
              <a:rPr lang="en-US"/>
              <a:t>Bullet # 2  Watson felt that psychology needed to study behavior scientifically and needed to break away from concepts like the mind, consciousness, feeling, and thinking.</a:t>
            </a:r>
          </a:p>
          <a:p>
            <a:r>
              <a:rPr lang="en-US"/>
              <a:t>Bullet # 3  Waston firmly believed in the strength and power a person’s environment could exercise over them. Consequently, he believed that by controlling a healthy child’s environment, it was possible to influence that child to develop in a number of different directions.</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30EEEE00-9232-4253-9ADA-B9B7A28C2F02}" type="slidenum">
              <a:rPr lang="en-US"/>
              <a:pPr/>
              <a:t>51</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r>
              <a:rPr lang="en-US"/>
              <a:t>Bullet # 1  Ivan Pavlov was a Russian psychologist who won the Nobel Peace Prize for his research on digestion.</a:t>
            </a:r>
          </a:p>
          <a:p>
            <a:r>
              <a:rPr lang="en-US"/>
              <a:t>Bullet # 2  While he was studying the importance of saliva in digestion, he discovered what later became known as “psychic reflexes.” In his most famous experiment, he conditioned dogs to salivate at the sound of a certain tone. The dogs had come to associate the tone with receiving food.</a:t>
            </a:r>
          </a:p>
          <a:p>
            <a:r>
              <a:rPr lang="en-US"/>
              <a:t>Bullet # 3  The classical conditioning techniques pioneered by Pavlov have had major application in therapeutic situations. In addition, many of today’s advertisers also use classical conditioning techniques to sell products.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5C146075-739D-41BB-9EB5-2C732DB2F879}" type="slidenum">
              <a:rPr lang="en-US"/>
              <a:pPr/>
              <a:t>52</a:t>
            </a:fld>
            <a:endParaRPr lang="en-US"/>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r>
              <a:rPr lang="en-US"/>
              <a:t>Bullet # 1  Perhaps the most prominent and strict behaviorist, B.F. Skinner spent most of his career at Harvard.</a:t>
            </a:r>
          </a:p>
          <a:p>
            <a:r>
              <a:rPr lang="en-US"/>
              <a:t>Bullet # 2  Skinner believed that behavior is strongly influenced by rewards and punishments. In much of his work, he used rats and pigeons. Food was the major reward in his experiments and frequent electric shocks were the punishment. This method of experimenting eventually became known as operant conditioning.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47D86D7C-90F4-4924-8525-19B3FA41443A}" type="slidenum">
              <a:rPr lang="en-US"/>
              <a:pPr/>
              <a:t>53</a:t>
            </a:fld>
            <a:endParaRPr lang="en-US"/>
          </a:p>
        </p:txBody>
      </p:sp>
      <p:sp>
        <p:nvSpPr>
          <p:cNvPr id="260098" name="Rectangle 2"/>
          <p:cNvSpPr>
            <a:spLocks noGrp="1" noRot="1" noChangeAspect="1" noChangeArrowheads="1" noTextEdit="1"/>
          </p:cNvSpPr>
          <p:nvPr>
            <p:ph type="sldImg"/>
          </p:nvPr>
        </p:nvSpPr>
        <p:spPr>
          <a:ln/>
        </p:spPr>
      </p:sp>
      <p:sp>
        <p:nvSpPr>
          <p:cNvPr id="260099" name="Rectangle 3"/>
          <p:cNvSpPr>
            <a:spLocks noGrp="1" noChangeArrowheads="1"/>
          </p:cNvSpPr>
          <p:nvPr>
            <p:ph type="body" idx="1"/>
          </p:nvPr>
        </p:nvSpPr>
        <p:spPr/>
        <p:txBody>
          <a:bodyPr/>
          <a:lstStyle/>
          <a:p>
            <a:pPr marL="228600" indent="-228600"/>
            <a:r>
              <a:rPr lang="en-US"/>
              <a:t>The sociocultural approach to psychology explores how society and culture influence behavior. Throughout the history of psychology, most researchers have believed they could identify general principles of behavior that would apply to all of humanity. For the most part, however, psychology has had a Western/North American/European focus. In addition, the majority of psychological research has been conducted by white, middle, or upper class men. How might cultural biases have affected their theories? How well might their theories play out in non-western societies?</a:t>
            </a:r>
          </a:p>
          <a:p>
            <a:pPr marL="228600" indent="-228600"/>
            <a:r>
              <a:rPr lang="en-US"/>
              <a:t>Pictured in the slide:</a:t>
            </a:r>
          </a:p>
          <a:p>
            <a:pPr marL="228600" indent="-228600"/>
            <a:endParaRPr lang="en-US"/>
          </a:p>
          <a:p>
            <a:pPr marL="228600" indent="-228600"/>
            <a:r>
              <a:rPr lang="en-US"/>
              <a:t>Top row</a:t>
            </a:r>
          </a:p>
          <a:p>
            <a:pPr marL="228600" indent="-228600">
              <a:buFontTx/>
              <a:buAutoNum type="arabicPeriod"/>
            </a:pPr>
            <a:r>
              <a:rPr lang="en-US"/>
              <a:t>Arthur Jensen</a:t>
            </a:r>
          </a:p>
          <a:p>
            <a:pPr marL="228600" indent="-228600">
              <a:buFontTx/>
              <a:buAutoNum type="arabicPeriod"/>
            </a:pPr>
            <a:r>
              <a:rPr lang="en-US"/>
              <a:t>Solomon Asch</a:t>
            </a:r>
          </a:p>
          <a:p>
            <a:pPr marL="228600" indent="-228600">
              <a:buFontTx/>
              <a:buAutoNum type="arabicPeriod"/>
            </a:pPr>
            <a:r>
              <a:rPr lang="en-US"/>
              <a:t>Stanley Milgram</a:t>
            </a:r>
          </a:p>
          <a:p>
            <a:pPr marL="228600" indent="-228600"/>
            <a:endParaRPr lang="en-US"/>
          </a:p>
          <a:p>
            <a:pPr marL="228600" indent="-228600"/>
            <a:r>
              <a:rPr lang="en-US"/>
              <a:t>Bottom row</a:t>
            </a:r>
          </a:p>
          <a:p>
            <a:pPr marL="228600" indent="-228600">
              <a:buFontTx/>
              <a:buAutoNum type="arabicPeriod"/>
            </a:pPr>
            <a:r>
              <a:rPr lang="en-US"/>
              <a:t>Albert Bandura</a:t>
            </a:r>
          </a:p>
          <a:p>
            <a:pPr marL="228600" indent="-228600">
              <a:buFontTx/>
              <a:buAutoNum type="arabicPeriod"/>
            </a:pPr>
            <a:r>
              <a:rPr lang="en-US"/>
              <a:t>Harry Harlow</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F1848D77-9214-492B-8B3D-72EB698D0A79}" type="slidenum">
              <a:rPr lang="en-US"/>
              <a:pPr/>
              <a:t>54</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r>
              <a:rPr lang="en-US"/>
              <a:t>Bullet # 1  According to sociocultural theorists, time and expense have limited the scope and focus of psychology. Consequently, many researchers have simply studied white, middle-class subjects.</a:t>
            </a:r>
          </a:p>
          <a:p>
            <a:r>
              <a:rPr lang="en-US"/>
              <a:t>Bullet # 2  Traditionally, psychology has focused more on the individual rather than the group. The study of group phenomena has been left to sociologists.</a:t>
            </a:r>
          </a:p>
          <a:p>
            <a:r>
              <a:rPr lang="en-US"/>
              <a:t>Bullet # 3  In addition, critics of the sociocultural approach believe that making cultural comparisons merely generates fixed, stereotypical notions of various cultural groups</a:t>
            </a:r>
            <a:r>
              <a:rPr lang="en-US">
                <a:cs typeface="Times New Roman" pitchFamily="18" charset="0"/>
              </a:rPr>
              <a:t>—</a:t>
            </a:r>
            <a:r>
              <a:rPr lang="en-US"/>
              <a:t>many of which have already been victims of prejudice and discrimination.</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75321200-A17E-48A3-A585-2B2959B3BFB5}" type="slidenum">
              <a:rPr lang="en-US"/>
              <a:pPr/>
              <a:t>55</a:t>
            </a:fld>
            <a:endParaRPr lang="en-US"/>
          </a:p>
        </p:txBody>
      </p:sp>
      <p:sp>
        <p:nvSpPr>
          <p:cNvPr id="266242" name="Rectangle 2"/>
          <p:cNvSpPr>
            <a:spLocks noGrp="1" noRot="1" noChangeAspect="1" noChangeArrowheads="1" noTextEdit="1"/>
          </p:cNvSpPr>
          <p:nvPr>
            <p:ph type="sldImg"/>
          </p:nvPr>
        </p:nvSpPr>
        <p:spPr>
          <a:ln/>
        </p:spPr>
      </p:sp>
      <p:sp>
        <p:nvSpPr>
          <p:cNvPr id="266243" name="Rectangle 3"/>
          <p:cNvSpPr>
            <a:spLocks noGrp="1" noChangeArrowheads="1"/>
          </p:cNvSpPr>
          <p:nvPr>
            <p:ph type="body" idx="1"/>
          </p:nvPr>
        </p:nvSpPr>
        <p:spPr/>
        <p:txBody>
          <a:bodyPr/>
          <a:lstStyle/>
          <a:p>
            <a:r>
              <a:rPr lang="en-US"/>
              <a:t>Bullets # 1</a:t>
            </a:r>
            <a:r>
              <a:rPr lang="en-US">
                <a:cs typeface="Times New Roman" pitchFamily="18" charset="0"/>
              </a:rPr>
              <a:t>–</a:t>
            </a:r>
            <a:r>
              <a:rPr lang="en-US"/>
              <a:t>5  The sociocultural approach is really a combination of both psychology and sociology. It mixes psychology’s main focus on individual behavior with sociology’s focus on group behavior. The sociocultural approach is incredibly diverse. Sociocultural psychologists study issues ranging from ethnicity to gender to lifestyles; they also look at age, sexual orientation, disabilities, the rise and power of cults, violence, aggression, and obedience to authority.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6FD46CD5-C354-4017-BF07-4DB098817F3F}" type="slidenum">
              <a:rPr lang="en-US"/>
              <a:pPr/>
              <a:t>56</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r>
              <a:rPr lang="en-US"/>
              <a:t>Bullet # 1 One of the most elaborate and famous psychological experiments was conducted by Stanley Milgram at Yale in 1960. It involved a white-coated researcher directing a subject to administer increasingly large electric shocks to an unseen “learner.” Before the experiment, Milgram asked many other psychologists how they thought most subjects would behave. The psychologists largely agreed that most of the subjects would obey their conscience and refuse to deliver shocks at high voltages. In Milgram’s experiment, however, 65 percent of the subjects willingly administered shocks at the maximum voltage of 450 volts. In reality, the experiment didn’t involve any electric shocks: Milgram wanted to test how certain factors can influence obedience. The results of his experiment showed that people will change their behavior at the request of—or even in the presence of—someone they perceive to be an authority figure.</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691CD6A2-473C-43BB-9CDB-8731086A0F29}" type="slidenum">
              <a:rPr lang="en-US"/>
              <a:pPr/>
              <a:t>57</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en-US"/>
              <a:t>Bullet # 1   Psychologist Solomon Asch devised a study in the 1950s to show how the pressures of conformity can cause attitudes to change. His simple experiment asked subjects to look at one line, then choose which of three other lines most closely approximated the length of the first. He found out that people tend to conform even when they know that it is not right or if they disagree.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76746E37-E96B-4E45-8746-806E9D73DEA7}" type="slidenum">
              <a:rPr lang="en-US"/>
              <a:pPr/>
              <a:t>6</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a:t>No special notes.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221F4860-C172-4F7D-AC6E-DE979B9FF827}" type="slidenum">
              <a:rPr lang="en-US"/>
              <a:pPr/>
              <a:t>7</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a:t>No special notes.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5C08DED2-D7DF-4F9E-86D0-77C1F6971602}" type="slidenum">
              <a:rPr lang="en-US"/>
              <a:pPr/>
              <a:t>8</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a:t>Bullet # 1  William James (1842</a:t>
            </a:r>
            <a:r>
              <a:rPr lang="en-US">
                <a:cs typeface="Times New Roman" pitchFamily="18" charset="0"/>
              </a:rPr>
              <a:t>–</a:t>
            </a:r>
            <a:r>
              <a:rPr lang="en-US"/>
              <a:t>1910) was both a doctor and an early psychologist. James was the founder of the psychological school of thought known as functionalism, which focuses on how behavior helps individuals adapt to the demands placed upon them by their environments.</a:t>
            </a:r>
          </a:p>
          <a:p>
            <a:r>
              <a:rPr lang="en-US"/>
              <a:t>Bullet # 2  Functionalists examine mental processes in order to find out why we do what we do.</a:t>
            </a:r>
          </a:p>
          <a:p>
            <a:r>
              <a:rPr lang="en-US"/>
              <a:t>Bullet # 3  William James was dramatically influenced by the work of Charles Darwin. Darwin believed that all forms of life</a:t>
            </a:r>
            <a:r>
              <a:rPr lang="en-US">
                <a:cs typeface="Times New Roman" pitchFamily="18" charset="0"/>
              </a:rPr>
              <a:t>—</a:t>
            </a:r>
            <a:r>
              <a:rPr lang="en-US"/>
              <a:t> including humans</a:t>
            </a:r>
            <a:r>
              <a:rPr lang="en-US">
                <a:cs typeface="Times New Roman" pitchFamily="18" charset="0"/>
              </a:rPr>
              <a:t>—</a:t>
            </a:r>
            <a:r>
              <a:rPr lang="en-US"/>
              <a:t> had evolved from earlier life forms by adapting over time to the demands of their environments.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r>
              <a:rPr lang="en-US"/>
              <a:t>Slide </a:t>
            </a:r>
            <a:fld id="{F7228446-82A8-43C5-B961-CF13F0B5E29A}" type="slidenum">
              <a:rPr lang="en-US"/>
              <a:pPr/>
              <a:t>9</a:t>
            </a:fld>
            <a:endParaRPr lang="en-US"/>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r>
              <a:rPr lang="en-US"/>
              <a:t>Bullet # 1  According to the theory of natural selection, some members of a species adapt better to their environments, and thus are more likely to live long enough to reproduce. Their offspring then inherits their parents’ “survival traits.” Eventually, the species becomes dominated by those members that possess the most adaptive traits. When changes do come (environmental or otherwise), those best adapted will survive and the others will die out. Natural selection has also been called “survival of the fittest.”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3887" name="Rectangle 95"/>
          <p:cNvSpPr>
            <a:spLocks noGrp="1" noChangeArrowheads="1"/>
          </p:cNvSpPr>
          <p:nvPr>
            <p:ph type="ctrTitle"/>
          </p:nvPr>
        </p:nvSpPr>
        <p:spPr>
          <a:xfrm>
            <a:off x="685800" y="1752600"/>
            <a:ext cx="7772400" cy="1143000"/>
          </a:xfrm>
        </p:spPr>
        <p:txBody>
          <a:bodyPr anchor="b"/>
          <a:lstStyle>
            <a:lvl1pPr>
              <a:defRPr/>
            </a:lvl1pPr>
          </a:lstStyle>
          <a:p>
            <a:r>
              <a:rPr lang="en-US"/>
              <a:t>Click to edit Master title style</a:t>
            </a:r>
          </a:p>
        </p:txBody>
      </p:sp>
      <p:sp>
        <p:nvSpPr>
          <p:cNvPr id="33888" name="Rectangle 96"/>
          <p:cNvSpPr>
            <a:spLocks noGrp="1" noChangeArrowheads="1"/>
          </p:cNvSpPr>
          <p:nvPr>
            <p:ph type="subTitle" idx="1"/>
          </p:nvPr>
        </p:nvSpPr>
        <p:spPr>
          <a:xfrm>
            <a:off x="1371600" y="4114800"/>
            <a:ext cx="6400800" cy="1752600"/>
          </a:xfrm>
        </p:spPr>
        <p:txBody>
          <a:bodyPr/>
          <a:lstStyle>
            <a:lvl1pPr marL="0" indent="0" algn="ctr">
              <a:buFontTx/>
              <a:buNone/>
              <a:defRPr/>
            </a:lvl1pPr>
          </a:lstStyle>
          <a:p>
            <a:r>
              <a:rPr lang="en-US"/>
              <a:t>Click to edit Master subtitle style</a:t>
            </a:r>
          </a:p>
        </p:txBody>
      </p:sp>
      <p:sp>
        <p:nvSpPr>
          <p:cNvPr id="33889" name="Rectangle 97"/>
          <p:cNvSpPr>
            <a:spLocks noGrp="1" noChangeArrowheads="1"/>
          </p:cNvSpPr>
          <p:nvPr>
            <p:ph type="dt" sz="half" idx="2"/>
          </p:nvPr>
        </p:nvSpPr>
        <p:spPr/>
        <p:txBody>
          <a:bodyPr/>
          <a:lstStyle>
            <a:lvl1pPr>
              <a:defRPr/>
            </a:lvl1pPr>
          </a:lstStyle>
          <a:p>
            <a:endParaRPr lang="en-US"/>
          </a:p>
        </p:txBody>
      </p:sp>
      <p:sp>
        <p:nvSpPr>
          <p:cNvPr id="33890" name="Rectangle 98"/>
          <p:cNvSpPr>
            <a:spLocks noGrp="1" noChangeArrowheads="1"/>
          </p:cNvSpPr>
          <p:nvPr>
            <p:ph type="ftr" sz="quarter" idx="3"/>
          </p:nvPr>
        </p:nvSpPr>
        <p:spPr/>
        <p:txBody>
          <a:bodyPr/>
          <a:lstStyle>
            <a:lvl1pPr>
              <a:defRPr/>
            </a:lvl1pPr>
          </a:lstStyle>
          <a:p>
            <a:endParaRPr lang="en-US"/>
          </a:p>
        </p:txBody>
      </p:sp>
      <p:sp>
        <p:nvSpPr>
          <p:cNvPr id="33891" name="Rectangle 99"/>
          <p:cNvSpPr>
            <a:spLocks noGrp="1" noChangeArrowheads="1"/>
          </p:cNvSpPr>
          <p:nvPr>
            <p:ph type="sldNum" sz="quarter" idx="4"/>
          </p:nvPr>
        </p:nvSpPr>
        <p:spPr/>
        <p:txBody>
          <a:bodyPr/>
          <a:lstStyle>
            <a:lvl1pPr>
              <a:defRPr/>
            </a:lvl1pPr>
          </a:lstStyle>
          <a:p>
            <a:r>
              <a:rPr lang="en-US"/>
              <a:t>Slide # </a:t>
            </a:r>
            <a:fld id="{7833C40E-9A35-49F3-9B6F-A7D61C0582A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Slide # </a:t>
            </a:r>
            <a:fld id="{BA81D4F9-0E49-480E-8EBE-A134AB39657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8382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8382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Slide # </a:t>
            </a:r>
            <a:fld id="{F4E4DAE5-8D74-484F-8BBC-C6014117488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2133600"/>
            <a:ext cx="3810000" cy="4114800"/>
          </a:xfrm>
        </p:spPr>
        <p:txBody>
          <a:bodyPr/>
          <a:lstStyle/>
          <a:p>
            <a:endParaRPr lang="en-US"/>
          </a:p>
        </p:txBody>
      </p:sp>
      <p:sp>
        <p:nvSpPr>
          <p:cNvPr id="4" name="Text Placeholder 3"/>
          <p:cNvSpPr>
            <a:spLocks noGrp="1"/>
          </p:cNvSpPr>
          <p:nvPr>
            <p:ph type="body" sz="half" idx="2"/>
          </p:nvPr>
        </p:nvSpPr>
        <p:spPr>
          <a:xfrm>
            <a:off x="4648200" y="2133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096000"/>
            <a:ext cx="1905000" cy="457200"/>
          </a:xfrm>
        </p:spPr>
        <p:txBody>
          <a:bodyPr/>
          <a:lstStyle>
            <a:lvl1pPr>
              <a:defRPr/>
            </a:lvl1pPr>
          </a:lstStyle>
          <a:p>
            <a:r>
              <a:rPr lang="en-US"/>
              <a:t>Slide # </a:t>
            </a:r>
            <a:fld id="{BF873D67-DADB-46EB-BFAD-B8141732ABA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33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2133600"/>
            <a:ext cx="3810000" cy="4114800"/>
          </a:xfrm>
        </p:spPr>
        <p:txBody>
          <a:bodyPr/>
          <a:lstStyle/>
          <a:p>
            <a:endParaRPr lang="en-US"/>
          </a:p>
        </p:txBody>
      </p:sp>
      <p:sp>
        <p:nvSpPr>
          <p:cNvPr id="5" name="Date Placeholder 4"/>
          <p:cNvSpPr>
            <a:spLocks noGrp="1"/>
          </p:cNvSpPr>
          <p:nvPr>
            <p:ph type="dt" sz="half" idx="10"/>
          </p:nvPr>
        </p:nvSpPr>
        <p:spPr>
          <a:xfrm>
            <a:off x="6858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096000"/>
            <a:ext cx="1905000" cy="457200"/>
          </a:xfrm>
        </p:spPr>
        <p:txBody>
          <a:bodyPr/>
          <a:lstStyle>
            <a:lvl1pPr>
              <a:defRPr/>
            </a:lvl1pPr>
          </a:lstStyle>
          <a:p>
            <a:r>
              <a:rPr lang="en-US"/>
              <a:t>Slide # </a:t>
            </a:r>
            <a:fld id="{97E5B203-0DB0-4747-9964-F92CCD3AA68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Slide # </a:t>
            </a:r>
            <a:fld id="{89B3EFEF-2AF1-4591-95D8-501627EE691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Slide # </a:t>
            </a:r>
            <a:fld id="{DE06B494-D14C-42ED-B667-E666D86D54E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a:t>Slide # </a:t>
            </a:r>
            <a:fld id="{FCEC68F8-0F04-48FE-808A-E37FC13D56B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r>
              <a:rPr lang="en-US"/>
              <a:t>Slide # </a:t>
            </a:r>
            <a:fld id="{255D2832-1EC3-4D85-B4A3-EE7C08E0B59F}"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r>
              <a:rPr lang="en-US"/>
              <a:t>Slide # </a:t>
            </a:r>
            <a:fld id="{643B6B8A-421C-4541-87C9-D05084AE722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r>
              <a:rPr lang="en-US"/>
              <a:t>Slide # </a:t>
            </a:r>
            <a:fld id="{A058D496-73A7-45B1-93DD-1954A5A9C23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a:t>Slide # </a:t>
            </a:r>
            <a:fld id="{ECA58007-9998-4991-8907-B77306E140A2}"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r>
              <a:rPr lang="en-US"/>
              <a:t>Slide # </a:t>
            </a:r>
            <a:fld id="{1D5D7737-4B0A-4F48-A0D1-5A6DB4FE519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2623" name="Rectangle 95"/>
          <p:cNvSpPr>
            <a:spLocks noGrp="1" noChangeArrowheads="1"/>
          </p:cNvSpPr>
          <p:nvPr>
            <p:ph type="title"/>
          </p:nvPr>
        </p:nvSpPr>
        <p:spPr bwMode="auto">
          <a:xfrm>
            <a:off x="685800" y="8382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2624" name="Rectangle 96"/>
          <p:cNvSpPr>
            <a:spLocks noGrp="1" noChangeArrowheads="1"/>
          </p:cNvSpPr>
          <p:nvPr>
            <p:ph type="body" idx="1"/>
          </p:nvPr>
        </p:nvSpPr>
        <p:spPr bwMode="auto">
          <a:xfrm>
            <a:off x="685800" y="21336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625" name="Rectangle 97"/>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i="1">
                <a:solidFill>
                  <a:schemeClr val="tx2"/>
                </a:solidFill>
              </a:defRPr>
            </a:lvl1pPr>
          </a:lstStyle>
          <a:p>
            <a:endParaRPr lang="en-US"/>
          </a:p>
        </p:txBody>
      </p:sp>
      <p:sp>
        <p:nvSpPr>
          <p:cNvPr id="22626" name="Rectangle 98"/>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i="1">
                <a:solidFill>
                  <a:schemeClr val="tx2"/>
                </a:solidFill>
              </a:defRPr>
            </a:lvl1pPr>
          </a:lstStyle>
          <a:p>
            <a:endParaRPr lang="en-US"/>
          </a:p>
        </p:txBody>
      </p:sp>
      <p:sp>
        <p:nvSpPr>
          <p:cNvPr id="22627" name="Rectangle 99"/>
          <p:cNvSpPr>
            <a:spLocks noGrp="1" noChangeArrowheads="1"/>
          </p:cNvSpPr>
          <p:nvPr>
            <p:ph type="sldNum" sz="quarter" idx="4"/>
          </p:nvPr>
        </p:nvSpPr>
        <p:spPr bwMode="auto">
          <a:xfrm>
            <a:off x="6553200" y="60960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r>
              <a:rPr lang="en-US"/>
              <a:t>Slide # </a:t>
            </a:r>
            <a:fld id="{D772524F-C111-4D4F-BF89-10E70E43E868}"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SzPct val="90000"/>
        <a:buBlip>
          <a:blip r:embed="rId16"/>
        </a:buBlip>
        <a:defRPr sz="3200">
          <a:solidFill>
            <a:schemeClr val="tx1"/>
          </a:solidFill>
          <a:latin typeface="+mn-lt"/>
          <a:ea typeface="+mn-ea"/>
          <a:cs typeface="+mn-cs"/>
        </a:defRPr>
      </a:lvl1pPr>
      <a:lvl2pPr marL="742950" indent="-285750" algn="l" rtl="0" fontAlgn="base">
        <a:spcBef>
          <a:spcPct val="20000"/>
        </a:spcBef>
        <a:spcAft>
          <a:spcPct val="0"/>
        </a:spcAft>
        <a:buSzPct val="90000"/>
        <a:buBlip>
          <a:blip r:embed="rId17"/>
        </a:buBlip>
        <a:defRPr sz="2800">
          <a:solidFill>
            <a:schemeClr val="tx1"/>
          </a:solidFill>
          <a:latin typeface="+mn-lt"/>
        </a:defRPr>
      </a:lvl2pPr>
      <a:lvl3pPr marL="1143000" indent="-228600" algn="l" rtl="0" fontAlgn="base">
        <a:spcBef>
          <a:spcPct val="20000"/>
        </a:spcBef>
        <a:spcAft>
          <a:spcPct val="0"/>
        </a:spcAft>
        <a:buBlip>
          <a:blip r:embed="rId18"/>
        </a:buBlip>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notesSlide" Target="../notesSlides/notesSlide19.xml"/><Relationship Id="rId16" Type="http://schemas.openxmlformats.org/officeDocument/2006/relationships/image" Target="../media/image26.jpeg"/><Relationship Id="rId1" Type="http://schemas.openxmlformats.org/officeDocument/2006/relationships/slideLayout" Target="../slideLayouts/slideLayout6.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5" Type="http://schemas.openxmlformats.org/officeDocument/2006/relationships/image" Target="../media/image2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40.jpeg"/><Relationship Id="rId4" Type="http://schemas.openxmlformats.org/officeDocument/2006/relationships/image" Target="../media/image39.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53.jpeg"/><Relationship Id="rId3" Type="http://schemas.openxmlformats.org/officeDocument/2006/relationships/image" Target="../media/image44.jpeg"/><Relationship Id="rId7" Type="http://schemas.openxmlformats.org/officeDocument/2006/relationships/image" Target="../media/image48.jpeg"/><Relationship Id="rId12" Type="http://schemas.openxmlformats.org/officeDocument/2006/relationships/image" Target="../media/image52.jpeg"/><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image" Target="../media/image47.jpeg"/><Relationship Id="rId11" Type="http://schemas.openxmlformats.org/officeDocument/2006/relationships/image" Target="../media/image51.jpeg"/><Relationship Id="rId5" Type="http://schemas.openxmlformats.org/officeDocument/2006/relationships/image" Target="../media/image46.jpeg"/><Relationship Id="rId10" Type="http://schemas.openxmlformats.org/officeDocument/2006/relationships/image" Target="../media/image50.jpeg"/><Relationship Id="rId4" Type="http://schemas.openxmlformats.org/officeDocument/2006/relationships/image" Target="../media/image45.jpeg"/><Relationship Id="rId9" Type="http://schemas.openxmlformats.org/officeDocument/2006/relationships/image" Target="../media/image4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2.jpeg"/><Relationship Id="rId2" Type="http://schemas.openxmlformats.org/officeDocument/2006/relationships/notesSlide" Target="../notesSlides/notesSlide47.xml"/><Relationship Id="rId1" Type="http://schemas.openxmlformats.org/officeDocument/2006/relationships/slideLayout" Target="../slideLayouts/slideLayout6.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notesSlide" Target="../notesSlides/notesSlide53.xml"/><Relationship Id="rId1" Type="http://schemas.openxmlformats.org/officeDocument/2006/relationships/slideLayout" Target="../slideLayouts/slideLayout6.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r>
              <a:rPr lang="en-US"/>
              <a:t>Slide # </a:t>
            </a:r>
            <a:fld id="{12A7DEB7-3547-4964-87AB-2DBA626DFABF}" type="slidenum">
              <a:rPr lang="en-US"/>
              <a:pPr/>
              <a:t>1</a:t>
            </a:fld>
            <a:endParaRPr lang="en-US"/>
          </a:p>
        </p:txBody>
      </p:sp>
      <p:sp>
        <p:nvSpPr>
          <p:cNvPr id="335874" name="Rectangle 2"/>
          <p:cNvSpPr>
            <a:spLocks noGrp="1" noChangeArrowheads="1"/>
          </p:cNvSpPr>
          <p:nvPr>
            <p:ph type="title"/>
          </p:nvPr>
        </p:nvSpPr>
        <p:spPr/>
        <p:txBody>
          <a:bodyPr/>
          <a:lstStyle/>
          <a:p>
            <a:r>
              <a:rPr lang="en-US"/>
              <a:t>Approaches to Psychology </a:t>
            </a:r>
          </a:p>
        </p:txBody>
      </p:sp>
      <p:pic>
        <p:nvPicPr>
          <p:cNvPr id="335875" name="Picture 3" descr="yoda"/>
          <p:cNvPicPr>
            <a:picLocks noChangeAspect="1" noChangeArrowheads="1"/>
          </p:cNvPicPr>
          <p:nvPr/>
        </p:nvPicPr>
        <p:blipFill>
          <a:blip r:embed="rId3" cstate="print"/>
          <a:srcRect/>
          <a:stretch>
            <a:fillRect/>
          </a:stretch>
        </p:blipFill>
        <p:spPr bwMode="auto">
          <a:xfrm>
            <a:off x="2057400" y="2057400"/>
            <a:ext cx="5029200" cy="3806825"/>
          </a:xfrm>
          <a:prstGeom prst="rect">
            <a:avLst/>
          </a:prstGeom>
          <a:noFill/>
        </p:spPr>
      </p:pic>
      <p:sp>
        <p:nvSpPr>
          <p:cNvPr id="335876" name="Text Box 4"/>
          <p:cNvSpPr txBox="1">
            <a:spLocks noChangeArrowheads="1"/>
          </p:cNvSpPr>
          <p:nvPr/>
        </p:nvSpPr>
        <p:spPr bwMode="ltGray">
          <a:xfrm>
            <a:off x="2754313" y="5867400"/>
            <a:ext cx="3703637" cy="457200"/>
          </a:xfrm>
          <a:prstGeom prst="rect">
            <a:avLst/>
          </a:prstGeom>
          <a:noFill/>
          <a:ln w="9525">
            <a:noFill/>
            <a:miter lim="800000"/>
            <a:headEnd/>
            <a:tailEnd/>
          </a:ln>
          <a:effectLst/>
        </p:spPr>
        <p:txBody>
          <a:bodyPr wrap="none">
            <a:spAutoFit/>
          </a:bodyPr>
          <a:lstStyle/>
          <a:p>
            <a:r>
              <a:rPr lang="en-US"/>
              <a:t>“Psychology, I like.” – Yoda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t>Slide # </a:t>
            </a:r>
            <a:fld id="{138311B1-DBB9-4142-AB94-B18AA7A3FCD7}" type="slidenum">
              <a:rPr lang="en-US"/>
              <a:pPr/>
              <a:t>10</a:t>
            </a:fld>
            <a:endParaRPr lang="en-US"/>
          </a:p>
        </p:txBody>
      </p:sp>
      <p:sp>
        <p:nvSpPr>
          <p:cNvPr id="103426" name="Rectangle 2"/>
          <p:cNvSpPr>
            <a:spLocks noGrp="1" noChangeArrowheads="1"/>
          </p:cNvSpPr>
          <p:nvPr>
            <p:ph type="title"/>
          </p:nvPr>
        </p:nvSpPr>
        <p:spPr/>
        <p:txBody>
          <a:bodyPr/>
          <a:lstStyle/>
          <a:p>
            <a:r>
              <a:rPr lang="en-US" dirty="0" smtClean="0"/>
              <a:t>William James’s </a:t>
            </a:r>
            <a:r>
              <a:rPr lang="en-US" dirty="0"/>
              <a:t>Adaptation of </a:t>
            </a:r>
            <a:br>
              <a:rPr lang="en-US" dirty="0"/>
            </a:br>
            <a:r>
              <a:rPr lang="en-US" dirty="0"/>
              <a:t>Darwin’s Principles</a:t>
            </a:r>
          </a:p>
        </p:txBody>
      </p:sp>
      <p:sp>
        <p:nvSpPr>
          <p:cNvPr id="103427" name="Rectangle 3"/>
          <p:cNvSpPr>
            <a:spLocks noGrp="1" noChangeArrowheads="1"/>
          </p:cNvSpPr>
          <p:nvPr>
            <p:ph type="body" sz="half" idx="2"/>
          </p:nvPr>
        </p:nvSpPr>
        <p:spPr/>
        <p:txBody>
          <a:bodyPr/>
          <a:lstStyle/>
          <a:p>
            <a:r>
              <a:rPr lang="en-US" sz="2800"/>
              <a:t>“The most adaptive behaviors in an individual are the ones that grow stronger and become habitual.”</a:t>
            </a:r>
          </a:p>
        </p:txBody>
      </p:sp>
      <p:pic>
        <p:nvPicPr>
          <p:cNvPr id="103430" name="Picture 6" descr="mvc-010s"/>
          <p:cNvPicPr>
            <a:picLocks noGrp="1" noChangeAspect="1" noChangeArrowheads="1"/>
          </p:cNvPicPr>
          <p:nvPr>
            <p:ph type="clipArt" sz="half" idx="1"/>
          </p:nvPr>
        </p:nvPicPr>
        <p:blipFill>
          <a:blip r:embed="rId3" cstate="print"/>
          <a:srcRect/>
          <a:stretch>
            <a:fillRect/>
          </a:stretch>
        </p:blipFill>
        <p:spPr>
          <a:xfrm>
            <a:off x="1047750" y="2133600"/>
            <a:ext cx="3086100" cy="4114800"/>
          </a:xfrm>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t>Slide # </a:t>
            </a:r>
            <a:fld id="{91181D2D-0AE2-470E-A971-2B7D2B66132E}" type="slidenum">
              <a:rPr lang="en-US"/>
              <a:pPr/>
              <a:t>11</a:t>
            </a:fld>
            <a:endParaRPr lang="en-US"/>
          </a:p>
        </p:txBody>
      </p:sp>
      <p:sp>
        <p:nvSpPr>
          <p:cNvPr id="106498" name="Rectangle 2"/>
          <p:cNvSpPr>
            <a:spLocks noGrp="1" noChangeArrowheads="1"/>
          </p:cNvSpPr>
          <p:nvPr>
            <p:ph type="title"/>
          </p:nvPr>
        </p:nvSpPr>
        <p:spPr/>
        <p:txBody>
          <a:bodyPr/>
          <a:lstStyle/>
          <a:p>
            <a:r>
              <a:rPr lang="en-US"/>
              <a:t>Key Points in the </a:t>
            </a:r>
            <a:br>
              <a:rPr lang="en-US"/>
            </a:br>
            <a:r>
              <a:rPr lang="en-US"/>
              <a:t>Evolutionary Approach</a:t>
            </a:r>
          </a:p>
        </p:txBody>
      </p:sp>
      <p:sp>
        <p:nvSpPr>
          <p:cNvPr id="106500" name="Rectangle 4"/>
          <p:cNvSpPr>
            <a:spLocks noGrp="1" noChangeArrowheads="1"/>
          </p:cNvSpPr>
          <p:nvPr>
            <p:ph type="body" sz="half" idx="2"/>
          </p:nvPr>
        </p:nvSpPr>
        <p:spPr/>
        <p:txBody>
          <a:bodyPr/>
          <a:lstStyle/>
          <a:p>
            <a:r>
              <a:rPr lang="en-US" sz="2400"/>
              <a:t>The adaptive value of behavior</a:t>
            </a:r>
          </a:p>
          <a:p>
            <a:r>
              <a:rPr lang="en-US" sz="2400"/>
              <a:t>The biological mechanisms that make it possible</a:t>
            </a:r>
          </a:p>
          <a:p>
            <a:r>
              <a:rPr lang="en-US" sz="2400"/>
              <a:t>The environmental conditions that either encourage or discourage behavior</a:t>
            </a:r>
          </a:p>
        </p:txBody>
      </p:sp>
      <p:pic>
        <p:nvPicPr>
          <p:cNvPr id="106502" name="Picture 6" descr="mvc-010s"/>
          <p:cNvPicPr>
            <a:picLocks noGrp="1" noChangeAspect="1" noChangeArrowheads="1"/>
          </p:cNvPicPr>
          <p:nvPr>
            <p:ph type="clipArt" sz="half" idx="1"/>
          </p:nvPr>
        </p:nvPicPr>
        <p:blipFill>
          <a:blip r:embed="rId3" cstate="print"/>
          <a:srcRect/>
          <a:stretch>
            <a:fillRect/>
          </a:stretch>
        </p:blipFill>
        <p:spPr>
          <a:xfrm>
            <a:off x="1047750" y="2133600"/>
            <a:ext cx="3086100" cy="4114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06500">
                                            <p:txEl>
                                              <p:pRg st="0" end="0"/>
                                            </p:txEl>
                                          </p:spTgt>
                                        </p:tgtEl>
                                        <p:attrNameLst>
                                          <p:attrName>style.visibility</p:attrName>
                                        </p:attrNameLst>
                                      </p:cBhvr>
                                      <p:to>
                                        <p:strVal val="visible"/>
                                      </p:to>
                                    </p:set>
                                    <p:anim calcmode="lin" valueType="num">
                                      <p:cBhvr additive="base">
                                        <p:cTn id="7" dur="5000" fill="hold"/>
                                        <p:tgtEl>
                                          <p:spTgt spid="106500">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065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06500">
                                            <p:txEl>
                                              <p:pRg st="1" end="1"/>
                                            </p:txEl>
                                          </p:spTgt>
                                        </p:tgtEl>
                                        <p:attrNameLst>
                                          <p:attrName>style.visibility</p:attrName>
                                        </p:attrNameLst>
                                      </p:cBhvr>
                                      <p:to>
                                        <p:strVal val="visible"/>
                                      </p:to>
                                    </p:set>
                                    <p:anim calcmode="lin" valueType="num">
                                      <p:cBhvr additive="base">
                                        <p:cTn id="13" dur="5000" fill="hold"/>
                                        <p:tgtEl>
                                          <p:spTgt spid="106500">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1065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06500">
                                            <p:txEl>
                                              <p:pRg st="2" end="2"/>
                                            </p:txEl>
                                          </p:spTgt>
                                        </p:tgtEl>
                                        <p:attrNameLst>
                                          <p:attrName>style.visibility</p:attrName>
                                        </p:attrNameLst>
                                      </p:cBhvr>
                                      <p:to>
                                        <p:strVal val="visible"/>
                                      </p:to>
                                    </p:set>
                                    <p:anim calcmode="lin" valueType="num">
                                      <p:cBhvr additive="base">
                                        <p:cTn id="19" dur="5000" fill="hold"/>
                                        <p:tgtEl>
                                          <p:spTgt spid="106500">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10650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t>Slide # </a:t>
            </a:r>
            <a:fld id="{B88599AD-ECC5-42DA-B7B3-7C7E802EFFE2}" type="slidenum">
              <a:rPr lang="en-US"/>
              <a:pPr/>
              <a:t>12</a:t>
            </a:fld>
            <a:endParaRPr lang="en-US"/>
          </a:p>
        </p:txBody>
      </p:sp>
      <p:sp>
        <p:nvSpPr>
          <p:cNvPr id="108546" name="Rectangle 2"/>
          <p:cNvSpPr>
            <a:spLocks noGrp="1" noChangeArrowheads="1"/>
          </p:cNvSpPr>
          <p:nvPr>
            <p:ph type="title"/>
          </p:nvPr>
        </p:nvSpPr>
        <p:spPr/>
        <p:txBody>
          <a:bodyPr/>
          <a:lstStyle/>
          <a:p>
            <a:r>
              <a:rPr lang="en-US"/>
              <a:t>The Adaptive Value</a:t>
            </a:r>
          </a:p>
        </p:txBody>
      </p:sp>
      <p:sp>
        <p:nvSpPr>
          <p:cNvPr id="108548" name="Rectangle 4"/>
          <p:cNvSpPr>
            <a:spLocks noGrp="1" noChangeArrowheads="1"/>
          </p:cNvSpPr>
          <p:nvPr>
            <p:ph type="body" idx="1"/>
          </p:nvPr>
        </p:nvSpPr>
        <p:spPr/>
        <p:txBody>
          <a:bodyPr/>
          <a:lstStyle/>
          <a:p>
            <a:r>
              <a:rPr lang="en-US"/>
              <a:t>Evolutionary psychology examines behaviors in terms of their adaptive value for a species over the course of many generations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548">
                                            <p:txEl>
                                              <p:pRg st="0" end="0"/>
                                            </p:txEl>
                                          </p:spTgt>
                                        </p:tgtEl>
                                        <p:attrNameLst>
                                          <p:attrName>style.visibility</p:attrName>
                                        </p:attrNameLst>
                                      </p:cBhvr>
                                      <p:to>
                                        <p:strVal val="visible"/>
                                      </p:to>
                                    </p:set>
                                    <p:animEffect transition="in" filter="blinds(horizontal)">
                                      <p:cBhvr>
                                        <p:cTn id="7" dur="500"/>
                                        <p:tgtEl>
                                          <p:spTgt spid="1085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t>Slide # </a:t>
            </a:r>
            <a:fld id="{64559B83-576A-4F9E-B909-16A1022F79D1}" type="slidenum">
              <a:rPr lang="en-US"/>
              <a:pPr/>
              <a:t>13</a:t>
            </a:fld>
            <a:endParaRPr lang="en-US"/>
          </a:p>
        </p:txBody>
      </p:sp>
      <p:sp>
        <p:nvSpPr>
          <p:cNvPr id="111618" name="Rectangle 2"/>
          <p:cNvSpPr>
            <a:spLocks noGrp="1" noChangeArrowheads="1"/>
          </p:cNvSpPr>
          <p:nvPr>
            <p:ph type="title"/>
          </p:nvPr>
        </p:nvSpPr>
        <p:spPr>
          <a:xfrm>
            <a:off x="304800" y="609600"/>
            <a:ext cx="7772400" cy="1143000"/>
          </a:xfrm>
        </p:spPr>
        <p:txBody>
          <a:bodyPr/>
          <a:lstStyle/>
          <a:p>
            <a:r>
              <a:rPr lang="en-US"/>
              <a:t>An Example from the Evolutionary Perspective</a:t>
            </a:r>
          </a:p>
        </p:txBody>
      </p:sp>
      <p:sp>
        <p:nvSpPr>
          <p:cNvPr id="111619" name="Rectangle 3"/>
          <p:cNvSpPr>
            <a:spLocks noGrp="1" noChangeArrowheads="1"/>
          </p:cNvSpPr>
          <p:nvPr>
            <p:ph type="body" sz="half" idx="1"/>
          </p:nvPr>
        </p:nvSpPr>
        <p:spPr>
          <a:xfrm>
            <a:off x="1295400" y="2590800"/>
            <a:ext cx="3200400" cy="3657600"/>
          </a:xfrm>
        </p:spPr>
        <p:txBody>
          <a:bodyPr/>
          <a:lstStyle/>
          <a:p>
            <a:r>
              <a:rPr lang="en-US" sz="2800"/>
              <a:t>Male vs. Female: differences in visual-spatial ability</a:t>
            </a:r>
          </a:p>
          <a:p>
            <a:r>
              <a:rPr lang="en-US" sz="2800"/>
              <a:t>Hunting vs. gathering</a:t>
            </a:r>
          </a:p>
        </p:txBody>
      </p:sp>
      <p:pic>
        <p:nvPicPr>
          <p:cNvPr id="111623" name="Picture 7" descr="mvc-017s"/>
          <p:cNvPicPr>
            <a:picLocks noGrp="1" noChangeAspect="1" noChangeArrowheads="1"/>
          </p:cNvPicPr>
          <p:nvPr>
            <p:ph type="clipArt" sz="half" idx="2"/>
          </p:nvPr>
        </p:nvPicPr>
        <p:blipFill>
          <a:blip r:embed="rId3" cstate="print"/>
          <a:srcRect/>
          <a:stretch>
            <a:fillRect/>
          </a:stretch>
        </p:blipFill>
        <p:spPr>
          <a:xfrm>
            <a:off x="4648200" y="2762250"/>
            <a:ext cx="3810000" cy="28575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16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t>Slide # </a:t>
            </a:r>
            <a:fld id="{99EBDAA3-C8BC-4630-8BD9-86A9218AD058}" type="slidenum">
              <a:rPr lang="en-US"/>
              <a:pPr/>
              <a:t>14</a:t>
            </a:fld>
            <a:endParaRPr lang="en-US"/>
          </a:p>
        </p:txBody>
      </p:sp>
      <p:sp>
        <p:nvSpPr>
          <p:cNvPr id="114690" name="Rectangle 2"/>
          <p:cNvSpPr>
            <a:spLocks noGrp="1" noChangeArrowheads="1"/>
          </p:cNvSpPr>
          <p:nvPr>
            <p:ph type="title"/>
          </p:nvPr>
        </p:nvSpPr>
        <p:spPr/>
        <p:txBody>
          <a:bodyPr/>
          <a:lstStyle/>
          <a:p>
            <a:r>
              <a:rPr lang="en-US"/>
              <a:t>Other Examples</a:t>
            </a:r>
          </a:p>
        </p:txBody>
      </p:sp>
      <p:sp>
        <p:nvSpPr>
          <p:cNvPr id="114691" name="Rectangle 3"/>
          <p:cNvSpPr>
            <a:spLocks noGrp="1" noChangeArrowheads="1"/>
          </p:cNvSpPr>
          <p:nvPr>
            <p:ph type="body" idx="1"/>
          </p:nvPr>
        </p:nvSpPr>
        <p:spPr/>
        <p:txBody>
          <a:bodyPr/>
          <a:lstStyle/>
          <a:p>
            <a:pPr>
              <a:lnSpc>
                <a:spcPct val="90000"/>
              </a:lnSpc>
            </a:pPr>
            <a:r>
              <a:rPr lang="en-US"/>
              <a:t>Fear of snakes and spiders</a:t>
            </a:r>
          </a:p>
          <a:p>
            <a:pPr>
              <a:lnSpc>
                <a:spcPct val="90000"/>
              </a:lnSpc>
            </a:pPr>
            <a:r>
              <a:rPr lang="en-US"/>
              <a:t>Greater sexual jealousy in males</a:t>
            </a:r>
          </a:p>
          <a:p>
            <a:pPr>
              <a:lnSpc>
                <a:spcPct val="90000"/>
              </a:lnSpc>
            </a:pPr>
            <a:r>
              <a:rPr lang="en-US"/>
              <a:t>Preference for foods rich in fats and sugars</a:t>
            </a:r>
          </a:p>
          <a:p>
            <a:pPr>
              <a:lnSpc>
                <a:spcPct val="90000"/>
              </a:lnSpc>
            </a:pPr>
            <a:r>
              <a:rPr lang="en-US"/>
              <a:t>Women’s greater emphasis on a potential mate’s economic resources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Effect transition="in" filter="blinds(horizontal)">
                                      <p:cBhvr>
                                        <p:cTn id="7" dur="500"/>
                                        <p:tgtEl>
                                          <p:spTgt spid="1146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4691">
                                            <p:txEl>
                                              <p:pRg st="1" end="1"/>
                                            </p:txEl>
                                          </p:spTgt>
                                        </p:tgtEl>
                                        <p:attrNameLst>
                                          <p:attrName>style.visibility</p:attrName>
                                        </p:attrNameLst>
                                      </p:cBhvr>
                                      <p:to>
                                        <p:strVal val="visible"/>
                                      </p:to>
                                    </p:set>
                                    <p:animEffect transition="in" filter="blinds(horizontal)">
                                      <p:cBhvr>
                                        <p:cTn id="12" dur="500"/>
                                        <p:tgtEl>
                                          <p:spTgt spid="1146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4691">
                                            <p:txEl>
                                              <p:pRg st="2" end="2"/>
                                            </p:txEl>
                                          </p:spTgt>
                                        </p:tgtEl>
                                        <p:attrNameLst>
                                          <p:attrName>style.visibility</p:attrName>
                                        </p:attrNameLst>
                                      </p:cBhvr>
                                      <p:to>
                                        <p:strVal val="visible"/>
                                      </p:to>
                                    </p:set>
                                    <p:animEffect transition="in" filter="blinds(horizontal)">
                                      <p:cBhvr>
                                        <p:cTn id="17" dur="500"/>
                                        <p:tgtEl>
                                          <p:spTgt spid="11469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4691">
                                            <p:txEl>
                                              <p:pRg st="3" end="3"/>
                                            </p:txEl>
                                          </p:spTgt>
                                        </p:tgtEl>
                                        <p:attrNameLst>
                                          <p:attrName>style.visibility</p:attrName>
                                        </p:attrNameLst>
                                      </p:cBhvr>
                                      <p:to>
                                        <p:strVal val="visible"/>
                                      </p:to>
                                    </p:set>
                                    <p:animEffect transition="in" filter="blinds(horizontal)">
                                      <p:cBhvr>
                                        <p:cTn id="22" dur="500"/>
                                        <p:tgtEl>
                                          <p:spTgt spid="1146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t>Slide # </a:t>
            </a:r>
            <a:fld id="{A12F798E-D925-4038-B66F-8670B311375A}" type="slidenum">
              <a:rPr lang="en-US"/>
              <a:pPr/>
              <a:t>15</a:t>
            </a:fld>
            <a:endParaRPr lang="en-US"/>
          </a:p>
        </p:txBody>
      </p:sp>
      <p:sp>
        <p:nvSpPr>
          <p:cNvPr id="117762" name="Rectangle 2"/>
          <p:cNvSpPr>
            <a:spLocks noGrp="1" noChangeArrowheads="1"/>
          </p:cNvSpPr>
          <p:nvPr>
            <p:ph type="title"/>
          </p:nvPr>
        </p:nvSpPr>
        <p:spPr/>
        <p:txBody>
          <a:bodyPr/>
          <a:lstStyle/>
          <a:p>
            <a:r>
              <a:rPr lang="en-US"/>
              <a:t>Other Evolutionary Notions</a:t>
            </a:r>
          </a:p>
        </p:txBody>
      </p:sp>
      <p:sp>
        <p:nvSpPr>
          <p:cNvPr id="117763" name="Rectangle 3"/>
          <p:cNvSpPr>
            <a:spLocks noGrp="1" noChangeArrowheads="1"/>
          </p:cNvSpPr>
          <p:nvPr>
            <p:ph type="body" idx="1"/>
          </p:nvPr>
        </p:nvSpPr>
        <p:spPr/>
        <p:txBody>
          <a:bodyPr/>
          <a:lstStyle/>
          <a:p>
            <a:r>
              <a:rPr lang="en-US"/>
              <a:t>Mating preferences, jealousy, aggression, sexual behavior, language, decision making, personality, and development</a:t>
            </a:r>
          </a:p>
          <a:p>
            <a:r>
              <a:rPr lang="en-US"/>
              <a:t>Critics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7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77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t>Slide # </a:t>
            </a:r>
            <a:fld id="{F0D2A7AC-7148-4B79-B967-FD14800AF9FD}" type="slidenum">
              <a:rPr lang="en-US"/>
              <a:pPr/>
              <a:t>16</a:t>
            </a:fld>
            <a:endParaRPr lang="en-US"/>
          </a:p>
        </p:txBody>
      </p:sp>
      <p:sp>
        <p:nvSpPr>
          <p:cNvPr id="119810" name="Rectangle 2"/>
          <p:cNvSpPr>
            <a:spLocks noGrp="1" noChangeArrowheads="1"/>
          </p:cNvSpPr>
          <p:nvPr>
            <p:ph type="title"/>
          </p:nvPr>
        </p:nvSpPr>
        <p:spPr/>
        <p:txBody>
          <a:bodyPr/>
          <a:lstStyle/>
          <a:p>
            <a:r>
              <a:rPr lang="en-US"/>
              <a:t>The Biological Approach</a:t>
            </a:r>
          </a:p>
        </p:txBody>
      </p:sp>
      <p:sp>
        <p:nvSpPr>
          <p:cNvPr id="119811" name="Rectangle 3"/>
          <p:cNvSpPr>
            <a:spLocks noGrp="1" noChangeArrowheads="1"/>
          </p:cNvSpPr>
          <p:nvPr>
            <p:ph type="body" sz="half" idx="2"/>
          </p:nvPr>
        </p:nvSpPr>
        <p:spPr/>
        <p:txBody>
          <a:bodyPr/>
          <a:lstStyle/>
          <a:p>
            <a:pPr>
              <a:lnSpc>
                <a:spcPct val="90000"/>
              </a:lnSpc>
            </a:pPr>
            <a:r>
              <a:rPr lang="en-US" sz="2400"/>
              <a:t>Behavior and mental processes are largely shaped by biological processes</a:t>
            </a:r>
          </a:p>
          <a:p>
            <a:pPr>
              <a:lnSpc>
                <a:spcPct val="90000"/>
              </a:lnSpc>
            </a:pPr>
            <a:r>
              <a:rPr lang="en-US" sz="2400"/>
              <a:t>It is not identified with any single contributor</a:t>
            </a:r>
          </a:p>
        </p:txBody>
      </p:sp>
      <p:pic>
        <p:nvPicPr>
          <p:cNvPr id="119814" name="Picture 6" descr="mvc-005s"/>
          <p:cNvPicPr>
            <a:picLocks noGrp="1" noChangeAspect="1" noChangeArrowheads="1"/>
          </p:cNvPicPr>
          <p:nvPr>
            <p:ph type="clipArt" sz="half" idx="1"/>
          </p:nvPr>
        </p:nvPicPr>
        <p:blipFill>
          <a:blip r:embed="rId3" cstate="print"/>
          <a:srcRect/>
          <a:stretch>
            <a:fillRect/>
          </a:stretch>
        </p:blipFill>
        <p:spPr>
          <a:xfrm>
            <a:off x="1047750" y="2133600"/>
            <a:ext cx="3086100" cy="4114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blinds(horizontal)">
                                      <p:cBhvr>
                                        <p:cTn id="7" dur="500"/>
                                        <p:tgtEl>
                                          <p:spTgt spid="1198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19811">
                                            <p:txEl>
                                              <p:pRg st="1" end="1"/>
                                            </p:txEl>
                                          </p:spTgt>
                                        </p:tgtEl>
                                        <p:attrNameLst>
                                          <p:attrName>style.visibility</p:attrName>
                                        </p:attrNameLst>
                                      </p:cBhvr>
                                      <p:to>
                                        <p:strVal val="visible"/>
                                      </p:to>
                                    </p:set>
                                    <p:animEffect transition="in" filter="blinds(horizontal)">
                                      <p:cBhvr>
                                        <p:cTn id="12" dur="500"/>
                                        <p:tgtEl>
                                          <p:spTgt spid="1198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t>Slide # </a:t>
            </a:r>
            <a:fld id="{5CF8202F-4DF1-4B30-B3A5-AC2EDA3C7A24}" type="slidenum">
              <a:rPr lang="en-US"/>
              <a:pPr/>
              <a:t>17</a:t>
            </a:fld>
            <a:endParaRPr lang="en-US"/>
          </a:p>
        </p:txBody>
      </p:sp>
      <p:sp>
        <p:nvSpPr>
          <p:cNvPr id="122882" name="Rectangle 2"/>
          <p:cNvSpPr>
            <a:spLocks noGrp="1" noChangeArrowheads="1"/>
          </p:cNvSpPr>
          <p:nvPr>
            <p:ph type="title"/>
          </p:nvPr>
        </p:nvSpPr>
        <p:spPr/>
        <p:txBody>
          <a:bodyPr/>
          <a:lstStyle/>
          <a:p>
            <a:r>
              <a:rPr lang="en-US"/>
              <a:t>The Biological Focus </a:t>
            </a:r>
          </a:p>
        </p:txBody>
      </p:sp>
      <p:sp>
        <p:nvSpPr>
          <p:cNvPr id="122884" name="Rectangle 4"/>
          <p:cNvSpPr>
            <a:spLocks noGrp="1" noChangeArrowheads="1"/>
          </p:cNvSpPr>
          <p:nvPr>
            <p:ph type="body" sz="half" idx="2"/>
          </p:nvPr>
        </p:nvSpPr>
        <p:spPr/>
        <p:txBody>
          <a:bodyPr/>
          <a:lstStyle/>
          <a:p>
            <a:r>
              <a:rPr lang="en-US" sz="2400"/>
              <a:t>The brain and central nervous system</a:t>
            </a:r>
          </a:p>
          <a:p>
            <a:r>
              <a:rPr lang="en-US" sz="2400"/>
              <a:t>Sensation and perception</a:t>
            </a:r>
          </a:p>
          <a:p>
            <a:r>
              <a:rPr lang="en-US" sz="2400"/>
              <a:t>Autonomic nervous system</a:t>
            </a:r>
          </a:p>
          <a:p>
            <a:r>
              <a:rPr lang="en-US" sz="2400"/>
              <a:t>Endocrine system</a:t>
            </a:r>
          </a:p>
          <a:p>
            <a:r>
              <a:rPr lang="en-US" sz="2400"/>
              <a:t>Heredity and genetics</a:t>
            </a:r>
          </a:p>
        </p:txBody>
      </p:sp>
      <p:pic>
        <p:nvPicPr>
          <p:cNvPr id="122886" name="Picture 6" descr="mvc-012s"/>
          <p:cNvPicPr>
            <a:picLocks noGrp="1" noChangeAspect="1" noChangeArrowheads="1"/>
          </p:cNvPicPr>
          <p:nvPr>
            <p:ph type="clipArt" sz="half" idx="1"/>
          </p:nvPr>
        </p:nvPicPr>
        <p:blipFill>
          <a:blip r:embed="rId3" cstate="print"/>
          <a:srcRect/>
          <a:stretch>
            <a:fillRect/>
          </a:stretch>
        </p:blipFill>
        <p:spPr>
          <a:xfrm>
            <a:off x="1047750" y="2133600"/>
            <a:ext cx="3086100" cy="4114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8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8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8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228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2288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4"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t>Slide # </a:t>
            </a:r>
            <a:fld id="{9BF22E87-E8F6-4176-AC47-810E263863D1}" type="slidenum">
              <a:rPr lang="en-US"/>
              <a:pPr/>
              <a:t>18</a:t>
            </a:fld>
            <a:endParaRPr lang="en-US"/>
          </a:p>
        </p:txBody>
      </p:sp>
      <p:sp>
        <p:nvSpPr>
          <p:cNvPr id="124930" name="Rectangle 2"/>
          <p:cNvSpPr>
            <a:spLocks noGrp="1" noChangeArrowheads="1"/>
          </p:cNvSpPr>
          <p:nvPr>
            <p:ph type="title"/>
          </p:nvPr>
        </p:nvSpPr>
        <p:spPr/>
        <p:txBody>
          <a:bodyPr/>
          <a:lstStyle/>
          <a:p>
            <a:r>
              <a:rPr lang="en-US"/>
              <a:t>Biological Focus (cont.)</a:t>
            </a:r>
          </a:p>
        </p:txBody>
      </p:sp>
      <p:sp>
        <p:nvSpPr>
          <p:cNvPr id="124932" name="Rectangle 4"/>
          <p:cNvSpPr>
            <a:spLocks noGrp="1" noChangeArrowheads="1"/>
          </p:cNvSpPr>
          <p:nvPr>
            <p:ph type="body" sz="half" idx="2"/>
          </p:nvPr>
        </p:nvSpPr>
        <p:spPr/>
        <p:txBody>
          <a:bodyPr/>
          <a:lstStyle/>
          <a:p>
            <a:pPr>
              <a:lnSpc>
                <a:spcPct val="90000"/>
              </a:lnSpc>
            </a:pPr>
            <a:r>
              <a:rPr lang="en-US" sz="2400"/>
              <a:t>The physiological basis of how we learn and remember</a:t>
            </a:r>
          </a:p>
          <a:p>
            <a:pPr>
              <a:lnSpc>
                <a:spcPct val="90000"/>
              </a:lnSpc>
            </a:pPr>
            <a:r>
              <a:rPr lang="en-US" sz="2400"/>
              <a:t>The sleep-wake cycle</a:t>
            </a:r>
          </a:p>
          <a:p>
            <a:pPr>
              <a:lnSpc>
                <a:spcPct val="90000"/>
              </a:lnSpc>
            </a:pPr>
            <a:r>
              <a:rPr lang="en-US" sz="2400"/>
              <a:t>Motivation and emotion</a:t>
            </a:r>
          </a:p>
          <a:p>
            <a:pPr>
              <a:lnSpc>
                <a:spcPct val="90000"/>
              </a:lnSpc>
            </a:pPr>
            <a:r>
              <a:rPr lang="en-US" sz="2400"/>
              <a:t>Understanding the physical bases of mental illnesses such as depression and schizophrenia</a:t>
            </a:r>
          </a:p>
        </p:txBody>
      </p:sp>
      <p:pic>
        <p:nvPicPr>
          <p:cNvPr id="124934" name="Picture 6" descr="MVC-015S"/>
          <p:cNvPicPr>
            <a:picLocks noGrp="1" noChangeAspect="1" noChangeArrowheads="1"/>
          </p:cNvPicPr>
          <p:nvPr>
            <p:ph type="clipArt" sz="half" idx="1"/>
          </p:nvPr>
        </p:nvPicPr>
        <p:blipFill>
          <a:blip r:embed="rId3" cstate="print"/>
          <a:srcRect/>
          <a:stretch>
            <a:fillRect/>
          </a:stretch>
        </p:blipFill>
        <p:spPr>
          <a:xfrm>
            <a:off x="685800" y="2762250"/>
            <a:ext cx="3810000" cy="28575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4932">
                                            <p:txEl>
                                              <p:pRg st="0" end="0"/>
                                            </p:txEl>
                                          </p:spTgt>
                                        </p:tgtEl>
                                        <p:attrNameLst>
                                          <p:attrName>style.visibility</p:attrName>
                                        </p:attrNameLst>
                                      </p:cBhvr>
                                      <p:to>
                                        <p:strVal val="visible"/>
                                      </p:to>
                                    </p:set>
                                    <p:animEffect transition="in" filter="box(in)">
                                      <p:cBhvr>
                                        <p:cTn id="7" dur="500"/>
                                        <p:tgtEl>
                                          <p:spTgt spid="1249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4932">
                                            <p:txEl>
                                              <p:pRg st="1" end="1"/>
                                            </p:txEl>
                                          </p:spTgt>
                                        </p:tgtEl>
                                        <p:attrNameLst>
                                          <p:attrName>style.visibility</p:attrName>
                                        </p:attrNameLst>
                                      </p:cBhvr>
                                      <p:to>
                                        <p:strVal val="visible"/>
                                      </p:to>
                                    </p:set>
                                    <p:animEffect transition="in" filter="box(in)">
                                      <p:cBhvr>
                                        <p:cTn id="12" dur="500"/>
                                        <p:tgtEl>
                                          <p:spTgt spid="1249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4932">
                                            <p:txEl>
                                              <p:pRg st="2" end="2"/>
                                            </p:txEl>
                                          </p:spTgt>
                                        </p:tgtEl>
                                        <p:attrNameLst>
                                          <p:attrName>style.visibility</p:attrName>
                                        </p:attrNameLst>
                                      </p:cBhvr>
                                      <p:to>
                                        <p:strVal val="visible"/>
                                      </p:to>
                                    </p:set>
                                    <p:animEffect transition="in" filter="box(in)">
                                      <p:cBhvr>
                                        <p:cTn id="17" dur="500"/>
                                        <p:tgtEl>
                                          <p:spTgt spid="1249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4932">
                                            <p:txEl>
                                              <p:pRg st="3" end="3"/>
                                            </p:txEl>
                                          </p:spTgt>
                                        </p:tgtEl>
                                        <p:attrNameLst>
                                          <p:attrName>style.visibility</p:attrName>
                                        </p:attrNameLst>
                                      </p:cBhvr>
                                      <p:to>
                                        <p:strVal val="visible"/>
                                      </p:to>
                                    </p:set>
                                    <p:animEffect transition="in" filter="box(in)">
                                      <p:cBhvr>
                                        <p:cTn id="22" dur="500"/>
                                        <p:tgtEl>
                                          <p:spTgt spid="12493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4"/>
          <p:cNvSpPr>
            <a:spLocks noGrp="1"/>
          </p:cNvSpPr>
          <p:nvPr>
            <p:ph type="sldNum" sz="quarter" idx="12"/>
          </p:nvPr>
        </p:nvSpPr>
        <p:spPr/>
        <p:txBody>
          <a:bodyPr/>
          <a:lstStyle/>
          <a:p>
            <a:r>
              <a:rPr lang="en-US"/>
              <a:t>Slide # </a:t>
            </a:r>
            <a:fld id="{9EAD5690-E634-4DE1-B072-9E5AAE528943}" type="slidenum">
              <a:rPr lang="en-US"/>
              <a:pPr/>
              <a:t>19</a:t>
            </a:fld>
            <a:endParaRPr lang="en-US"/>
          </a:p>
        </p:txBody>
      </p:sp>
      <p:sp>
        <p:nvSpPr>
          <p:cNvPr id="126978" name="Rectangle 2"/>
          <p:cNvSpPr>
            <a:spLocks noGrp="1" noChangeArrowheads="1"/>
          </p:cNvSpPr>
          <p:nvPr>
            <p:ph type="title"/>
          </p:nvPr>
        </p:nvSpPr>
        <p:spPr/>
        <p:txBody>
          <a:bodyPr/>
          <a:lstStyle/>
          <a:p>
            <a:r>
              <a:rPr lang="en-US"/>
              <a:t>Major Contributors</a:t>
            </a:r>
          </a:p>
        </p:txBody>
      </p:sp>
      <p:pic>
        <p:nvPicPr>
          <p:cNvPr id="126981" name="Picture 5" descr="mvc-010s"/>
          <p:cNvPicPr>
            <a:picLocks noChangeAspect="1" noChangeArrowheads="1"/>
          </p:cNvPicPr>
          <p:nvPr/>
        </p:nvPicPr>
        <p:blipFill>
          <a:blip r:embed="rId3" cstate="print"/>
          <a:srcRect/>
          <a:stretch>
            <a:fillRect/>
          </a:stretch>
        </p:blipFill>
        <p:spPr bwMode="auto">
          <a:xfrm flipH="1">
            <a:off x="838200" y="1752600"/>
            <a:ext cx="971550" cy="1295400"/>
          </a:xfrm>
          <a:prstGeom prst="rect">
            <a:avLst/>
          </a:prstGeom>
          <a:noFill/>
        </p:spPr>
      </p:pic>
      <p:pic>
        <p:nvPicPr>
          <p:cNvPr id="126982" name="Picture 6" descr="mvc-001s"/>
          <p:cNvPicPr>
            <a:picLocks noChangeAspect="1" noChangeArrowheads="1"/>
          </p:cNvPicPr>
          <p:nvPr/>
        </p:nvPicPr>
        <p:blipFill>
          <a:blip r:embed="rId4" cstate="print"/>
          <a:srcRect/>
          <a:stretch>
            <a:fillRect/>
          </a:stretch>
        </p:blipFill>
        <p:spPr bwMode="auto">
          <a:xfrm flipH="1">
            <a:off x="1981200" y="1752600"/>
            <a:ext cx="971550" cy="1295400"/>
          </a:xfrm>
          <a:prstGeom prst="rect">
            <a:avLst/>
          </a:prstGeom>
          <a:noFill/>
        </p:spPr>
      </p:pic>
      <p:pic>
        <p:nvPicPr>
          <p:cNvPr id="126983" name="Picture 7" descr="mvc-008s"/>
          <p:cNvPicPr>
            <a:picLocks noChangeAspect="1" noChangeArrowheads="1"/>
          </p:cNvPicPr>
          <p:nvPr/>
        </p:nvPicPr>
        <p:blipFill>
          <a:blip r:embed="rId5" cstate="print"/>
          <a:srcRect/>
          <a:stretch>
            <a:fillRect/>
          </a:stretch>
        </p:blipFill>
        <p:spPr bwMode="auto">
          <a:xfrm flipH="1">
            <a:off x="3124200" y="1828800"/>
            <a:ext cx="914400" cy="1219200"/>
          </a:xfrm>
          <a:prstGeom prst="rect">
            <a:avLst/>
          </a:prstGeom>
          <a:noFill/>
        </p:spPr>
      </p:pic>
      <p:pic>
        <p:nvPicPr>
          <p:cNvPr id="126984" name="Picture 8" descr="mvc-003s"/>
          <p:cNvPicPr>
            <a:picLocks noChangeAspect="1" noChangeArrowheads="1"/>
          </p:cNvPicPr>
          <p:nvPr/>
        </p:nvPicPr>
        <p:blipFill>
          <a:blip r:embed="rId6" cstate="print"/>
          <a:srcRect/>
          <a:stretch>
            <a:fillRect/>
          </a:stretch>
        </p:blipFill>
        <p:spPr bwMode="auto">
          <a:xfrm flipH="1">
            <a:off x="4191000" y="1828800"/>
            <a:ext cx="914400" cy="1219200"/>
          </a:xfrm>
          <a:prstGeom prst="rect">
            <a:avLst/>
          </a:prstGeom>
          <a:noFill/>
        </p:spPr>
      </p:pic>
      <p:pic>
        <p:nvPicPr>
          <p:cNvPr id="126985" name="Picture 9" descr="mvc-004s"/>
          <p:cNvPicPr>
            <a:picLocks noChangeAspect="1" noChangeArrowheads="1"/>
          </p:cNvPicPr>
          <p:nvPr/>
        </p:nvPicPr>
        <p:blipFill>
          <a:blip r:embed="rId7" cstate="print"/>
          <a:srcRect/>
          <a:stretch>
            <a:fillRect/>
          </a:stretch>
        </p:blipFill>
        <p:spPr bwMode="auto">
          <a:xfrm flipH="1">
            <a:off x="5314950" y="1828800"/>
            <a:ext cx="914400" cy="1219200"/>
          </a:xfrm>
          <a:prstGeom prst="rect">
            <a:avLst/>
          </a:prstGeom>
          <a:noFill/>
        </p:spPr>
      </p:pic>
      <p:pic>
        <p:nvPicPr>
          <p:cNvPr id="126986" name="Picture 10" descr="mvc-005s"/>
          <p:cNvPicPr>
            <a:picLocks noChangeAspect="1" noChangeArrowheads="1"/>
          </p:cNvPicPr>
          <p:nvPr/>
        </p:nvPicPr>
        <p:blipFill>
          <a:blip r:embed="rId8" cstate="print"/>
          <a:srcRect/>
          <a:stretch>
            <a:fillRect/>
          </a:stretch>
        </p:blipFill>
        <p:spPr bwMode="auto">
          <a:xfrm>
            <a:off x="6400800" y="1828800"/>
            <a:ext cx="914400" cy="1219200"/>
          </a:xfrm>
          <a:prstGeom prst="rect">
            <a:avLst/>
          </a:prstGeom>
          <a:noFill/>
        </p:spPr>
      </p:pic>
      <p:pic>
        <p:nvPicPr>
          <p:cNvPr id="126988" name="Picture 12" descr="mvc-011s"/>
          <p:cNvPicPr>
            <a:picLocks noChangeAspect="1" noChangeArrowheads="1"/>
          </p:cNvPicPr>
          <p:nvPr/>
        </p:nvPicPr>
        <p:blipFill>
          <a:blip r:embed="rId9" cstate="print"/>
          <a:srcRect/>
          <a:stretch>
            <a:fillRect/>
          </a:stretch>
        </p:blipFill>
        <p:spPr bwMode="auto">
          <a:xfrm flipH="1">
            <a:off x="838200" y="3200400"/>
            <a:ext cx="1028700" cy="1371600"/>
          </a:xfrm>
          <a:prstGeom prst="rect">
            <a:avLst/>
          </a:prstGeom>
          <a:noFill/>
        </p:spPr>
      </p:pic>
      <p:pic>
        <p:nvPicPr>
          <p:cNvPr id="126989" name="Picture 13" descr="mvc-012s"/>
          <p:cNvPicPr>
            <a:picLocks noChangeAspect="1" noChangeArrowheads="1"/>
          </p:cNvPicPr>
          <p:nvPr/>
        </p:nvPicPr>
        <p:blipFill>
          <a:blip r:embed="rId10" cstate="print"/>
          <a:srcRect/>
          <a:stretch>
            <a:fillRect/>
          </a:stretch>
        </p:blipFill>
        <p:spPr bwMode="auto">
          <a:xfrm flipH="1">
            <a:off x="2057400" y="3200400"/>
            <a:ext cx="971550" cy="1295400"/>
          </a:xfrm>
          <a:prstGeom prst="rect">
            <a:avLst/>
          </a:prstGeom>
          <a:noFill/>
        </p:spPr>
      </p:pic>
      <p:pic>
        <p:nvPicPr>
          <p:cNvPr id="126990" name="Picture 14" descr="mvc-007s"/>
          <p:cNvPicPr>
            <a:picLocks noChangeAspect="1" noChangeArrowheads="1"/>
          </p:cNvPicPr>
          <p:nvPr/>
        </p:nvPicPr>
        <p:blipFill>
          <a:blip r:embed="rId11" cstate="print"/>
          <a:srcRect/>
          <a:stretch>
            <a:fillRect/>
          </a:stretch>
        </p:blipFill>
        <p:spPr bwMode="auto">
          <a:xfrm flipH="1">
            <a:off x="3276600" y="3200400"/>
            <a:ext cx="971550" cy="1295400"/>
          </a:xfrm>
          <a:prstGeom prst="rect">
            <a:avLst/>
          </a:prstGeom>
          <a:noFill/>
        </p:spPr>
      </p:pic>
      <p:pic>
        <p:nvPicPr>
          <p:cNvPr id="126992" name="Picture 16" descr="mvc-008s"/>
          <p:cNvPicPr>
            <a:picLocks noChangeAspect="1" noChangeArrowheads="1"/>
          </p:cNvPicPr>
          <p:nvPr/>
        </p:nvPicPr>
        <p:blipFill>
          <a:blip r:embed="rId12" cstate="print"/>
          <a:srcRect/>
          <a:stretch>
            <a:fillRect/>
          </a:stretch>
        </p:blipFill>
        <p:spPr bwMode="auto">
          <a:xfrm flipH="1">
            <a:off x="4419600" y="3200400"/>
            <a:ext cx="971550" cy="1295400"/>
          </a:xfrm>
          <a:prstGeom prst="rect">
            <a:avLst/>
          </a:prstGeom>
          <a:noFill/>
        </p:spPr>
      </p:pic>
      <p:pic>
        <p:nvPicPr>
          <p:cNvPr id="126993" name="Picture 17" descr="mvc-002s"/>
          <p:cNvPicPr>
            <a:picLocks noChangeAspect="1" noChangeArrowheads="1"/>
          </p:cNvPicPr>
          <p:nvPr/>
        </p:nvPicPr>
        <p:blipFill>
          <a:blip r:embed="rId13" cstate="print"/>
          <a:srcRect/>
          <a:stretch>
            <a:fillRect/>
          </a:stretch>
        </p:blipFill>
        <p:spPr bwMode="auto">
          <a:xfrm flipH="1">
            <a:off x="5638800" y="3200400"/>
            <a:ext cx="971550" cy="1295400"/>
          </a:xfrm>
          <a:prstGeom prst="rect">
            <a:avLst/>
          </a:prstGeom>
          <a:noFill/>
        </p:spPr>
      </p:pic>
      <p:pic>
        <p:nvPicPr>
          <p:cNvPr id="126994" name="Picture 18" descr="mvc-023s"/>
          <p:cNvPicPr>
            <a:picLocks noChangeAspect="1" noChangeArrowheads="1"/>
          </p:cNvPicPr>
          <p:nvPr/>
        </p:nvPicPr>
        <p:blipFill>
          <a:blip r:embed="rId14" cstate="print"/>
          <a:srcRect/>
          <a:stretch>
            <a:fillRect/>
          </a:stretch>
        </p:blipFill>
        <p:spPr bwMode="auto">
          <a:xfrm flipH="1">
            <a:off x="6743700" y="3200400"/>
            <a:ext cx="1028700" cy="1371600"/>
          </a:xfrm>
          <a:prstGeom prst="rect">
            <a:avLst/>
          </a:prstGeom>
          <a:noFill/>
        </p:spPr>
      </p:pic>
      <p:pic>
        <p:nvPicPr>
          <p:cNvPr id="126995" name="Picture 19" descr="mvc-001s"/>
          <p:cNvPicPr>
            <a:picLocks noChangeAspect="1" noChangeArrowheads="1"/>
          </p:cNvPicPr>
          <p:nvPr/>
        </p:nvPicPr>
        <p:blipFill>
          <a:blip r:embed="rId15" cstate="print"/>
          <a:srcRect/>
          <a:stretch>
            <a:fillRect/>
          </a:stretch>
        </p:blipFill>
        <p:spPr bwMode="auto">
          <a:xfrm>
            <a:off x="838200" y="4724400"/>
            <a:ext cx="1200150" cy="1600200"/>
          </a:xfrm>
          <a:prstGeom prst="rect">
            <a:avLst/>
          </a:prstGeom>
          <a:noFill/>
        </p:spPr>
      </p:pic>
      <p:pic>
        <p:nvPicPr>
          <p:cNvPr id="126997" name="Picture 21" descr="mvc-014s"/>
          <p:cNvPicPr>
            <a:picLocks noChangeAspect="1" noChangeArrowheads="1"/>
          </p:cNvPicPr>
          <p:nvPr/>
        </p:nvPicPr>
        <p:blipFill>
          <a:blip r:embed="rId16" cstate="print"/>
          <a:srcRect/>
          <a:stretch>
            <a:fillRect/>
          </a:stretch>
        </p:blipFill>
        <p:spPr bwMode="auto">
          <a:xfrm flipH="1">
            <a:off x="2209800" y="4724400"/>
            <a:ext cx="1143000" cy="15240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2"/>
          </p:nvPr>
        </p:nvSpPr>
        <p:spPr/>
        <p:txBody>
          <a:bodyPr/>
          <a:lstStyle/>
          <a:p>
            <a:r>
              <a:rPr lang="en-US"/>
              <a:t>Slide # </a:t>
            </a:r>
            <a:fld id="{98A7AB08-14CF-488D-A621-C7E0D7A1A57D}" type="slidenum">
              <a:rPr lang="en-US"/>
              <a:pPr/>
              <a:t>2</a:t>
            </a:fld>
            <a:endParaRPr lang="en-US"/>
          </a:p>
        </p:txBody>
      </p:sp>
      <p:sp>
        <p:nvSpPr>
          <p:cNvPr id="62466" name="Rectangle 2"/>
          <p:cNvSpPr>
            <a:spLocks noGrp="1" noChangeArrowheads="1"/>
          </p:cNvSpPr>
          <p:nvPr>
            <p:ph type="title"/>
          </p:nvPr>
        </p:nvSpPr>
        <p:spPr/>
        <p:txBody>
          <a:bodyPr/>
          <a:lstStyle/>
          <a:p>
            <a:r>
              <a:rPr lang="en-US"/>
              <a:t>Ch. 1 – The Field of Psychology</a:t>
            </a:r>
          </a:p>
        </p:txBody>
      </p:sp>
      <p:pic>
        <p:nvPicPr>
          <p:cNvPr id="65541" name="Picture 1029" descr="psychology-humor"/>
          <p:cNvPicPr>
            <a:picLocks noChangeAspect="1" noChangeArrowheads="1"/>
          </p:cNvPicPr>
          <p:nvPr/>
        </p:nvPicPr>
        <p:blipFill>
          <a:blip r:embed="rId3" cstate="print"/>
          <a:srcRect/>
          <a:stretch>
            <a:fillRect/>
          </a:stretch>
        </p:blipFill>
        <p:spPr bwMode="auto">
          <a:xfrm>
            <a:off x="3581400" y="1752600"/>
            <a:ext cx="3508375" cy="4572000"/>
          </a:xfrm>
          <a:prstGeom prst="rect">
            <a:avLst/>
          </a:prstGeom>
          <a:noFill/>
        </p:spPr>
      </p:pic>
      <p:sp>
        <p:nvSpPr>
          <p:cNvPr id="65542" name="Text Box 1030"/>
          <p:cNvSpPr txBox="1">
            <a:spLocks noChangeArrowheads="1"/>
          </p:cNvSpPr>
          <p:nvPr/>
        </p:nvSpPr>
        <p:spPr bwMode="ltGray">
          <a:xfrm>
            <a:off x="4191000" y="6248400"/>
            <a:ext cx="2282825" cy="457200"/>
          </a:xfrm>
          <a:prstGeom prst="rect">
            <a:avLst/>
          </a:prstGeom>
          <a:noFill/>
          <a:ln w="9525">
            <a:noFill/>
            <a:miter lim="800000"/>
            <a:headEnd/>
            <a:tailEnd/>
          </a:ln>
          <a:effectLst/>
        </p:spPr>
        <p:txBody>
          <a:bodyPr wrap="none">
            <a:spAutoFit/>
          </a:bodyPr>
          <a:lstStyle/>
          <a:p>
            <a:r>
              <a:rPr lang="en-US"/>
              <a:t>Psychology joke.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t>Slide # </a:t>
            </a:r>
            <a:fld id="{90591C9A-A48B-46EF-ABEC-184F825475C7}" type="slidenum">
              <a:rPr lang="en-US"/>
              <a:pPr/>
              <a:t>20</a:t>
            </a:fld>
            <a:endParaRPr lang="en-US"/>
          </a:p>
        </p:txBody>
      </p:sp>
      <p:sp>
        <p:nvSpPr>
          <p:cNvPr id="130050" name="Rectangle 2"/>
          <p:cNvSpPr>
            <a:spLocks noGrp="1" noChangeArrowheads="1"/>
          </p:cNvSpPr>
          <p:nvPr>
            <p:ph type="title"/>
          </p:nvPr>
        </p:nvSpPr>
        <p:spPr/>
        <p:txBody>
          <a:bodyPr/>
          <a:lstStyle/>
          <a:p>
            <a:r>
              <a:rPr lang="en-US"/>
              <a:t>Howard Gardner</a:t>
            </a:r>
          </a:p>
        </p:txBody>
      </p:sp>
      <p:sp>
        <p:nvSpPr>
          <p:cNvPr id="130052" name="Rectangle 4"/>
          <p:cNvSpPr>
            <a:spLocks noGrp="1" noChangeArrowheads="1"/>
          </p:cNvSpPr>
          <p:nvPr>
            <p:ph type="body" sz="half" idx="2"/>
          </p:nvPr>
        </p:nvSpPr>
        <p:spPr/>
        <p:txBody>
          <a:bodyPr/>
          <a:lstStyle/>
          <a:p>
            <a:r>
              <a:rPr lang="en-US" sz="2800"/>
              <a:t>Studied brain damage and neurological disorders </a:t>
            </a:r>
          </a:p>
          <a:p>
            <a:r>
              <a:rPr lang="en-US" sz="2800"/>
              <a:t>Created the theory of multiple intelligences</a:t>
            </a:r>
          </a:p>
          <a:p>
            <a:r>
              <a:rPr lang="en-US" sz="2800"/>
              <a:t>The different types of intelligence</a:t>
            </a:r>
          </a:p>
        </p:txBody>
      </p:sp>
      <p:pic>
        <p:nvPicPr>
          <p:cNvPr id="130054" name="Picture 6" descr="mvc-011s"/>
          <p:cNvPicPr>
            <a:picLocks noGrp="1" noChangeAspect="1" noChangeArrowheads="1"/>
          </p:cNvPicPr>
          <p:nvPr>
            <p:ph type="clipArt" sz="half" idx="1"/>
          </p:nvPr>
        </p:nvPicPr>
        <p:blipFill>
          <a:blip r:embed="rId3" cstate="print"/>
          <a:srcRect/>
          <a:stretch>
            <a:fillRect/>
          </a:stretch>
        </p:blipFill>
        <p:spPr>
          <a:xfrm>
            <a:off x="1047750" y="2133600"/>
            <a:ext cx="3086100" cy="4114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0052">
                                            <p:txEl>
                                              <p:pRg st="0" end="0"/>
                                            </p:txEl>
                                          </p:spTgt>
                                        </p:tgtEl>
                                        <p:attrNameLst>
                                          <p:attrName>style.visibility</p:attrName>
                                        </p:attrNameLst>
                                      </p:cBhvr>
                                      <p:to>
                                        <p:strVal val="visible"/>
                                      </p:to>
                                    </p:set>
                                    <p:animEffect transition="in" filter="randombar(horizontal)">
                                      <p:cBhvr>
                                        <p:cTn id="7" dur="500"/>
                                        <p:tgtEl>
                                          <p:spTgt spid="1300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0052">
                                            <p:txEl>
                                              <p:pRg st="1" end="1"/>
                                            </p:txEl>
                                          </p:spTgt>
                                        </p:tgtEl>
                                        <p:attrNameLst>
                                          <p:attrName>style.visibility</p:attrName>
                                        </p:attrNameLst>
                                      </p:cBhvr>
                                      <p:to>
                                        <p:strVal val="visible"/>
                                      </p:to>
                                    </p:set>
                                    <p:animEffect transition="in" filter="randombar(horizontal)">
                                      <p:cBhvr>
                                        <p:cTn id="12" dur="500"/>
                                        <p:tgtEl>
                                          <p:spTgt spid="13005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0052">
                                            <p:txEl>
                                              <p:pRg st="2" end="2"/>
                                            </p:txEl>
                                          </p:spTgt>
                                        </p:tgtEl>
                                        <p:attrNameLst>
                                          <p:attrName>style.visibility</p:attrName>
                                        </p:attrNameLst>
                                      </p:cBhvr>
                                      <p:to>
                                        <p:strVal val="visible"/>
                                      </p:to>
                                    </p:set>
                                    <p:animEffect transition="in" filter="randombar(horizontal)">
                                      <p:cBhvr>
                                        <p:cTn id="17" dur="500"/>
                                        <p:tgtEl>
                                          <p:spTgt spid="13005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2"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t>Slide # </a:t>
            </a:r>
            <a:fld id="{D1B2D9BF-A37F-419D-BF74-F24E9403EB89}" type="slidenum">
              <a:rPr lang="en-US"/>
              <a:pPr/>
              <a:t>21</a:t>
            </a:fld>
            <a:endParaRPr lang="en-US"/>
          </a:p>
        </p:txBody>
      </p:sp>
      <p:sp>
        <p:nvSpPr>
          <p:cNvPr id="133122" name="Rectangle 2"/>
          <p:cNvSpPr>
            <a:spLocks noGrp="1" noChangeArrowheads="1"/>
          </p:cNvSpPr>
          <p:nvPr>
            <p:ph type="title"/>
          </p:nvPr>
        </p:nvSpPr>
        <p:spPr/>
        <p:txBody>
          <a:bodyPr/>
          <a:lstStyle/>
          <a:p>
            <a:r>
              <a:rPr lang="en-US"/>
              <a:t>Hans Eysenck</a:t>
            </a:r>
          </a:p>
        </p:txBody>
      </p:sp>
      <p:sp>
        <p:nvSpPr>
          <p:cNvPr id="133124" name="Rectangle 4"/>
          <p:cNvSpPr>
            <a:spLocks noGrp="1" noChangeArrowheads="1"/>
          </p:cNvSpPr>
          <p:nvPr>
            <p:ph type="body" sz="half" idx="2"/>
          </p:nvPr>
        </p:nvSpPr>
        <p:spPr/>
        <p:txBody>
          <a:bodyPr/>
          <a:lstStyle/>
          <a:p>
            <a:r>
              <a:rPr lang="en-US" sz="2400"/>
              <a:t>Importance of genetics</a:t>
            </a:r>
          </a:p>
          <a:p>
            <a:r>
              <a:rPr lang="en-US" sz="2400"/>
              <a:t>Intelligence is inherited</a:t>
            </a:r>
          </a:p>
          <a:p>
            <a:r>
              <a:rPr lang="en-US" sz="2400"/>
              <a:t>Personality has a biological component</a:t>
            </a:r>
          </a:p>
          <a:p>
            <a:r>
              <a:rPr lang="en-US" sz="2400"/>
              <a:t>Hierarchy of personality traits</a:t>
            </a:r>
          </a:p>
        </p:txBody>
      </p:sp>
      <p:pic>
        <p:nvPicPr>
          <p:cNvPr id="133127" name="Picture 7" descr="mvc-014s"/>
          <p:cNvPicPr>
            <a:picLocks noGrp="1" noChangeAspect="1" noChangeArrowheads="1"/>
          </p:cNvPicPr>
          <p:nvPr>
            <p:ph type="clipArt" sz="half" idx="1"/>
          </p:nvPr>
        </p:nvPicPr>
        <p:blipFill>
          <a:blip r:embed="rId3" cstate="print"/>
          <a:srcRect/>
          <a:stretch>
            <a:fillRect/>
          </a:stretch>
        </p:blipFill>
        <p:spPr>
          <a:xfrm>
            <a:off x="1047750" y="2133600"/>
            <a:ext cx="3086100" cy="4114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24">
                                            <p:txEl>
                                              <p:pRg st="0" end="0"/>
                                            </p:txEl>
                                          </p:spTgt>
                                        </p:tgtEl>
                                        <p:attrNameLst>
                                          <p:attrName>style.visibility</p:attrName>
                                        </p:attrNameLst>
                                      </p:cBhvr>
                                      <p:to>
                                        <p:strVal val="visible"/>
                                      </p:to>
                                    </p:set>
                                    <p:animEffect transition="in" filter="blinds(horizontal)">
                                      <p:cBhvr>
                                        <p:cTn id="7" dur="500"/>
                                        <p:tgtEl>
                                          <p:spTgt spid="1331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3124">
                                            <p:txEl>
                                              <p:pRg st="1" end="1"/>
                                            </p:txEl>
                                          </p:spTgt>
                                        </p:tgtEl>
                                        <p:attrNameLst>
                                          <p:attrName>style.visibility</p:attrName>
                                        </p:attrNameLst>
                                      </p:cBhvr>
                                      <p:to>
                                        <p:strVal val="visible"/>
                                      </p:to>
                                    </p:set>
                                    <p:animEffect transition="in" filter="blinds(horizontal)">
                                      <p:cBhvr>
                                        <p:cTn id="12" dur="500"/>
                                        <p:tgtEl>
                                          <p:spTgt spid="1331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3124">
                                            <p:txEl>
                                              <p:pRg st="2" end="2"/>
                                            </p:txEl>
                                          </p:spTgt>
                                        </p:tgtEl>
                                        <p:attrNameLst>
                                          <p:attrName>style.visibility</p:attrName>
                                        </p:attrNameLst>
                                      </p:cBhvr>
                                      <p:to>
                                        <p:strVal val="visible"/>
                                      </p:to>
                                    </p:set>
                                    <p:animEffect transition="in" filter="blinds(horizontal)">
                                      <p:cBhvr>
                                        <p:cTn id="17" dur="500"/>
                                        <p:tgtEl>
                                          <p:spTgt spid="1331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3124">
                                            <p:txEl>
                                              <p:pRg st="3" end="3"/>
                                            </p:txEl>
                                          </p:spTgt>
                                        </p:tgtEl>
                                        <p:attrNameLst>
                                          <p:attrName>style.visibility</p:attrName>
                                        </p:attrNameLst>
                                      </p:cBhvr>
                                      <p:to>
                                        <p:strVal val="visible"/>
                                      </p:to>
                                    </p:set>
                                    <p:animEffect transition="in" filter="blinds(horizontal)">
                                      <p:cBhvr>
                                        <p:cTn id="22" dur="500"/>
                                        <p:tgtEl>
                                          <p:spTgt spid="1331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4"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t>Slide # </a:t>
            </a:r>
            <a:fld id="{454925CD-4AAA-4ECA-A037-224636D99816}" type="slidenum">
              <a:rPr lang="en-US"/>
              <a:pPr/>
              <a:t>22</a:t>
            </a:fld>
            <a:endParaRPr lang="en-US"/>
          </a:p>
        </p:txBody>
      </p:sp>
      <p:sp>
        <p:nvSpPr>
          <p:cNvPr id="135170" name="Rectangle 2"/>
          <p:cNvSpPr>
            <a:spLocks noGrp="1" noChangeArrowheads="1"/>
          </p:cNvSpPr>
          <p:nvPr>
            <p:ph type="title"/>
          </p:nvPr>
        </p:nvSpPr>
        <p:spPr/>
        <p:txBody>
          <a:bodyPr/>
          <a:lstStyle/>
          <a:p>
            <a:r>
              <a:rPr lang="en-US"/>
              <a:t>Roger Sperry</a:t>
            </a:r>
          </a:p>
        </p:txBody>
      </p:sp>
      <p:sp>
        <p:nvSpPr>
          <p:cNvPr id="135172" name="Rectangle 4"/>
          <p:cNvSpPr>
            <a:spLocks noGrp="1" noChangeArrowheads="1"/>
          </p:cNvSpPr>
          <p:nvPr>
            <p:ph type="body" sz="half" idx="2"/>
          </p:nvPr>
        </p:nvSpPr>
        <p:spPr/>
        <p:txBody>
          <a:bodyPr/>
          <a:lstStyle/>
          <a:p>
            <a:pPr>
              <a:lnSpc>
                <a:spcPct val="90000"/>
              </a:lnSpc>
            </a:pPr>
            <a:r>
              <a:rPr lang="en-US" sz="2800"/>
              <a:t>Split-brain surgery</a:t>
            </a:r>
          </a:p>
          <a:p>
            <a:pPr>
              <a:lnSpc>
                <a:spcPct val="90000"/>
              </a:lnSpc>
            </a:pPr>
            <a:r>
              <a:rPr lang="en-US" sz="2800"/>
              <a:t>Techniques for measuring the different functions of the hemispheres of the brain</a:t>
            </a:r>
          </a:p>
          <a:p>
            <a:pPr>
              <a:lnSpc>
                <a:spcPct val="90000"/>
              </a:lnSpc>
            </a:pPr>
            <a:r>
              <a:rPr lang="en-US" sz="2800"/>
              <a:t>Application: epilepsy</a:t>
            </a:r>
          </a:p>
        </p:txBody>
      </p:sp>
      <p:pic>
        <p:nvPicPr>
          <p:cNvPr id="135174" name="Picture 6" descr="mvc-011s"/>
          <p:cNvPicPr>
            <a:picLocks noGrp="1" noChangeAspect="1" noChangeArrowheads="1"/>
          </p:cNvPicPr>
          <p:nvPr>
            <p:ph type="clipArt" sz="half" idx="1"/>
          </p:nvPr>
        </p:nvPicPr>
        <p:blipFill>
          <a:blip r:embed="rId3" cstate="print"/>
          <a:srcRect/>
          <a:stretch>
            <a:fillRect/>
          </a:stretch>
        </p:blipFill>
        <p:spPr>
          <a:xfrm>
            <a:off x="1047750" y="2133600"/>
            <a:ext cx="3086100" cy="4114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5172">
                                            <p:txEl>
                                              <p:pRg st="0" end="0"/>
                                            </p:txEl>
                                          </p:spTgt>
                                        </p:tgtEl>
                                        <p:attrNameLst>
                                          <p:attrName>style.visibility</p:attrName>
                                        </p:attrNameLst>
                                      </p:cBhvr>
                                      <p:to>
                                        <p:strVal val="visible"/>
                                      </p:to>
                                    </p:set>
                                    <p:animEffect transition="in" filter="checkerboard(across)">
                                      <p:cBhvr>
                                        <p:cTn id="7" dur="500"/>
                                        <p:tgtEl>
                                          <p:spTgt spid="135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5172">
                                            <p:txEl>
                                              <p:pRg st="1" end="1"/>
                                            </p:txEl>
                                          </p:spTgt>
                                        </p:tgtEl>
                                        <p:attrNameLst>
                                          <p:attrName>style.visibility</p:attrName>
                                        </p:attrNameLst>
                                      </p:cBhvr>
                                      <p:to>
                                        <p:strVal val="visible"/>
                                      </p:to>
                                    </p:set>
                                    <p:animEffect transition="in" filter="checkerboard(across)">
                                      <p:cBhvr>
                                        <p:cTn id="12" dur="500"/>
                                        <p:tgtEl>
                                          <p:spTgt spid="1351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5172">
                                            <p:txEl>
                                              <p:pRg st="2" end="2"/>
                                            </p:txEl>
                                          </p:spTgt>
                                        </p:tgtEl>
                                        <p:attrNameLst>
                                          <p:attrName>style.visibility</p:attrName>
                                        </p:attrNameLst>
                                      </p:cBhvr>
                                      <p:to>
                                        <p:strVal val="visible"/>
                                      </p:to>
                                    </p:set>
                                    <p:animEffect transition="in" filter="checkerboard(across)">
                                      <p:cBhvr>
                                        <p:cTn id="17" dur="500"/>
                                        <p:tgtEl>
                                          <p:spTgt spid="1351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2"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t>Slide # </a:t>
            </a:r>
            <a:fld id="{9C5925EC-F224-45CD-8D55-0294AE4F72D0}" type="slidenum">
              <a:rPr lang="en-US"/>
              <a:pPr/>
              <a:t>23</a:t>
            </a:fld>
            <a:endParaRPr lang="en-US"/>
          </a:p>
        </p:txBody>
      </p:sp>
      <p:sp>
        <p:nvSpPr>
          <p:cNvPr id="137218" name="Rectangle 2"/>
          <p:cNvSpPr>
            <a:spLocks noGrp="1" noChangeArrowheads="1"/>
          </p:cNvSpPr>
          <p:nvPr>
            <p:ph type="title"/>
          </p:nvPr>
        </p:nvSpPr>
        <p:spPr/>
        <p:txBody>
          <a:bodyPr/>
          <a:lstStyle/>
          <a:p>
            <a:r>
              <a:rPr lang="en-US"/>
              <a:t>William James</a:t>
            </a:r>
          </a:p>
        </p:txBody>
      </p:sp>
      <p:sp>
        <p:nvSpPr>
          <p:cNvPr id="137220" name="Rectangle 4"/>
          <p:cNvSpPr>
            <a:spLocks noGrp="1" noChangeArrowheads="1"/>
          </p:cNvSpPr>
          <p:nvPr>
            <p:ph type="body" sz="half" idx="2"/>
          </p:nvPr>
        </p:nvSpPr>
        <p:spPr/>
        <p:txBody>
          <a:bodyPr/>
          <a:lstStyle/>
          <a:p>
            <a:pPr>
              <a:lnSpc>
                <a:spcPct val="90000"/>
              </a:lnSpc>
            </a:pPr>
            <a:r>
              <a:rPr lang="en-US" sz="2400"/>
              <a:t>Humans are motivated by a variety of biological instincts</a:t>
            </a:r>
          </a:p>
          <a:p>
            <a:pPr>
              <a:lnSpc>
                <a:spcPct val="90000"/>
              </a:lnSpc>
            </a:pPr>
            <a:r>
              <a:rPr lang="en-US" sz="2400"/>
              <a:t>Instincts are inherited tendencies</a:t>
            </a:r>
          </a:p>
          <a:p>
            <a:pPr>
              <a:lnSpc>
                <a:spcPct val="90000"/>
              </a:lnSpc>
            </a:pPr>
            <a:r>
              <a:rPr lang="en-US" sz="2400"/>
              <a:t>The father of American psychology</a:t>
            </a:r>
          </a:p>
        </p:txBody>
      </p:sp>
      <p:pic>
        <p:nvPicPr>
          <p:cNvPr id="137222" name="Picture 6" descr="mvc-010s"/>
          <p:cNvPicPr>
            <a:picLocks noGrp="1" noChangeAspect="1" noChangeArrowheads="1"/>
          </p:cNvPicPr>
          <p:nvPr>
            <p:ph type="clipArt" sz="half" idx="1"/>
          </p:nvPr>
        </p:nvPicPr>
        <p:blipFill>
          <a:blip r:embed="rId3" cstate="print"/>
          <a:srcRect/>
          <a:stretch>
            <a:fillRect/>
          </a:stretch>
        </p:blipFill>
        <p:spPr>
          <a:xfrm>
            <a:off x="1047750" y="2133600"/>
            <a:ext cx="3086100" cy="4114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7220">
                                            <p:txEl>
                                              <p:pRg st="0" end="0"/>
                                            </p:txEl>
                                          </p:spTgt>
                                        </p:tgtEl>
                                        <p:attrNameLst>
                                          <p:attrName>style.visibility</p:attrName>
                                        </p:attrNameLst>
                                      </p:cBhvr>
                                      <p:to>
                                        <p:strVal val="visible"/>
                                      </p:to>
                                    </p:set>
                                    <p:animEffect transition="in" filter="checkerboard(across)">
                                      <p:cBhvr>
                                        <p:cTn id="7" dur="500"/>
                                        <p:tgtEl>
                                          <p:spTgt spid="13722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7220">
                                            <p:txEl>
                                              <p:pRg st="1" end="1"/>
                                            </p:txEl>
                                          </p:spTgt>
                                        </p:tgtEl>
                                        <p:attrNameLst>
                                          <p:attrName>style.visibility</p:attrName>
                                        </p:attrNameLst>
                                      </p:cBhvr>
                                      <p:to>
                                        <p:strVal val="visible"/>
                                      </p:to>
                                    </p:set>
                                    <p:animEffect transition="in" filter="checkerboard(across)">
                                      <p:cBhvr>
                                        <p:cTn id="12" dur="500"/>
                                        <p:tgtEl>
                                          <p:spTgt spid="13722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7220">
                                            <p:txEl>
                                              <p:pRg st="2" end="2"/>
                                            </p:txEl>
                                          </p:spTgt>
                                        </p:tgtEl>
                                        <p:attrNameLst>
                                          <p:attrName>style.visibility</p:attrName>
                                        </p:attrNameLst>
                                      </p:cBhvr>
                                      <p:to>
                                        <p:strVal val="visible"/>
                                      </p:to>
                                    </p:set>
                                    <p:animEffect transition="in" filter="checkerboard(across)">
                                      <p:cBhvr>
                                        <p:cTn id="17" dur="500"/>
                                        <p:tgtEl>
                                          <p:spTgt spid="13722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0"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t>Slide # </a:t>
            </a:r>
            <a:fld id="{7342C88D-17BA-45B2-AF51-4D064F2BC71E}" type="slidenum">
              <a:rPr lang="en-US"/>
              <a:pPr/>
              <a:t>24</a:t>
            </a:fld>
            <a:endParaRPr lang="en-US"/>
          </a:p>
        </p:txBody>
      </p:sp>
      <p:sp>
        <p:nvSpPr>
          <p:cNvPr id="149506" name="Rectangle 2"/>
          <p:cNvSpPr>
            <a:spLocks noGrp="1" noChangeArrowheads="1"/>
          </p:cNvSpPr>
          <p:nvPr>
            <p:ph type="title"/>
          </p:nvPr>
        </p:nvSpPr>
        <p:spPr/>
        <p:txBody>
          <a:bodyPr/>
          <a:lstStyle/>
          <a:p>
            <a:r>
              <a:rPr lang="en-US"/>
              <a:t>Elizabeth Loftus</a:t>
            </a:r>
          </a:p>
        </p:txBody>
      </p:sp>
      <p:sp>
        <p:nvSpPr>
          <p:cNvPr id="149508" name="Rectangle 4"/>
          <p:cNvSpPr>
            <a:spLocks noGrp="1" noChangeArrowheads="1"/>
          </p:cNvSpPr>
          <p:nvPr>
            <p:ph type="body" sz="half" idx="2"/>
          </p:nvPr>
        </p:nvSpPr>
        <p:spPr/>
        <p:txBody>
          <a:bodyPr/>
          <a:lstStyle/>
          <a:p>
            <a:r>
              <a:rPr lang="en-US" sz="2800"/>
              <a:t>Study of memory</a:t>
            </a:r>
          </a:p>
          <a:p>
            <a:r>
              <a:rPr lang="en-US" sz="2800"/>
              <a:t>Eyewitness testimony</a:t>
            </a:r>
          </a:p>
          <a:p>
            <a:r>
              <a:rPr lang="en-US" sz="2800"/>
              <a:t>Myth or repressed memories?</a:t>
            </a:r>
          </a:p>
        </p:txBody>
      </p:sp>
      <p:pic>
        <p:nvPicPr>
          <p:cNvPr id="149510" name="Picture 6" descr="mvc-001s"/>
          <p:cNvPicPr>
            <a:picLocks noGrp="1" noChangeAspect="1" noChangeArrowheads="1"/>
          </p:cNvPicPr>
          <p:nvPr>
            <p:ph type="clipArt" sz="half" idx="1"/>
          </p:nvPr>
        </p:nvPicPr>
        <p:blipFill>
          <a:blip r:embed="rId3" cstate="print"/>
          <a:srcRect/>
          <a:stretch>
            <a:fillRect/>
          </a:stretch>
        </p:blipFill>
        <p:spPr>
          <a:xfrm>
            <a:off x="1047750" y="2133600"/>
            <a:ext cx="3086100" cy="4114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9508">
                                            <p:txEl>
                                              <p:pRg st="0" end="0"/>
                                            </p:txEl>
                                          </p:spTgt>
                                        </p:tgtEl>
                                        <p:attrNameLst>
                                          <p:attrName>style.visibility</p:attrName>
                                        </p:attrNameLst>
                                      </p:cBhvr>
                                      <p:to>
                                        <p:strVal val="visible"/>
                                      </p:to>
                                    </p:set>
                                    <p:animEffect transition="in" filter="blinds(horizontal)">
                                      <p:cBhvr>
                                        <p:cTn id="7" dur="500"/>
                                        <p:tgtEl>
                                          <p:spTgt spid="1495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9508">
                                            <p:txEl>
                                              <p:pRg st="1" end="1"/>
                                            </p:txEl>
                                          </p:spTgt>
                                        </p:tgtEl>
                                        <p:attrNameLst>
                                          <p:attrName>style.visibility</p:attrName>
                                        </p:attrNameLst>
                                      </p:cBhvr>
                                      <p:to>
                                        <p:strVal val="visible"/>
                                      </p:to>
                                    </p:set>
                                    <p:animEffect transition="in" filter="blinds(horizontal)">
                                      <p:cBhvr>
                                        <p:cTn id="12" dur="500"/>
                                        <p:tgtEl>
                                          <p:spTgt spid="14950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9508">
                                            <p:txEl>
                                              <p:pRg st="2" end="2"/>
                                            </p:txEl>
                                          </p:spTgt>
                                        </p:tgtEl>
                                        <p:attrNameLst>
                                          <p:attrName>style.visibility</p:attrName>
                                        </p:attrNameLst>
                                      </p:cBhvr>
                                      <p:to>
                                        <p:strVal val="visible"/>
                                      </p:to>
                                    </p:set>
                                    <p:animEffect transition="in" filter="blinds(horizontal)">
                                      <p:cBhvr>
                                        <p:cTn id="17" dur="500"/>
                                        <p:tgtEl>
                                          <p:spTgt spid="14950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8"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r>
              <a:rPr lang="en-US"/>
              <a:t>Slide # </a:t>
            </a:r>
            <a:fld id="{0A8EE753-2EC7-473C-915F-C25F17AA97F0}" type="slidenum">
              <a:rPr lang="en-US"/>
              <a:pPr/>
              <a:t>25</a:t>
            </a:fld>
            <a:endParaRPr lang="en-US"/>
          </a:p>
        </p:txBody>
      </p:sp>
      <p:sp>
        <p:nvSpPr>
          <p:cNvPr id="161794" name="Rectangle 2"/>
          <p:cNvSpPr>
            <a:spLocks noGrp="1" noChangeArrowheads="1"/>
          </p:cNvSpPr>
          <p:nvPr>
            <p:ph type="title"/>
          </p:nvPr>
        </p:nvSpPr>
        <p:spPr/>
        <p:txBody>
          <a:bodyPr/>
          <a:lstStyle/>
          <a:p>
            <a:r>
              <a:rPr lang="en-US"/>
              <a:t>The Psychodynamic Approach</a:t>
            </a:r>
          </a:p>
        </p:txBody>
      </p:sp>
      <p:pic>
        <p:nvPicPr>
          <p:cNvPr id="161797" name="Picture 5" descr="mvc-003s"/>
          <p:cNvPicPr>
            <a:picLocks noChangeAspect="1" noChangeArrowheads="1"/>
          </p:cNvPicPr>
          <p:nvPr/>
        </p:nvPicPr>
        <p:blipFill>
          <a:blip r:embed="rId3" cstate="print"/>
          <a:srcRect/>
          <a:stretch>
            <a:fillRect/>
          </a:stretch>
        </p:blipFill>
        <p:spPr bwMode="auto">
          <a:xfrm>
            <a:off x="1028700" y="2133600"/>
            <a:ext cx="1771650" cy="2362200"/>
          </a:xfrm>
          <a:prstGeom prst="rect">
            <a:avLst/>
          </a:prstGeom>
          <a:noFill/>
        </p:spPr>
      </p:pic>
      <p:pic>
        <p:nvPicPr>
          <p:cNvPr id="161798" name="Picture 6" descr="mvc-004s"/>
          <p:cNvPicPr>
            <a:picLocks noChangeAspect="1" noChangeArrowheads="1"/>
          </p:cNvPicPr>
          <p:nvPr/>
        </p:nvPicPr>
        <p:blipFill>
          <a:blip r:embed="rId4" cstate="print"/>
          <a:srcRect/>
          <a:stretch>
            <a:fillRect/>
          </a:stretch>
        </p:blipFill>
        <p:spPr bwMode="auto">
          <a:xfrm flipH="1">
            <a:off x="3505200" y="2209800"/>
            <a:ext cx="1714500" cy="2286000"/>
          </a:xfrm>
          <a:prstGeom prst="rect">
            <a:avLst/>
          </a:prstGeom>
          <a:noFill/>
        </p:spPr>
      </p:pic>
      <p:pic>
        <p:nvPicPr>
          <p:cNvPr id="161799" name="Picture 7" descr="mvc-012s"/>
          <p:cNvPicPr>
            <a:picLocks noChangeAspect="1" noChangeArrowheads="1"/>
          </p:cNvPicPr>
          <p:nvPr/>
        </p:nvPicPr>
        <p:blipFill>
          <a:blip r:embed="rId5" cstate="print"/>
          <a:srcRect/>
          <a:stretch>
            <a:fillRect/>
          </a:stretch>
        </p:blipFill>
        <p:spPr bwMode="auto">
          <a:xfrm>
            <a:off x="5715000" y="2209800"/>
            <a:ext cx="1714500" cy="2286000"/>
          </a:xfrm>
          <a:prstGeom prst="rect">
            <a:avLst/>
          </a:prstGeom>
          <a:noFill/>
        </p:spPr>
      </p:pic>
      <p:pic>
        <p:nvPicPr>
          <p:cNvPr id="161801" name="Picture 9" descr="mvc-002s"/>
          <p:cNvPicPr>
            <a:picLocks noChangeAspect="1" noChangeArrowheads="1"/>
          </p:cNvPicPr>
          <p:nvPr/>
        </p:nvPicPr>
        <p:blipFill>
          <a:blip r:embed="rId6" cstate="print"/>
          <a:srcRect/>
          <a:stretch>
            <a:fillRect/>
          </a:stretch>
        </p:blipFill>
        <p:spPr bwMode="auto">
          <a:xfrm>
            <a:off x="2133600" y="4648200"/>
            <a:ext cx="1657350" cy="2209800"/>
          </a:xfrm>
          <a:prstGeom prst="rect">
            <a:avLst/>
          </a:prstGeom>
          <a:noFill/>
        </p:spPr>
      </p:pic>
      <p:pic>
        <p:nvPicPr>
          <p:cNvPr id="161805" name="Picture 13" descr="mvc-007s"/>
          <p:cNvPicPr>
            <a:picLocks noChangeAspect="1" noChangeArrowheads="1"/>
          </p:cNvPicPr>
          <p:nvPr/>
        </p:nvPicPr>
        <p:blipFill>
          <a:blip r:embed="rId7" cstate="print"/>
          <a:srcRect/>
          <a:stretch>
            <a:fillRect/>
          </a:stretch>
        </p:blipFill>
        <p:spPr bwMode="auto">
          <a:xfrm>
            <a:off x="4800600" y="4648200"/>
            <a:ext cx="1657350" cy="22098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t>Slide # </a:t>
            </a:r>
            <a:fld id="{C7B7FEEB-D414-43F7-A040-374BDE6AF27C}" type="slidenum">
              <a:rPr lang="en-US"/>
              <a:pPr/>
              <a:t>26</a:t>
            </a:fld>
            <a:endParaRPr lang="en-US"/>
          </a:p>
        </p:txBody>
      </p:sp>
      <p:sp>
        <p:nvSpPr>
          <p:cNvPr id="166914" name="Rectangle 2"/>
          <p:cNvSpPr>
            <a:spLocks noGrp="1" noChangeArrowheads="1"/>
          </p:cNvSpPr>
          <p:nvPr>
            <p:ph type="title"/>
          </p:nvPr>
        </p:nvSpPr>
        <p:spPr>
          <a:xfrm>
            <a:off x="685800" y="1371600"/>
            <a:ext cx="7391400" cy="609600"/>
          </a:xfrm>
        </p:spPr>
        <p:txBody>
          <a:bodyPr/>
          <a:lstStyle/>
          <a:p>
            <a:r>
              <a:rPr lang="en-US"/>
              <a:t>The Psychodynamic/</a:t>
            </a:r>
            <a:br>
              <a:rPr lang="en-US"/>
            </a:br>
            <a:r>
              <a:rPr lang="en-US"/>
              <a:t>Psychoanalytic Approach</a:t>
            </a:r>
          </a:p>
        </p:txBody>
      </p:sp>
      <p:sp>
        <p:nvSpPr>
          <p:cNvPr id="166915" name="Rectangle 3"/>
          <p:cNvSpPr>
            <a:spLocks noGrp="1" noChangeArrowheads="1"/>
          </p:cNvSpPr>
          <p:nvPr>
            <p:ph type="body" idx="1"/>
          </p:nvPr>
        </p:nvSpPr>
        <p:spPr>
          <a:xfrm>
            <a:off x="990600" y="2590800"/>
            <a:ext cx="7467600" cy="3657600"/>
          </a:xfrm>
        </p:spPr>
        <p:txBody>
          <a:bodyPr/>
          <a:lstStyle/>
          <a:p>
            <a:r>
              <a:rPr lang="en-US"/>
              <a:t>Examines unconscious motives influenced by experiences in early childhood and  how these motives govern personality and mental disorders</a:t>
            </a:r>
          </a:p>
          <a:p>
            <a:r>
              <a:rPr lang="en-US"/>
              <a:t>Free association and psychoanalysis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Effect transition="in" filter="checkerboard(across)">
                                      <p:cBhvr>
                                        <p:cTn id="7" dur="500"/>
                                        <p:tgtEl>
                                          <p:spTgt spid="1669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6915">
                                            <p:txEl>
                                              <p:pRg st="1" end="1"/>
                                            </p:txEl>
                                          </p:spTgt>
                                        </p:tgtEl>
                                        <p:attrNameLst>
                                          <p:attrName>style.visibility</p:attrName>
                                        </p:attrNameLst>
                                      </p:cBhvr>
                                      <p:to>
                                        <p:strVal val="visible"/>
                                      </p:to>
                                    </p:set>
                                    <p:animEffect transition="in" filter="checkerboard(across)">
                                      <p:cBhvr>
                                        <p:cTn id="12" dur="500"/>
                                        <p:tgtEl>
                                          <p:spTgt spid="1669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t>Slide # </a:t>
            </a:r>
            <a:fld id="{ED5D6DCB-AA63-4AC0-A5A9-6E816EAC2C57}" type="slidenum">
              <a:rPr lang="en-US"/>
              <a:pPr/>
              <a:t>27</a:t>
            </a:fld>
            <a:endParaRPr lang="en-US"/>
          </a:p>
        </p:txBody>
      </p:sp>
      <p:sp>
        <p:nvSpPr>
          <p:cNvPr id="169986" name="Rectangle 2"/>
          <p:cNvSpPr>
            <a:spLocks noGrp="1" noChangeArrowheads="1"/>
          </p:cNvSpPr>
          <p:nvPr>
            <p:ph type="title"/>
          </p:nvPr>
        </p:nvSpPr>
        <p:spPr/>
        <p:txBody>
          <a:bodyPr/>
          <a:lstStyle/>
          <a:p>
            <a:r>
              <a:rPr lang="en-US"/>
              <a:t>Sigmund Freud</a:t>
            </a:r>
          </a:p>
        </p:txBody>
      </p:sp>
      <p:sp>
        <p:nvSpPr>
          <p:cNvPr id="169987" name="Rectangle 3"/>
          <p:cNvSpPr>
            <a:spLocks noGrp="1" noChangeArrowheads="1"/>
          </p:cNvSpPr>
          <p:nvPr>
            <p:ph type="body" sz="half" idx="2"/>
          </p:nvPr>
        </p:nvSpPr>
        <p:spPr>
          <a:xfrm>
            <a:off x="4343400" y="2133600"/>
            <a:ext cx="4114800" cy="4114800"/>
          </a:xfrm>
        </p:spPr>
        <p:txBody>
          <a:bodyPr/>
          <a:lstStyle/>
          <a:p>
            <a:pPr>
              <a:lnSpc>
                <a:spcPct val="90000"/>
              </a:lnSpc>
            </a:pPr>
            <a:r>
              <a:rPr lang="en-US" sz="2800"/>
              <a:t>The “Father of psychoanalysis”</a:t>
            </a:r>
          </a:p>
          <a:p>
            <a:pPr>
              <a:lnSpc>
                <a:spcPct val="90000"/>
              </a:lnSpc>
            </a:pPr>
            <a:r>
              <a:rPr lang="en-US" sz="2800"/>
              <a:t>The second mind, unconscious </a:t>
            </a:r>
          </a:p>
          <a:p>
            <a:pPr>
              <a:lnSpc>
                <a:spcPct val="90000"/>
              </a:lnSpc>
            </a:pPr>
            <a:r>
              <a:rPr lang="en-US" sz="2800"/>
              <a:t>Repression, free association, dream analysis</a:t>
            </a:r>
          </a:p>
          <a:p>
            <a:pPr>
              <a:lnSpc>
                <a:spcPct val="90000"/>
              </a:lnSpc>
            </a:pPr>
            <a:r>
              <a:rPr lang="en-US" sz="2800"/>
              <a:t>Theory of personality</a:t>
            </a:r>
          </a:p>
        </p:txBody>
      </p:sp>
      <p:pic>
        <p:nvPicPr>
          <p:cNvPr id="169990" name="Picture 6" descr="mvc-001s"/>
          <p:cNvPicPr>
            <a:picLocks noGrp="1" noChangeAspect="1" noChangeArrowheads="1"/>
          </p:cNvPicPr>
          <p:nvPr>
            <p:ph type="clipArt" sz="half" idx="1"/>
          </p:nvPr>
        </p:nvPicPr>
        <p:blipFill>
          <a:blip r:embed="rId3" cstate="print"/>
          <a:srcRect/>
          <a:stretch>
            <a:fillRect/>
          </a:stretch>
        </p:blipFill>
        <p:spPr>
          <a:xfrm>
            <a:off x="1047750" y="2133600"/>
            <a:ext cx="3086100" cy="4114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Effect transition="in" filter="randombar(horizontal)">
                                      <p:cBhvr>
                                        <p:cTn id="7" dur="500"/>
                                        <p:tgtEl>
                                          <p:spTgt spid="1699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9987">
                                            <p:txEl>
                                              <p:pRg st="1" end="1"/>
                                            </p:txEl>
                                          </p:spTgt>
                                        </p:tgtEl>
                                        <p:attrNameLst>
                                          <p:attrName>style.visibility</p:attrName>
                                        </p:attrNameLst>
                                      </p:cBhvr>
                                      <p:to>
                                        <p:strVal val="visible"/>
                                      </p:to>
                                    </p:set>
                                    <p:animEffect transition="in" filter="randombar(horizontal)">
                                      <p:cBhvr>
                                        <p:cTn id="12" dur="500"/>
                                        <p:tgtEl>
                                          <p:spTgt spid="1699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69987">
                                            <p:txEl>
                                              <p:pRg st="2" end="2"/>
                                            </p:txEl>
                                          </p:spTgt>
                                        </p:tgtEl>
                                        <p:attrNameLst>
                                          <p:attrName>style.visibility</p:attrName>
                                        </p:attrNameLst>
                                      </p:cBhvr>
                                      <p:to>
                                        <p:strVal val="visible"/>
                                      </p:to>
                                    </p:set>
                                    <p:animEffect transition="in" filter="randombar(horizontal)">
                                      <p:cBhvr>
                                        <p:cTn id="17" dur="500"/>
                                        <p:tgtEl>
                                          <p:spTgt spid="1699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69987">
                                            <p:txEl>
                                              <p:pRg st="3" end="3"/>
                                            </p:txEl>
                                          </p:spTgt>
                                        </p:tgtEl>
                                        <p:attrNameLst>
                                          <p:attrName>style.visibility</p:attrName>
                                        </p:attrNameLst>
                                      </p:cBhvr>
                                      <p:to>
                                        <p:strVal val="visible"/>
                                      </p:to>
                                    </p:set>
                                    <p:animEffect transition="in" filter="randombar(horizontal)">
                                      <p:cBhvr>
                                        <p:cTn id="22" dur="500"/>
                                        <p:tgtEl>
                                          <p:spTgt spid="1699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t>Slide # </a:t>
            </a:r>
            <a:fld id="{0E77F6C2-488B-4C70-9183-4186DB78E11B}" type="slidenum">
              <a:rPr lang="en-US"/>
              <a:pPr/>
              <a:t>28</a:t>
            </a:fld>
            <a:endParaRPr lang="en-US"/>
          </a:p>
        </p:txBody>
      </p:sp>
      <p:sp>
        <p:nvSpPr>
          <p:cNvPr id="173058" name="Rectangle 2"/>
          <p:cNvSpPr>
            <a:spLocks noGrp="1" noChangeArrowheads="1"/>
          </p:cNvSpPr>
          <p:nvPr>
            <p:ph type="title"/>
          </p:nvPr>
        </p:nvSpPr>
        <p:spPr/>
        <p:txBody>
          <a:bodyPr/>
          <a:lstStyle/>
          <a:p>
            <a:r>
              <a:rPr lang="en-US"/>
              <a:t>Carl Jung</a:t>
            </a:r>
          </a:p>
        </p:txBody>
      </p:sp>
      <p:sp>
        <p:nvSpPr>
          <p:cNvPr id="173060" name="Rectangle 4"/>
          <p:cNvSpPr>
            <a:spLocks noGrp="1" noChangeArrowheads="1"/>
          </p:cNvSpPr>
          <p:nvPr>
            <p:ph type="body" sz="half" idx="2"/>
          </p:nvPr>
        </p:nvSpPr>
        <p:spPr/>
        <p:txBody>
          <a:bodyPr/>
          <a:lstStyle/>
          <a:p>
            <a:r>
              <a:rPr lang="en-US" sz="2800"/>
              <a:t>Analytical psychology</a:t>
            </a:r>
          </a:p>
          <a:p>
            <a:r>
              <a:rPr lang="en-US" sz="2800"/>
              <a:t>Personal and collective unconscious</a:t>
            </a:r>
          </a:p>
          <a:p>
            <a:r>
              <a:rPr lang="en-US" sz="2800"/>
              <a:t>Archetypes</a:t>
            </a:r>
          </a:p>
        </p:txBody>
      </p:sp>
      <p:pic>
        <p:nvPicPr>
          <p:cNvPr id="173071" name="Picture 15" descr="mvc-010s"/>
          <p:cNvPicPr>
            <a:picLocks noGrp="1" noChangeAspect="1" noChangeArrowheads="1"/>
          </p:cNvPicPr>
          <p:nvPr>
            <p:ph type="clipArt" sz="half" idx="1"/>
          </p:nvPr>
        </p:nvPicPr>
        <p:blipFill>
          <a:blip r:embed="rId3" cstate="print"/>
          <a:srcRect/>
          <a:stretch>
            <a:fillRect/>
          </a:stretch>
        </p:blipFill>
        <p:spPr>
          <a:xfrm>
            <a:off x="1047750" y="2133600"/>
            <a:ext cx="3086100" cy="4114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73060">
                                            <p:txEl>
                                              <p:pRg st="0" end="0"/>
                                            </p:txEl>
                                          </p:spTgt>
                                        </p:tgtEl>
                                        <p:attrNameLst>
                                          <p:attrName>style.visibility</p:attrName>
                                        </p:attrNameLst>
                                      </p:cBhvr>
                                      <p:to>
                                        <p:strVal val="visible"/>
                                      </p:to>
                                    </p:set>
                                    <p:anim calcmode="lin" valueType="num">
                                      <p:cBhvr>
                                        <p:cTn id="7" dur="500" fill="hold"/>
                                        <p:tgtEl>
                                          <p:spTgt spid="173060">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3060">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173060">
                                            <p:txEl>
                                              <p:pRg st="1" end="1"/>
                                            </p:txEl>
                                          </p:spTgt>
                                        </p:tgtEl>
                                        <p:attrNameLst>
                                          <p:attrName>style.visibility</p:attrName>
                                        </p:attrNameLst>
                                      </p:cBhvr>
                                      <p:to>
                                        <p:strVal val="visible"/>
                                      </p:to>
                                    </p:set>
                                    <p:anim calcmode="lin" valueType="num">
                                      <p:cBhvr>
                                        <p:cTn id="13" dur="500" fill="hold"/>
                                        <p:tgtEl>
                                          <p:spTgt spid="173060">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7306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73060">
                                            <p:txEl>
                                              <p:pRg st="2" end="2"/>
                                            </p:txEl>
                                          </p:spTgt>
                                        </p:tgtEl>
                                        <p:attrNameLst>
                                          <p:attrName>style.visibility</p:attrName>
                                        </p:attrNameLst>
                                      </p:cBhvr>
                                      <p:to>
                                        <p:strVal val="visible"/>
                                      </p:to>
                                    </p:set>
                                    <p:anim calcmode="lin" valueType="num">
                                      <p:cBhvr>
                                        <p:cTn id="19" dur="500" fill="hold"/>
                                        <p:tgtEl>
                                          <p:spTgt spid="173060">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73060">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0"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t>Slide # </a:t>
            </a:r>
            <a:fld id="{2F7598A3-8D6F-415F-83D3-6B1BBA9FD0D3}" type="slidenum">
              <a:rPr lang="en-US"/>
              <a:pPr/>
              <a:t>29</a:t>
            </a:fld>
            <a:endParaRPr lang="en-US"/>
          </a:p>
        </p:txBody>
      </p:sp>
      <p:sp>
        <p:nvSpPr>
          <p:cNvPr id="176130" name="Rectangle 2"/>
          <p:cNvSpPr>
            <a:spLocks noGrp="1" noChangeArrowheads="1"/>
          </p:cNvSpPr>
          <p:nvPr>
            <p:ph type="title"/>
          </p:nvPr>
        </p:nvSpPr>
        <p:spPr/>
        <p:txBody>
          <a:bodyPr/>
          <a:lstStyle/>
          <a:p>
            <a:r>
              <a:rPr lang="en-US"/>
              <a:t>Alfred Adler</a:t>
            </a:r>
          </a:p>
        </p:txBody>
      </p:sp>
      <p:sp>
        <p:nvSpPr>
          <p:cNvPr id="176132" name="Rectangle 4"/>
          <p:cNvSpPr>
            <a:spLocks noGrp="1" noChangeArrowheads="1"/>
          </p:cNvSpPr>
          <p:nvPr>
            <p:ph type="body" sz="half" idx="2"/>
          </p:nvPr>
        </p:nvSpPr>
        <p:spPr/>
        <p:txBody>
          <a:bodyPr/>
          <a:lstStyle/>
          <a:p>
            <a:r>
              <a:rPr lang="en-US" sz="2800"/>
              <a:t>Individual psychology</a:t>
            </a:r>
          </a:p>
          <a:p>
            <a:r>
              <a:rPr lang="en-US" sz="2800"/>
              <a:t>Striving for perfection, </a:t>
            </a:r>
            <a:br>
              <a:rPr lang="en-US" sz="2800"/>
            </a:br>
            <a:r>
              <a:rPr lang="en-US" sz="2800"/>
              <a:t>compensation, and the inferiority complex </a:t>
            </a:r>
          </a:p>
          <a:p>
            <a:r>
              <a:rPr lang="en-US" sz="2800"/>
              <a:t>Ordinal position</a:t>
            </a:r>
          </a:p>
        </p:txBody>
      </p:sp>
      <p:pic>
        <p:nvPicPr>
          <p:cNvPr id="176134" name="Picture 6" descr="mvc-002s"/>
          <p:cNvPicPr>
            <a:picLocks noGrp="1" noChangeAspect="1" noChangeArrowheads="1"/>
          </p:cNvPicPr>
          <p:nvPr>
            <p:ph type="clipArt" sz="half" idx="1"/>
          </p:nvPr>
        </p:nvPicPr>
        <p:blipFill>
          <a:blip r:embed="rId3" cstate="print"/>
          <a:srcRect/>
          <a:stretch>
            <a:fillRect/>
          </a:stretch>
        </p:blipFill>
        <p:spPr>
          <a:xfrm>
            <a:off x="1047750" y="2133600"/>
            <a:ext cx="3086100" cy="4114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6132">
                                            <p:txEl>
                                              <p:pRg st="0" end="0"/>
                                            </p:txEl>
                                          </p:spTgt>
                                        </p:tgtEl>
                                        <p:attrNameLst>
                                          <p:attrName>style.visibility</p:attrName>
                                        </p:attrNameLst>
                                      </p:cBhvr>
                                      <p:to>
                                        <p:strVal val="visible"/>
                                      </p:to>
                                    </p:set>
                                    <p:animEffect transition="in" filter="checkerboard(across)">
                                      <p:cBhvr>
                                        <p:cTn id="7" dur="500"/>
                                        <p:tgtEl>
                                          <p:spTgt spid="1761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76132">
                                            <p:txEl>
                                              <p:pRg st="1" end="1"/>
                                            </p:txEl>
                                          </p:spTgt>
                                        </p:tgtEl>
                                        <p:attrNameLst>
                                          <p:attrName>style.visibility</p:attrName>
                                        </p:attrNameLst>
                                      </p:cBhvr>
                                      <p:to>
                                        <p:strVal val="visible"/>
                                      </p:to>
                                    </p:set>
                                    <p:animEffect transition="in" filter="checkerboard(across)">
                                      <p:cBhvr>
                                        <p:cTn id="12" dur="500"/>
                                        <p:tgtEl>
                                          <p:spTgt spid="1761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6132">
                                            <p:txEl>
                                              <p:pRg st="2" end="2"/>
                                            </p:txEl>
                                          </p:spTgt>
                                        </p:tgtEl>
                                        <p:attrNameLst>
                                          <p:attrName>style.visibility</p:attrName>
                                        </p:attrNameLst>
                                      </p:cBhvr>
                                      <p:to>
                                        <p:strVal val="visible"/>
                                      </p:to>
                                    </p:set>
                                    <p:animEffect transition="in" filter="checkerboard(across)">
                                      <p:cBhvr>
                                        <p:cTn id="17" dur="500"/>
                                        <p:tgtEl>
                                          <p:spTgt spid="1761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2"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t>Slide # </a:t>
            </a:r>
            <a:fld id="{9F41829C-C1D2-4654-AF1F-EBEAB249E1B1}" type="slidenum">
              <a:rPr lang="en-US"/>
              <a:pPr/>
              <a:t>3</a:t>
            </a:fld>
            <a:endParaRPr lang="en-US"/>
          </a:p>
        </p:txBody>
      </p:sp>
      <p:sp>
        <p:nvSpPr>
          <p:cNvPr id="66562" name="Rectangle 2"/>
          <p:cNvSpPr>
            <a:spLocks noGrp="1" noChangeArrowheads="1"/>
          </p:cNvSpPr>
          <p:nvPr>
            <p:ph type="title"/>
          </p:nvPr>
        </p:nvSpPr>
        <p:spPr>
          <a:xfrm>
            <a:off x="0" y="533400"/>
            <a:ext cx="7772400" cy="1143000"/>
          </a:xfrm>
        </p:spPr>
        <p:txBody>
          <a:bodyPr/>
          <a:lstStyle/>
          <a:p>
            <a:r>
              <a:rPr lang="en-US"/>
              <a:t>I. The Different Approaches</a:t>
            </a:r>
          </a:p>
        </p:txBody>
      </p:sp>
      <p:sp>
        <p:nvSpPr>
          <p:cNvPr id="66563" name="Rectangle 3"/>
          <p:cNvSpPr>
            <a:spLocks noGrp="1" noChangeArrowheads="1"/>
          </p:cNvSpPr>
          <p:nvPr>
            <p:ph type="body" idx="1"/>
          </p:nvPr>
        </p:nvSpPr>
        <p:spPr>
          <a:xfrm>
            <a:off x="1066800" y="1524000"/>
            <a:ext cx="7772400" cy="4114800"/>
          </a:xfrm>
        </p:spPr>
        <p:txBody>
          <a:bodyPr/>
          <a:lstStyle/>
          <a:p>
            <a:pPr marL="609600" indent="-609600">
              <a:buFont typeface="Wingdings" pitchFamily="2" charset="2"/>
              <a:buChar char="§"/>
            </a:pPr>
            <a:r>
              <a:rPr lang="en-US"/>
              <a:t>The problems you wish to investigate are tied to a number of theoretical approaches to psychology</a:t>
            </a:r>
          </a:p>
          <a:p>
            <a:pPr marL="609600" indent="-609600">
              <a:buFont typeface="Wingdings" pitchFamily="2" charset="2"/>
              <a:buChar char="§"/>
            </a:pPr>
            <a:r>
              <a:rPr lang="en-US"/>
              <a:t>There are six basic approaches to the study of psychology (some psychologists also include a seventh approach)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5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5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t>Slide # </a:t>
            </a:r>
            <a:fld id="{724D982D-4AF8-474E-8601-903C4F692A5B}" type="slidenum">
              <a:rPr lang="en-US"/>
              <a:pPr/>
              <a:t>30</a:t>
            </a:fld>
            <a:endParaRPr lang="en-US"/>
          </a:p>
        </p:txBody>
      </p:sp>
      <p:sp>
        <p:nvSpPr>
          <p:cNvPr id="180226" name="Rectangle 2"/>
          <p:cNvSpPr>
            <a:spLocks noGrp="1" noChangeArrowheads="1"/>
          </p:cNvSpPr>
          <p:nvPr>
            <p:ph type="title"/>
          </p:nvPr>
        </p:nvSpPr>
        <p:spPr/>
        <p:txBody>
          <a:bodyPr/>
          <a:lstStyle/>
          <a:p>
            <a:r>
              <a:rPr lang="en-US"/>
              <a:t>Erik Erikson</a:t>
            </a:r>
          </a:p>
        </p:txBody>
      </p:sp>
      <p:sp>
        <p:nvSpPr>
          <p:cNvPr id="180228" name="Rectangle 4"/>
          <p:cNvSpPr>
            <a:spLocks noGrp="1" noChangeArrowheads="1"/>
          </p:cNvSpPr>
          <p:nvPr>
            <p:ph type="body" sz="half" idx="2"/>
          </p:nvPr>
        </p:nvSpPr>
        <p:spPr/>
        <p:txBody>
          <a:bodyPr/>
          <a:lstStyle/>
          <a:p>
            <a:r>
              <a:rPr lang="en-US" sz="2800"/>
              <a:t>A neo-Freudian</a:t>
            </a:r>
          </a:p>
          <a:p>
            <a:r>
              <a:rPr lang="en-US" sz="2800"/>
              <a:t>A strong need for social approval</a:t>
            </a:r>
          </a:p>
          <a:p>
            <a:r>
              <a:rPr lang="en-US" sz="2800"/>
              <a:t>Psychosocial development and crises</a:t>
            </a:r>
          </a:p>
        </p:txBody>
      </p:sp>
      <p:pic>
        <p:nvPicPr>
          <p:cNvPr id="180234" name="Picture 10" descr="mvc-007s"/>
          <p:cNvPicPr>
            <a:picLocks noGrp="1" noChangeAspect="1" noChangeArrowheads="1"/>
          </p:cNvPicPr>
          <p:nvPr>
            <p:ph type="clipArt" sz="half" idx="1"/>
          </p:nvPr>
        </p:nvPicPr>
        <p:blipFill>
          <a:blip r:embed="rId3" cstate="print"/>
          <a:srcRect/>
          <a:stretch>
            <a:fillRect/>
          </a:stretch>
        </p:blipFill>
        <p:spPr>
          <a:xfrm>
            <a:off x="1047750" y="2133600"/>
            <a:ext cx="3086100" cy="4114800"/>
          </a:xfrm>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r>
              <a:rPr lang="en-US"/>
              <a:t>Slide # </a:t>
            </a:r>
            <a:fld id="{F65E1C23-26EA-4A50-A04B-53DF482E44A0}" type="slidenum">
              <a:rPr lang="en-US"/>
              <a:pPr/>
              <a:t>31</a:t>
            </a:fld>
            <a:endParaRPr lang="en-US"/>
          </a:p>
        </p:txBody>
      </p:sp>
      <p:sp>
        <p:nvSpPr>
          <p:cNvPr id="182274" name="Rectangle 2"/>
          <p:cNvSpPr>
            <a:spLocks noGrp="1" noChangeArrowheads="1"/>
          </p:cNvSpPr>
          <p:nvPr>
            <p:ph type="title"/>
          </p:nvPr>
        </p:nvSpPr>
        <p:spPr/>
        <p:txBody>
          <a:bodyPr/>
          <a:lstStyle/>
          <a:p>
            <a:r>
              <a:rPr lang="en-US"/>
              <a:t>The Humanistic Approach</a:t>
            </a:r>
          </a:p>
        </p:txBody>
      </p:sp>
      <p:pic>
        <p:nvPicPr>
          <p:cNvPr id="182282" name="Picture 10" descr="mvc-008s"/>
          <p:cNvPicPr>
            <a:picLocks noChangeAspect="1" noChangeArrowheads="1"/>
          </p:cNvPicPr>
          <p:nvPr/>
        </p:nvPicPr>
        <p:blipFill>
          <a:blip r:embed="rId3" cstate="print"/>
          <a:srcRect/>
          <a:stretch>
            <a:fillRect/>
          </a:stretch>
        </p:blipFill>
        <p:spPr bwMode="auto">
          <a:xfrm>
            <a:off x="6477000" y="1981200"/>
            <a:ext cx="2000250" cy="2667000"/>
          </a:xfrm>
          <a:prstGeom prst="rect">
            <a:avLst/>
          </a:prstGeom>
          <a:noFill/>
        </p:spPr>
      </p:pic>
      <p:pic>
        <p:nvPicPr>
          <p:cNvPr id="182286" name="Picture 14" descr="mvc-005s"/>
          <p:cNvPicPr>
            <a:picLocks noChangeAspect="1" noChangeArrowheads="1"/>
          </p:cNvPicPr>
          <p:nvPr/>
        </p:nvPicPr>
        <p:blipFill>
          <a:blip r:embed="rId4" cstate="print"/>
          <a:srcRect/>
          <a:stretch>
            <a:fillRect/>
          </a:stretch>
        </p:blipFill>
        <p:spPr bwMode="auto">
          <a:xfrm>
            <a:off x="838200" y="2133600"/>
            <a:ext cx="1885950" cy="2514600"/>
          </a:xfrm>
          <a:prstGeom prst="rect">
            <a:avLst/>
          </a:prstGeom>
          <a:noFill/>
        </p:spPr>
      </p:pic>
      <p:pic>
        <p:nvPicPr>
          <p:cNvPr id="182287" name="Picture 15" descr="mvc-004s"/>
          <p:cNvPicPr>
            <a:picLocks noChangeAspect="1" noChangeArrowheads="1"/>
          </p:cNvPicPr>
          <p:nvPr/>
        </p:nvPicPr>
        <p:blipFill>
          <a:blip r:embed="rId5" cstate="print"/>
          <a:srcRect/>
          <a:stretch>
            <a:fillRect/>
          </a:stretch>
        </p:blipFill>
        <p:spPr bwMode="auto">
          <a:xfrm>
            <a:off x="3581400" y="2133600"/>
            <a:ext cx="1885950" cy="25146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t>Slide # </a:t>
            </a:r>
            <a:fld id="{6D8064B3-7B75-4425-AF80-BA5EEC536F96}" type="slidenum">
              <a:rPr lang="en-US"/>
              <a:pPr/>
              <a:t>32</a:t>
            </a:fld>
            <a:endParaRPr lang="en-US"/>
          </a:p>
        </p:txBody>
      </p:sp>
      <p:sp>
        <p:nvSpPr>
          <p:cNvPr id="185346" name="Rectangle 2"/>
          <p:cNvSpPr>
            <a:spLocks noGrp="1" noChangeArrowheads="1"/>
          </p:cNvSpPr>
          <p:nvPr>
            <p:ph type="title"/>
          </p:nvPr>
        </p:nvSpPr>
        <p:spPr/>
        <p:txBody>
          <a:bodyPr/>
          <a:lstStyle/>
          <a:p>
            <a:r>
              <a:rPr lang="en-US"/>
              <a:t>The “Third Force” in Psychology</a:t>
            </a:r>
          </a:p>
        </p:txBody>
      </p:sp>
      <p:sp>
        <p:nvSpPr>
          <p:cNvPr id="185347" name="Rectangle 3"/>
          <p:cNvSpPr>
            <a:spLocks noGrp="1" noChangeArrowheads="1"/>
          </p:cNvSpPr>
          <p:nvPr>
            <p:ph type="body" idx="1"/>
          </p:nvPr>
        </p:nvSpPr>
        <p:spPr/>
        <p:txBody>
          <a:bodyPr/>
          <a:lstStyle/>
          <a:p>
            <a:r>
              <a:rPr lang="en-US"/>
              <a:t>Rejected the views of both behaviorism and psychoanalytic thought</a:t>
            </a:r>
          </a:p>
          <a:p>
            <a:r>
              <a:rPr lang="en-US"/>
              <a:t>Free will and conscious choice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5347">
                                            <p:txEl>
                                              <p:pRg st="0" end="0"/>
                                            </p:txEl>
                                          </p:spTgt>
                                        </p:tgtEl>
                                        <p:attrNameLst>
                                          <p:attrName>style.visibility</p:attrName>
                                        </p:attrNameLst>
                                      </p:cBhvr>
                                      <p:to>
                                        <p:strVal val="visible"/>
                                      </p:to>
                                    </p:set>
                                    <p:animEffect transition="in" filter="checkerboard(across)">
                                      <p:cBhvr>
                                        <p:cTn id="7" dur="500"/>
                                        <p:tgtEl>
                                          <p:spTgt spid="1853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5347">
                                            <p:txEl>
                                              <p:pRg st="1" end="1"/>
                                            </p:txEl>
                                          </p:spTgt>
                                        </p:tgtEl>
                                        <p:attrNameLst>
                                          <p:attrName>style.visibility</p:attrName>
                                        </p:attrNameLst>
                                      </p:cBhvr>
                                      <p:to>
                                        <p:strVal val="visible"/>
                                      </p:to>
                                    </p:set>
                                    <p:animEffect transition="in" filter="checkerboard(across)">
                                      <p:cBhvr>
                                        <p:cTn id="12" dur="500"/>
                                        <p:tgtEl>
                                          <p:spTgt spid="1853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t>Slide # </a:t>
            </a:r>
            <a:fld id="{BC13F0C4-4EB3-432C-A94A-2ACA4868792E}" type="slidenum">
              <a:rPr lang="en-US"/>
              <a:pPr/>
              <a:t>33</a:t>
            </a:fld>
            <a:endParaRPr lang="en-US"/>
          </a:p>
        </p:txBody>
      </p:sp>
      <p:sp>
        <p:nvSpPr>
          <p:cNvPr id="188418" name="Rectangle 2"/>
          <p:cNvSpPr>
            <a:spLocks noGrp="1" noChangeArrowheads="1"/>
          </p:cNvSpPr>
          <p:nvPr>
            <p:ph type="title"/>
          </p:nvPr>
        </p:nvSpPr>
        <p:spPr/>
        <p:txBody>
          <a:bodyPr/>
          <a:lstStyle/>
          <a:p>
            <a:r>
              <a:rPr lang="en-US"/>
              <a:t>The Humanists Revolt</a:t>
            </a:r>
          </a:p>
        </p:txBody>
      </p:sp>
      <p:sp>
        <p:nvSpPr>
          <p:cNvPr id="188419" name="Rectangle 3"/>
          <p:cNvSpPr>
            <a:spLocks noGrp="1" noChangeArrowheads="1"/>
          </p:cNvSpPr>
          <p:nvPr>
            <p:ph type="body" idx="1"/>
          </p:nvPr>
        </p:nvSpPr>
        <p:spPr/>
        <p:txBody>
          <a:bodyPr/>
          <a:lstStyle/>
          <a:p>
            <a:r>
              <a:rPr lang="en-US"/>
              <a:t>Humanists felt that both behaviorist and psychoanalytic perspectives were dehumanizing</a:t>
            </a:r>
          </a:p>
          <a:p>
            <a:r>
              <a:rPr lang="en-US"/>
              <a:t>Humanists believed that behaviorism and psychoanalysis ignored personal growth </a:t>
            </a:r>
          </a:p>
          <a:p>
            <a:r>
              <a:rPr lang="en-US"/>
              <a:t>An optimistic view of human potential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8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8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84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19"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t>Slide # </a:t>
            </a:r>
            <a:fld id="{6C735A7F-D2B3-4ABA-BBE6-DECBF9DD84EA}" type="slidenum">
              <a:rPr lang="en-US"/>
              <a:pPr/>
              <a:t>34</a:t>
            </a:fld>
            <a:endParaRPr lang="en-US"/>
          </a:p>
        </p:txBody>
      </p:sp>
      <p:sp>
        <p:nvSpPr>
          <p:cNvPr id="190466" name="Rectangle 2"/>
          <p:cNvSpPr>
            <a:spLocks noGrp="1" noChangeArrowheads="1"/>
          </p:cNvSpPr>
          <p:nvPr>
            <p:ph type="title"/>
          </p:nvPr>
        </p:nvSpPr>
        <p:spPr/>
        <p:txBody>
          <a:bodyPr/>
          <a:lstStyle/>
          <a:p>
            <a:r>
              <a:rPr lang="en-US"/>
              <a:t>More Differences</a:t>
            </a:r>
          </a:p>
        </p:txBody>
      </p:sp>
      <p:sp>
        <p:nvSpPr>
          <p:cNvPr id="190467" name="Rectangle 3"/>
          <p:cNvSpPr>
            <a:spLocks noGrp="1" noChangeArrowheads="1"/>
          </p:cNvSpPr>
          <p:nvPr>
            <p:ph type="body" sz="half" idx="2"/>
          </p:nvPr>
        </p:nvSpPr>
        <p:spPr/>
        <p:txBody>
          <a:bodyPr/>
          <a:lstStyle/>
          <a:p>
            <a:pPr>
              <a:lnSpc>
                <a:spcPct val="90000"/>
              </a:lnSpc>
            </a:pPr>
            <a:r>
              <a:rPr lang="en-US" sz="2800"/>
              <a:t>Choices are not dictated by instincts, the biological process, or rewards and punishments</a:t>
            </a:r>
          </a:p>
          <a:p>
            <a:pPr>
              <a:lnSpc>
                <a:spcPct val="90000"/>
              </a:lnSpc>
            </a:pPr>
            <a:r>
              <a:rPr lang="en-US" sz="2800"/>
              <a:t>The world is a friendly, happy, secure place</a:t>
            </a:r>
          </a:p>
        </p:txBody>
      </p:sp>
      <p:pic>
        <p:nvPicPr>
          <p:cNvPr id="190473" name="Picture 9" descr="mvc-004s"/>
          <p:cNvPicPr>
            <a:picLocks noGrp="1" noChangeAspect="1" noChangeArrowheads="1"/>
          </p:cNvPicPr>
          <p:nvPr>
            <p:ph type="clipArt" sz="half" idx="1"/>
          </p:nvPr>
        </p:nvPicPr>
        <p:blipFill>
          <a:blip r:embed="rId3" cstate="print"/>
          <a:srcRect/>
          <a:stretch>
            <a:fillRect/>
          </a:stretch>
        </p:blipFill>
        <p:spPr>
          <a:xfrm>
            <a:off x="1047750" y="2133600"/>
            <a:ext cx="3086100" cy="4114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animEffect transition="in" filter="blinds(horizontal)">
                                      <p:cBhvr>
                                        <p:cTn id="7" dur="500"/>
                                        <p:tgtEl>
                                          <p:spTgt spid="190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0467">
                                            <p:txEl>
                                              <p:pRg st="1" end="1"/>
                                            </p:txEl>
                                          </p:spTgt>
                                        </p:tgtEl>
                                        <p:attrNameLst>
                                          <p:attrName>style.visibility</p:attrName>
                                        </p:attrNameLst>
                                      </p:cBhvr>
                                      <p:to>
                                        <p:strVal val="visible"/>
                                      </p:to>
                                    </p:set>
                                    <p:animEffect transition="in" filter="blinds(horizontal)">
                                      <p:cBhvr>
                                        <p:cTn id="12" dur="500"/>
                                        <p:tgtEl>
                                          <p:spTgt spid="1904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t>Slide # </a:t>
            </a:r>
            <a:fld id="{BBC3A345-142A-4905-A296-D35412AFF361}" type="slidenum">
              <a:rPr lang="en-US"/>
              <a:pPr/>
              <a:t>35</a:t>
            </a:fld>
            <a:endParaRPr lang="en-US"/>
          </a:p>
        </p:txBody>
      </p:sp>
      <p:sp>
        <p:nvSpPr>
          <p:cNvPr id="193538" name="Rectangle 2"/>
          <p:cNvSpPr>
            <a:spLocks noGrp="1" noChangeArrowheads="1"/>
          </p:cNvSpPr>
          <p:nvPr>
            <p:ph type="title"/>
          </p:nvPr>
        </p:nvSpPr>
        <p:spPr/>
        <p:txBody>
          <a:bodyPr/>
          <a:lstStyle/>
          <a:p>
            <a:r>
              <a:rPr lang="en-US"/>
              <a:t>Carl Rogers</a:t>
            </a:r>
          </a:p>
        </p:txBody>
      </p:sp>
      <p:sp>
        <p:nvSpPr>
          <p:cNvPr id="193540" name="Rectangle 4"/>
          <p:cNvSpPr>
            <a:spLocks noGrp="1" noChangeArrowheads="1"/>
          </p:cNvSpPr>
          <p:nvPr>
            <p:ph type="body" sz="half" idx="2"/>
          </p:nvPr>
        </p:nvSpPr>
        <p:spPr/>
        <p:txBody>
          <a:bodyPr/>
          <a:lstStyle/>
          <a:p>
            <a:pPr>
              <a:lnSpc>
                <a:spcPct val="90000"/>
              </a:lnSpc>
            </a:pPr>
            <a:r>
              <a:rPr lang="en-US" sz="2400"/>
              <a:t>In the 1940s, humanism began to receive attention because of Rogers</a:t>
            </a:r>
          </a:p>
          <a:p>
            <a:pPr>
              <a:lnSpc>
                <a:spcPct val="90000"/>
              </a:lnSpc>
            </a:pPr>
            <a:r>
              <a:rPr lang="en-US" sz="2400"/>
              <a:t>Human behavior is governed by each individual’s sense of self</a:t>
            </a:r>
          </a:p>
          <a:p>
            <a:pPr>
              <a:lnSpc>
                <a:spcPct val="90000"/>
              </a:lnSpc>
            </a:pPr>
            <a:r>
              <a:rPr lang="en-US" sz="2400"/>
              <a:t>The drive for personal growth</a:t>
            </a:r>
          </a:p>
        </p:txBody>
      </p:sp>
      <p:pic>
        <p:nvPicPr>
          <p:cNvPr id="193542" name="Picture 6" descr="mvc-006s"/>
          <p:cNvPicPr>
            <a:picLocks noGrp="1" noChangeAspect="1" noChangeArrowheads="1"/>
          </p:cNvPicPr>
          <p:nvPr>
            <p:ph type="clipArt" sz="half" idx="1"/>
          </p:nvPr>
        </p:nvPicPr>
        <p:blipFill>
          <a:blip r:embed="rId3" cstate="print"/>
          <a:srcRect/>
          <a:stretch>
            <a:fillRect/>
          </a:stretch>
        </p:blipFill>
        <p:spPr>
          <a:xfrm>
            <a:off x="1047750" y="2133600"/>
            <a:ext cx="3086100" cy="4114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35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35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354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40"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t>Slide # </a:t>
            </a:r>
            <a:fld id="{A34316C5-D544-4F21-8D26-82756B498294}" type="slidenum">
              <a:rPr lang="en-US"/>
              <a:pPr/>
              <a:t>36</a:t>
            </a:fld>
            <a:endParaRPr lang="en-US"/>
          </a:p>
        </p:txBody>
      </p:sp>
      <p:sp>
        <p:nvSpPr>
          <p:cNvPr id="195586" name="Rectangle 2"/>
          <p:cNvSpPr>
            <a:spLocks noGrp="1" noChangeArrowheads="1"/>
          </p:cNvSpPr>
          <p:nvPr>
            <p:ph type="title"/>
          </p:nvPr>
        </p:nvSpPr>
        <p:spPr/>
        <p:txBody>
          <a:bodyPr/>
          <a:lstStyle/>
          <a:p>
            <a:r>
              <a:rPr lang="en-US"/>
              <a:t>Application of the</a:t>
            </a:r>
            <a:br>
              <a:rPr lang="en-US"/>
            </a:br>
            <a:r>
              <a:rPr lang="en-US"/>
              <a:t> Humanistic Approach</a:t>
            </a:r>
          </a:p>
        </p:txBody>
      </p:sp>
      <p:sp>
        <p:nvSpPr>
          <p:cNvPr id="195588" name="Rectangle 4"/>
          <p:cNvSpPr>
            <a:spLocks noGrp="1" noChangeArrowheads="1"/>
          </p:cNvSpPr>
          <p:nvPr>
            <p:ph type="body" idx="1"/>
          </p:nvPr>
        </p:nvSpPr>
        <p:spPr/>
        <p:txBody>
          <a:bodyPr/>
          <a:lstStyle/>
          <a:p>
            <a:r>
              <a:rPr lang="en-US"/>
              <a:t>Greatest contribution comes in the area of therapy</a:t>
            </a:r>
          </a:p>
          <a:p>
            <a:r>
              <a:rPr lang="en-US"/>
              <a:t>Client-centered therapy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95588">
                                            <p:txEl>
                                              <p:pRg st="0" end="0"/>
                                            </p:txEl>
                                          </p:spTgt>
                                        </p:tgtEl>
                                        <p:attrNameLst>
                                          <p:attrName>style.visibility</p:attrName>
                                        </p:attrNameLst>
                                      </p:cBhvr>
                                      <p:to>
                                        <p:strVal val="visible"/>
                                      </p:to>
                                    </p:set>
                                    <p:animEffect transition="in" filter="strips(downLeft)">
                                      <p:cBhvr>
                                        <p:cTn id="7" dur="500"/>
                                        <p:tgtEl>
                                          <p:spTgt spid="1955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95588">
                                            <p:txEl>
                                              <p:pRg st="1" end="1"/>
                                            </p:txEl>
                                          </p:spTgt>
                                        </p:tgtEl>
                                        <p:attrNameLst>
                                          <p:attrName>style.visibility</p:attrName>
                                        </p:attrNameLst>
                                      </p:cBhvr>
                                      <p:to>
                                        <p:strVal val="visible"/>
                                      </p:to>
                                    </p:set>
                                    <p:animEffect transition="in" filter="strips(downLeft)">
                                      <p:cBhvr>
                                        <p:cTn id="12" dur="500"/>
                                        <p:tgtEl>
                                          <p:spTgt spid="19558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8"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t>Slide # </a:t>
            </a:r>
            <a:fld id="{2523CAC8-49AC-4C58-AA15-305CDBE66210}" type="slidenum">
              <a:rPr lang="en-US"/>
              <a:pPr/>
              <a:t>37</a:t>
            </a:fld>
            <a:endParaRPr lang="en-US"/>
          </a:p>
        </p:txBody>
      </p:sp>
      <p:sp>
        <p:nvSpPr>
          <p:cNvPr id="198658" name="Rectangle 2"/>
          <p:cNvSpPr>
            <a:spLocks noGrp="1" noChangeArrowheads="1"/>
          </p:cNvSpPr>
          <p:nvPr>
            <p:ph type="title"/>
          </p:nvPr>
        </p:nvSpPr>
        <p:spPr/>
        <p:txBody>
          <a:bodyPr/>
          <a:lstStyle/>
          <a:p>
            <a:r>
              <a:rPr lang="en-US"/>
              <a:t>Abraham Maslow</a:t>
            </a:r>
          </a:p>
        </p:txBody>
      </p:sp>
      <p:sp>
        <p:nvSpPr>
          <p:cNvPr id="198659" name="Rectangle 3"/>
          <p:cNvSpPr>
            <a:spLocks noGrp="1" noChangeArrowheads="1"/>
          </p:cNvSpPr>
          <p:nvPr>
            <p:ph type="body" sz="half" idx="2"/>
          </p:nvPr>
        </p:nvSpPr>
        <p:spPr/>
        <p:txBody>
          <a:bodyPr/>
          <a:lstStyle/>
          <a:p>
            <a:r>
              <a:rPr lang="en-US" sz="2800"/>
              <a:t>Hierarchy of needs,  theory of motivation</a:t>
            </a:r>
          </a:p>
          <a:p>
            <a:r>
              <a:rPr lang="en-US" sz="2800"/>
              <a:t>Becoming fully self-actualized</a:t>
            </a:r>
          </a:p>
          <a:p>
            <a:r>
              <a:rPr lang="en-US" sz="2800"/>
              <a:t>Emphasis on uniqueness</a:t>
            </a:r>
          </a:p>
        </p:txBody>
      </p:sp>
      <p:pic>
        <p:nvPicPr>
          <p:cNvPr id="198662" name="Picture 6" descr="mvc-005s"/>
          <p:cNvPicPr>
            <a:picLocks noGrp="1" noChangeAspect="1" noChangeArrowheads="1"/>
          </p:cNvPicPr>
          <p:nvPr>
            <p:ph type="clipArt" sz="half" idx="1"/>
          </p:nvPr>
        </p:nvPicPr>
        <p:blipFill>
          <a:blip r:embed="rId3" cstate="print"/>
          <a:srcRect/>
          <a:stretch>
            <a:fillRect/>
          </a:stretch>
        </p:blipFill>
        <p:spPr>
          <a:xfrm>
            <a:off x="1047750" y="2133600"/>
            <a:ext cx="3086100" cy="4114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198659">
                                            <p:txEl>
                                              <p:pRg st="0" end="0"/>
                                            </p:txEl>
                                          </p:spTgt>
                                        </p:tgtEl>
                                        <p:attrNameLst>
                                          <p:attrName>style.visibility</p:attrName>
                                        </p:attrNameLst>
                                      </p:cBhvr>
                                      <p:to>
                                        <p:strVal val="visible"/>
                                      </p:to>
                                    </p:set>
                                    <p:anim calcmode="lin" valueType="num">
                                      <p:cBhvr>
                                        <p:cTn id="7" dur="5000" fill="hold"/>
                                        <p:tgtEl>
                                          <p:spTgt spid="198659">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198659">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198659">
                                            <p:txEl>
                                              <p:pRg st="1" end="1"/>
                                            </p:txEl>
                                          </p:spTgt>
                                        </p:tgtEl>
                                        <p:attrNameLst>
                                          <p:attrName>style.visibility</p:attrName>
                                        </p:attrNameLst>
                                      </p:cBhvr>
                                      <p:to>
                                        <p:strVal val="visible"/>
                                      </p:to>
                                    </p:set>
                                    <p:anim calcmode="lin" valueType="num">
                                      <p:cBhvr>
                                        <p:cTn id="13" dur="5000" fill="hold"/>
                                        <p:tgtEl>
                                          <p:spTgt spid="198659">
                                            <p:txEl>
                                              <p:pRg st="1" end="1"/>
                                            </p:txEl>
                                          </p:spTgt>
                                        </p:tgtEl>
                                        <p:attrNameLst>
                                          <p:attrName>ppt_w</p:attrName>
                                        </p:attrNameLst>
                                      </p:cBhvr>
                                      <p:tavLst>
                                        <p:tav tm="0" fmla="#ppt_w*sin(2.5*pi*$)">
                                          <p:val>
                                            <p:fltVal val="0"/>
                                          </p:val>
                                        </p:tav>
                                        <p:tav tm="100000">
                                          <p:val>
                                            <p:fltVal val="1"/>
                                          </p:val>
                                        </p:tav>
                                      </p:tavLst>
                                    </p:anim>
                                    <p:anim calcmode="lin" valueType="num">
                                      <p:cBhvr>
                                        <p:cTn id="14" dur="5000" fill="hold"/>
                                        <p:tgtEl>
                                          <p:spTgt spid="198659">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198659">
                                            <p:txEl>
                                              <p:pRg st="2" end="2"/>
                                            </p:txEl>
                                          </p:spTgt>
                                        </p:tgtEl>
                                        <p:attrNameLst>
                                          <p:attrName>style.visibility</p:attrName>
                                        </p:attrNameLst>
                                      </p:cBhvr>
                                      <p:to>
                                        <p:strVal val="visible"/>
                                      </p:to>
                                    </p:set>
                                    <p:anim calcmode="lin" valueType="num">
                                      <p:cBhvr>
                                        <p:cTn id="19" dur="5000" fill="hold"/>
                                        <p:tgtEl>
                                          <p:spTgt spid="198659">
                                            <p:txEl>
                                              <p:pRg st="2" end="2"/>
                                            </p:txEl>
                                          </p:spTgt>
                                        </p:tgtEl>
                                        <p:attrNameLst>
                                          <p:attrName>ppt_w</p:attrName>
                                        </p:attrNameLst>
                                      </p:cBhvr>
                                      <p:tavLst>
                                        <p:tav tm="0" fmla="#ppt_w*sin(2.5*pi*$)">
                                          <p:val>
                                            <p:fltVal val="0"/>
                                          </p:val>
                                        </p:tav>
                                        <p:tav tm="100000">
                                          <p:val>
                                            <p:fltVal val="1"/>
                                          </p:val>
                                        </p:tav>
                                      </p:tavLst>
                                    </p:anim>
                                    <p:anim calcmode="lin" valueType="num">
                                      <p:cBhvr>
                                        <p:cTn id="20" dur="5000" fill="hold"/>
                                        <p:tgtEl>
                                          <p:spTgt spid="198659">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t>Slide # </a:t>
            </a:r>
            <a:fld id="{E2417383-E0ED-4C44-9FFD-D4739EFE6942}" type="slidenum">
              <a:rPr lang="en-US"/>
              <a:pPr/>
              <a:t>38</a:t>
            </a:fld>
            <a:endParaRPr lang="en-US"/>
          </a:p>
        </p:txBody>
      </p:sp>
      <p:sp>
        <p:nvSpPr>
          <p:cNvPr id="203778" name="Rectangle 2"/>
          <p:cNvSpPr>
            <a:spLocks noGrp="1" noChangeArrowheads="1"/>
          </p:cNvSpPr>
          <p:nvPr>
            <p:ph type="title"/>
          </p:nvPr>
        </p:nvSpPr>
        <p:spPr/>
        <p:txBody>
          <a:bodyPr/>
          <a:lstStyle/>
          <a:p>
            <a:r>
              <a:rPr lang="en-US"/>
              <a:t>Criticisms of the</a:t>
            </a:r>
            <a:br>
              <a:rPr lang="en-US"/>
            </a:br>
            <a:r>
              <a:rPr lang="en-US"/>
              <a:t> Humanistic Approach</a:t>
            </a:r>
          </a:p>
        </p:txBody>
      </p:sp>
      <p:sp>
        <p:nvSpPr>
          <p:cNvPr id="203780" name="Rectangle 4"/>
          <p:cNvSpPr>
            <a:spLocks noGrp="1" noChangeArrowheads="1"/>
          </p:cNvSpPr>
          <p:nvPr>
            <p:ph type="body" idx="1"/>
          </p:nvPr>
        </p:nvSpPr>
        <p:spPr/>
        <p:txBody>
          <a:bodyPr/>
          <a:lstStyle/>
          <a:p>
            <a:r>
              <a:rPr lang="en-US"/>
              <a:t>Not all people have the same needs or meet them in a hierarchical fashion</a:t>
            </a:r>
          </a:p>
          <a:p>
            <a:r>
              <a:rPr lang="en-US"/>
              <a:t>The humanistic approach is vague and unscientific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3780">
                                            <p:txEl>
                                              <p:pRg st="0" end="0"/>
                                            </p:txEl>
                                          </p:spTgt>
                                        </p:tgtEl>
                                        <p:attrNameLst>
                                          <p:attrName>style.visibility</p:attrName>
                                        </p:attrNameLst>
                                      </p:cBhvr>
                                      <p:to>
                                        <p:strVal val="visible"/>
                                      </p:to>
                                    </p:set>
                                    <p:animEffect transition="in" filter="blinds(horizontal)">
                                      <p:cBhvr>
                                        <p:cTn id="7" dur="500"/>
                                        <p:tgtEl>
                                          <p:spTgt spid="2037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3780">
                                            <p:txEl>
                                              <p:pRg st="1" end="1"/>
                                            </p:txEl>
                                          </p:spTgt>
                                        </p:tgtEl>
                                        <p:attrNameLst>
                                          <p:attrName>style.visibility</p:attrName>
                                        </p:attrNameLst>
                                      </p:cBhvr>
                                      <p:to>
                                        <p:strVal val="visible"/>
                                      </p:to>
                                    </p:set>
                                    <p:animEffect transition="in" filter="blinds(horizontal)">
                                      <p:cBhvr>
                                        <p:cTn id="12" dur="500"/>
                                        <p:tgtEl>
                                          <p:spTgt spid="2037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4"/>
          <p:cNvSpPr>
            <a:spLocks noGrp="1"/>
          </p:cNvSpPr>
          <p:nvPr>
            <p:ph type="sldNum" sz="quarter" idx="12"/>
          </p:nvPr>
        </p:nvSpPr>
        <p:spPr/>
        <p:txBody>
          <a:bodyPr/>
          <a:lstStyle/>
          <a:p>
            <a:r>
              <a:rPr lang="en-US"/>
              <a:t>Slide # </a:t>
            </a:r>
            <a:fld id="{60EAFECA-80B4-4DD4-8E77-3463F2058BE4}" type="slidenum">
              <a:rPr lang="en-US"/>
              <a:pPr/>
              <a:t>39</a:t>
            </a:fld>
            <a:endParaRPr lang="en-US"/>
          </a:p>
        </p:txBody>
      </p:sp>
      <p:sp>
        <p:nvSpPr>
          <p:cNvPr id="206850" name="Rectangle 2"/>
          <p:cNvSpPr>
            <a:spLocks noGrp="1" noChangeArrowheads="1"/>
          </p:cNvSpPr>
          <p:nvPr>
            <p:ph type="title"/>
          </p:nvPr>
        </p:nvSpPr>
        <p:spPr/>
        <p:txBody>
          <a:bodyPr/>
          <a:lstStyle/>
          <a:p>
            <a:r>
              <a:rPr lang="en-US"/>
              <a:t>The Cognitive Approach</a:t>
            </a:r>
          </a:p>
        </p:txBody>
      </p:sp>
      <p:pic>
        <p:nvPicPr>
          <p:cNvPr id="206852" name="Picture 4" descr="mvc-012s"/>
          <p:cNvPicPr>
            <a:picLocks noChangeAspect="1" noChangeArrowheads="1"/>
          </p:cNvPicPr>
          <p:nvPr/>
        </p:nvPicPr>
        <p:blipFill>
          <a:blip r:embed="rId3" cstate="print"/>
          <a:srcRect/>
          <a:stretch>
            <a:fillRect/>
          </a:stretch>
        </p:blipFill>
        <p:spPr bwMode="auto">
          <a:xfrm>
            <a:off x="838200" y="1828800"/>
            <a:ext cx="1143000" cy="1524000"/>
          </a:xfrm>
          <a:prstGeom prst="rect">
            <a:avLst/>
          </a:prstGeom>
          <a:noFill/>
        </p:spPr>
      </p:pic>
      <p:pic>
        <p:nvPicPr>
          <p:cNvPr id="206853" name="Picture 5" descr="mvc-013s"/>
          <p:cNvPicPr>
            <a:picLocks noChangeAspect="1" noChangeArrowheads="1"/>
          </p:cNvPicPr>
          <p:nvPr/>
        </p:nvPicPr>
        <p:blipFill>
          <a:blip r:embed="rId4" cstate="print"/>
          <a:srcRect/>
          <a:stretch>
            <a:fillRect/>
          </a:stretch>
        </p:blipFill>
        <p:spPr bwMode="auto">
          <a:xfrm>
            <a:off x="2362200" y="1828800"/>
            <a:ext cx="1143000" cy="1524000"/>
          </a:xfrm>
          <a:prstGeom prst="rect">
            <a:avLst/>
          </a:prstGeom>
          <a:noFill/>
        </p:spPr>
      </p:pic>
      <p:pic>
        <p:nvPicPr>
          <p:cNvPr id="206854" name="Picture 6" descr="mvc-007s"/>
          <p:cNvPicPr>
            <a:picLocks noChangeAspect="1" noChangeArrowheads="1"/>
          </p:cNvPicPr>
          <p:nvPr/>
        </p:nvPicPr>
        <p:blipFill>
          <a:blip r:embed="rId5" cstate="print"/>
          <a:srcRect/>
          <a:stretch>
            <a:fillRect/>
          </a:stretch>
        </p:blipFill>
        <p:spPr bwMode="auto">
          <a:xfrm flipH="1">
            <a:off x="3714750" y="1828800"/>
            <a:ext cx="1143000" cy="1524000"/>
          </a:xfrm>
          <a:prstGeom prst="rect">
            <a:avLst/>
          </a:prstGeom>
          <a:noFill/>
        </p:spPr>
      </p:pic>
      <p:pic>
        <p:nvPicPr>
          <p:cNvPr id="206855" name="Picture 7" descr="mvc-009s"/>
          <p:cNvPicPr>
            <a:picLocks noChangeAspect="1" noChangeArrowheads="1"/>
          </p:cNvPicPr>
          <p:nvPr/>
        </p:nvPicPr>
        <p:blipFill>
          <a:blip r:embed="rId6" cstate="print"/>
          <a:srcRect/>
          <a:stretch>
            <a:fillRect/>
          </a:stretch>
        </p:blipFill>
        <p:spPr bwMode="auto">
          <a:xfrm>
            <a:off x="5105400" y="1828800"/>
            <a:ext cx="1143000" cy="1524000"/>
          </a:xfrm>
          <a:prstGeom prst="rect">
            <a:avLst/>
          </a:prstGeom>
          <a:noFill/>
        </p:spPr>
      </p:pic>
      <p:pic>
        <p:nvPicPr>
          <p:cNvPr id="206856" name="Picture 8" descr="mvc-002s"/>
          <p:cNvPicPr>
            <a:picLocks noChangeAspect="1" noChangeArrowheads="1"/>
          </p:cNvPicPr>
          <p:nvPr/>
        </p:nvPicPr>
        <p:blipFill>
          <a:blip r:embed="rId7" cstate="print"/>
          <a:srcRect/>
          <a:stretch>
            <a:fillRect/>
          </a:stretch>
        </p:blipFill>
        <p:spPr bwMode="auto">
          <a:xfrm flipH="1">
            <a:off x="6762750" y="1828800"/>
            <a:ext cx="1143000" cy="1524000"/>
          </a:xfrm>
          <a:prstGeom prst="rect">
            <a:avLst/>
          </a:prstGeom>
          <a:noFill/>
        </p:spPr>
      </p:pic>
      <p:pic>
        <p:nvPicPr>
          <p:cNvPr id="206857" name="Picture 9" descr="mvc-014s"/>
          <p:cNvPicPr>
            <a:picLocks noChangeAspect="1" noChangeArrowheads="1"/>
          </p:cNvPicPr>
          <p:nvPr/>
        </p:nvPicPr>
        <p:blipFill>
          <a:blip r:embed="rId8" cstate="print"/>
          <a:srcRect/>
          <a:stretch>
            <a:fillRect/>
          </a:stretch>
        </p:blipFill>
        <p:spPr bwMode="auto">
          <a:xfrm>
            <a:off x="914400" y="3581400"/>
            <a:ext cx="1143000" cy="1524000"/>
          </a:xfrm>
          <a:prstGeom prst="rect">
            <a:avLst/>
          </a:prstGeom>
          <a:noFill/>
        </p:spPr>
      </p:pic>
      <p:pic>
        <p:nvPicPr>
          <p:cNvPr id="206858" name="Picture 10" descr="mvc-011s"/>
          <p:cNvPicPr>
            <a:picLocks noChangeAspect="1" noChangeArrowheads="1"/>
          </p:cNvPicPr>
          <p:nvPr/>
        </p:nvPicPr>
        <p:blipFill>
          <a:blip r:embed="rId9" cstate="print"/>
          <a:srcRect/>
          <a:stretch>
            <a:fillRect/>
          </a:stretch>
        </p:blipFill>
        <p:spPr bwMode="auto">
          <a:xfrm>
            <a:off x="2438400" y="3581400"/>
            <a:ext cx="1143000" cy="1524000"/>
          </a:xfrm>
          <a:prstGeom prst="rect">
            <a:avLst/>
          </a:prstGeom>
          <a:noFill/>
        </p:spPr>
      </p:pic>
      <p:pic>
        <p:nvPicPr>
          <p:cNvPr id="206859" name="Picture 11" descr="mvc-001s"/>
          <p:cNvPicPr>
            <a:picLocks noChangeAspect="1" noChangeArrowheads="1"/>
          </p:cNvPicPr>
          <p:nvPr/>
        </p:nvPicPr>
        <p:blipFill>
          <a:blip r:embed="rId10" cstate="print"/>
          <a:srcRect/>
          <a:stretch>
            <a:fillRect/>
          </a:stretch>
        </p:blipFill>
        <p:spPr bwMode="auto">
          <a:xfrm>
            <a:off x="3810000" y="3581400"/>
            <a:ext cx="1143000" cy="1524000"/>
          </a:xfrm>
          <a:prstGeom prst="rect">
            <a:avLst/>
          </a:prstGeom>
          <a:noFill/>
        </p:spPr>
      </p:pic>
      <p:pic>
        <p:nvPicPr>
          <p:cNvPr id="206860" name="Picture 12" descr="mvc-012s"/>
          <p:cNvPicPr>
            <a:picLocks noChangeAspect="1" noChangeArrowheads="1"/>
          </p:cNvPicPr>
          <p:nvPr/>
        </p:nvPicPr>
        <p:blipFill>
          <a:blip r:embed="rId11" cstate="print"/>
          <a:srcRect/>
          <a:stretch>
            <a:fillRect/>
          </a:stretch>
        </p:blipFill>
        <p:spPr bwMode="auto">
          <a:xfrm>
            <a:off x="5162550" y="3581400"/>
            <a:ext cx="1085850" cy="1447800"/>
          </a:xfrm>
          <a:prstGeom prst="rect">
            <a:avLst/>
          </a:prstGeom>
          <a:noFill/>
        </p:spPr>
      </p:pic>
      <p:pic>
        <p:nvPicPr>
          <p:cNvPr id="206861" name="Picture 13" descr="mvc-003s"/>
          <p:cNvPicPr>
            <a:picLocks noChangeAspect="1" noChangeArrowheads="1"/>
          </p:cNvPicPr>
          <p:nvPr/>
        </p:nvPicPr>
        <p:blipFill>
          <a:blip r:embed="rId12" cstate="print"/>
          <a:srcRect/>
          <a:stretch>
            <a:fillRect/>
          </a:stretch>
        </p:blipFill>
        <p:spPr bwMode="auto">
          <a:xfrm>
            <a:off x="6724650" y="3581400"/>
            <a:ext cx="1143000" cy="1524000"/>
          </a:xfrm>
          <a:prstGeom prst="rect">
            <a:avLst/>
          </a:prstGeom>
          <a:noFill/>
        </p:spPr>
      </p:pic>
      <p:pic>
        <p:nvPicPr>
          <p:cNvPr id="206862" name="Picture 14" descr="MVC-001S"/>
          <p:cNvPicPr>
            <a:picLocks noChangeAspect="1" noChangeArrowheads="1"/>
          </p:cNvPicPr>
          <p:nvPr/>
        </p:nvPicPr>
        <p:blipFill>
          <a:blip r:embed="rId13" cstate="print"/>
          <a:srcRect/>
          <a:stretch>
            <a:fillRect/>
          </a:stretch>
        </p:blipFill>
        <p:spPr bwMode="auto">
          <a:xfrm>
            <a:off x="3505200" y="5334000"/>
            <a:ext cx="1600200" cy="120015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t>Slide # </a:t>
            </a:r>
            <a:fld id="{C46CE3BA-7875-48AC-8C71-66D63F522477}" type="slidenum">
              <a:rPr lang="en-US"/>
              <a:pPr/>
              <a:t>4</a:t>
            </a:fld>
            <a:endParaRPr lang="en-US"/>
          </a:p>
        </p:txBody>
      </p:sp>
      <p:sp>
        <p:nvSpPr>
          <p:cNvPr id="82946" name="Rectangle 2"/>
          <p:cNvSpPr>
            <a:spLocks noGrp="1" noChangeArrowheads="1"/>
          </p:cNvSpPr>
          <p:nvPr>
            <p:ph type="title"/>
          </p:nvPr>
        </p:nvSpPr>
        <p:spPr>
          <a:xfrm>
            <a:off x="-685800" y="838200"/>
            <a:ext cx="7772400" cy="1143000"/>
          </a:xfrm>
        </p:spPr>
        <p:txBody>
          <a:bodyPr/>
          <a:lstStyle/>
          <a:p>
            <a:r>
              <a:rPr lang="en-US"/>
              <a:t>A. Seven Approaches</a:t>
            </a:r>
          </a:p>
        </p:txBody>
      </p:sp>
      <p:sp>
        <p:nvSpPr>
          <p:cNvPr id="82948" name="Rectangle 4"/>
          <p:cNvSpPr>
            <a:spLocks noGrp="1" noChangeArrowheads="1"/>
          </p:cNvSpPr>
          <p:nvPr>
            <p:ph type="body" idx="1"/>
          </p:nvPr>
        </p:nvSpPr>
        <p:spPr>
          <a:xfrm>
            <a:off x="1371600" y="1828800"/>
            <a:ext cx="7772400" cy="4114800"/>
          </a:xfrm>
        </p:spPr>
        <p:txBody>
          <a:bodyPr/>
          <a:lstStyle/>
          <a:p>
            <a:pPr marL="609600" indent="-609600">
              <a:buFontTx/>
              <a:buAutoNum type="arabicPeriod"/>
            </a:pPr>
            <a:r>
              <a:rPr lang="en-US"/>
              <a:t>Evolutionary</a:t>
            </a:r>
          </a:p>
          <a:p>
            <a:pPr marL="609600" indent="-609600">
              <a:buFontTx/>
              <a:buAutoNum type="arabicPeriod"/>
            </a:pPr>
            <a:r>
              <a:rPr lang="en-US"/>
              <a:t>Biological</a:t>
            </a:r>
          </a:p>
          <a:p>
            <a:pPr marL="609600" indent="-609600">
              <a:buFontTx/>
              <a:buAutoNum type="arabicPeriod"/>
            </a:pPr>
            <a:r>
              <a:rPr lang="en-US"/>
              <a:t>Behavioral</a:t>
            </a:r>
          </a:p>
          <a:p>
            <a:pPr marL="609600" indent="-609600">
              <a:buFontTx/>
              <a:buAutoNum type="arabicPeriod"/>
            </a:pPr>
            <a:r>
              <a:rPr lang="en-US"/>
              <a:t>Cognitive</a:t>
            </a:r>
          </a:p>
          <a:p>
            <a:pPr marL="609600" indent="-609600">
              <a:buFontTx/>
              <a:buAutoNum type="arabicPeriod"/>
            </a:pPr>
            <a:r>
              <a:rPr lang="en-US"/>
              <a:t>Humanistic</a:t>
            </a:r>
          </a:p>
          <a:p>
            <a:pPr marL="609600" indent="-609600">
              <a:buFontTx/>
              <a:buAutoNum type="arabicPeriod"/>
            </a:pPr>
            <a:r>
              <a:rPr lang="en-US"/>
              <a:t>Psychodynamic</a:t>
            </a:r>
          </a:p>
          <a:p>
            <a:pPr marL="609600" indent="-609600">
              <a:buFontTx/>
              <a:buAutoNum type="arabicPeriod"/>
            </a:pPr>
            <a:r>
              <a:rPr lang="en-US"/>
              <a:t>Sociocultural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948">
                                            <p:txEl>
                                              <p:pRg st="0" end="0"/>
                                            </p:txEl>
                                          </p:spTgt>
                                        </p:tgtEl>
                                        <p:attrNameLst>
                                          <p:attrName>style.visibility</p:attrName>
                                        </p:attrNameLst>
                                      </p:cBhvr>
                                      <p:to>
                                        <p:strVal val="visible"/>
                                      </p:to>
                                    </p:set>
                                    <p:animEffect transition="in" filter="blinds(horizontal)">
                                      <p:cBhvr>
                                        <p:cTn id="7" dur="500"/>
                                        <p:tgtEl>
                                          <p:spTgt spid="829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2948">
                                            <p:txEl>
                                              <p:pRg st="1" end="1"/>
                                            </p:txEl>
                                          </p:spTgt>
                                        </p:tgtEl>
                                        <p:attrNameLst>
                                          <p:attrName>style.visibility</p:attrName>
                                        </p:attrNameLst>
                                      </p:cBhvr>
                                      <p:to>
                                        <p:strVal val="visible"/>
                                      </p:to>
                                    </p:set>
                                    <p:animEffect transition="in" filter="blinds(horizontal)">
                                      <p:cBhvr>
                                        <p:cTn id="12" dur="500"/>
                                        <p:tgtEl>
                                          <p:spTgt spid="8294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2948">
                                            <p:txEl>
                                              <p:pRg st="2" end="2"/>
                                            </p:txEl>
                                          </p:spTgt>
                                        </p:tgtEl>
                                        <p:attrNameLst>
                                          <p:attrName>style.visibility</p:attrName>
                                        </p:attrNameLst>
                                      </p:cBhvr>
                                      <p:to>
                                        <p:strVal val="visible"/>
                                      </p:to>
                                    </p:set>
                                    <p:animEffect transition="in" filter="blinds(horizontal)">
                                      <p:cBhvr>
                                        <p:cTn id="17" dur="500"/>
                                        <p:tgtEl>
                                          <p:spTgt spid="8294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2948">
                                            <p:txEl>
                                              <p:pRg st="3" end="3"/>
                                            </p:txEl>
                                          </p:spTgt>
                                        </p:tgtEl>
                                        <p:attrNameLst>
                                          <p:attrName>style.visibility</p:attrName>
                                        </p:attrNameLst>
                                      </p:cBhvr>
                                      <p:to>
                                        <p:strVal val="visible"/>
                                      </p:to>
                                    </p:set>
                                    <p:animEffect transition="in" filter="blinds(horizontal)">
                                      <p:cBhvr>
                                        <p:cTn id="22" dur="500"/>
                                        <p:tgtEl>
                                          <p:spTgt spid="8294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2948">
                                            <p:txEl>
                                              <p:pRg st="4" end="4"/>
                                            </p:txEl>
                                          </p:spTgt>
                                        </p:tgtEl>
                                        <p:attrNameLst>
                                          <p:attrName>style.visibility</p:attrName>
                                        </p:attrNameLst>
                                      </p:cBhvr>
                                      <p:to>
                                        <p:strVal val="visible"/>
                                      </p:to>
                                    </p:set>
                                    <p:animEffect transition="in" filter="blinds(horizontal)">
                                      <p:cBhvr>
                                        <p:cTn id="27" dur="500"/>
                                        <p:tgtEl>
                                          <p:spTgt spid="8294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2948">
                                            <p:txEl>
                                              <p:pRg st="5" end="5"/>
                                            </p:txEl>
                                          </p:spTgt>
                                        </p:tgtEl>
                                        <p:attrNameLst>
                                          <p:attrName>style.visibility</p:attrName>
                                        </p:attrNameLst>
                                      </p:cBhvr>
                                      <p:to>
                                        <p:strVal val="visible"/>
                                      </p:to>
                                    </p:set>
                                    <p:animEffect transition="in" filter="blinds(horizontal)">
                                      <p:cBhvr>
                                        <p:cTn id="32" dur="500"/>
                                        <p:tgtEl>
                                          <p:spTgt spid="8294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2948">
                                            <p:txEl>
                                              <p:pRg st="6" end="6"/>
                                            </p:txEl>
                                          </p:spTgt>
                                        </p:tgtEl>
                                        <p:attrNameLst>
                                          <p:attrName>style.visibility</p:attrName>
                                        </p:attrNameLst>
                                      </p:cBhvr>
                                      <p:to>
                                        <p:strVal val="visible"/>
                                      </p:to>
                                    </p:set>
                                    <p:animEffect transition="in" filter="blinds(horizontal)">
                                      <p:cBhvr>
                                        <p:cTn id="37" dur="500"/>
                                        <p:tgtEl>
                                          <p:spTgt spid="8294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t>Slide # </a:t>
            </a:r>
            <a:fld id="{0EDA924D-4B31-4B55-8D82-949E7A4EFA24}" type="slidenum">
              <a:rPr lang="en-US"/>
              <a:pPr/>
              <a:t>40</a:t>
            </a:fld>
            <a:endParaRPr lang="en-US"/>
          </a:p>
        </p:txBody>
      </p:sp>
      <p:sp>
        <p:nvSpPr>
          <p:cNvPr id="209922" name="Rectangle 2"/>
          <p:cNvSpPr>
            <a:spLocks noGrp="1" noChangeArrowheads="1"/>
          </p:cNvSpPr>
          <p:nvPr>
            <p:ph type="title"/>
          </p:nvPr>
        </p:nvSpPr>
        <p:spPr/>
        <p:txBody>
          <a:bodyPr/>
          <a:lstStyle/>
          <a:p>
            <a:r>
              <a:rPr lang="en-US"/>
              <a:t>The  Cognitive Perspective</a:t>
            </a:r>
          </a:p>
        </p:txBody>
      </p:sp>
      <p:sp>
        <p:nvSpPr>
          <p:cNvPr id="209923" name="Rectangle 3"/>
          <p:cNvSpPr>
            <a:spLocks noGrp="1" noChangeArrowheads="1"/>
          </p:cNvSpPr>
          <p:nvPr>
            <p:ph type="body" idx="1"/>
          </p:nvPr>
        </p:nvSpPr>
        <p:spPr/>
        <p:txBody>
          <a:bodyPr/>
          <a:lstStyle/>
          <a:p>
            <a:r>
              <a:rPr lang="en-US" sz="2800"/>
              <a:t>Studies people’s mental processes in an effort to understand how humans gain knowledge about the world around them</a:t>
            </a:r>
          </a:p>
          <a:p>
            <a:r>
              <a:rPr lang="en-US" sz="2800"/>
              <a:t>Cognito = Latin for “knowledge”</a:t>
            </a:r>
          </a:p>
          <a:p>
            <a:r>
              <a:rPr lang="en-US" sz="2800"/>
              <a:t>How we learn, form concepts, solve problems, make decisions, use language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9923">
                                            <p:txEl>
                                              <p:pRg st="0" end="0"/>
                                            </p:txEl>
                                          </p:spTgt>
                                        </p:tgtEl>
                                        <p:attrNameLst>
                                          <p:attrName>style.visibility</p:attrName>
                                        </p:attrNameLst>
                                      </p:cBhvr>
                                      <p:to>
                                        <p:strVal val="visible"/>
                                      </p:to>
                                    </p:set>
                                    <p:animEffect transition="in" filter="blinds(horizontal)">
                                      <p:cBhvr>
                                        <p:cTn id="7" dur="500"/>
                                        <p:tgtEl>
                                          <p:spTgt spid="2099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9923">
                                            <p:txEl>
                                              <p:pRg st="1" end="1"/>
                                            </p:txEl>
                                          </p:spTgt>
                                        </p:tgtEl>
                                        <p:attrNameLst>
                                          <p:attrName>style.visibility</p:attrName>
                                        </p:attrNameLst>
                                      </p:cBhvr>
                                      <p:to>
                                        <p:strVal val="visible"/>
                                      </p:to>
                                    </p:set>
                                    <p:animEffect transition="in" filter="blinds(horizontal)">
                                      <p:cBhvr>
                                        <p:cTn id="12" dur="500"/>
                                        <p:tgtEl>
                                          <p:spTgt spid="2099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9923">
                                            <p:txEl>
                                              <p:pRg st="2" end="2"/>
                                            </p:txEl>
                                          </p:spTgt>
                                        </p:tgtEl>
                                        <p:attrNameLst>
                                          <p:attrName>style.visibility</p:attrName>
                                        </p:attrNameLst>
                                      </p:cBhvr>
                                      <p:to>
                                        <p:strVal val="visible"/>
                                      </p:to>
                                    </p:set>
                                    <p:animEffect transition="in" filter="blinds(horizontal)">
                                      <p:cBhvr>
                                        <p:cTn id="17" dur="500"/>
                                        <p:tgtEl>
                                          <p:spTgt spid="2099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t>Slide # </a:t>
            </a:r>
            <a:fld id="{8C4A6A51-25E8-4595-A368-897F458B946B}" type="slidenum">
              <a:rPr lang="en-US"/>
              <a:pPr/>
              <a:t>41</a:t>
            </a:fld>
            <a:endParaRPr lang="en-US"/>
          </a:p>
        </p:txBody>
      </p:sp>
      <p:sp>
        <p:nvSpPr>
          <p:cNvPr id="212994" name="Rectangle 2"/>
          <p:cNvSpPr>
            <a:spLocks noGrp="1" noChangeArrowheads="1"/>
          </p:cNvSpPr>
          <p:nvPr>
            <p:ph type="title"/>
          </p:nvPr>
        </p:nvSpPr>
        <p:spPr/>
        <p:txBody>
          <a:bodyPr/>
          <a:lstStyle/>
          <a:p>
            <a:r>
              <a:rPr lang="en-US"/>
              <a:t>What Is Cognition?</a:t>
            </a:r>
          </a:p>
        </p:txBody>
      </p:sp>
      <p:sp>
        <p:nvSpPr>
          <p:cNvPr id="212995" name="Rectangle 3"/>
          <p:cNvSpPr>
            <a:spLocks noGrp="1" noChangeArrowheads="1"/>
          </p:cNvSpPr>
          <p:nvPr>
            <p:ph type="body" idx="1"/>
          </p:nvPr>
        </p:nvSpPr>
        <p:spPr/>
        <p:txBody>
          <a:bodyPr/>
          <a:lstStyle/>
          <a:p>
            <a:r>
              <a:rPr lang="en-US"/>
              <a:t>An “unobservable” mental process</a:t>
            </a:r>
          </a:p>
          <a:p>
            <a:r>
              <a:rPr lang="en-US"/>
              <a:t>The study of consciousness, physiological determinants of behavior</a:t>
            </a:r>
          </a:p>
          <a:p>
            <a:r>
              <a:rPr lang="en-US"/>
              <a:t>1950s-1960s: new understanding of children’s cognitive development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12995">
                                            <p:txEl>
                                              <p:pRg st="0" end="0"/>
                                            </p:txEl>
                                          </p:spTgt>
                                        </p:tgtEl>
                                        <p:attrNameLst>
                                          <p:attrName>style.visibility</p:attrName>
                                        </p:attrNameLst>
                                      </p:cBhvr>
                                      <p:to>
                                        <p:strVal val="visible"/>
                                      </p:to>
                                    </p:set>
                                    <p:animEffect transition="in" filter="strips(downLeft)">
                                      <p:cBhvr>
                                        <p:cTn id="7" dur="500"/>
                                        <p:tgtEl>
                                          <p:spTgt spid="2129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212995">
                                            <p:txEl>
                                              <p:pRg st="1" end="1"/>
                                            </p:txEl>
                                          </p:spTgt>
                                        </p:tgtEl>
                                        <p:attrNameLst>
                                          <p:attrName>style.visibility</p:attrName>
                                        </p:attrNameLst>
                                      </p:cBhvr>
                                      <p:to>
                                        <p:strVal val="visible"/>
                                      </p:to>
                                    </p:set>
                                    <p:animEffect transition="in" filter="strips(downLeft)">
                                      <p:cBhvr>
                                        <p:cTn id="12" dur="500"/>
                                        <p:tgtEl>
                                          <p:spTgt spid="2129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12995">
                                            <p:txEl>
                                              <p:pRg st="2" end="2"/>
                                            </p:txEl>
                                          </p:spTgt>
                                        </p:tgtEl>
                                        <p:attrNameLst>
                                          <p:attrName>style.visibility</p:attrName>
                                        </p:attrNameLst>
                                      </p:cBhvr>
                                      <p:to>
                                        <p:strVal val="visible"/>
                                      </p:to>
                                    </p:set>
                                    <p:animEffect transition="in" filter="strips(downLeft)">
                                      <p:cBhvr>
                                        <p:cTn id="17" dur="500"/>
                                        <p:tgtEl>
                                          <p:spTgt spid="2129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5" grpId="0" build="p"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t>Slide # </a:t>
            </a:r>
            <a:fld id="{B2FE7D13-65CF-44BC-A8A1-F3B2E7B80F66}" type="slidenum">
              <a:rPr lang="en-US"/>
              <a:pPr/>
              <a:t>42</a:t>
            </a:fld>
            <a:endParaRPr lang="en-US"/>
          </a:p>
        </p:txBody>
      </p:sp>
      <p:sp>
        <p:nvSpPr>
          <p:cNvPr id="215042" name="Rectangle 2"/>
          <p:cNvSpPr>
            <a:spLocks noGrp="1" noChangeArrowheads="1"/>
          </p:cNvSpPr>
          <p:nvPr>
            <p:ph type="title"/>
          </p:nvPr>
        </p:nvSpPr>
        <p:spPr/>
        <p:txBody>
          <a:bodyPr/>
          <a:lstStyle/>
          <a:p>
            <a:r>
              <a:rPr lang="en-US"/>
              <a:t>Advocates of the </a:t>
            </a:r>
            <a:br>
              <a:rPr lang="en-US"/>
            </a:br>
            <a:r>
              <a:rPr lang="en-US"/>
              <a:t>Cognitive Approach</a:t>
            </a:r>
          </a:p>
        </p:txBody>
      </p:sp>
      <p:sp>
        <p:nvSpPr>
          <p:cNvPr id="215043" name="Rectangle 3"/>
          <p:cNvSpPr>
            <a:spLocks noGrp="1" noChangeArrowheads="1"/>
          </p:cNvSpPr>
          <p:nvPr>
            <p:ph type="body" idx="1"/>
          </p:nvPr>
        </p:nvSpPr>
        <p:spPr/>
        <p:txBody>
          <a:bodyPr/>
          <a:lstStyle/>
          <a:p>
            <a:r>
              <a:rPr lang="en-US"/>
              <a:t>The manipulation of mental images can influence how people behave</a:t>
            </a:r>
          </a:p>
          <a:p>
            <a:r>
              <a:rPr lang="en-US"/>
              <a:t>The focus is not on “overt” behavior</a:t>
            </a:r>
          </a:p>
          <a:p>
            <a:r>
              <a:rPr lang="en-US"/>
              <a:t>The cognitive method can be studied objectively and scientifically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15043">
                                            <p:txEl>
                                              <p:pRg st="0" end="0"/>
                                            </p:txEl>
                                          </p:spTgt>
                                        </p:tgtEl>
                                        <p:attrNameLst>
                                          <p:attrName>style.visibility</p:attrName>
                                        </p:attrNameLst>
                                      </p:cBhvr>
                                      <p:to>
                                        <p:strVal val="visible"/>
                                      </p:to>
                                    </p:set>
                                    <p:anim calcmode="lin" valueType="num">
                                      <p:cBhvr>
                                        <p:cTn id="7" dur="5000" fill="hold"/>
                                        <p:tgtEl>
                                          <p:spTgt spid="215043">
                                            <p:txEl>
                                              <p:pRg st="0" end="0"/>
                                            </p:txEl>
                                          </p:spTgt>
                                        </p:tgtEl>
                                        <p:attrNameLst>
                                          <p:attrName>ppt_w</p:attrName>
                                        </p:attrNameLst>
                                      </p:cBhvr>
                                      <p:tavLst>
                                        <p:tav tm="0" fmla="#ppt_w*sin(2.5*pi*$)">
                                          <p:val>
                                            <p:fltVal val="0"/>
                                          </p:val>
                                        </p:tav>
                                        <p:tav tm="100000">
                                          <p:val>
                                            <p:fltVal val="1"/>
                                          </p:val>
                                        </p:tav>
                                      </p:tavLst>
                                    </p:anim>
                                    <p:anim calcmode="lin" valueType="num">
                                      <p:cBhvr>
                                        <p:cTn id="8" dur="5000" fill="hold"/>
                                        <p:tgtEl>
                                          <p:spTgt spid="21504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childTnLst>
                                    <p:set>
                                      <p:cBhvr>
                                        <p:cTn id="12" dur="1" fill="hold">
                                          <p:stCondLst>
                                            <p:cond delay="0"/>
                                          </p:stCondLst>
                                        </p:cTn>
                                        <p:tgtEl>
                                          <p:spTgt spid="215043">
                                            <p:txEl>
                                              <p:pRg st="1" end="1"/>
                                            </p:txEl>
                                          </p:spTgt>
                                        </p:tgtEl>
                                        <p:attrNameLst>
                                          <p:attrName>style.visibility</p:attrName>
                                        </p:attrNameLst>
                                      </p:cBhvr>
                                      <p:to>
                                        <p:strVal val="visible"/>
                                      </p:to>
                                    </p:set>
                                    <p:anim calcmode="lin" valueType="num">
                                      <p:cBhvr>
                                        <p:cTn id="13" dur="5000" fill="hold"/>
                                        <p:tgtEl>
                                          <p:spTgt spid="215043">
                                            <p:txEl>
                                              <p:pRg st="1" end="1"/>
                                            </p:txEl>
                                          </p:spTgt>
                                        </p:tgtEl>
                                        <p:attrNameLst>
                                          <p:attrName>ppt_w</p:attrName>
                                        </p:attrNameLst>
                                      </p:cBhvr>
                                      <p:tavLst>
                                        <p:tav tm="0" fmla="#ppt_w*sin(2.5*pi*$)">
                                          <p:val>
                                            <p:fltVal val="0"/>
                                          </p:val>
                                        </p:tav>
                                        <p:tav tm="100000">
                                          <p:val>
                                            <p:fltVal val="1"/>
                                          </p:val>
                                        </p:tav>
                                      </p:tavLst>
                                    </p:anim>
                                    <p:anim calcmode="lin" valueType="num">
                                      <p:cBhvr>
                                        <p:cTn id="14" dur="5000" fill="hold"/>
                                        <p:tgtEl>
                                          <p:spTgt spid="21504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9" presetClass="entr" presetSubtype="10" fill="hold" grpId="0" nodeType="clickEffect">
                                  <p:stCondLst>
                                    <p:cond delay="0"/>
                                  </p:stCondLst>
                                  <p:childTnLst>
                                    <p:set>
                                      <p:cBhvr>
                                        <p:cTn id="18" dur="1" fill="hold">
                                          <p:stCondLst>
                                            <p:cond delay="0"/>
                                          </p:stCondLst>
                                        </p:cTn>
                                        <p:tgtEl>
                                          <p:spTgt spid="215043">
                                            <p:txEl>
                                              <p:pRg st="2" end="2"/>
                                            </p:txEl>
                                          </p:spTgt>
                                        </p:tgtEl>
                                        <p:attrNameLst>
                                          <p:attrName>style.visibility</p:attrName>
                                        </p:attrNameLst>
                                      </p:cBhvr>
                                      <p:to>
                                        <p:strVal val="visible"/>
                                      </p:to>
                                    </p:set>
                                    <p:anim calcmode="lin" valueType="num">
                                      <p:cBhvr>
                                        <p:cTn id="19" dur="5000" fill="hold"/>
                                        <p:tgtEl>
                                          <p:spTgt spid="215043">
                                            <p:txEl>
                                              <p:pRg st="2" end="2"/>
                                            </p:txEl>
                                          </p:spTgt>
                                        </p:tgtEl>
                                        <p:attrNameLst>
                                          <p:attrName>ppt_w</p:attrName>
                                        </p:attrNameLst>
                                      </p:cBhvr>
                                      <p:tavLst>
                                        <p:tav tm="0" fmla="#ppt_w*sin(2.5*pi*$)">
                                          <p:val>
                                            <p:fltVal val="0"/>
                                          </p:val>
                                        </p:tav>
                                        <p:tav tm="100000">
                                          <p:val>
                                            <p:fltVal val="1"/>
                                          </p:val>
                                        </p:tav>
                                      </p:tavLst>
                                    </p:anim>
                                    <p:anim calcmode="lin" valueType="num">
                                      <p:cBhvr>
                                        <p:cTn id="20" dur="5000" fill="hold"/>
                                        <p:tgtEl>
                                          <p:spTgt spid="21504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3"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t>Slide # </a:t>
            </a:r>
            <a:fld id="{A19E1D95-7D2B-472E-8ACB-795609B156B4}" type="slidenum">
              <a:rPr lang="en-US"/>
              <a:pPr/>
              <a:t>43</a:t>
            </a:fld>
            <a:endParaRPr lang="en-US"/>
          </a:p>
        </p:txBody>
      </p:sp>
      <p:sp>
        <p:nvSpPr>
          <p:cNvPr id="217090" name="Rectangle 2"/>
          <p:cNvSpPr>
            <a:spLocks noGrp="1" noChangeArrowheads="1"/>
          </p:cNvSpPr>
          <p:nvPr>
            <p:ph type="title"/>
          </p:nvPr>
        </p:nvSpPr>
        <p:spPr/>
        <p:txBody>
          <a:bodyPr/>
          <a:lstStyle/>
          <a:p>
            <a:r>
              <a:rPr lang="en-US"/>
              <a:t>Wilhelm Wundt</a:t>
            </a:r>
          </a:p>
        </p:txBody>
      </p:sp>
      <p:sp>
        <p:nvSpPr>
          <p:cNvPr id="217091" name="Rectangle 3"/>
          <p:cNvSpPr>
            <a:spLocks noGrp="1" noChangeArrowheads="1"/>
          </p:cNvSpPr>
          <p:nvPr>
            <p:ph type="body" sz="half" idx="2"/>
          </p:nvPr>
        </p:nvSpPr>
        <p:spPr/>
        <p:txBody>
          <a:bodyPr/>
          <a:lstStyle/>
          <a:p>
            <a:r>
              <a:rPr lang="en-US" sz="2800"/>
              <a:t>He used “introspection” as a research technique</a:t>
            </a:r>
          </a:p>
          <a:p>
            <a:r>
              <a:rPr lang="en-US" sz="2800"/>
              <a:t>He set up the first psychology laboratory</a:t>
            </a:r>
          </a:p>
          <a:p>
            <a:r>
              <a:rPr lang="en-US" sz="2800"/>
              <a:t>Voluntarism</a:t>
            </a:r>
          </a:p>
        </p:txBody>
      </p:sp>
      <p:pic>
        <p:nvPicPr>
          <p:cNvPr id="217094" name="Picture 6" descr="mvc-012s"/>
          <p:cNvPicPr>
            <a:picLocks noGrp="1" noChangeAspect="1" noChangeArrowheads="1"/>
          </p:cNvPicPr>
          <p:nvPr>
            <p:ph type="clipArt" sz="half" idx="1"/>
          </p:nvPr>
        </p:nvPicPr>
        <p:blipFill>
          <a:blip r:embed="rId3" cstate="print"/>
          <a:srcRect/>
          <a:stretch>
            <a:fillRect/>
          </a:stretch>
        </p:blipFill>
        <p:spPr>
          <a:xfrm>
            <a:off x="1047750" y="2133600"/>
            <a:ext cx="3086100" cy="4114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blinds(horizontal)">
                                      <p:cBhvr>
                                        <p:cTn id="7" dur="500"/>
                                        <p:tgtEl>
                                          <p:spTgt spid="217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7091">
                                            <p:txEl>
                                              <p:pRg st="1" end="1"/>
                                            </p:txEl>
                                          </p:spTgt>
                                        </p:tgtEl>
                                        <p:attrNameLst>
                                          <p:attrName>style.visibility</p:attrName>
                                        </p:attrNameLst>
                                      </p:cBhvr>
                                      <p:to>
                                        <p:strVal val="visible"/>
                                      </p:to>
                                    </p:set>
                                    <p:animEffect transition="in" filter="blinds(horizontal)">
                                      <p:cBhvr>
                                        <p:cTn id="12" dur="500"/>
                                        <p:tgtEl>
                                          <p:spTgt spid="21709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7091">
                                            <p:txEl>
                                              <p:pRg st="2" end="2"/>
                                            </p:txEl>
                                          </p:spTgt>
                                        </p:tgtEl>
                                        <p:attrNameLst>
                                          <p:attrName>style.visibility</p:attrName>
                                        </p:attrNameLst>
                                      </p:cBhvr>
                                      <p:to>
                                        <p:strVal val="visible"/>
                                      </p:to>
                                    </p:set>
                                    <p:animEffect transition="in" filter="blinds(horizontal)">
                                      <p:cBhvr>
                                        <p:cTn id="17" dur="500"/>
                                        <p:tgtEl>
                                          <p:spTgt spid="2170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t>Slide # </a:t>
            </a:r>
            <a:fld id="{00AAEFC0-BE2C-4F9F-AB92-C75F86DFDA8E}" type="slidenum">
              <a:rPr lang="en-US"/>
              <a:pPr/>
              <a:t>44</a:t>
            </a:fld>
            <a:endParaRPr lang="en-US"/>
          </a:p>
        </p:txBody>
      </p:sp>
      <p:sp>
        <p:nvSpPr>
          <p:cNvPr id="222210" name="Rectangle 2"/>
          <p:cNvSpPr>
            <a:spLocks noGrp="1" noChangeArrowheads="1"/>
          </p:cNvSpPr>
          <p:nvPr>
            <p:ph type="title"/>
          </p:nvPr>
        </p:nvSpPr>
        <p:spPr/>
        <p:txBody>
          <a:bodyPr/>
          <a:lstStyle/>
          <a:p>
            <a:r>
              <a:rPr lang="en-US"/>
              <a:t>Jean Piaget</a:t>
            </a:r>
          </a:p>
        </p:txBody>
      </p:sp>
      <p:sp>
        <p:nvSpPr>
          <p:cNvPr id="222212" name="Rectangle 4"/>
          <p:cNvSpPr>
            <a:spLocks noGrp="1" noChangeArrowheads="1"/>
          </p:cNvSpPr>
          <p:nvPr>
            <p:ph type="body" sz="half" idx="2"/>
          </p:nvPr>
        </p:nvSpPr>
        <p:spPr/>
        <p:txBody>
          <a:bodyPr/>
          <a:lstStyle/>
          <a:p>
            <a:r>
              <a:rPr lang="en-US" sz="2800"/>
              <a:t>Child psychologist</a:t>
            </a:r>
          </a:p>
          <a:p>
            <a:r>
              <a:rPr lang="en-US" sz="2800"/>
              <a:t>Educational reforms</a:t>
            </a:r>
          </a:p>
          <a:p>
            <a:r>
              <a:rPr lang="en-US" sz="2800"/>
              <a:t>Children are not “blank slates”</a:t>
            </a:r>
          </a:p>
        </p:txBody>
      </p:sp>
      <p:pic>
        <p:nvPicPr>
          <p:cNvPr id="222214" name="Picture 6" descr="mvc-007s"/>
          <p:cNvPicPr>
            <a:picLocks noGrp="1" noChangeAspect="1" noChangeArrowheads="1"/>
          </p:cNvPicPr>
          <p:nvPr>
            <p:ph type="clipArt" sz="half" idx="1"/>
          </p:nvPr>
        </p:nvPicPr>
        <p:blipFill>
          <a:blip r:embed="rId3" cstate="print"/>
          <a:srcRect/>
          <a:stretch>
            <a:fillRect/>
          </a:stretch>
        </p:blipFill>
        <p:spPr>
          <a:xfrm>
            <a:off x="1047750" y="2133600"/>
            <a:ext cx="3086100" cy="4114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2212">
                                            <p:txEl>
                                              <p:pRg st="0" end="0"/>
                                            </p:txEl>
                                          </p:spTgt>
                                        </p:tgtEl>
                                        <p:attrNameLst>
                                          <p:attrName>style.visibility</p:attrName>
                                        </p:attrNameLst>
                                      </p:cBhvr>
                                      <p:to>
                                        <p:strVal val="visible"/>
                                      </p:to>
                                    </p:set>
                                    <p:animEffect transition="in" filter="blinds(horizontal)">
                                      <p:cBhvr>
                                        <p:cTn id="7" dur="500"/>
                                        <p:tgtEl>
                                          <p:spTgt spid="2222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2212">
                                            <p:txEl>
                                              <p:pRg st="1" end="1"/>
                                            </p:txEl>
                                          </p:spTgt>
                                        </p:tgtEl>
                                        <p:attrNameLst>
                                          <p:attrName>style.visibility</p:attrName>
                                        </p:attrNameLst>
                                      </p:cBhvr>
                                      <p:to>
                                        <p:strVal val="visible"/>
                                      </p:to>
                                    </p:set>
                                    <p:animEffect transition="in" filter="blinds(horizontal)">
                                      <p:cBhvr>
                                        <p:cTn id="12" dur="500"/>
                                        <p:tgtEl>
                                          <p:spTgt spid="2222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2212">
                                            <p:txEl>
                                              <p:pRg st="2" end="2"/>
                                            </p:txEl>
                                          </p:spTgt>
                                        </p:tgtEl>
                                        <p:attrNameLst>
                                          <p:attrName>style.visibility</p:attrName>
                                        </p:attrNameLst>
                                      </p:cBhvr>
                                      <p:to>
                                        <p:strVal val="visible"/>
                                      </p:to>
                                    </p:set>
                                    <p:animEffect transition="in" filter="blinds(horizontal)">
                                      <p:cBhvr>
                                        <p:cTn id="17" dur="500"/>
                                        <p:tgtEl>
                                          <p:spTgt spid="2222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2"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t>Slide # </a:t>
            </a:r>
            <a:fld id="{12137321-F6F1-4981-A50D-CEAD00531960}" type="slidenum">
              <a:rPr lang="en-US"/>
              <a:pPr/>
              <a:t>45</a:t>
            </a:fld>
            <a:endParaRPr lang="en-US"/>
          </a:p>
        </p:txBody>
      </p:sp>
      <p:sp>
        <p:nvSpPr>
          <p:cNvPr id="228354" name="Rectangle 2"/>
          <p:cNvSpPr>
            <a:spLocks noGrp="1" noChangeArrowheads="1"/>
          </p:cNvSpPr>
          <p:nvPr>
            <p:ph type="title"/>
          </p:nvPr>
        </p:nvSpPr>
        <p:spPr/>
        <p:txBody>
          <a:bodyPr/>
          <a:lstStyle/>
          <a:p>
            <a:r>
              <a:rPr lang="en-US"/>
              <a:t>Lawrence Kohlberg</a:t>
            </a:r>
          </a:p>
        </p:txBody>
      </p:sp>
      <p:sp>
        <p:nvSpPr>
          <p:cNvPr id="228356" name="Rectangle 4"/>
          <p:cNvSpPr>
            <a:spLocks noGrp="1" noChangeArrowheads="1"/>
          </p:cNvSpPr>
          <p:nvPr>
            <p:ph type="body" sz="half" idx="2"/>
          </p:nvPr>
        </p:nvSpPr>
        <p:spPr/>
        <p:txBody>
          <a:bodyPr/>
          <a:lstStyle/>
          <a:p>
            <a:r>
              <a:rPr lang="en-US" sz="2800"/>
              <a:t>How children develop a sense of right and wrong</a:t>
            </a:r>
          </a:p>
          <a:p>
            <a:r>
              <a:rPr lang="en-US" sz="2800"/>
              <a:t>He borrowed from Piaget</a:t>
            </a:r>
          </a:p>
          <a:p>
            <a:r>
              <a:rPr lang="en-US" sz="2800"/>
              <a:t>Moral questions</a:t>
            </a:r>
          </a:p>
        </p:txBody>
      </p:sp>
      <p:pic>
        <p:nvPicPr>
          <p:cNvPr id="228358" name="Picture 6" descr="mvc-003s"/>
          <p:cNvPicPr>
            <a:picLocks noGrp="1" noChangeAspect="1" noChangeArrowheads="1"/>
          </p:cNvPicPr>
          <p:nvPr>
            <p:ph type="clipArt" sz="half" idx="1"/>
          </p:nvPr>
        </p:nvPicPr>
        <p:blipFill>
          <a:blip r:embed="rId3" cstate="print"/>
          <a:srcRect/>
          <a:stretch>
            <a:fillRect/>
          </a:stretch>
        </p:blipFill>
        <p:spPr>
          <a:xfrm>
            <a:off x="1047750" y="2133600"/>
            <a:ext cx="3086100" cy="4114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8356">
                                            <p:txEl>
                                              <p:pRg st="0" end="0"/>
                                            </p:txEl>
                                          </p:spTgt>
                                        </p:tgtEl>
                                        <p:attrNameLst>
                                          <p:attrName>style.visibility</p:attrName>
                                        </p:attrNameLst>
                                      </p:cBhvr>
                                      <p:to>
                                        <p:strVal val="visible"/>
                                      </p:to>
                                    </p:set>
                                    <p:animEffect transition="in" filter="blinds(horizontal)">
                                      <p:cBhvr>
                                        <p:cTn id="7" dur="500"/>
                                        <p:tgtEl>
                                          <p:spTgt spid="22835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8356">
                                            <p:txEl>
                                              <p:pRg st="1" end="1"/>
                                            </p:txEl>
                                          </p:spTgt>
                                        </p:tgtEl>
                                        <p:attrNameLst>
                                          <p:attrName>style.visibility</p:attrName>
                                        </p:attrNameLst>
                                      </p:cBhvr>
                                      <p:to>
                                        <p:strVal val="visible"/>
                                      </p:to>
                                    </p:set>
                                    <p:animEffect transition="in" filter="blinds(horizontal)">
                                      <p:cBhvr>
                                        <p:cTn id="12" dur="500"/>
                                        <p:tgtEl>
                                          <p:spTgt spid="22835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8356">
                                            <p:txEl>
                                              <p:pRg st="2" end="2"/>
                                            </p:txEl>
                                          </p:spTgt>
                                        </p:tgtEl>
                                        <p:attrNameLst>
                                          <p:attrName>style.visibility</p:attrName>
                                        </p:attrNameLst>
                                      </p:cBhvr>
                                      <p:to>
                                        <p:strVal val="visible"/>
                                      </p:to>
                                    </p:set>
                                    <p:animEffect transition="in" filter="blinds(horizontal)">
                                      <p:cBhvr>
                                        <p:cTn id="17" dur="500"/>
                                        <p:tgtEl>
                                          <p:spTgt spid="2283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6" grpId="0"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t>Slide # </a:t>
            </a:r>
            <a:fld id="{384D6AB3-ADA0-425D-8201-761F73B816F9}" type="slidenum">
              <a:rPr lang="en-US"/>
              <a:pPr/>
              <a:t>46</a:t>
            </a:fld>
            <a:endParaRPr lang="en-US"/>
          </a:p>
        </p:txBody>
      </p:sp>
      <p:sp>
        <p:nvSpPr>
          <p:cNvPr id="236546" name="Rectangle 2"/>
          <p:cNvSpPr>
            <a:spLocks noGrp="1" noChangeArrowheads="1"/>
          </p:cNvSpPr>
          <p:nvPr>
            <p:ph type="title"/>
          </p:nvPr>
        </p:nvSpPr>
        <p:spPr/>
        <p:txBody>
          <a:bodyPr/>
          <a:lstStyle/>
          <a:p>
            <a:r>
              <a:rPr lang="en-US"/>
              <a:t>Stanley Schachter</a:t>
            </a:r>
          </a:p>
        </p:txBody>
      </p:sp>
      <p:sp>
        <p:nvSpPr>
          <p:cNvPr id="236548" name="Rectangle 4"/>
          <p:cNvSpPr>
            <a:spLocks noGrp="1" noChangeArrowheads="1"/>
          </p:cNvSpPr>
          <p:nvPr>
            <p:ph type="body" sz="half" idx="2"/>
          </p:nvPr>
        </p:nvSpPr>
        <p:spPr/>
        <p:txBody>
          <a:bodyPr/>
          <a:lstStyle/>
          <a:p>
            <a:r>
              <a:rPr lang="en-US" sz="2800"/>
              <a:t>“Misery loves company”</a:t>
            </a:r>
          </a:p>
          <a:p>
            <a:r>
              <a:rPr lang="en-US" sz="2800"/>
              <a:t>Anxiety and companionship</a:t>
            </a:r>
          </a:p>
        </p:txBody>
      </p:sp>
      <p:pic>
        <p:nvPicPr>
          <p:cNvPr id="236550" name="Picture 6" descr="mvc-001s"/>
          <p:cNvPicPr>
            <a:picLocks noGrp="1" noChangeAspect="1" noChangeArrowheads="1"/>
          </p:cNvPicPr>
          <p:nvPr>
            <p:ph type="clipArt" sz="half" idx="1"/>
          </p:nvPr>
        </p:nvPicPr>
        <p:blipFill>
          <a:blip r:embed="rId3" cstate="print"/>
          <a:srcRect/>
          <a:stretch>
            <a:fillRect/>
          </a:stretch>
        </p:blipFill>
        <p:spPr>
          <a:xfrm>
            <a:off x="1047750" y="2133600"/>
            <a:ext cx="3086100" cy="4114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65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65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8" grpId="0" build="p"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r>
              <a:rPr lang="en-US"/>
              <a:t>Slide # </a:t>
            </a:r>
            <a:fld id="{E364AF60-1C82-475E-86D1-8302BE952A3C}" type="slidenum">
              <a:rPr lang="en-US"/>
              <a:pPr/>
              <a:t>47</a:t>
            </a:fld>
            <a:endParaRPr lang="en-US"/>
          </a:p>
        </p:txBody>
      </p:sp>
      <p:sp>
        <p:nvSpPr>
          <p:cNvPr id="240642" name="Rectangle 2"/>
          <p:cNvSpPr>
            <a:spLocks noGrp="1" noChangeArrowheads="1"/>
          </p:cNvSpPr>
          <p:nvPr>
            <p:ph type="title"/>
          </p:nvPr>
        </p:nvSpPr>
        <p:spPr/>
        <p:txBody>
          <a:bodyPr/>
          <a:lstStyle/>
          <a:p>
            <a:r>
              <a:rPr lang="en-US"/>
              <a:t>The Behavioral Approach</a:t>
            </a:r>
          </a:p>
        </p:txBody>
      </p:sp>
      <p:pic>
        <p:nvPicPr>
          <p:cNvPr id="240645" name="Picture 5" descr="mvc-016s"/>
          <p:cNvPicPr>
            <a:picLocks noChangeAspect="1" noChangeArrowheads="1"/>
          </p:cNvPicPr>
          <p:nvPr/>
        </p:nvPicPr>
        <p:blipFill>
          <a:blip r:embed="rId3" cstate="print"/>
          <a:srcRect/>
          <a:stretch>
            <a:fillRect/>
          </a:stretch>
        </p:blipFill>
        <p:spPr bwMode="auto">
          <a:xfrm>
            <a:off x="838200" y="2057400"/>
            <a:ext cx="1714500" cy="2286000"/>
          </a:xfrm>
          <a:prstGeom prst="rect">
            <a:avLst/>
          </a:prstGeom>
          <a:noFill/>
        </p:spPr>
      </p:pic>
      <p:pic>
        <p:nvPicPr>
          <p:cNvPr id="240646" name="Picture 6" descr="mvc-017s"/>
          <p:cNvPicPr>
            <a:picLocks noChangeAspect="1" noChangeArrowheads="1"/>
          </p:cNvPicPr>
          <p:nvPr/>
        </p:nvPicPr>
        <p:blipFill>
          <a:blip r:embed="rId4" cstate="print"/>
          <a:srcRect/>
          <a:stretch>
            <a:fillRect/>
          </a:stretch>
        </p:blipFill>
        <p:spPr bwMode="auto">
          <a:xfrm>
            <a:off x="2438400" y="4495800"/>
            <a:ext cx="1543050" cy="2057400"/>
          </a:xfrm>
          <a:prstGeom prst="rect">
            <a:avLst/>
          </a:prstGeom>
          <a:noFill/>
        </p:spPr>
      </p:pic>
      <p:pic>
        <p:nvPicPr>
          <p:cNvPr id="240647" name="Picture 7" descr="mvc-022s"/>
          <p:cNvPicPr>
            <a:picLocks noChangeAspect="1" noChangeArrowheads="1"/>
          </p:cNvPicPr>
          <p:nvPr/>
        </p:nvPicPr>
        <p:blipFill>
          <a:blip r:embed="rId5" cstate="print"/>
          <a:srcRect/>
          <a:stretch>
            <a:fillRect/>
          </a:stretch>
        </p:blipFill>
        <p:spPr bwMode="auto">
          <a:xfrm>
            <a:off x="5105400" y="4419600"/>
            <a:ext cx="1600200" cy="2133600"/>
          </a:xfrm>
          <a:prstGeom prst="rect">
            <a:avLst/>
          </a:prstGeom>
          <a:noFill/>
        </p:spPr>
      </p:pic>
      <p:pic>
        <p:nvPicPr>
          <p:cNvPr id="240648" name="Picture 8" descr="mvc-008s"/>
          <p:cNvPicPr>
            <a:picLocks noChangeAspect="1" noChangeArrowheads="1"/>
          </p:cNvPicPr>
          <p:nvPr/>
        </p:nvPicPr>
        <p:blipFill>
          <a:blip r:embed="rId6" cstate="print"/>
          <a:srcRect/>
          <a:stretch>
            <a:fillRect/>
          </a:stretch>
        </p:blipFill>
        <p:spPr bwMode="auto">
          <a:xfrm flipV="1">
            <a:off x="3581400" y="2057400"/>
            <a:ext cx="1714500" cy="2286000"/>
          </a:xfrm>
          <a:prstGeom prst="rect">
            <a:avLst/>
          </a:prstGeom>
          <a:noFill/>
        </p:spPr>
      </p:pic>
      <p:pic>
        <p:nvPicPr>
          <p:cNvPr id="240649" name="Picture 9" descr="mvc-010s"/>
          <p:cNvPicPr>
            <a:picLocks noChangeAspect="1" noChangeArrowheads="1"/>
          </p:cNvPicPr>
          <p:nvPr/>
        </p:nvPicPr>
        <p:blipFill>
          <a:blip r:embed="rId7" cstate="print"/>
          <a:srcRect/>
          <a:stretch>
            <a:fillRect/>
          </a:stretch>
        </p:blipFill>
        <p:spPr bwMode="auto">
          <a:xfrm flipH="1">
            <a:off x="6248400" y="2057400"/>
            <a:ext cx="1714500" cy="2286000"/>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t>Slide # </a:t>
            </a:r>
            <a:fld id="{87BFAC2E-B501-4A13-8C62-477F484FAF1A}" type="slidenum">
              <a:rPr lang="en-US"/>
              <a:pPr/>
              <a:t>48</a:t>
            </a:fld>
            <a:endParaRPr lang="en-US"/>
          </a:p>
        </p:txBody>
      </p:sp>
      <p:sp>
        <p:nvSpPr>
          <p:cNvPr id="243714" name="Rectangle 2"/>
          <p:cNvSpPr>
            <a:spLocks noGrp="1" noChangeArrowheads="1"/>
          </p:cNvSpPr>
          <p:nvPr>
            <p:ph type="title"/>
          </p:nvPr>
        </p:nvSpPr>
        <p:spPr/>
        <p:txBody>
          <a:bodyPr/>
          <a:lstStyle/>
          <a:p>
            <a:r>
              <a:rPr lang="en-US"/>
              <a:t>What Is Behaviorism?</a:t>
            </a:r>
          </a:p>
        </p:txBody>
      </p:sp>
      <p:sp>
        <p:nvSpPr>
          <p:cNvPr id="243715" name="Rectangle 3"/>
          <p:cNvSpPr>
            <a:spLocks noGrp="1" noChangeArrowheads="1"/>
          </p:cNvSpPr>
          <p:nvPr>
            <p:ph type="body" idx="1"/>
          </p:nvPr>
        </p:nvSpPr>
        <p:spPr/>
        <p:txBody>
          <a:bodyPr/>
          <a:lstStyle/>
          <a:p>
            <a:r>
              <a:rPr lang="en-US"/>
              <a:t>Focuses on observable behavior and the role of learning in behavior</a:t>
            </a:r>
          </a:p>
          <a:p>
            <a:r>
              <a:rPr lang="en-US"/>
              <a:t>Behaviorism continues to influence modern psychology</a:t>
            </a:r>
          </a:p>
          <a:p>
            <a:r>
              <a:rPr lang="en-US"/>
              <a:t>The role of reward and punishment in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37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37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37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t>Slide # </a:t>
            </a:r>
            <a:fld id="{7DAA34AE-87C0-4E90-8E1B-62D1E512D494}" type="slidenum">
              <a:rPr lang="en-US"/>
              <a:pPr/>
              <a:t>49</a:t>
            </a:fld>
            <a:endParaRPr lang="en-US"/>
          </a:p>
        </p:txBody>
      </p:sp>
      <p:sp>
        <p:nvSpPr>
          <p:cNvPr id="246786" name="Rectangle 2"/>
          <p:cNvSpPr>
            <a:spLocks noGrp="1" noChangeArrowheads="1"/>
          </p:cNvSpPr>
          <p:nvPr>
            <p:ph type="title"/>
          </p:nvPr>
        </p:nvSpPr>
        <p:spPr/>
        <p:txBody>
          <a:bodyPr/>
          <a:lstStyle/>
          <a:p>
            <a:r>
              <a:rPr lang="en-US"/>
              <a:t>Applications of Behaviorism</a:t>
            </a:r>
          </a:p>
        </p:txBody>
      </p:sp>
      <p:sp>
        <p:nvSpPr>
          <p:cNvPr id="246787" name="Rectangle 3"/>
          <p:cNvSpPr>
            <a:spLocks noGrp="1" noChangeArrowheads="1"/>
          </p:cNvSpPr>
          <p:nvPr>
            <p:ph type="body" idx="1"/>
          </p:nvPr>
        </p:nvSpPr>
        <p:spPr/>
        <p:txBody>
          <a:bodyPr/>
          <a:lstStyle/>
          <a:p>
            <a:r>
              <a:rPr lang="en-US"/>
              <a:t>Aggression</a:t>
            </a:r>
          </a:p>
          <a:p>
            <a:r>
              <a:rPr lang="en-US"/>
              <a:t>Drug abuse</a:t>
            </a:r>
          </a:p>
          <a:p>
            <a:r>
              <a:rPr lang="en-US"/>
              <a:t>Self-confidence issues</a:t>
            </a:r>
          </a:p>
          <a:p>
            <a:r>
              <a:rPr lang="en-US"/>
              <a:t>Overeating</a:t>
            </a:r>
          </a:p>
          <a:p>
            <a:r>
              <a:rPr lang="en-US"/>
              <a:t>Criminality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67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67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67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467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467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78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t>Slide # </a:t>
            </a:r>
            <a:fld id="{9CB94CDA-3F04-4163-A504-24B2833958AB}" type="slidenum">
              <a:rPr lang="en-US"/>
              <a:pPr/>
              <a:t>5</a:t>
            </a:fld>
            <a:endParaRPr lang="en-US"/>
          </a:p>
        </p:txBody>
      </p:sp>
      <p:sp>
        <p:nvSpPr>
          <p:cNvPr id="86018" name="Rectangle 2"/>
          <p:cNvSpPr>
            <a:spLocks noGrp="1" noChangeArrowheads="1"/>
          </p:cNvSpPr>
          <p:nvPr>
            <p:ph type="title"/>
          </p:nvPr>
        </p:nvSpPr>
        <p:spPr>
          <a:xfrm>
            <a:off x="0" y="838200"/>
            <a:ext cx="7772400" cy="1143000"/>
          </a:xfrm>
        </p:spPr>
        <p:txBody>
          <a:bodyPr/>
          <a:lstStyle/>
          <a:p>
            <a:r>
              <a:rPr lang="en-US"/>
              <a:t>B. Overview of Each Approach</a:t>
            </a:r>
          </a:p>
        </p:txBody>
      </p:sp>
      <p:sp>
        <p:nvSpPr>
          <p:cNvPr id="86019" name="Rectangle 3"/>
          <p:cNvSpPr>
            <a:spLocks noGrp="1" noChangeArrowheads="1"/>
          </p:cNvSpPr>
          <p:nvPr>
            <p:ph type="body" idx="1"/>
          </p:nvPr>
        </p:nvSpPr>
        <p:spPr>
          <a:xfrm>
            <a:off x="838200" y="1828800"/>
            <a:ext cx="7772400" cy="4114800"/>
          </a:xfrm>
        </p:spPr>
        <p:txBody>
          <a:bodyPr/>
          <a:lstStyle/>
          <a:p>
            <a:pPr marL="609600" indent="-609600">
              <a:buFontTx/>
              <a:buAutoNum type="arabicPeriod"/>
            </a:pPr>
            <a:r>
              <a:rPr lang="en-US" sz="2800" b="1"/>
              <a:t>Biological</a:t>
            </a:r>
            <a:r>
              <a:rPr lang="en-US" sz="2800"/>
              <a:t>: Focuses primarily on the activities of the nervous system, the brain, hormones, and genetics</a:t>
            </a:r>
          </a:p>
          <a:p>
            <a:pPr marL="609600" indent="-609600">
              <a:buFontTx/>
              <a:buAutoNum type="arabicPeriod"/>
            </a:pPr>
            <a:r>
              <a:rPr lang="en-US" sz="2800" b="1"/>
              <a:t>Psychodynamic</a:t>
            </a:r>
            <a:r>
              <a:rPr lang="en-US" sz="2800"/>
              <a:t>: Emphasizes internal, unconscious conflicts; the focus is on sexual and aggressive instincts that collide with cultural norms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checkerboard(across)">
                                      <p:cBhvr>
                                        <p:cTn id="7" dur="500"/>
                                        <p:tgtEl>
                                          <p:spTgt spid="860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Effect transition="in" filter="checkerboard(across)">
                                      <p:cBhvr>
                                        <p:cTn id="12" dur="500"/>
                                        <p:tgtEl>
                                          <p:spTgt spid="860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t>Slide # </a:t>
            </a:r>
            <a:fld id="{8A2D9F5D-ECD2-4F8A-B455-0EACEBE9B16B}" type="slidenum">
              <a:rPr lang="en-US"/>
              <a:pPr/>
              <a:t>50</a:t>
            </a:fld>
            <a:endParaRPr lang="en-US"/>
          </a:p>
        </p:txBody>
      </p:sp>
      <p:sp>
        <p:nvSpPr>
          <p:cNvPr id="248834" name="Rectangle 1026"/>
          <p:cNvSpPr>
            <a:spLocks noGrp="1" noChangeArrowheads="1"/>
          </p:cNvSpPr>
          <p:nvPr>
            <p:ph type="title"/>
          </p:nvPr>
        </p:nvSpPr>
        <p:spPr/>
        <p:txBody>
          <a:bodyPr/>
          <a:lstStyle/>
          <a:p>
            <a:r>
              <a:rPr lang="en-US"/>
              <a:t>John Watson</a:t>
            </a:r>
          </a:p>
        </p:txBody>
      </p:sp>
      <p:sp>
        <p:nvSpPr>
          <p:cNvPr id="248835" name="Rectangle 1027"/>
          <p:cNvSpPr>
            <a:spLocks noGrp="1" noChangeArrowheads="1"/>
          </p:cNvSpPr>
          <p:nvPr>
            <p:ph type="body" sz="half" idx="1"/>
          </p:nvPr>
        </p:nvSpPr>
        <p:spPr/>
        <p:txBody>
          <a:bodyPr/>
          <a:lstStyle/>
          <a:p>
            <a:pPr>
              <a:lnSpc>
                <a:spcPct val="90000"/>
              </a:lnSpc>
            </a:pPr>
            <a:r>
              <a:rPr lang="en-US" sz="2800"/>
              <a:t>The father of behaviorism</a:t>
            </a:r>
          </a:p>
          <a:p>
            <a:pPr>
              <a:lnSpc>
                <a:spcPct val="90000"/>
              </a:lnSpc>
            </a:pPr>
            <a:r>
              <a:rPr lang="en-US" sz="2800"/>
              <a:t>Psychology should become a science of behavior</a:t>
            </a:r>
          </a:p>
          <a:p>
            <a:pPr>
              <a:lnSpc>
                <a:spcPct val="90000"/>
              </a:lnSpc>
            </a:pPr>
            <a:r>
              <a:rPr lang="en-US" sz="2800"/>
              <a:t>Environment molds the behavior of us all</a:t>
            </a:r>
          </a:p>
        </p:txBody>
      </p:sp>
      <p:pic>
        <p:nvPicPr>
          <p:cNvPr id="248838" name="Picture 1030" descr="mvc-016s"/>
          <p:cNvPicPr>
            <a:picLocks noGrp="1" noChangeAspect="1" noChangeArrowheads="1"/>
          </p:cNvPicPr>
          <p:nvPr>
            <p:ph type="clipArt" sz="half" idx="2"/>
          </p:nvPr>
        </p:nvPicPr>
        <p:blipFill>
          <a:blip r:embed="rId3" cstate="print"/>
          <a:srcRect/>
          <a:stretch>
            <a:fillRect/>
          </a:stretch>
        </p:blipFill>
        <p:spPr>
          <a:xfrm>
            <a:off x="5010150" y="2133600"/>
            <a:ext cx="3086100" cy="4114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8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88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8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t>Slide # </a:t>
            </a:r>
            <a:fld id="{AAE28CD2-1C14-4876-8BDE-7DE5A7F6EB4F}" type="slidenum">
              <a:rPr lang="en-US"/>
              <a:pPr/>
              <a:t>51</a:t>
            </a:fld>
            <a:endParaRPr lang="en-US"/>
          </a:p>
        </p:txBody>
      </p:sp>
      <p:sp>
        <p:nvSpPr>
          <p:cNvPr id="251906" name="Rectangle 2"/>
          <p:cNvSpPr>
            <a:spLocks noGrp="1" noChangeArrowheads="1"/>
          </p:cNvSpPr>
          <p:nvPr>
            <p:ph type="title"/>
          </p:nvPr>
        </p:nvSpPr>
        <p:spPr/>
        <p:txBody>
          <a:bodyPr/>
          <a:lstStyle/>
          <a:p>
            <a:r>
              <a:rPr lang="en-US"/>
              <a:t>Ivan Pavlov</a:t>
            </a:r>
          </a:p>
        </p:txBody>
      </p:sp>
      <p:sp>
        <p:nvSpPr>
          <p:cNvPr id="251907" name="Rectangle 3"/>
          <p:cNvSpPr>
            <a:spLocks noGrp="1" noChangeArrowheads="1"/>
          </p:cNvSpPr>
          <p:nvPr>
            <p:ph type="body" sz="half" idx="1"/>
          </p:nvPr>
        </p:nvSpPr>
        <p:spPr/>
        <p:txBody>
          <a:bodyPr/>
          <a:lstStyle/>
          <a:p>
            <a:r>
              <a:rPr lang="en-US" sz="2800"/>
              <a:t>Nobel Prize</a:t>
            </a:r>
            <a:r>
              <a:rPr lang="en-US" sz="2800">
                <a:cs typeface="Times New Roman" pitchFamily="18" charset="0"/>
              </a:rPr>
              <a:t> </a:t>
            </a:r>
            <a:r>
              <a:rPr lang="en-US" sz="2800"/>
              <a:t>winner</a:t>
            </a:r>
          </a:p>
          <a:p>
            <a:r>
              <a:rPr lang="en-US" sz="2800"/>
              <a:t>Psychic reflexes</a:t>
            </a:r>
          </a:p>
          <a:p>
            <a:r>
              <a:rPr lang="en-US" sz="2800"/>
              <a:t>Classical conditioning</a:t>
            </a:r>
          </a:p>
        </p:txBody>
      </p:sp>
      <p:pic>
        <p:nvPicPr>
          <p:cNvPr id="251910" name="Picture 6" descr="mvc-008s"/>
          <p:cNvPicPr>
            <a:picLocks noGrp="1" noChangeAspect="1" noChangeArrowheads="1"/>
          </p:cNvPicPr>
          <p:nvPr>
            <p:ph type="clipArt" sz="half" idx="2"/>
          </p:nvPr>
        </p:nvPicPr>
        <p:blipFill>
          <a:blip r:embed="rId3" cstate="print"/>
          <a:srcRect/>
          <a:stretch>
            <a:fillRect/>
          </a:stretch>
        </p:blipFill>
        <p:spPr>
          <a:xfrm>
            <a:off x="5010150" y="2133600"/>
            <a:ext cx="3086100" cy="4114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anim calcmode="lin" valueType="num">
                                      <p:cBhvr>
                                        <p:cTn id="7" dur="500" fill="hold"/>
                                        <p:tgtEl>
                                          <p:spTgt spid="2519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5190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51907">
                                            <p:txEl>
                                              <p:pRg st="1" end="1"/>
                                            </p:txEl>
                                          </p:spTgt>
                                        </p:tgtEl>
                                        <p:attrNameLst>
                                          <p:attrName>style.visibility</p:attrName>
                                        </p:attrNameLst>
                                      </p:cBhvr>
                                      <p:to>
                                        <p:strVal val="visible"/>
                                      </p:to>
                                    </p:set>
                                    <p:anim calcmode="lin" valueType="num">
                                      <p:cBhvr>
                                        <p:cTn id="13" dur="500" fill="hold"/>
                                        <p:tgtEl>
                                          <p:spTgt spid="25190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5190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51907">
                                            <p:txEl>
                                              <p:pRg st="2" end="2"/>
                                            </p:txEl>
                                          </p:spTgt>
                                        </p:tgtEl>
                                        <p:attrNameLst>
                                          <p:attrName>style.visibility</p:attrName>
                                        </p:attrNameLst>
                                      </p:cBhvr>
                                      <p:to>
                                        <p:strVal val="visible"/>
                                      </p:to>
                                    </p:set>
                                    <p:anim calcmode="lin" valueType="num">
                                      <p:cBhvr>
                                        <p:cTn id="19" dur="500" fill="hold"/>
                                        <p:tgtEl>
                                          <p:spTgt spid="25190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251907">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7"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t>Slide # </a:t>
            </a:r>
            <a:fld id="{5ECC6A00-6670-40DC-B456-16253D5D32B1}" type="slidenum">
              <a:rPr lang="en-US"/>
              <a:pPr/>
              <a:t>52</a:t>
            </a:fld>
            <a:endParaRPr lang="en-US"/>
          </a:p>
        </p:txBody>
      </p:sp>
      <p:sp>
        <p:nvSpPr>
          <p:cNvPr id="253954" name="Rectangle 2"/>
          <p:cNvSpPr>
            <a:spLocks noGrp="1" noChangeArrowheads="1"/>
          </p:cNvSpPr>
          <p:nvPr>
            <p:ph type="title"/>
          </p:nvPr>
        </p:nvSpPr>
        <p:spPr/>
        <p:txBody>
          <a:bodyPr/>
          <a:lstStyle/>
          <a:p>
            <a:r>
              <a:rPr lang="en-US"/>
              <a:t>B.F. Skinner</a:t>
            </a:r>
          </a:p>
        </p:txBody>
      </p:sp>
      <p:sp>
        <p:nvSpPr>
          <p:cNvPr id="253955" name="Rectangle 3"/>
          <p:cNvSpPr>
            <a:spLocks noGrp="1" noChangeArrowheads="1"/>
          </p:cNvSpPr>
          <p:nvPr>
            <p:ph type="body" sz="half" idx="1"/>
          </p:nvPr>
        </p:nvSpPr>
        <p:spPr/>
        <p:txBody>
          <a:bodyPr/>
          <a:lstStyle/>
          <a:p>
            <a:r>
              <a:rPr lang="en-US" sz="2800"/>
              <a:t>A strict behaviorist</a:t>
            </a:r>
          </a:p>
          <a:p>
            <a:r>
              <a:rPr lang="en-US" sz="2800"/>
              <a:t>Operant conditioning:  rewards and punishments</a:t>
            </a:r>
          </a:p>
        </p:txBody>
      </p:sp>
      <p:pic>
        <p:nvPicPr>
          <p:cNvPr id="253965" name="Picture 13" descr="mvc-006s"/>
          <p:cNvPicPr>
            <a:picLocks noGrp="1" noChangeAspect="1" noChangeArrowheads="1"/>
          </p:cNvPicPr>
          <p:nvPr>
            <p:ph type="clipArt" sz="half" idx="2"/>
          </p:nvPr>
        </p:nvPicPr>
        <p:blipFill>
          <a:blip r:embed="rId3" cstate="print"/>
          <a:srcRect/>
          <a:stretch>
            <a:fillRect/>
          </a:stretch>
        </p:blipFill>
        <p:spPr>
          <a:xfrm>
            <a:off x="5010150" y="2133600"/>
            <a:ext cx="3086100" cy="4114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53955">
                                            <p:txEl>
                                              <p:pRg st="0" end="0"/>
                                            </p:txEl>
                                          </p:spTgt>
                                        </p:tgtEl>
                                        <p:attrNameLst>
                                          <p:attrName>style.visibility</p:attrName>
                                        </p:attrNameLst>
                                      </p:cBhvr>
                                      <p:to>
                                        <p:strVal val="visible"/>
                                      </p:to>
                                    </p:set>
                                    <p:animEffect transition="in" filter="randombar(horizontal)">
                                      <p:cBhvr>
                                        <p:cTn id="7" dur="500"/>
                                        <p:tgtEl>
                                          <p:spTgt spid="2539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53955">
                                            <p:txEl>
                                              <p:pRg st="1" end="1"/>
                                            </p:txEl>
                                          </p:spTgt>
                                        </p:tgtEl>
                                        <p:attrNameLst>
                                          <p:attrName>style.visibility</p:attrName>
                                        </p:attrNameLst>
                                      </p:cBhvr>
                                      <p:to>
                                        <p:strVal val="visible"/>
                                      </p:to>
                                    </p:set>
                                    <p:animEffect transition="in" filter="randombar(horizontal)">
                                      <p:cBhvr>
                                        <p:cTn id="12" dur="500"/>
                                        <p:tgtEl>
                                          <p:spTgt spid="2539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955"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r>
              <a:rPr lang="en-US"/>
              <a:t>Slide # </a:t>
            </a:r>
            <a:fld id="{17562C00-84E3-4D77-8A1B-37A497DFBC67}" type="slidenum">
              <a:rPr lang="en-US"/>
              <a:pPr/>
              <a:t>53</a:t>
            </a:fld>
            <a:endParaRPr lang="en-US"/>
          </a:p>
        </p:txBody>
      </p:sp>
      <p:sp>
        <p:nvSpPr>
          <p:cNvPr id="258050" name="Rectangle 1026"/>
          <p:cNvSpPr>
            <a:spLocks noGrp="1" noChangeArrowheads="1"/>
          </p:cNvSpPr>
          <p:nvPr>
            <p:ph type="title"/>
          </p:nvPr>
        </p:nvSpPr>
        <p:spPr/>
        <p:txBody>
          <a:bodyPr/>
          <a:lstStyle/>
          <a:p>
            <a:r>
              <a:rPr lang="en-US"/>
              <a:t>The Sociocultural Approach</a:t>
            </a:r>
          </a:p>
        </p:txBody>
      </p:sp>
      <p:pic>
        <p:nvPicPr>
          <p:cNvPr id="258053" name="Picture 1029" descr="mvc-004s"/>
          <p:cNvPicPr>
            <a:picLocks noChangeAspect="1" noChangeArrowheads="1"/>
          </p:cNvPicPr>
          <p:nvPr/>
        </p:nvPicPr>
        <p:blipFill>
          <a:blip r:embed="rId3" cstate="print"/>
          <a:srcRect/>
          <a:stretch>
            <a:fillRect/>
          </a:stretch>
        </p:blipFill>
        <p:spPr bwMode="auto">
          <a:xfrm>
            <a:off x="990600" y="2133600"/>
            <a:ext cx="1543050" cy="2057400"/>
          </a:xfrm>
          <a:prstGeom prst="rect">
            <a:avLst/>
          </a:prstGeom>
          <a:noFill/>
        </p:spPr>
      </p:pic>
      <p:pic>
        <p:nvPicPr>
          <p:cNvPr id="258054" name="Picture 1030" descr="mvc-003s"/>
          <p:cNvPicPr>
            <a:picLocks noChangeAspect="1" noChangeArrowheads="1"/>
          </p:cNvPicPr>
          <p:nvPr/>
        </p:nvPicPr>
        <p:blipFill>
          <a:blip r:embed="rId4" cstate="print"/>
          <a:srcRect/>
          <a:stretch>
            <a:fillRect/>
          </a:stretch>
        </p:blipFill>
        <p:spPr bwMode="auto">
          <a:xfrm flipH="1">
            <a:off x="3581400" y="2133600"/>
            <a:ext cx="1485900" cy="1981200"/>
          </a:xfrm>
          <a:prstGeom prst="rect">
            <a:avLst/>
          </a:prstGeom>
          <a:noFill/>
        </p:spPr>
      </p:pic>
      <p:pic>
        <p:nvPicPr>
          <p:cNvPr id="258055" name="Picture 1031" descr="mvc-002s"/>
          <p:cNvPicPr>
            <a:picLocks noChangeAspect="1" noChangeArrowheads="1"/>
          </p:cNvPicPr>
          <p:nvPr/>
        </p:nvPicPr>
        <p:blipFill>
          <a:blip r:embed="rId5" cstate="print"/>
          <a:srcRect/>
          <a:stretch>
            <a:fillRect/>
          </a:stretch>
        </p:blipFill>
        <p:spPr bwMode="auto">
          <a:xfrm flipH="1">
            <a:off x="6057900" y="2133600"/>
            <a:ext cx="1485900" cy="1981200"/>
          </a:xfrm>
          <a:prstGeom prst="rect">
            <a:avLst/>
          </a:prstGeom>
          <a:noFill/>
        </p:spPr>
      </p:pic>
      <p:pic>
        <p:nvPicPr>
          <p:cNvPr id="258056" name="Picture 1032" descr="mvc-002s"/>
          <p:cNvPicPr>
            <a:picLocks noChangeAspect="1" noChangeArrowheads="1"/>
          </p:cNvPicPr>
          <p:nvPr/>
        </p:nvPicPr>
        <p:blipFill>
          <a:blip r:embed="rId6" cstate="print"/>
          <a:srcRect/>
          <a:stretch>
            <a:fillRect/>
          </a:stretch>
        </p:blipFill>
        <p:spPr bwMode="auto">
          <a:xfrm>
            <a:off x="2590800" y="4419600"/>
            <a:ext cx="1543050" cy="2057400"/>
          </a:xfrm>
          <a:prstGeom prst="rect">
            <a:avLst/>
          </a:prstGeom>
          <a:noFill/>
        </p:spPr>
      </p:pic>
      <p:pic>
        <p:nvPicPr>
          <p:cNvPr id="258057" name="Picture 1033" descr="mvc-001s"/>
          <p:cNvPicPr>
            <a:picLocks noChangeAspect="1" noChangeArrowheads="1"/>
          </p:cNvPicPr>
          <p:nvPr/>
        </p:nvPicPr>
        <p:blipFill>
          <a:blip r:embed="rId7" cstate="print"/>
          <a:srcRect/>
          <a:stretch>
            <a:fillRect/>
          </a:stretch>
        </p:blipFill>
        <p:spPr bwMode="auto">
          <a:xfrm flipH="1">
            <a:off x="5029200" y="4419600"/>
            <a:ext cx="1543050" cy="2057400"/>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t>Slide # </a:t>
            </a:r>
            <a:fld id="{B37028F1-4162-47D5-A006-72E0B520C377}" type="slidenum">
              <a:rPr lang="en-US"/>
              <a:pPr/>
              <a:t>54</a:t>
            </a:fld>
            <a:endParaRPr lang="en-US"/>
          </a:p>
        </p:txBody>
      </p:sp>
      <p:sp>
        <p:nvSpPr>
          <p:cNvPr id="261122" name="Rectangle 2"/>
          <p:cNvSpPr>
            <a:spLocks noGrp="1" noChangeArrowheads="1"/>
          </p:cNvSpPr>
          <p:nvPr>
            <p:ph type="title"/>
          </p:nvPr>
        </p:nvSpPr>
        <p:spPr/>
        <p:txBody>
          <a:bodyPr/>
          <a:lstStyle/>
          <a:p>
            <a:r>
              <a:rPr lang="en-US"/>
              <a:t>Why Has Psychology’s Focus Been So Narrow?</a:t>
            </a:r>
          </a:p>
        </p:txBody>
      </p:sp>
      <p:sp>
        <p:nvSpPr>
          <p:cNvPr id="261123" name="Rectangle 3"/>
          <p:cNvSpPr>
            <a:spLocks noGrp="1" noChangeArrowheads="1"/>
          </p:cNvSpPr>
          <p:nvPr>
            <p:ph type="body" idx="1"/>
          </p:nvPr>
        </p:nvSpPr>
        <p:spPr/>
        <p:txBody>
          <a:bodyPr/>
          <a:lstStyle/>
          <a:p>
            <a:pPr>
              <a:lnSpc>
                <a:spcPct val="90000"/>
              </a:lnSpc>
            </a:pPr>
            <a:r>
              <a:rPr lang="en-US"/>
              <a:t>Cross-cultural research is costly, difficult, and time consuming</a:t>
            </a:r>
          </a:p>
          <a:p>
            <a:pPr>
              <a:lnSpc>
                <a:spcPct val="90000"/>
              </a:lnSpc>
            </a:pPr>
            <a:r>
              <a:rPr lang="en-US"/>
              <a:t>Psychology has traditionally focused on the individual, not the group</a:t>
            </a:r>
          </a:p>
          <a:p>
            <a:pPr>
              <a:lnSpc>
                <a:spcPct val="90000"/>
              </a:lnSpc>
            </a:pPr>
            <a:r>
              <a:rPr lang="en-US"/>
              <a:t>Cultural comparisons may foster stereotypes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Effect transition="in" filter="blinds(horizontal)">
                                      <p:cBhvr>
                                        <p:cTn id="7" dur="500"/>
                                        <p:tgtEl>
                                          <p:spTgt spid="261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1123">
                                            <p:txEl>
                                              <p:pRg st="1" end="1"/>
                                            </p:txEl>
                                          </p:spTgt>
                                        </p:tgtEl>
                                        <p:attrNameLst>
                                          <p:attrName>style.visibility</p:attrName>
                                        </p:attrNameLst>
                                      </p:cBhvr>
                                      <p:to>
                                        <p:strVal val="visible"/>
                                      </p:to>
                                    </p:set>
                                    <p:animEffect transition="in" filter="blinds(horizontal)">
                                      <p:cBhvr>
                                        <p:cTn id="12" dur="500"/>
                                        <p:tgtEl>
                                          <p:spTgt spid="261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1123">
                                            <p:txEl>
                                              <p:pRg st="2" end="2"/>
                                            </p:txEl>
                                          </p:spTgt>
                                        </p:tgtEl>
                                        <p:attrNameLst>
                                          <p:attrName>style.visibility</p:attrName>
                                        </p:attrNameLst>
                                      </p:cBhvr>
                                      <p:to>
                                        <p:strVal val="visible"/>
                                      </p:to>
                                    </p:set>
                                    <p:animEffect transition="in" filter="blinds(horizontal)">
                                      <p:cBhvr>
                                        <p:cTn id="17" dur="500"/>
                                        <p:tgtEl>
                                          <p:spTgt spid="261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t>Slide # </a:t>
            </a:r>
            <a:fld id="{099CB194-2ABB-49B5-8CCA-B713036BB848}" type="slidenum">
              <a:rPr lang="en-US"/>
              <a:pPr/>
              <a:t>55</a:t>
            </a:fld>
            <a:endParaRPr lang="en-US"/>
          </a:p>
        </p:txBody>
      </p:sp>
      <p:sp>
        <p:nvSpPr>
          <p:cNvPr id="264194" name="Rectangle 2"/>
          <p:cNvSpPr>
            <a:spLocks noGrp="1" noChangeArrowheads="1"/>
          </p:cNvSpPr>
          <p:nvPr>
            <p:ph type="title"/>
          </p:nvPr>
        </p:nvSpPr>
        <p:spPr/>
        <p:txBody>
          <a:bodyPr/>
          <a:lstStyle/>
          <a:p>
            <a:r>
              <a:rPr lang="en-US"/>
              <a:t>Sociocultural Issues</a:t>
            </a:r>
          </a:p>
        </p:txBody>
      </p:sp>
      <p:sp>
        <p:nvSpPr>
          <p:cNvPr id="264195" name="Rectangle 3"/>
          <p:cNvSpPr>
            <a:spLocks noGrp="1" noChangeArrowheads="1"/>
          </p:cNvSpPr>
          <p:nvPr>
            <p:ph type="body" sz="half" idx="2"/>
          </p:nvPr>
        </p:nvSpPr>
        <p:spPr/>
        <p:txBody>
          <a:bodyPr/>
          <a:lstStyle/>
          <a:p>
            <a:pPr>
              <a:lnSpc>
                <a:spcPct val="90000"/>
              </a:lnSpc>
            </a:pPr>
            <a:r>
              <a:rPr lang="en-US" sz="2800"/>
              <a:t>Ethnicity</a:t>
            </a:r>
          </a:p>
          <a:p>
            <a:pPr>
              <a:lnSpc>
                <a:spcPct val="90000"/>
              </a:lnSpc>
            </a:pPr>
            <a:r>
              <a:rPr lang="en-US" sz="2800"/>
              <a:t>Gender issues</a:t>
            </a:r>
          </a:p>
          <a:p>
            <a:pPr>
              <a:lnSpc>
                <a:spcPct val="90000"/>
              </a:lnSpc>
            </a:pPr>
            <a:r>
              <a:rPr lang="en-US" sz="2800"/>
              <a:t>Lifestyles</a:t>
            </a:r>
          </a:p>
          <a:p>
            <a:pPr>
              <a:lnSpc>
                <a:spcPct val="90000"/>
              </a:lnSpc>
            </a:pPr>
            <a:r>
              <a:rPr lang="en-US" sz="2800"/>
              <a:t>Income</a:t>
            </a:r>
          </a:p>
          <a:p>
            <a:pPr>
              <a:lnSpc>
                <a:spcPct val="90000"/>
              </a:lnSpc>
            </a:pPr>
            <a:r>
              <a:rPr lang="en-US" sz="2800"/>
              <a:t>The influence of culture on behavior and the mental process</a:t>
            </a:r>
          </a:p>
        </p:txBody>
      </p:sp>
      <p:pic>
        <p:nvPicPr>
          <p:cNvPr id="264199" name="Picture 7" descr="mvc-002s"/>
          <p:cNvPicPr>
            <a:picLocks noGrp="1" noChangeAspect="1" noChangeArrowheads="1"/>
          </p:cNvPicPr>
          <p:nvPr>
            <p:ph type="clipArt" sz="half" idx="1"/>
          </p:nvPr>
        </p:nvPicPr>
        <p:blipFill>
          <a:blip r:embed="rId3" cstate="print"/>
          <a:srcRect/>
          <a:stretch>
            <a:fillRect/>
          </a:stretch>
        </p:blipFill>
        <p:spPr>
          <a:xfrm>
            <a:off x="685800" y="2762250"/>
            <a:ext cx="3810000" cy="28575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4195">
                                            <p:txEl>
                                              <p:pRg st="0" end="0"/>
                                            </p:txEl>
                                          </p:spTgt>
                                        </p:tgtEl>
                                        <p:attrNameLst>
                                          <p:attrName>style.visibility</p:attrName>
                                        </p:attrNameLst>
                                      </p:cBhvr>
                                      <p:to>
                                        <p:strVal val="visible"/>
                                      </p:to>
                                    </p:set>
                                    <p:animEffect transition="in" filter="blinds(horizontal)">
                                      <p:cBhvr>
                                        <p:cTn id="7" dur="500"/>
                                        <p:tgtEl>
                                          <p:spTgt spid="264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4195">
                                            <p:txEl>
                                              <p:pRg st="1" end="1"/>
                                            </p:txEl>
                                          </p:spTgt>
                                        </p:tgtEl>
                                        <p:attrNameLst>
                                          <p:attrName>style.visibility</p:attrName>
                                        </p:attrNameLst>
                                      </p:cBhvr>
                                      <p:to>
                                        <p:strVal val="visible"/>
                                      </p:to>
                                    </p:set>
                                    <p:animEffect transition="in" filter="blinds(horizontal)">
                                      <p:cBhvr>
                                        <p:cTn id="12" dur="500"/>
                                        <p:tgtEl>
                                          <p:spTgt spid="264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4195">
                                            <p:txEl>
                                              <p:pRg st="2" end="2"/>
                                            </p:txEl>
                                          </p:spTgt>
                                        </p:tgtEl>
                                        <p:attrNameLst>
                                          <p:attrName>style.visibility</p:attrName>
                                        </p:attrNameLst>
                                      </p:cBhvr>
                                      <p:to>
                                        <p:strVal val="visible"/>
                                      </p:to>
                                    </p:set>
                                    <p:animEffect transition="in" filter="blinds(horizontal)">
                                      <p:cBhvr>
                                        <p:cTn id="17" dur="500"/>
                                        <p:tgtEl>
                                          <p:spTgt spid="264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4195">
                                            <p:txEl>
                                              <p:pRg st="3" end="3"/>
                                            </p:txEl>
                                          </p:spTgt>
                                        </p:tgtEl>
                                        <p:attrNameLst>
                                          <p:attrName>style.visibility</p:attrName>
                                        </p:attrNameLst>
                                      </p:cBhvr>
                                      <p:to>
                                        <p:strVal val="visible"/>
                                      </p:to>
                                    </p:set>
                                    <p:animEffect transition="in" filter="blinds(horizontal)">
                                      <p:cBhvr>
                                        <p:cTn id="22" dur="500"/>
                                        <p:tgtEl>
                                          <p:spTgt spid="26419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4195">
                                            <p:txEl>
                                              <p:pRg st="4" end="4"/>
                                            </p:txEl>
                                          </p:spTgt>
                                        </p:tgtEl>
                                        <p:attrNameLst>
                                          <p:attrName>style.visibility</p:attrName>
                                        </p:attrNameLst>
                                      </p:cBhvr>
                                      <p:to>
                                        <p:strVal val="visible"/>
                                      </p:to>
                                    </p:set>
                                    <p:animEffect transition="in" filter="blinds(horizontal)">
                                      <p:cBhvr>
                                        <p:cTn id="27" dur="500"/>
                                        <p:tgtEl>
                                          <p:spTgt spid="264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195"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t>Slide # </a:t>
            </a:r>
            <a:fld id="{3A848557-22CE-419B-95B4-848B73FB5F8C}" type="slidenum">
              <a:rPr lang="en-US"/>
              <a:pPr/>
              <a:t>56</a:t>
            </a:fld>
            <a:endParaRPr lang="en-US"/>
          </a:p>
        </p:txBody>
      </p:sp>
      <p:sp>
        <p:nvSpPr>
          <p:cNvPr id="267266" name="Rectangle 2"/>
          <p:cNvSpPr>
            <a:spLocks noGrp="1" noChangeArrowheads="1"/>
          </p:cNvSpPr>
          <p:nvPr>
            <p:ph type="title"/>
          </p:nvPr>
        </p:nvSpPr>
        <p:spPr/>
        <p:txBody>
          <a:bodyPr/>
          <a:lstStyle/>
          <a:p>
            <a:r>
              <a:rPr lang="en-US"/>
              <a:t>Stanley Milgram</a:t>
            </a:r>
          </a:p>
        </p:txBody>
      </p:sp>
      <p:sp>
        <p:nvSpPr>
          <p:cNvPr id="267268" name="Rectangle 4"/>
          <p:cNvSpPr>
            <a:spLocks noGrp="1" noChangeArrowheads="1"/>
          </p:cNvSpPr>
          <p:nvPr>
            <p:ph type="body" sz="half" idx="2"/>
          </p:nvPr>
        </p:nvSpPr>
        <p:spPr/>
        <p:txBody>
          <a:bodyPr/>
          <a:lstStyle/>
          <a:p>
            <a:r>
              <a:rPr lang="en-US" sz="2800"/>
              <a:t>Classical experiment on obedience to authority</a:t>
            </a:r>
          </a:p>
        </p:txBody>
      </p:sp>
      <p:pic>
        <p:nvPicPr>
          <p:cNvPr id="267270" name="Picture 6" descr="mvc-002s"/>
          <p:cNvPicPr>
            <a:picLocks noGrp="1" noChangeAspect="1" noChangeArrowheads="1"/>
          </p:cNvPicPr>
          <p:nvPr>
            <p:ph type="clipArt" sz="half" idx="1"/>
          </p:nvPr>
        </p:nvPicPr>
        <p:blipFill>
          <a:blip r:embed="rId3" cstate="print"/>
          <a:srcRect/>
          <a:stretch>
            <a:fillRect/>
          </a:stretch>
        </p:blipFill>
        <p:spPr>
          <a:xfrm>
            <a:off x="1047750" y="2133600"/>
            <a:ext cx="3086100" cy="4114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7268">
                                            <p:txEl>
                                              <p:pRg st="0" end="0"/>
                                            </p:txEl>
                                          </p:spTgt>
                                        </p:tgtEl>
                                        <p:attrNameLst>
                                          <p:attrName>style.visibility</p:attrName>
                                        </p:attrNameLst>
                                      </p:cBhvr>
                                      <p:to>
                                        <p:strVal val="visible"/>
                                      </p:to>
                                    </p:set>
                                    <p:animEffect transition="in" filter="blinds(horizontal)">
                                      <p:cBhvr>
                                        <p:cTn id="7" dur="500"/>
                                        <p:tgtEl>
                                          <p:spTgt spid="26726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8" grpId="0" build="p"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r>
              <a:rPr lang="en-US"/>
              <a:t>Slide # </a:t>
            </a:r>
            <a:fld id="{7FB53ECC-2576-43A2-9728-F8DC51E8E210}" type="slidenum">
              <a:rPr lang="en-US"/>
              <a:pPr/>
              <a:t>57</a:t>
            </a:fld>
            <a:endParaRPr lang="en-US"/>
          </a:p>
        </p:txBody>
      </p:sp>
      <p:sp>
        <p:nvSpPr>
          <p:cNvPr id="269314" name="Rectangle 2"/>
          <p:cNvSpPr>
            <a:spLocks noGrp="1" noChangeArrowheads="1"/>
          </p:cNvSpPr>
          <p:nvPr>
            <p:ph type="title"/>
          </p:nvPr>
        </p:nvSpPr>
        <p:spPr/>
        <p:txBody>
          <a:bodyPr/>
          <a:lstStyle/>
          <a:p>
            <a:r>
              <a:rPr lang="en-US"/>
              <a:t>Solomon Asch</a:t>
            </a:r>
          </a:p>
        </p:txBody>
      </p:sp>
      <p:sp>
        <p:nvSpPr>
          <p:cNvPr id="269316" name="Rectangle 4"/>
          <p:cNvSpPr>
            <a:spLocks noGrp="1" noChangeArrowheads="1"/>
          </p:cNvSpPr>
          <p:nvPr>
            <p:ph type="body" sz="half" idx="2"/>
          </p:nvPr>
        </p:nvSpPr>
        <p:spPr/>
        <p:txBody>
          <a:bodyPr/>
          <a:lstStyle/>
          <a:p>
            <a:r>
              <a:rPr lang="en-US" sz="2800"/>
              <a:t>1950 conformity study showed that people tend to conform to other people’s ideas of truth even when they disagree with those ideas</a:t>
            </a:r>
          </a:p>
        </p:txBody>
      </p:sp>
      <p:pic>
        <p:nvPicPr>
          <p:cNvPr id="269318" name="Picture 6" descr="mvc-003s"/>
          <p:cNvPicPr>
            <a:picLocks noGrp="1" noChangeAspect="1" noChangeArrowheads="1"/>
          </p:cNvPicPr>
          <p:nvPr>
            <p:ph type="clipArt" sz="half" idx="1"/>
          </p:nvPr>
        </p:nvPicPr>
        <p:blipFill>
          <a:blip r:embed="rId3" cstate="print"/>
          <a:srcRect/>
          <a:stretch>
            <a:fillRect/>
          </a:stretch>
        </p:blipFill>
        <p:spPr>
          <a:xfrm>
            <a:off x="1047750" y="2133600"/>
            <a:ext cx="3086100" cy="41148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9316">
                                            <p:txEl>
                                              <p:pRg st="0" end="0"/>
                                            </p:txEl>
                                          </p:spTgt>
                                        </p:tgtEl>
                                        <p:attrNameLst>
                                          <p:attrName>style.visibility</p:attrName>
                                        </p:attrNameLst>
                                      </p:cBhvr>
                                      <p:to>
                                        <p:strVal val="visible"/>
                                      </p:to>
                                    </p:set>
                                    <p:animEffect transition="in" filter="randombar(horizontal)">
                                      <p:cBhvr>
                                        <p:cTn id="7" dur="500"/>
                                        <p:tgtEl>
                                          <p:spTgt spid="2693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6"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t>Slide # </a:t>
            </a:r>
            <a:fld id="{A3AE257B-8C43-4C66-8F24-DE837FF9C0B8}" type="slidenum">
              <a:rPr lang="en-US"/>
              <a:pPr/>
              <a:t>6</a:t>
            </a:fld>
            <a:endParaRPr lang="en-US"/>
          </a:p>
        </p:txBody>
      </p:sp>
      <p:sp>
        <p:nvSpPr>
          <p:cNvPr id="89091" name="Rectangle 3"/>
          <p:cNvSpPr>
            <a:spLocks noGrp="1" noChangeArrowheads="1"/>
          </p:cNvSpPr>
          <p:nvPr>
            <p:ph type="body" idx="1"/>
          </p:nvPr>
        </p:nvSpPr>
        <p:spPr>
          <a:xfrm>
            <a:off x="914400" y="1143000"/>
            <a:ext cx="7772400" cy="4114800"/>
          </a:xfrm>
        </p:spPr>
        <p:txBody>
          <a:bodyPr/>
          <a:lstStyle/>
          <a:p>
            <a:pPr marL="609600" indent="-609600">
              <a:buFontTx/>
              <a:buAutoNum type="arabicPeriod" startAt="3"/>
            </a:pPr>
            <a:r>
              <a:rPr lang="en-US" b="1"/>
              <a:t>Behavioral</a:t>
            </a:r>
            <a:r>
              <a:rPr lang="en-US"/>
              <a:t>: Examines the learning process, focusing in particular on the influence of rewards and punishments</a:t>
            </a:r>
          </a:p>
          <a:p>
            <a:pPr marL="609600" indent="-609600">
              <a:buFontTx/>
              <a:buAutoNum type="arabicPeriod" startAt="3"/>
            </a:pPr>
            <a:r>
              <a:rPr lang="en-US" b="1"/>
              <a:t>Evolutionary</a:t>
            </a:r>
            <a:r>
              <a:rPr lang="en-US"/>
              <a:t>: Investigates how primal survival instincts can influence behavior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9091">
                                            <p:txEl>
                                              <p:pRg st="0" end="0"/>
                                            </p:txEl>
                                          </p:spTgt>
                                        </p:tgtEl>
                                        <p:attrNameLst>
                                          <p:attrName>style.visibility</p:attrName>
                                        </p:attrNameLst>
                                      </p:cBhvr>
                                      <p:to>
                                        <p:strVal val="visible"/>
                                      </p:to>
                                    </p:set>
                                    <p:animEffect transition="in" filter="randombar(horizontal)">
                                      <p:cBhvr>
                                        <p:cTn id="7" dur="500"/>
                                        <p:tgtEl>
                                          <p:spTgt spid="8909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9091">
                                            <p:txEl>
                                              <p:pRg st="1" end="1"/>
                                            </p:txEl>
                                          </p:spTgt>
                                        </p:tgtEl>
                                        <p:attrNameLst>
                                          <p:attrName>style.visibility</p:attrName>
                                        </p:attrNameLst>
                                      </p:cBhvr>
                                      <p:to>
                                        <p:strVal val="visible"/>
                                      </p:to>
                                    </p:set>
                                    <p:animEffect transition="in" filter="randombar(horizontal)">
                                      <p:cBhvr>
                                        <p:cTn id="12" dur="500"/>
                                        <p:tgtEl>
                                          <p:spTgt spid="8909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t>Slide # </a:t>
            </a:r>
            <a:fld id="{650BF53A-4DA2-4FD2-A748-FA04835B44C0}" type="slidenum">
              <a:rPr lang="en-US"/>
              <a:pPr/>
              <a:t>7</a:t>
            </a:fld>
            <a:endParaRPr lang="en-US"/>
          </a:p>
        </p:txBody>
      </p:sp>
      <p:sp>
        <p:nvSpPr>
          <p:cNvPr id="91139" name="Rectangle 3"/>
          <p:cNvSpPr>
            <a:spLocks noGrp="1" noChangeArrowheads="1"/>
          </p:cNvSpPr>
          <p:nvPr>
            <p:ph type="body" idx="1"/>
          </p:nvPr>
        </p:nvSpPr>
        <p:spPr>
          <a:xfrm>
            <a:off x="838200" y="1295400"/>
            <a:ext cx="7772400" cy="4114800"/>
          </a:xfrm>
        </p:spPr>
        <p:txBody>
          <a:bodyPr/>
          <a:lstStyle/>
          <a:p>
            <a:pPr marL="609600" indent="-609600">
              <a:buFontTx/>
              <a:buAutoNum type="arabicPeriod" startAt="5"/>
            </a:pPr>
            <a:r>
              <a:rPr lang="en-US" sz="2800" b="1"/>
              <a:t>Cognitive</a:t>
            </a:r>
            <a:r>
              <a:rPr lang="en-US" sz="2800"/>
              <a:t>: Focuses on the mechanisms through which people receive, store, and process information</a:t>
            </a:r>
          </a:p>
          <a:p>
            <a:pPr marL="609600" indent="-609600">
              <a:buFontTx/>
              <a:buAutoNum type="arabicPeriod" startAt="5"/>
            </a:pPr>
            <a:r>
              <a:rPr lang="en-US" sz="2800" b="1"/>
              <a:t>Humanistic</a:t>
            </a:r>
            <a:r>
              <a:rPr lang="en-US" sz="2800"/>
              <a:t>: Emphasizes an individual’s potential for growth and the role of perception in guiding mental processes and behavior</a:t>
            </a:r>
          </a:p>
          <a:p>
            <a:pPr marL="609600" indent="-609600">
              <a:buFontTx/>
              <a:buAutoNum type="arabicPeriod" startAt="5"/>
            </a:pPr>
            <a:r>
              <a:rPr lang="en-US" sz="2800" b="1"/>
              <a:t>Sociocultural</a:t>
            </a:r>
            <a:r>
              <a:rPr lang="en-US" sz="2800"/>
              <a:t>: Explores how behavior is shaped by history, society, and culture</a:t>
            </a:r>
          </a:p>
          <a:p>
            <a:pPr marL="609600" indent="-609600"/>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additive="base">
                                        <p:cTn id="7" dur="500" fill="hold"/>
                                        <p:tgtEl>
                                          <p:spTgt spid="911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11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1139">
                                            <p:txEl>
                                              <p:pRg st="1" end="1"/>
                                            </p:txEl>
                                          </p:spTgt>
                                        </p:tgtEl>
                                        <p:attrNameLst>
                                          <p:attrName>style.visibility</p:attrName>
                                        </p:attrNameLst>
                                      </p:cBhvr>
                                      <p:to>
                                        <p:strVal val="visible"/>
                                      </p:to>
                                    </p:set>
                                    <p:anim calcmode="lin" valueType="num">
                                      <p:cBhvr additive="base">
                                        <p:cTn id="13" dur="500" fill="hold"/>
                                        <p:tgtEl>
                                          <p:spTgt spid="911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11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1139">
                                            <p:txEl>
                                              <p:pRg st="2" end="2"/>
                                            </p:txEl>
                                          </p:spTgt>
                                        </p:tgtEl>
                                        <p:attrNameLst>
                                          <p:attrName>style.visibility</p:attrName>
                                        </p:attrNameLst>
                                      </p:cBhvr>
                                      <p:to>
                                        <p:strVal val="visible"/>
                                      </p:to>
                                    </p:set>
                                    <p:anim calcmode="lin" valueType="num">
                                      <p:cBhvr additive="base">
                                        <p:cTn id="19" dur="500" fill="hold"/>
                                        <p:tgtEl>
                                          <p:spTgt spid="911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113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t>Slide # </a:t>
            </a:r>
            <a:fld id="{0FF1C9E9-5937-48AA-9B07-B8AFA6D089FE}" type="slidenum">
              <a:rPr lang="en-US"/>
              <a:pPr/>
              <a:t>8</a:t>
            </a:fld>
            <a:endParaRPr lang="en-US"/>
          </a:p>
        </p:txBody>
      </p:sp>
      <p:sp>
        <p:nvSpPr>
          <p:cNvPr id="98306" name="Rectangle 2"/>
          <p:cNvSpPr>
            <a:spLocks noGrp="1" noChangeArrowheads="1"/>
          </p:cNvSpPr>
          <p:nvPr>
            <p:ph type="title"/>
          </p:nvPr>
        </p:nvSpPr>
        <p:spPr/>
        <p:txBody>
          <a:bodyPr/>
          <a:lstStyle/>
          <a:p>
            <a:r>
              <a:rPr lang="en-US"/>
              <a:t>The Evolutionary Approach</a:t>
            </a:r>
          </a:p>
        </p:txBody>
      </p:sp>
      <p:sp>
        <p:nvSpPr>
          <p:cNvPr id="98307" name="Rectangle 3"/>
          <p:cNvSpPr>
            <a:spLocks noGrp="1" noChangeArrowheads="1"/>
          </p:cNvSpPr>
          <p:nvPr>
            <p:ph type="body" idx="1"/>
          </p:nvPr>
        </p:nvSpPr>
        <p:spPr/>
        <p:txBody>
          <a:bodyPr/>
          <a:lstStyle/>
          <a:p>
            <a:r>
              <a:rPr lang="en-US"/>
              <a:t>Functionalism</a:t>
            </a:r>
          </a:p>
          <a:p>
            <a:r>
              <a:rPr lang="en-US"/>
              <a:t>Why we do what we do</a:t>
            </a:r>
          </a:p>
          <a:p>
            <a:r>
              <a:rPr lang="en-US"/>
              <a:t>The influence of Charles Darwin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blinds(horizontal)">
                                      <p:cBhvr>
                                        <p:cTn id="7" dur="500"/>
                                        <p:tgtEl>
                                          <p:spTgt spid="983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8307">
                                            <p:txEl>
                                              <p:pRg st="1" end="1"/>
                                            </p:txEl>
                                          </p:spTgt>
                                        </p:tgtEl>
                                        <p:attrNameLst>
                                          <p:attrName>style.visibility</p:attrName>
                                        </p:attrNameLst>
                                      </p:cBhvr>
                                      <p:to>
                                        <p:strVal val="visible"/>
                                      </p:to>
                                    </p:set>
                                    <p:animEffect transition="in" filter="blinds(horizontal)">
                                      <p:cBhvr>
                                        <p:cTn id="12" dur="500"/>
                                        <p:tgtEl>
                                          <p:spTgt spid="9830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8307">
                                            <p:txEl>
                                              <p:pRg st="2" end="2"/>
                                            </p:txEl>
                                          </p:spTgt>
                                        </p:tgtEl>
                                        <p:attrNameLst>
                                          <p:attrName>style.visibility</p:attrName>
                                        </p:attrNameLst>
                                      </p:cBhvr>
                                      <p:to>
                                        <p:strVal val="visible"/>
                                      </p:to>
                                    </p:set>
                                    <p:animEffect transition="in" filter="blinds(horizontal)">
                                      <p:cBhvr>
                                        <p:cTn id="17" dur="500"/>
                                        <p:tgtEl>
                                          <p:spTgt spid="983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r>
              <a:rPr lang="en-US"/>
              <a:t>Slide # </a:t>
            </a:r>
            <a:fld id="{74C52BF5-CE22-4385-B6C1-4D4D1F3FF4F9}" type="slidenum">
              <a:rPr lang="en-US"/>
              <a:pPr/>
              <a:t>9</a:t>
            </a:fld>
            <a:endParaRPr lang="en-US"/>
          </a:p>
        </p:txBody>
      </p:sp>
      <p:sp>
        <p:nvSpPr>
          <p:cNvPr id="101378" name="Rectangle 2"/>
          <p:cNvSpPr>
            <a:spLocks noGrp="1" noChangeArrowheads="1"/>
          </p:cNvSpPr>
          <p:nvPr>
            <p:ph type="title"/>
          </p:nvPr>
        </p:nvSpPr>
        <p:spPr/>
        <p:txBody>
          <a:bodyPr/>
          <a:lstStyle/>
          <a:p>
            <a:r>
              <a:rPr lang="en-US"/>
              <a:t>Natural Selection</a:t>
            </a:r>
          </a:p>
        </p:txBody>
      </p:sp>
      <p:sp>
        <p:nvSpPr>
          <p:cNvPr id="101379" name="Rectangle 3"/>
          <p:cNvSpPr>
            <a:spLocks noGrp="1" noChangeArrowheads="1"/>
          </p:cNvSpPr>
          <p:nvPr>
            <p:ph type="body" idx="1"/>
          </p:nvPr>
        </p:nvSpPr>
        <p:spPr/>
        <p:txBody>
          <a:bodyPr/>
          <a:lstStyle/>
          <a:p>
            <a:r>
              <a:rPr lang="en-US"/>
              <a:t>An evolutionary process in which individuals of a species that are best adapted to their environments are the ones most likely to survive; they then pass on these traits to their offspring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137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Lst>
  </p:timing>
</p:sld>
</file>

<file path=ppt/theme/theme1.xml><?xml version="1.0" encoding="utf-8"?>
<a:theme xmlns:a="http://schemas.openxmlformats.org/drawingml/2006/main" name="Romanesque">
  <a:themeElements>
    <a:clrScheme name="Romanesque 1">
      <a:dk1>
        <a:srgbClr val="6E6958"/>
      </a:dk1>
      <a:lt1>
        <a:srgbClr val="EAEAEA"/>
      </a:lt1>
      <a:dk2>
        <a:srgbClr val="88826C"/>
      </a:dk2>
      <a:lt2>
        <a:srgbClr val="EDD39F"/>
      </a:lt2>
      <a:accent1>
        <a:srgbClr val="C9C6BB"/>
      </a:accent1>
      <a:accent2>
        <a:srgbClr val="ADA897"/>
      </a:accent2>
      <a:accent3>
        <a:srgbClr val="C3C1BA"/>
      </a:accent3>
      <a:accent4>
        <a:srgbClr val="C8C8C8"/>
      </a:accent4>
      <a:accent5>
        <a:srgbClr val="E1DFDA"/>
      </a:accent5>
      <a:accent6>
        <a:srgbClr val="9C9888"/>
      </a:accent6>
      <a:hlink>
        <a:srgbClr val="DEB54E"/>
      </a:hlink>
      <a:folHlink>
        <a:srgbClr val="A78B3D"/>
      </a:folHlink>
    </a:clrScheme>
    <a:fontScheme name="Romanesqu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Romanesque 1">
        <a:dk1>
          <a:srgbClr val="6E6958"/>
        </a:dk1>
        <a:lt1>
          <a:srgbClr val="EAEAEA"/>
        </a:lt1>
        <a:dk2>
          <a:srgbClr val="88826C"/>
        </a:dk2>
        <a:lt2>
          <a:srgbClr val="EDD39F"/>
        </a:lt2>
        <a:accent1>
          <a:srgbClr val="C9C6BB"/>
        </a:accent1>
        <a:accent2>
          <a:srgbClr val="ADA897"/>
        </a:accent2>
        <a:accent3>
          <a:srgbClr val="C3C1BA"/>
        </a:accent3>
        <a:accent4>
          <a:srgbClr val="C8C8C8"/>
        </a:accent4>
        <a:accent5>
          <a:srgbClr val="E1DFDA"/>
        </a:accent5>
        <a:accent6>
          <a:srgbClr val="9C9888"/>
        </a:accent6>
        <a:hlink>
          <a:srgbClr val="DEB54E"/>
        </a:hlink>
        <a:folHlink>
          <a:srgbClr val="A78B3D"/>
        </a:folHlink>
      </a:clrScheme>
      <a:clrMap bg1="dk2" tx1="lt1" bg2="dk1" tx2="lt2" accent1="accent1" accent2="accent2" accent3="accent3" accent4="accent4" accent5="accent5" accent6="accent6" hlink="hlink" folHlink="folHlink"/>
    </a:extraClrScheme>
    <a:extraClrScheme>
      <a:clrScheme name="Romanesque 2">
        <a:dk1>
          <a:srgbClr val="523D24"/>
        </a:dk1>
        <a:lt1>
          <a:srgbClr val="FFFFFF"/>
        </a:lt1>
        <a:dk2>
          <a:srgbClr val="5C3324"/>
        </a:dk2>
        <a:lt2>
          <a:srgbClr val="948F60"/>
        </a:lt2>
        <a:accent1>
          <a:srgbClr val="D0CEB8"/>
        </a:accent1>
        <a:accent2>
          <a:srgbClr val="C1BFA1"/>
        </a:accent2>
        <a:accent3>
          <a:srgbClr val="FFFFFF"/>
        </a:accent3>
        <a:accent4>
          <a:srgbClr val="45331D"/>
        </a:accent4>
        <a:accent5>
          <a:srgbClr val="E4E3D8"/>
        </a:accent5>
        <a:accent6>
          <a:srgbClr val="AFAD91"/>
        </a:accent6>
        <a:hlink>
          <a:srgbClr val="E0C036"/>
        </a:hlink>
        <a:folHlink>
          <a:srgbClr val="D1C1A1"/>
        </a:folHlink>
      </a:clrScheme>
      <a:clrMap bg1="lt1" tx1="dk1" bg2="lt2" tx2="dk2" accent1="accent1" accent2="accent2" accent3="accent3" accent4="accent4" accent5="accent5" accent6="accent6" hlink="hlink" folHlink="folHlink"/>
    </a:extraClrScheme>
    <a:extraClrScheme>
      <a:clrScheme name="Romanesque 3">
        <a:dk1>
          <a:srgbClr val="333333"/>
        </a:dk1>
        <a:lt1>
          <a:srgbClr val="FFFFFF"/>
        </a:lt1>
        <a:dk2>
          <a:srgbClr val="000000"/>
        </a:dk2>
        <a:lt2>
          <a:srgbClr val="5F5F5F"/>
        </a:lt2>
        <a:accent1>
          <a:srgbClr val="EAEAEA"/>
        </a:accent1>
        <a:accent2>
          <a:srgbClr val="DDDDDD"/>
        </a:accent2>
        <a:accent3>
          <a:srgbClr val="FFFFFF"/>
        </a:accent3>
        <a:accent4>
          <a:srgbClr val="2A2A2A"/>
        </a:accent4>
        <a:accent5>
          <a:srgbClr val="F3F3F3"/>
        </a:accent5>
        <a:accent6>
          <a:srgbClr val="C8C8C8"/>
        </a:accent6>
        <a:hlink>
          <a:srgbClr val="969696"/>
        </a:hlink>
        <a:folHlink>
          <a:srgbClr val="C0C0C0"/>
        </a:folHlink>
      </a:clrScheme>
      <a:clrMap bg1="lt1" tx1="dk1" bg2="lt2" tx2="dk2" accent1="accent1" accent2="accent2" accent3="accent3" accent4="accent4" accent5="accent5" accent6="accent6" hlink="hlink" folHlink="folHlink"/>
    </a:extraClrScheme>
    <a:extraClrScheme>
      <a:clrScheme name="Romanesque 4">
        <a:dk1>
          <a:srgbClr val="4C4F60"/>
        </a:dk1>
        <a:lt1>
          <a:srgbClr val="EAEAEA"/>
        </a:lt1>
        <a:dk2>
          <a:srgbClr val="6C7188"/>
        </a:dk2>
        <a:lt2>
          <a:srgbClr val="EBCD5D"/>
        </a:lt2>
        <a:accent1>
          <a:srgbClr val="CECFD8"/>
        </a:accent1>
        <a:accent2>
          <a:srgbClr val="A8ABBA"/>
        </a:accent2>
        <a:accent3>
          <a:srgbClr val="BABBC3"/>
        </a:accent3>
        <a:accent4>
          <a:srgbClr val="C8C8C8"/>
        </a:accent4>
        <a:accent5>
          <a:srgbClr val="E3E4E9"/>
        </a:accent5>
        <a:accent6>
          <a:srgbClr val="989BA8"/>
        </a:accent6>
        <a:hlink>
          <a:srgbClr val="E8B550"/>
        </a:hlink>
        <a:folHlink>
          <a:srgbClr val="B79E5F"/>
        </a:folHlink>
      </a:clrScheme>
      <a:clrMap bg1="dk2" tx1="lt1" bg2="dk1" tx2="lt2" accent1="accent1" accent2="accent2" accent3="accent3" accent4="accent4" accent5="accent5" accent6="accent6" hlink="hlink" folHlink="folHlink"/>
    </a:extraClrScheme>
    <a:extraClrScheme>
      <a:clrScheme name="Romanesque 5">
        <a:dk1>
          <a:srgbClr val="65515B"/>
        </a:dk1>
        <a:lt1>
          <a:srgbClr val="EAEAEA"/>
        </a:lt1>
        <a:dk2>
          <a:srgbClr val="886C7B"/>
        </a:dk2>
        <a:lt2>
          <a:srgbClr val="E9D95F"/>
        </a:lt2>
        <a:accent1>
          <a:srgbClr val="CECFD8"/>
        </a:accent1>
        <a:accent2>
          <a:srgbClr val="AB95A1"/>
        </a:accent2>
        <a:accent3>
          <a:srgbClr val="C3BABF"/>
        </a:accent3>
        <a:accent4>
          <a:srgbClr val="C8C8C8"/>
        </a:accent4>
        <a:accent5>
          <a:srgbClr val="E3E4E9"/>
        </a:accent5>
        <a:accent6>
          <a:srgbClr val="9B8791"/>
        </a:accent6>
        <a:hlink>
          <a:srgbClr val="E8C050"/>
        </a:hlink>
        <a:folHlink>
          <a:srgbClr val="B79E5F"/>
        </a:folHlink>
      </a:clrScheme>
      <a:clrMap bg1="dk2" tx1="lt1" bg2="dk1" tx2="lt2" accent1="accent1" accent2="accent2" accent3="accent3" accent4="accent4" accent5="accent5" accent6="accent6" hlink="hlink" folHlink="folHlink"/>
    </a:extraClrScheme>
    <a:extraClrScheme>
      <a:clrScheme name="Romanesque 6">
        <a:dk1>
          <a:srgbClr val="333333"/>
        </a:dk1>
        <a:lt1>
          <a:srgbClr val="EAEAEA"/>
        </a:lt1>
        <a:dk2>
          <a:srgbClr val="000000"/>
        </a:dk2>
        <a:lt2>
          <a:srgbClr val="E1D8AB"/>
        </a:lt2>
        <a:accent1>
          <a:srgbClr val="808080"/>
        </a:accent1>
        <a:accent2>
          <a:srgbClr val="5F5F5F"/>
        </a:accent2>
        <a:accent3>
          <a:srgbClr val="AAAAAA"/>
        </a:accent3>
        <a:accent4>
          <a:srgbClr val="C8C8C8"/>
        </a:accent4>
        <a:accent5>
          <a:srgbClr val="C0C0C0"/>
        </a:accent5>
        <a:accent6>
          <a:srgbClr val="555555"/>
        </a:accent6>
        <a:hlink>
          <a:srgbClr val="D95045"/>
        </a:hlink>
        <a:folHlink>
          <a:srgbClr val="DCA23A"/>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Designs\Romanesque.pot</Template>
  <TotalTime>1827</TotalTime>
  <Words>6898</Words>
  <Application>Microsoft Office PowerPoint</Application>
  <PresentationFormat>On-screen Show (4:3)</PresentationFormat>
  <Paragraphs>493</Paragraphs>
  <Slides>57</Slides>
  <Notes>57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Romanesque</vt:lpstr>
      <vt:lpstr>Approaches to Psychology </vt:lpstr>
      <vt:lpstr>Ch. 1 – The Field of Psychology</vt:lpstr>
      <vt:lpstr>I. The Different Approaches</vt:lpstr>
      <vt:lpstr>A. Seven Approaches</vt:lpstr>
      <vt:lpstr>B. Overview of Each Approach</vt:lpstr>
      <vt:lpstr>Slide 6</vt:lpstr>
      <vt:lpstr>Slide 7</vt:lpstr>
      <vt:lpstr>The Evolutionary Approach</vt:lpstr>
      <vt:lpstr>Natural Selection</vt:lpstr>
      <vt:lpstr>William James’s Adaptation of  Darwin’s Principles</vt:lpstr>
      <vt:lpstr>Key Points in the  Evolutionary Approach</vt:lpstr>
      <vt:lpstr>The Adaptive Value</vt:lpstr>
      <vt:lpstr>An Example from the Evolutionary Perspective</vt:lpstr>
      <vt:lpstr>Other Examples</vt:lpstr>
      <vt:lpstr>Other Evolutionary Notions</vt:lpstr>
      <vt:lpstr>The Biological Approach</vt:lpstr>
      <vt:lpstr>The Biological Focus </vt:lpstr>
      <vt:lpstr>Biological Focus (cont.)</vt:lpstr>
      <vt:lpstr>Major Contributors</vt:lpstr>
      <vt:lpstr>Howard Gardner</vt:lpstr>
      <vt:lpstr>Hans Eysenck</vt:lpstr>
      <vt:lpstr>Roger Sperry</vt:lpstr>
      <vt:lpstr>William James</vt:lpstr>
      <vt:lpstr>Elizabeth Loftus</vt:lpstr>
      <vt:lpstr>The Psychodynamic Approach</vt:lpstr>
      <vt:lpstr>The Psychodynamic/ Psychoanalytic Approach</vt:lpstr>
      <vt:lpstr>Sigmund Freud</vt:lpstr>
      <vt:lpstr>Carl Jung</vt:lpstr>
      <vt:lpstr>Alfred Adler</vt:lpstr>
      <vt:lpstr>Erik Erikson</vt:lpstr>
      <vt:lpstr>The Humanistic Approach</vt:lpstr>
      <vt:lpstr>The “Third Force” in Psychology</vt:lpstr>
      <vt:lpstr>The Humanists Revolt</vt:lpstr>
      <vt:lpstr>More Differences</vt:lpstr>
      <vt:lpstr>Carl Rogers</vt:lpstr>
      <vt:lpstr>Application of the  Humanistic Approach</vt:lpstr>
      <vt:lpstr>Abraham Maslow</vt:lpstr>
      <vt:lpstr>Criticisms of the  Humanistic Approach</vt:lpstr>
      <vt:lpstr>The Cognitive Approach</vt:lpstr>
      <vt:lpstr>The  Cognitive Perspective</vt:lpstr>
      <vt:lpstr>What Is Cognition?</vt:lpstr>
      <vt:lpstr>Advocates of the  Cognitive Approach</vt:lpstr>
      <vt:lpstr>Wilhelm Wundt</vt:lpstr>
      <vt:lpstr>Jean Piaget</vt:lpstr>
      <vt:lpstr>Lawrence Kohlberg</vt:lpstr>
      <vt:lpstr>Stanley Schachter</vt:lpstr>
      <vt:lpstr>The Behavioral Approach</vt:lpstr>
      <vt:lpstr>What Is Behaviorism?</vt:lpstr>
      <vt:lpstr>Applications of Behaviorism</vt:lpstr>
      <vt:lpstr>John Watson</vt:lpstr>
      <vt:lpstr>Ivan Pavlov</vt:lpstr>
      <vt:lpstr>B.F. Skinner</vt:lpstr>
      <vt:lpstr>The Sociocultural Approach</vt:lpstr>
      <vt:lpstr>Why Has Psychology’s Focus Been So Narrow?</vt:lpstr>
      <vt:lpstr>Sociocultural Issues</vt:lpstr>
      <vt:lpstr>Stanley Milgram</vt:lpstr>
      <vt:lpstr>Solomon Asch</vt:lpstr>
    </vt:vector>
  </TitlesOfParts>
  <Company>Slcusd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APPROACHES TO PSYCHOLOGY</dc:title>
  <dc:creator>HAL BELCH</dc:creator>
  <cp:lastModifiedBy>khogendorp</cp:lastModifiedBy>
  <cp:revision>150</cp:revision>
  <cp:lastPrinted>1601-01-01T00:00:00Z</cp:lastPrinted>
  <dcterms:created xsi:type="dcterms:W3CDTF">2004-07-09T13:42:53Z</dcterms:created>
  <dcterms:modified xsi:type="dcterms:W3CDTF">2010-08-17T14:51:18Z</dcterms:modified>
</cp:coreProperties>
</file>