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activeX/activeX1.xml" ContentType="application/vnd.ms-office.activeX+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activeX"/>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76" r:id="rId3"/>
    <p:sldId id="265" r:id="rId4"/>
    <p:sldId id="266" r:id="rId5"/>
    <p:sldId id="267" r:id="rId6"/>
    <p:sldId id="268" r:id="rId7"/>
    <p:sldId id="269" r:id="rId8"/>
    <p:sldId id="270" r:id="rId9"/>
    <p:sldId id="271" r:id="rId10"/>
    <p:sldId id="272" r:id="rId11"/>
    <p:sldId id="273" r:id="rId12"/>
    <p:sldId id="274" r:id="rId13"/>
    <p:sldId id="27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56" autoAdjust="0"/>
  </p:normalViewPr>
  <p:slideViewPr>
    <p:cSldViewPr>
      <p:cViewPr varScale="1">
        <p:scale>
          <a:sx n="55" d="100"/>
          <a:sy n="55" d="100"/>
        </p:scale>
        <p:origin x="-93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749A49-5691-4FBC-9129-5C3BFD2B45AF}" type="datetimeFigureOut">
              <a:rPr lang="en-US" smtClean="0"/>
              <a:pPr/>
              <a:t>9/29/2010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F93992-B440-4648-B65B-EA48538520D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6026440F-F5A7-47FF-A906-90D616035AB8}" type="slidenum">
              <a:rPr lang="en-US"/>
              <a:pPr/>
              <a:t>1</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This drawing presents a simplified version of how of neurons connect.  The dendrites appear on the cell body, much like a root. The axons are long, branch-like structures that nearly touch the next neuron. The small blue, bell-like structures are the synaptic knobs, which contain neurotransmitters. At the bottom of the drawing you can see an enlarged image of a synaptic knob nearly touching another neuron.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2679DB36-66CA-45B2-B3B8-331A9C0BC5D0}" type="slidenum">
              <a:rPr lang="en-US"/>
              <a:pPr/>
              <a:t>10</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Bullet # 1  There are many different neurotransmitters. Acetycholine is related to movement and memory. If there is an undersupply of this neurotransmitter, a person can suffer from Alzheimer’s disease.</a:t>
            </a:r>
          </a:p>
          <a:p>
            <a:r>
              <a:rPr lang="en-US"/>
              <a:t>Bullet # 2  Norepinephrine affects memory and learning. An undersupply of this neurotransmitter can lead to depression. Norepinephrine also contributes to changes in mood.</a:t>
            </a:r>
          </a:p>
          <a:p>
            <a:r>
              <a:rPr lang="en-US"/>
              <a:t>Bullet # 3  Serotonin governs sleep patterns, appetite, and body temperature. If serotonin levels fall, a person can become depressed.  Abnormal levels of serotonin may also be related to obsessive-compulsive behavior.</a:t>
            </a:r>
          </a:p>
          <a:p>
            <a:r>
              <a:rPr lang="en-US"/>
              <a:t>Bullet # 4  Endorphins are natural painkillers created by the brain. Morphine and other drugs classified as opiates are quite similar to endorphins and fit into many of the same receptor sites in the brain as endorphins. If a person abuses opiates, they develop a tolerance for them; when they stop, the brain’s natural endorphins aren’t sufficient, and the person goes through withdrawal.</a:t>
            </a:r>
          </a:p>
          <a:p>
            <a:r>
              <a:rPr lang="en-US"/>
              <a:t>Bullet # 5  Dopamine affects learning, emotions, and movement.  An oversupply of dopamine can cause schizophrenia, while an undersupply can cause Parkinson’s disease.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FB4BB314-B1D3-4005-B362-E71C563B4676}" type="slidenum">
              <a:rPr lang="en-US"/>
              <a:pPr/>
              <a:t>11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en-US" dirty="0"/>
              <a:t>Bullet # 1  The somatic nervous system is the part of the peripheral nervous system that controls voluntary activities. It makes our bodies move.</a:t>
            </a:r>
          </a:p>
          <a:p>
            <a:r>
              <a:rPr lang="en-US" dirty="0"/>
              <a:t>Bullet # 2  The autonomic nervous system controls all of our involuntary responses, including breathing, heart rate, stomach activity, and many others. We are usually not conscious or aware of these activities.</a:t>
            </a:r>
          </a:p>
          <a:p>
            <a:r>
              <a:rPr lang="en-US" dirty="0"/>
              <a:t>The two photographs above show the subtle change in the size of the pupil of the eye in response to light. This change is an involuntary activity. The pupils of your eyes get smaller after they are exposed to bright light (the top photo). The bottom photo shows the eye in normal light.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4C68C35C-98F6-4648-B525-23791E1715D7}" type="slidenum">
              <a:rPr lang="en-US"/>
              <a:pPr/>
              <a:t>12</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Bullet # 1  The sympathetic nervous system prepares our bodies for emergencies or strenuous physical activity.  </a:t>
            </a:r>
          </a:p>
          <a:p>
            <a:r>
              <a:rPr lang="en-US"/>
              <a:t>Bullet # 2  It has been called the “fight or flight” part of our nervous system. When an emergency arises, the SNS speeds up heart rate and respiration. It causes a constriction of some arteries while relaxing others. It sends blood to the muscles, where it is needed most.  It also suppresses activities like digestion. In all, the sympathetic nervous system acts like a switch that turns us “on” for emergencies.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4C14A0F6-55A5-47C3-B91F-ECC68B25EAF1}" type="slidenum">
              <a:rPr lang="en-US"/>
              <a:pPr/>
              <a:t>13</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r>
              <a:rPr lang="en-US"/>
              <a:t>Bullets # 1</a:t>
            </a:r>
            <a:r>
              <a:rPr lang="en-US">
                <a:cs typeface="Arial" charset="0"/>
              </a:rPr>
              <a:t>–</a:t>
            </a:r>
            <a:r>
              <a:rPr lang="en-US"/>
              <a:t>2  The parasympathetic nervous system is connected to the same muscles and glands as the sympathetic nervous system. The PNS works to help us conserve energy, slow down, and relax after an emergency has ended.</a:t>
            </a:r>
          </a:p>
          <a:p>
            <a:r>
              <a:rPr lang="en-US"/>
              <a:t>Bullet # 3  The PNS reduces heart rate, respiration, and blood pressure.  Digestive activity resumes. Have you ever noticed how hungry you become after a strenuous activity or some traumatic “fight or flight” event?</a:t>
            </a:r>
          </a:p>
          <a:p>
            <a:r>
              <a:rPr lang="en-US"/>
              <a:t>Bullet # 4  The amazing thing about the PNS is that all of this takes place automatically.  If the ANS is our “on” switch, the PNS is our “off” switch.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366C6D00-0B8E-4A62-8F17-856776FF00A7}" type="slidenum">
              <a:rPr lang="en-US"/>
              <a:pPr/>
              <a:t>2</a:t>
            </a:fld>
            <a:endParaRPr lang="en-US"/>
          </a:p>
        </p:txBody>
      </p:sp>
      <p:sp>
        <p:nvSpPr>
          <p:cNvPr id="39938" name="Rectangle 2"/>
          <p:cNvSpPr>
            <a:spLocks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t>This is a diagram of the nervous system. You can see that the main divisions separate the central nervous system (CNS) from the peripheral nervous system (PNS). The central nervous system is composed of the brain and spinal cord; the peripheral nervous system is divided into the somatic nervous system, which controls voluntary body movements, and the autonomic nervous system (ANS), which controls involuntary responses. The ANS is then further divided into the sympathetic and parasympathetic systems.</a:t>
            </a:r>
          </a:p>
          <a:p>
            <a:r>
              <a:rPr lang="en-US"/>
              <a:t>The nerves of the peripheral nervous system conduct information from the bodily organs to the central nervous system (CNS) and send information back to the organs. These neurons in turn branch out from the spinal cord (they are about the thickness of a pencil). Some nerves are so small that they are invisible.</a:t>
            </a:r>
          </a:p>
          <a:p>
            <a:r>
              <a:rPr lang="en-US"/>
              <a:t>The sympathetic nervous system kicks into gear when there is an emergency. This is the “fight or flight” part of the nervous system</a:t>
            </a:r>
            <a:r>
              <a:rPr lang="en-US">
                <a:cs typeface="Arial" charset="0"/>
              </a:rPr>
              <a:t>—the </a:t>
            </a:r>
            <a:r>
              <a:rPr lang="en-US"/>
              <a:t>“on” switch that makes us react to danger. The parasympathetic nervous system returns our body to a normal, relaxed mode.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E5015450-72FA-47CD-B0CB-C36CCBE25192}" type="slidenum">
              <a:rPr lang="en-US"/>
              <a:pPr/>
              <a:t>3</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dirty="0"/>
              <a:t>Bullet # 1  Axons are thread-like extensions that emanate from the soma/cell body.</a:t>
            </a:r>
          </a:p>
          <a:p>
            <a:r>
              <a:rPr lang="en-US" dirty="0"/>
              <a:t>Bullet # 2  Axon fibers carry impulses away from the cell body toward the dendrites of another neuron.</a:t>
            </a:r>
          </a:p>
          <a:p>
            <a:r>
              <a:rPr lang="en-US" dirty="0"/>
              <a:t>Bullet # 3 Most axons, especially those found in the brain, are very short (about 1/25</a:t>
            </a:r>
            <a:r>
              <a:rPr lang="en-US" baseline="30000" dirty="0"/>
              <a:t>th</a:t>
            </a:r>
            <a:r>
              <a:rPr lang="en-US" dirty="0"/>
              <a:t> of an inch long). Axons in other parts of the nervous system can be several feet long. Axons in the PNS (peripheral nervous system) are covered with a white, fatty material called myelin that insulates the nerve fiber and speeds transmission of impulses.  Myelin is similar to insulation on an electric wire. Axons with myelin are known as “white matter;” axons without myelin are known as “gray matter.” Axon terminals branch out from the ends of the axon, and are positioned opposite the dendrites of a neuron.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4BAA7EA8-2D03-4547-A0B6-CC0FDDCA440F}" type="slidenum">
              <a:rPr lang="en-US"/>
              <a:pPr/>
              <a:t>4</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Bullets # 1</a:t>
            </a:r>
            <a:r>
              <a:rPr lang="en-US">
                <a:cs typeface="Arial" charset="0"/>
              </a:rPr>
              <a:t>–</a:t>
            </a:r>
            <a:r>
              <a:rPr lang="en-US"/>
              <a:t>2  When a person has multiple sclerosis, the disease attacks the myelin coatings of axons. A person’s behavior can consequently become erratic and uncoordinated. Famous people with MS include former child star and Disney Mouseketeer Annette Funicello and talk show host Montel Williams.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A0332A92-A760-47DB-9E4E-AD3A1478115E}" type="slidenum">
              <a:rPr lang="en-US"/>
              <a:pPr/>
              <a:t>5</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Bullets # 1</a:t>
            </a:r>
            <a:r>
              <a:rPr lang="en-US">
                <a:cs typeface="Arial" charset="0"/>
              </a:rPr>
              <a:t>–2</a:t>
            </a:r>
            <a:r>
              <a:rPr lang="en-US"/>
              <a:t>  Dendrites are short, thin fibers that protrude from the cell body. Their main task is to receive impulses or messages from other neurons and send them to the cell body.  Note: The word “dendrite” is Greek for “tree.”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809FFBCD-FA8F-4C25-9668-934C99A5FBFB}" type="slidenum">
              <a:rPr lang="en-US"/>
              <a:pPr/>
              <a:t>6</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dirty="0"/>
              <a:t>Bullets # 1</a:t>
            </a:r>
            <a:r>
              <a:rPr lang="en-US" b="1" dirty="0">
                <a:latin typeface="Helvetica" pitchFamily="34" charset="0"/>
                <a:cs typeface="Times New Roman" pitchFamily="18" charset="0"/>
              </a:rPr>
              <a:t>–</a:t>
            </a:r>
            <a:r>
              <a:rPr lang="en-US" dirty="0"/>
              <a:t>2  Damage to neurons is permanent and irreversible. They do not have the ability to regenerate themselves.</a:t>
            </a:r>
          </a:p>
          <a:p>
            <a:r>
              <a:rPr lang="en-US" dirty="0"/>
              <a:t>Bullet # 3 When a neuron transmits a message to a neighboring neuron, the neuron on the receiving end experiences a slight change in its electrical charge. If this change in electrical charge is large enough to exceed what is known as the “threshold of excitation,” the receiving neuron will also fire. Neurons can fire at speeds approaching 250 miles per hour.</a:t>
            </a:r>
          </a:p>
          <a:p>
            <a:r>
              <a:rPr lang="en-US" dirty="0"/>
              <a:t>Special note:  Even though damage to neurons is permanent, other parts of the brain can take over functions that have been lost.  Hydrocephalus (water on the brain) can cause irreparable neuronal damage; however, the installation of a valve developed in the 1950s uses the heart as a pump to control the accumulation of cerebrospinal fluid. This device has saved countless lives and enabled some </a:t>
            </a:r>
            <a:r>
              <a:rPr lang="en-US" dirty="0" err="1"/>
              <a:t>hydrocephalics</a:t>
            </a:r>
            <a:r>
              <a:rPr lang="en-US" dirty="0"/>
              <a:t> to lead a relatively normal life.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A0B5E3E8-DF48-4347-9930-FBDC58EBE949}" type="slidenum">
              <a:rPr lang="en-US"/>
              <a:pPr/>
              <a:t>7</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dirty="0"/>
              <a:t>Bullet # 1  The space between the axon terminal of one neuron and the dendrites of another neuron is called the synapse. It acts as a kind of junction or connection between the neurons. (Note: </a:t>
            </a:r>
            <a:r>
              <a:rPr lang="en-US" i="1" dirty="0"/>
              <a:t>synapse</a:t>
            </a:r>
            <a:r>
              <a:rPr lang="en-US" dirty="0"/>
              <a:t> is a Greek word meaning “junction.”)</a:t>
            </a:r>
          </a:p>
          <a:p>
            <a:r>
              <a:rPr lang="en-US" dirty="0"/>
              <a:t>Bullet # 2  A neuron transmits its impulse or signal to another neuron across the synapse by releasing chemicals called neurotransmitters.</a:t>
            </a:r>
          </a:p>
          <a:p>
            <a:r>
              <a:rPr lang="en-US" dirty="0"/>
              <a:t>Bullets # 3</a:t>
            </a:r>
            <a:r>
              <a:rPr lang="en-US" dirty="0">
                <a:cs typeface="Arial" charset="0"/>
              </a:rPr>
              <a:t>–</a:t>
            </a:r>
            <a:r>
              <a:rPr lang="en-US" dirty="0"/>
              <a:t>4  Neurotransmitters have specific “receptor sites” on the other side of the synapse. They fit into these receptor sites like a key in the lock of a door. The way that neurotransmitters fit into these “locks” can either excite the next neuron or prevent it from transmitting. This process is known as “inhibition.” Neurotransmitters are similar to traffic cops: they make sure that neural activity is orderly and that it flows in the proper direction.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736155B1-C6CF-4788-9D5C-279064F51823}" type="slidenum">
              <a:rPr lang="en-US"/>
              <a:pPr/>
              <a:t>8</a:t>
            </a:fld>
            <a:endParaRPr lang="en-US"/>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r>
              <a:rPr lang="en-US"/>
              <a:t>When a neural impulse triggers the release of a neurotransmitter, the neurotransmitter molecule diffuses across the synaptic cleft (gap) and binds to receptor sites on the postsynaptic (receiving) neuron. A specific neurotransmitter can only bind to receptor sites that its molecular structure will fit into, much like how a key must fit a specific lock.</a:t>
            </a:r>
          </a:p>
          <a:p>
            <a:endParaRPr lang="en-US"/>
          </a:p>
          <a:p>
            <a:r>
              <a:rPr lang="en-US"/>
              <a:t>Special note to the teacher: Click on the blue arrow button to play a Flash movie that illustrates how this process works.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r>
              <a:rPr lang="en-US"/>
              <a:t>Slide </a:t>
            </a:r>
            <a:fld id="{2679DB36-66CA-45B2-B3B8-331A9C0BC5D0}" type="slidenum">
              <a:rPr lang="en-US"/>
              <a:pPr/>
              <a:t>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t>Bullet # 1  There are many different neurotransmitters. Acetycholine is related to movement and memory. If there is an undersupply of this neurotransmitter, a person can suffer from Alzheimer’s disease.</a:t>
            </a:r>
          </a:p>
          <a:p>
            <a:r>
              <a:rPr lang="en-US"/>
              <a:t>Bullet # 2  Norepinephrine affects memory and learning. An undersupply of this neurotransmitter can lead to depression. Norepinephrine also contributes to changes in mood.</a:t>
            </a:r>
          </a:p>
          <a:p>
            <a:r>
              <a:rPr lang="en-US"/>
              <a:t>Bullet # 3  Serotonin governs sleep patterns, appetite, and body temperature. If serotonin levels fall, a person can become depressed.  Abnormal levels of serotonin may also be related to obsessive-compulsive behavior.</a:t>
            </a:r>
          </a:p>
          <a:p>
            <a:r>
              <a:rPr lang="en-US"/>
              <a:t>Bullet # 4  Endorphins are natural painkillers created by the brain. Morphine and other drugs classified as opiates are quite similar to endorphins and fit into many of the same receptor sites in the brain as endorphins. If a person abuses opiates, they develop a tolerance for them; when they stop, the brain’s natural endorphins aren’t sufficient, and the person goes through withdrawal.</a:t>
            </a:r>
          </a:p>
          <a:p>
            <a:r>
              <a:rPr lang="en-US"/>
              <a:t>Bullet # 5  Dopamine affects learning, emotions, and movement.  An oversupply of dopamine can cause schizophrenia, while an undersupply can cause Parkinson’s disease.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3529DA-0BF5-4797-AEE5-369546BAD154}"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529DA-0BF5-4797-AEE5-369546BAD154}"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529DA-0BF5-4797-AEE5-369546BAD154}"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267200"/>
          </a:xfrm>
        </p:spPr>
        <p:txBody>
          <a:bodyPr/>
          <a:lstStyle/>
          <a:p>
            <a:endParaRPr lang="en-US"/>
          </a:p>
        </p:txBody>
      </p:sp>
      <p:sp>
        <p:nvSpPr>
          <p:cNvPr id="4" name="Text Placeholder 3"/>
          <p:cNvSpPr>
            <a:spLocks noGrp="1"/>
          </p:cNvSpPr>
          <p:nvPr>
            <p:ph type="body" sz="half" idx="2"/>
          </p:nvPr>
        </p:nvSpPr>
        <p:spPr>
          <a:xfrm>
            <a:off x="46482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r>
              <a:rPr lang="en-US"/>
              <a:t>Slide # </a:t>
            </a:r>
            <a:fld id="{E4073928-8915-462C-BA79-C18494ECC4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267200"/>
          </a:xfrm>
        </p:spPr>
        <p:txBody>
          <a:bodyPr/>
          <a:lstStyle/>
          <a:p>
            <a:endParaRPr lang="en-US"/>
          </a:p>
        </p:txBody>
      </p:sp>
      <p:sp>
        <p:nvSpPr>
          <p:cNvPr id="5" name="Slide Number Placeholder 4"/>
          <p:cNvSpPr>
            <a:spLocks noGrp="1"/>
          </p:cNvSpPr>
          <p:nvPr>
            <p:ph type="sldNum" sz="quarter" idx="10"/>
          </p:nvPr>
        </p:nvSpPr>
        <p:spPr>
          <a:xfrm>
            <a:off x="6553200" y="6248400"/>
            <a:ext cx="1905000" cy="457200"/>
          </a:xfrm>
        </p:spPr>
        <p:txBody>
          <a:bodyPr/>
          <a:lstStyle>
            <a:lvl1pPr>
              <a:defRPr/>
            </a:lvl1pPr>
          </a:lstStyle>
          <a:p>
            <a:r>
              <a:rPr lang="en-US"/>
              <a:t>Slide # </a:t>
            </a:r>
            <a:fld id="{84BCA052-377A-44F1-91F6-AA42ABFE33F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3529DA-0BF5-4797-AEE5-369546BAD154}"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3529DA-0BF5-4797-AEE5-369546BAD154}" type="datetimeFigureOut">
              <a:rPr lang="en-US" smtClean="0"/>
              <a:pPr/>
              <a:t>9/29/2010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3529DA-0BF5-4797-AEE5-369546BAD154}"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3529DA-0BF5-4797-AEE5-369546BAD154}" type="datetimeFigureOut">
              <a:rPr lang="en-US" smtClean="0"/>
              <a:pPr/>
              <a:t>9/29/2010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3529DA-0BF5-4797-AEE5-369546BAD154}" type="datetimeFigureOut">
              <a:rPr lang="en-US" smtClean="0"/>
              <a:pPr/>
              <a:t>9/29/2010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3529DA-0BF5-4797-AEE5-369546BAD154}" type="datetimeFigureOut">
              <a:rPr lang="en-US" smtClean="0"/>
              <a:pPr/>
              <a:t>9/29/2010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529DA-0BF5-4797-AEE5-369546BAD154}"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3529DA-0BF5-4797-AEE5-369546BAD154}" type="datetimeFigureOut">
              <a:rPr lang="en-US" smtClean="0"/>
              <a:pPr/>
              <a:t>9/29/2010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A7007-1CDB-4D82-82B7-94F5D03ABE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3529DA-0BF5-4797-AEE5-369546BAD154}" type="datetimeFigureOut">
              <a:rPr lang="en-US" smtClean="0"/>
              <a:pPr/>
              <a:t>9/29/2010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EA7007-1CDB-4D82-82B7-94F5D03ABEA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1"/>
          <p:cNvSpPr>
            <a:spLocks noGrp="1"/>
          </p:cNvSpPr>
          <p:nvPr>
            <p:ph type="sldNum" sz="quarter" idx="10"/>
          </p:nvPr>
        </p:nvSpPr>
        <p:spPr/>
        <p:txBody>
          <a:bodyPr/>
          <a:lstStyle/>
          <a:p>
            <a:r>
              <a:rPr lang="en-US"/>
              <a:t>Slide # </a:t>
            </a:r>
            <a:fld id="{DC62C639-9BC3-4588-84A4-E6E037ACF113}" type="slidenum">
              <a:rPr lang="en-US"/>
              <a:pPr/>
              <a:t>1</a:t>
            </a:fld>
            <a:endParaRPr lang="en-US"/>
          </a:p>
        </p:txBody>
      </p:sp>
      <p:pic>
        <p:nvPicPr>
          <p:cNvPr id="121861" name="Picture 2053" descr="mvc-014s"/>
          <p:cNvPicPr>
            <a:picLocks noChangeAspect="1" noChangeArrowheads="1"/>
          </p:cNvPicPr>
          <p:nvPr/>
        </p:nvPicPr>
        <p:blipFill>
          <a:blip r:embed="rId3" cstate="print"/>
          <a:srcRect l="4706" b="9019"/>
          <a:stretch>
            <a:fillRect/>
          </a:stretch>
        </p:blipFill>
        <p:spPr bwMode="auto">
          <a:xfrm>
            <a:off x="1219200" y="1295400"/>
            <a:ext cx="6912905" cy="4949825"/>
          </a:xfrm>
          <a:prstGeom prst="rect">
            <a:avLst/>
          </a:prstGeom>
          <a:noFill/>
        </p:spPr>
      </p:pic>
      <p:sp>
        <p:nvSpPr>
          <p:cNvPr id="121862" name="Rectangle 2054"/>
          <p:cNvSpPr>
            <a:spLocks noGrp="1" noChangeArrowheads="1"/>
          </p:cNvSpPr>
          <p:nvPr>
            <p:ph type="title" idx="4294967295"/>
          </p:nvPr>
        </p:nvSpPr>
        <p:spPr/>
        <p:txBody>
          <a:bodyPr/>
          <a:lstStyle/>
          <a:p>
            <a:r>
              <a:rPr lang="en-US"/>
              <a:t>Neurons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40BEDE79-E50B-4470-B32B-95C65B0808C0}" type="slidenum">
              <a:rPr lang="en-US"/>
              <a:pPr/>
              <a:t>10</a:t>
            </a:fld>
            <a:endParaRPr lang="en-US"/>
          </a:p>
        </p:txBody>
      </p:sp>
      <p:sp>
        <p:nvSpPr>
          <p:cNvPr id="60418" name="Rectangle 2"/>
          <p:cNvSpPr>
            <a:spLocks noGrp="1" noChangeArrowheads="1"/>
          </p:cNvSpPr>
          <p:nvPr>
            <p:ph type="title"/>
          </p:nvPr>
        </p:nvSpPr>
        <p:spPr/>
        <p:txBody>
          <a:bodyPr/>
          <a:lstStyle/>
          <a:p>
            <a:r>
              <a:rPr lang="en-US" sz="3600"/>
              <a:t>Neurotransmitters</a:t>
            </a:r>
          </a:p>
        </p:txBody>
      </p:sp>
      <p:sp>
        <p:nvSpPr>
          <p:cNvPr id="60419" name="Rectangle 3"/>
          <p:cNvSpPr>
            <a:spLocks noGrp="1" noChangeArrowheads="1"/>
          </p:cNvSpPr>
          <p:nvPr>
            <p:ph type="body" idx="1"/>
          </p:nvPr>
        </p:nvSpPr>
        <p:spPr>
          <a:xfrm>
            <a:off x="685800" y="2505075"/>
            <a:ext cx="7772400" cy="3743325"/>
          </a:xfrm>
        </p:spPr>
        <p:txBody>
          <a:bodyPr/>
          <a:lstStyle/>
          <a:p>
            <a:r>
              <a:rPr lang="en-US" sz="2800"/>
              <a:t>Acetycholine (memory, movement)</a:t>
            </a:r>
          </a:p>
          <a:p>
            <a:r>
              <a:rPr lang="en-US" sz="2800"/>
              <a:t>Norepinephrine (memory, learning)</a:t>
            </a:r>
          </a:p>
          <a:p>
            <a:r>
              <a:rPr lang="en-US" sz="2800"/>
              <a:t>Serotonin (sleep, appetite)</a:t>
            </a:r>
          </a:p>
          <a:p>
            <a:r>
              <a:rPr lang="en-US" sz="2800"/>
              <a:t>Endorphins (inhibits pain)</a:t>
            </a:r>
          </a:p>
          <a:p>
            <a:r>
              <a:rPr lang="en-US" sz="2800"/>
              <a:t>Dopamine (learning, emotions, movement)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7"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4"/>
          <p:cNvSpPr>
            <a:spLocks noGrp="1"/>
          </p:cNvSpPr>
          <p:nvPr>
            <p:ph type="sldNum" sz="quarter" idx="10"/>
          </p:nvPr>
        </p:nvSpPr>
        <p:spPr/>
        <p:txBody>
          <a:bodyPr/>
          <a:lstStyle/>
          <a:p>
            <a:r>
              <a:rPr lang="en-US"/>
              <a:t>Slide # </a:t>
            </a:r>
            <a:fld id="{D16752CB-8DBF-4023-A1AD-795361822C88}" type="slidenum">
              <a:rPr lang="en-US"/>
              <a:pPr/>
              <a:t>11</a:t>
            </a:fld>
            <a:endParaRPr lang="en-US"/>
          </a:p>
        </p:txBody>
      </p:sp>
      <p:sp>
        <p:nvSpPr>
          <p:cNvPr id="65538" name="Rectangle 2"/>
          <p:cNvSpPr>
            <a:spLocks noGrp="1" noChangeArrowheads="1"/>
          </p:cNvSpPr>
          <p:nvPr>
            <p:ph type="title"/>
          </p:nvPr>
        </p:nvSpPr>
        <p:spPr/>
        <p:txBody>
          <a:bodyPr/>
          <a:lstStyle/>
          <a:p>
            <a:r>
              <a:rPr lang="en-US"/>
              <a:t>Voluntary vs. Involuntary</a:t>
            </a:r>
          </a:p>
        </p:txBody>
      </p:sp>
      <p:sp>
        <p:nvSpPr>
          <p:cNvPr id="65539" name="Rectangle 3"/>
          <p:cNvSpPr>
            <a:spLocks noGrp="1" noChangeArrowheads="1"/>
          </p:cNvSpPr>
          <p:nvPr>
            <p:ph type="body" sz="half" idx="2"/>
          </p:nvPr>
        </p:nvSpPr>
        <p:spPr>
          <a:xfrm>
            <a:off x="4648200" y="2355850"/>
            <a:ext cx="3810000" cy="3892550"/>
          </a:xfrm>
        </p:spPr>
        <p:txBody>
          <a:bodyPr/>
          <a:lstStyle/>
          <a:p>
            <a:r>
              <a:rPr lang="en-US" sz="2800"/>
              <a:t>Somatic nervous system (voluntary activities)</a:t>
            </a:r>
          </a:p>
          <a:p>
            <a:r>
              <a:rPr lang="en-US" sz="2800"/>
              <a:t>Autonomic nervous system (involuntary activities)</a:t>
            </a:r>
          </a:p>
        </p:txBody>
      </p:sp>
      <p:pic>
        <p:nvPicPr>
          <p:cNvPr id="65545" name="Picture 9" descr="mvc-016s"/>
          <p:cNvPicPr>
            <a:picLocks noGrp="1" noChangeAspect="1" noChangeArrowheads="1"/>
          </p:cNvPicPr>
          <p:nvPr>
            <p:ph type="clipArt" sz="half" idx="1"/>
          </p:nvPr>
        </p:nvPicPr>
        <p:blipFill>
          <a:blip r:embed="rId3" cstate="print"/>
          <a:srcRect/>
          <a:stretch>
            <a:fillRect/>
          </a:stretch>
        </p:blipFill>
        <p:spPr>
          <a:xfrm>
            <a:off x="1447800" y="2505075"/>
            <a:ext cx="2133600" cy="1571625"/>
          </a:xfrm>
          <a:noFill/>
          <a:ln/>
        </p:spPr>
      </p:pic>
      <p:pic>
        <p:nvPicPr>
          <p:cNvPr id="65546" name="Picture 10" descr="mvc-017s"/>
          <p:cNvPicPr>
            <a:picLocks noChangeAspect="1" noChangeArrowheads="1"/>
          </p:cNvPicPr>
          <p:nvPr/>
        </p:nvPicPr>
        <p:blipFill>
          <a:blip r:embed="rId4" cstate="print"/>
          <a:srcRect/>
          <a:stretch>
            <a:fillRect/>
          </a:stretch>
        </p:blipFill>
        <p:spPr bwMode="auto">
          <a:xfrm>
            <a:off x="1447800" y="4267200"/>
            <a:ext cx="2197100" cy="16494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55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55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5539">
                                            <p:txEl>
                                              <p:pRg st="1" end="1"/>
                                            </p:txEl>
                                          </p:spTgt>
                                        </p:tgtEl>
                                        <p:attrNameLst>
                                          <p:attrName>style.visibility</p:attrName>
                                        </p:attrNameLst>
                                      </p:cBhvr>
                                      <p:to>
                                        <p:strVal val="visible"/>
                                      </p:to>
                                    </p:set>
                                    <p:anim calcmode="lin" valueType="num">
                                      <p:cBhvr>
                                        <p:cTn id="15" dur="10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553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55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55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B2BB9E3-C687-4F27-873B-5FFF4CB598DA}" type="slidenum">
              <a:rPr lang="en-US"/>
              <a:pPr/>
              <a:t>12</a:t>
            </a:fld>
            <a:endParaRPr lang="en-US"/>
          </a:p>
        </p:txBody>
      </p:sp>
      <p:sp>
        <p:nvSpPr>
          <p:cNvPr id="68610" name="Rectangle 2"/>
          <p:cNvSpPr>
            <a:spLocks noGrp="1" noChangeArrowheads="1"/>
          </p:cNvSpPr>
          <p:nvPr>
            <p:ph type="title"/>
          </p:nvPr>
        </p:nvSpPr>
        <p:spPr>
          <a:xfrm>
            <a:off x="762000" y="1295400"/>
            <a:ext cx="7772400" cy="685800"/>
          </a:xfrm>
        </p:spPr>
        <p:txBody>
          <a:bodyPr>
            <a:normAutofit fontScale="90000"/>
          </a:bodyPr>
          <a:lstStyle/>
          <a:p>
            <a:r>
              <a:rPr lang="en-US"/>
              <a:t>Divisions of the </a:t>
            </a:r>
            <a:br>
              <a:rPr lang="en-US"/>
            </a:br>
            <a:r>
              <a:rPr lang="en-US"/>
              <a:t>	Autonomic Nervous System</a:t>
            </a:r>
          </a:p>
        </p:txBody>
      </p:sp>
      <p:sp>
        <p:nvSpPr>
          <p:cNvPr id="68612" name="Rectangle 4"/>
          <p:cNvSpPr>
            <a:spLocks noGrp="1" noChangeArrowheads="1"/>
          </p:cNvSpPr>
          <p:nvPr>
            <p:ph type="body" sz="half" idx="2"/>
          </p:nvPr>
        </p:nvSpPr>
        <p:spPr>
          <a:xfrm>
            <a:off x="4648200" y="2355850"/>
            <a:ext cx="3810000" cy="3892550"/>
          </a:xfrm>
        </p:spPr>
        <p:txBody>
          <a:bodyPr/>
          <a:lstStyle/>
          <a:p>
            <a:r>
              <a:rPr lang="en-US" sz="2400"/>
              <a:t>Sympathetic nervous system</a:t>
            </a:r>
          </a:p>
          <a:p>
            <a:r>
              <a:rPr lang="en-US" sz="2400"/>
              <a:t>1. Fight or flight</a:t>
            </a:r>
          </a:p>
          <a:p>
            <a:r>
              <a:rPr lang="en-US" sz="2400"/>
              <a:t>2. Speeds up heart rate/O</a:t>
            </a:r>
            <a:r>
              <a:rPr lang="en-US" sz="2400" baseline="30000"/>
              <a:t>2</a:t>
            </a:r>
            <a:r>
              <a:rPr lang="en-US" sz="2400"/>
              <a:t> supply and blood pressure</a:t>
            </a:r>
          </a:p>
          <a:p>
            <a:r>
              <a:rPr lang="en-US" sz="2400"/>
              <a:t>3. It constricts some arteries, relaxes others</a:t>
            </a:r>
          </a:p>
        </p:txBody>
      </p:sp>
      <p:pic>
        <p:nvPicPr>
          <p:cNvPr id="68617" name="Picture 9" descr="Angry Man 03"/>
          <p:cNvPicPr>
            <a:picLocks noGrp="1" noChangeAspect="1" noChangeArrowheads="1"/>
          </p:cNvPicPr>
          <p:nvPr>
            <p:ph type="clipArt" sz="half" idx="1"/>
          </p:nvPr>
        </p:nvPicPr>
        <p:blipFill>
          <a:blip r:embed="rId3" cstate="print"/>
          <a:srcRect/>
          <a:stretch>
            <a:fillRect/>
          </a:stretch>
        </p:blipFill>
        <p:spPr>
          <a:xfrm>
            <a:off x="838200" y="2281238"/>
            <a:ext cx="3186113" cy="34353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86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6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86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86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2"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68CBE6FB-DBC9-406D-BEE9-5F5FC0298968}" type="slidenum">
              <a:rPr lang="en-US"/>
              <a:pPr/>
              <a:t>13</a:t>
            </a:fld>
            <a:endParaRPr lang="en-US"/>
          </a:p>
        </p:txBody>
      </p:sp>
      <p:sp>
        <p:nvSpPr>
          <p:cNvPr id="71682" name="Rectangle 2"/>
          <p:cNvSpPr>
            <a:spLocks noGrp="1" noChangeArrowheads="1"/>
          </p:cNvSpPr>
          <p:nvPr>
            <p:ph type="title"/>
          </p:nvPr>
        </p:nvSpPr>
        <p:spPr/>
        <p:txBody>
          <a:bodyPr>
            <a:normAutofit fontScale="90000"/>
          </a:bodyPr>
          <a:lstStyle/>
          <a:p>
            <a:r>
              <a:rPr lang="en-US"/>
              <a:t>Parasympathetic </a:t>
            </a:r>
            <a:br>
              <a:rPr lang="en-US"/>
            </a:br>
            <a:r>
              <a:rPr lang="en-US"/>
              <a:t>	Nervous System</a:t>
            </a:r>
          </a:p>
        </p:txBody>
      </p:sp>
      <p:sp>
        <p:nvSpPr>
          <p:cNvPr id="71683" name="Rectangle 3"/>
          <p:cNvSpPr>
            <a:spLocks noGrp="1" noChangeArrowheads="1"/>
          </p:cNvSpPr>
          <p:nvPr>
            <p:ph type="body" sz="half" idx="2"/>
          </p:nvPr>
        </p:nvSpPr>
        <p:spPr>
          <a:xfrm>
            <a:off x="4648200" y="2355850"/>
            <a:ext cx="3810000" cy="3892550"/>
          </a:xfrm>
        </p:spPr>
        <p:txBody>
          <a:bodyPr/>
          <a:lstStyle/>
          <a:p>
            <a:pPr>
              <a:lnSpc>
                <a:spcPct val="90000"/>
              </a:lnSpc>
            </a:pPr>
            <a:r>
              <a:rPr lang="en-US" sz="2400"/>
              <a:t>Works to conserve energy</a:t>
            </a:r>
          </a:p>
          <a:p>
            <a:pPr>
              <a:lnSpc>
                <a:spcPct val="90000"/>
              </a:lnSpc>
            </a:pPr>
            <a:r>
              <a:rPr lang="en-US" sz="2400"/>
              <a:t>Helps us recover from strenuous activity</a:t>
            </a:r>
          </a:p>
          <a:p>
            <a:pPr>
              <a:lnSpc>
                <a:spcPct val="90000"/>
              </a:lnSpc>
            </a:pPr>
            <a:r>
              <a:rPr lang="en-US" sz="2400"/>
              <a:t>Reduces heart rate and blood pressure</a:t>
            </a:r>
          </a:p>
          <a:p>
            <a:pPr>
              <a:lnSpc>
                <a:spcPct val="90000"/>
              </a:lnSpc>
            </a:pPr>
            <a:r>
              <a:rPr lang="en-US" sz="2400"/>
              <a:t>Returns us to a normal resting state</a:t>
            </a:r>
          </a:p>
        </p:txBody>
      </p:sp>
      <p:pic>
        <p:nvPicPr>
          <p:cNvPr id="71691" name="Picture 11" descr="Couch Potato 8"/>
          <p:cNvPicPr>
            <a:picLocks noGrp="1" noChangeAspect="1" noChangeArrowheads="1"/>
          </p:cNvPicPr>
          <p:nvPr>
            <p:ph type="clipArt" sz="half" idx="1"/>
          </p:nvPr>
        </p:nvPicPr>
        <p:blipFill>
          <a:blip r:embed="rId3" cstate="print"/>
          <a:srcRect/>
          <a:stretch>
            <a:fillRect/>
          </a:stretch>
        </p:blipFill>
        <p:spPr>
          <a:xfrm>
            <a:off x="685800" y="2817813"/>
            <a:ext cx="3810000" cy="259397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checkerboard(across)">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1683">
                                            <p:txEl>
                                              <p:pRg st="1" end="1"/>
                                            </p:txEl>
                                          </p:spTgt>
                                        </p:tgtEl>
                                        <p:attrNameLst>
                                          <p:attrName>style.visibility</p:attrName>
                                        </p:attrNameLst>
                                      </p:cBhvr>
                                      <p:to>
                                        <p:strVal val="visible"/>
                                      </p:to>
                                    </p:set>
                                    <p:animEffect transition="in" filter="checkerboard(across)">
                                      <p:cBhvr>
                                        <p:cTn id="12" dur="500"/>
                                        <p:tgtEl>
                                          <p:spTgt spid="716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83">
                                            <p:txEl>
                                              <p:pRg st="2" end="2"/>
                                            </p:txEl>
                                          </p:spTgt>
                                        </p:tgtEl>
                                        <p:attrNameLst>
                                          <p:attrName>style.visibility</p:attrName>
                                        </p:attrNameLst>
                                      </p:cBhvr>
                                      <p:to>
                                        <p:strVal val="visible"/>
                                      </p:to>
                                    </p:set>
                                    <p:animEffect transition="in" filter="checkerboard(across)">
                                      <p:cBhvr>
                                        <p:cTn id="17" dur="500"/>
                                        <p:tgtEl>
                                          <p:spTgt spid="716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683">
                                            <p:txEl>
                                              <p:pRg st="3" end="3"/>
                                            </p:txEl>
                                          </p:spTgt>
                                        </p:tgtEl>
                                        <p:attrNameLst>
                                          <p:attrName>style.visibility</p:attrName>
                                        </p:attrNameLst>
                                      </p:cBhvr>
                                      <p:to>
                                        <p:strVal val="visible"/>
                                      </p:to>
                                    </p:set>
                                    <p:animEffect transition="in" filter="checkerboard(across)">
                                      <p:cBhvr>
                                        <p:cTn id="22" dur="500"/>
                                        <p:tgtEl>
                                          <p:spTgt spid="716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r>
              <a:rPr lang="en-US"/>
              <a:t>Slide # </a:t>
            </a:r>
            <a:fld id="{497069B3-0BD1-44FD-9D6A-C6EC30881337}" type="slidenum">
              <a:rPr lang="en-US"/>
              <a:pPr/>
              <a:t>2</a:t>
            </a:fld>
            <a:endParaRPr lang="en-US"/>
          </a:p>
        </p:txBody>
      </p:sp>
      <p:sp>
        <p:nvSpPr>
          <p:cNvPr id="38914" name="Rectangle 2"/>
          <p:cNvSpPr>
            <a:spLocks noGrp="1" noChangeArrowheads="1"/>
          </p:cNvSpPr>
          <p:nvPr>
            <p:ph type="title"/>
          </p:nvPr>
        </p:nvSpPr>
        <p:spPr/>
        <p:txBody>
          <a:bodyPr/>
          <a:lstStyle/>
          <a:p>
            <a:r>
              <a:rPr lang="en-US" sz="3600"/>
              <a:t>Diagram of the Nervous System</a:t>
            </a:r>
          </a:p>
        </p:txBody>
      </p:sp>
      <p:pic>
        <p:nvPicPr>
          <p:cNvPr id="38915" name="Picture 3" descr="nervsyst"/>
          <p:cNvPicPr>
            <a:picLocks noChangeAspect="1" noChangeArrowheads="1"/>
          </p:cNvPicPr>
          <p:nvPr/>
        </p:nvPicPr>
        <p:blipFill>
          <a:blip r:embed="rId3" cstate="print"/>
          <a:srcRect b="36334"/>
          <a:stretch>
            <a:fillRect/>
          </a:stretch>
        </p:blipFill>
        <p:spPr bwMode="auto">
          <a:xfrm>
            <a:off x="304800" y="1905000"/>
            <a:ext cx="8382000" cy="33528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EAF29797-A45D-4F4C-9A4E-875D27E84509}" type="slidenum">
              <a:rPr lang="en-US"/>
              <a:pPr/>
              <a:t>3</a:t>
            </a:fld>
            <a:endParaRPr lang="en-US"/>
          </a:p>
        </p:txBody>
      </p:sp>
      <p:sp>
        <p:nvSpPr>
          <p:cNvPr id="44034" name="Rectangle 2"/>
          <p:cNvSpPr>
            <a:spLocks noGrp="1" noChangeArrowheads="1"/>
          </p:cNvSpPr>
          <p:nvPr>
            <p:ph type="title"/>
          </p:nvPr>
        </p:nvSpPr>
        <p:spPr>
          <a:xfrm>
            <a:off x="914400" y="304800"/>
            <a:ext cx="7772400" cy="838200"/>
          </a:xfrm>
        </p:spPr>
        <p:txBody>
          <a:bodyPr/>
          <a:lstStyle/>
          <a:p>
            <a:r>
              <a:rPr lang="en-US" dirty="0"/>
              <a:t>Axons</a:t>
            </a:r>
          </a:p>
        </p:txBody>
      </p:sp>
      <p:sp>
        <p:nvSpPr>
          <p:cNvPr id="44036" name="Rectangle 4"/>
          <p:cNvSpPr>
            <a:spLocks noGrp="1" noChangeArrowheads="1"/>
          </p:cNvSpPr>
          <p:nvPr>
            <p:ph type="body" sz="half" idx="2"/>
          </p:nvPr>
        </p:nvSpPr>
        <p:spPr>
          <a:xfrm>
            <a:off x="1066800" y="4800600"/>
            <a:ext cx="7391400" cy="2057400"/>
          </a:xfrm>
        </p:spPr>
        <p:txBody>
          <a:bodyPr/>
          <a:lstStyle/>
          <a:p>
            <a:r>
              <a:rPr lang="en-US" sz="2400" dirty="0"/>
              <a:t>Thread-like extensions from the cell body</a:t>
            </a:r>
          </a:p>
          <a:p>
            <a:r>
              <a:rPr lang="en-US" sz="2400" dirty="0"/>
              <a:t>Tube-like fibers that carry impulses away from the soma to the dendrites</a:t>
            </a:r>
          </a:p>
          <a:p>
            <a:r>
              <a:rPr lang="en-US" sz="2400" dirty="0"/>
              <a:t>Myelin coating</a:t>
            </a:r>
          </a:p>
        </p:txBody>
      </p:sp>
      <p:pic>
        <p:nvPicPr>
          <p:cNvPr id="44038" name="Picture 6" descr="axons"/>
          <p:cNvPicPr>
            <a:picLocks noGrp="1" noChangeAspect="1" noChangeArrowheads="1"/>
          </p:cNvPicPr>
          <p:nvPr>
            <p:ph type="clipArt" sz="half" idx="1"/>
          </p:nvPr>
        </p:nvPicPr>
        <p:blipFill>
          <a:blip r:embed="rId3" cstate="print"/>
          <a:srcRect t="15517" b="24138"/>
          <a:stretch>
            <a:fillRect/>
          </a:stretch>
        </p:blipFill>
        <p:spPr>
          <a:xfrm>
            <a:off x="1066800" y="1143000"/>
            <a:ext cx="7162800" cy="3532909"/>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4036">
                                            <p:txEl>
                                              <p:pRg st="0" end="0"/>
                                            </p:txEl>
                                          </p:spTgt>
                                        </p:tgtEl>
                                        <p:attrNameLst>
                                          <p:attrName>style.visibility</p:attrName>
                                        </p:attrNameLst>
                                      </p:cBhvr>
                                      <p:to>
                                        <p:strVal val="visible"/>
                                      </p:to>
                                    </p:set>
                                    <p:animEffect transition="in" filter="checkerboard(across)">
                                      <p:cBhvr>
                                        <p:cTn id="7" dur="500"/>
                                        <p:tgtEl>
                                          <p:spTgt spid="440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4036">
                                            <p:txEl>
                                              <p:pRg st="1" end="1"/>
                                            </p:txEl>
                                          </p:spTgt>
                                        </p:tgtEl>
                                        <p:attrNameLst>
                                          <p:attrName>style.visibility</p:attrName>
                                        </p:attrNameLst>
                                      </p:cBhvr>
                                      <p:to>
                                        <p:strVal val="visible"/>
                                      </p:to>
                                    </p:set>
                                    <p:animEffect transition="in" filter="checkerboard(across)">
                                      <p:cBhvr>
                                        <p:cTn id="12" dur="500"/>
                                        <p:tgtEl>
                                          <p:spTgt spid="440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4036">
                                            <p:txEl>
                                              <p:pRg st="2" end="2"/>
                                            </p:txEl>
                                          </p:spTgt>
                                        </p:tgtEl>
                                        <p:attrNameLst>
                                          <p:attrName>style.visibility</p:attrName>
                                        </p:attrNameLst>
                                      </p:cBhvr>
                                      <p:to>
                                        <p:strVal val="visible"/>
                                      </p:to>
                                    </p:set>
                                    <p:animEffect transition="in" filter="checkerboard(across)">
                                      <p:cBhvr>
                                        <p:cTn id="17" dur="500"/>
                                        <p:tgtEl>
                                          <p:spTgt spid="440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F7CE87C5-678B-4705-989A-4DC725A1D6CF}" type="slidenum">
              <a:rPr lang="en-US"/>
              <a:pPr/>
              <a:t>4</a:t>
            </a:fld>
            <a:endParaRPr lang="en-US"/>
          </a:p>
        </p:txBody>
      </p:sp>
      <p:sp>
        <p:nvSpPr>
          <p:cNvPr id="46082" name="Rectangle 2"/>
          <p:cNvSpPr>
            <a:spLocks noGrp="1" noChangeArrowheads="1"/>
          </p:cNvSpPr>
          <p:nvPr>
            <p:ph type="title"/>
          </p:nvPr>
        </p:nvSpPr>
        <p:spPr/>
        <p:txBody>
          <a:bodyPr/>
          <a:lstStyle/>
          <a:p>
            <a:r>
              <a:rPr lang="en-US"/>
              <a:t>Multiple Sclerosis</a:t>
            </a:r>
          </a:p>
        </p:txBody>
      </p:sp>
      <p:sp>
        <p:nvSpPr>
          <p:cNvPr id="46084" name="Rectangle 4"/>
          <p:cNvSpPr>
            <a:spLocks noGrp="1" noChangeArrowheads="1"/>
          </p:cNvSpPr>
          <p:nvPr>
            <p:ph type="body" sz="half" idx="2"/>
          </p:nvPr>
        </p:nvSpPr>
        <p:spPr>
          <a:xfrm>
            <a:off x="5029200" y="1676400"/>
            <a:ext cx="3810000" cy="3594100"/>
          </a:xfrm>
        </p:spPr>
        <p:txBody>
          <a:bodyPr/>
          <a:lstStyle/>
          <a:p>
            <a:r>
              <a:rPr lang="en-US" sz="2800" dirty="0"/>
              <a:t>MS destroys myelin sheaths of axons</a:t>
            </a:r>
          </a:p>
          <a:p>
            <a:r>
              <a:rPr lang="en-US" sz="2800" dirty="0"/>
              <a:t>This can cause erratic and uncoordinated behavior </a:t>
            </a:r>
          </a:p>
        </p:txBody>
      </p:sp>
      <p:pic>
        <p:nvPicPr>
          <p:cNvPr id="9" name="ClipArt Placeholder 8" descr="Montel willaims has MS.jpg"/>
          <p:cNvPicPr>
            <a:picLocks noGrp="1" noChangeAspect="1"/>
          </p:cNvPicPr>
          <p:nvPr>
            <p:ph type="clipArt" sz="half" idx="1"/>
          </p:nvPr>
        </p:nvPicPr>
        <p:blipFill>
          <a:blip r:embed="rId3" cstate="print"/>
          <a:stretch>
            <a:fillRect/>
          </a:stretch>
        </p:blipFill>
        <p:spPr>
          <a:xfrm>
            <a:off x="838200" y="1905000"/>
            <a:ext cx="3429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 calcmode="lin" valueType="num">
                                      <p:cBhvr additive="base">
                                        <p:cTn id="7" dur="5000" fill="hold"/>
                                        <p:tgtEl>
                                          <p:spTgt spid="4608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60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6084">
                                            <p:txEl>
                                              <p:pRg st="1" end="1"/>
                                            </p:txEl>
                                          </p:spTgt>
                                        </p:tgtEl>
                                        <p:attrNameLst>
                                          <p:attrName>style.visibility</p:attrName>
                                        </p:attrNameLst>
                                      </p:cBhvr>
                                      <p:to>
                                        <p:strVal val="visible"/>
                                      </p:to>
                                    </p:set>
                                    <p:anim calcmode="lin" valueType="num">
                                      <p:cBhvr additive="base">
                                        <p:cTn id="13" dur="5000" fill="hold"/>
                                        <p:tgtEl>
                                          <p:spTgt spid="46084">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608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F5106C3D-AF4E-4C7B-B3F8-6824557DC230}" type="slidenum">
              <a:rPr lang="en-US"/>
              <a:pPr/>
              <a:t>5</a:t>
            </a:fld>
            <a:endParaRPr lang="en-US"/>
          </a:p>
        </p:txBody>
      </p:sp>
      <p:sp>
        <p:nvSpPr>
          <p:cNvPr id="51202" name="Rectangle 1026"/>
          <p:cNvSpPr>
            <a:spLocks noGrp="1" noChangeArrowheads="1"/>
          </p:cNvSpPr>
          <p:nvPr>
            <p:ph type="title"/>
          </p:nvPr>
        </p:nvSpPr>
        <p:spPr/>
        <p:txBody>
          <a:bodyPr/>
          <a:lstStyle/>
          <a:p>
            <a:r>
              <a:rPr lang="en-US"/>
              <a:t>Dendrites</a:t>
            </a:r>
          </a:p>
        </p:txBody>
      </p:sp>
      <p:sp>
        <p:nvSpPr>
          <p:cNvPr id="51204" name="Rectangle 1028"/>
          <p:cNvSpPr>
            <a:spLocks noGrp="1" noChangeArrowheads="1"/>
          </p:cNvSpPr>
          <p:nvPr>
            <p:ph type="body" sz="half" idx="2"/>
          </p:nvPr>
        </p:nvSpPr>
        <p:spPr>
          <a:xfrm>
            <a:off x="4648200" y="2430463"/>
            <a:ext cx="3810000" cy="3817937"/>
          </a:xfrm>
        </p:spPr>
        <p:txBody>
          <a:bodyPr/>
          <a:lstStyle/>
          <a:p>
            <a:r>
              <a:rPr lang="en-US" sz="2400"/>
              <a:t>Short, thin fibers that stick out from the cell body</a:t>
            </a:r>
          </a:p>
          <a:p>
            <a:r>
              <a:rPr lang="en-US" sz="2400"/>
              <a:t>Dendrites receive impulses or messages from other neurons and send them to the cell body</a:t>
            </a:r>
          </a:p>
        </p:txBody>
      </p:sp>
      <p:pic>
        <p:nvPicPr>
          <p:cNvPr id="51206" name="Picture 1030" descr="DENDRITES"/>
          <p:cNvPicPr>
            <a:picLocks noGrp="1" noChangeAspect="1" noChangeArrowheads="1"/>
          </p:cNvPicPr>
          <p:nvPr>
            <p:ph type="clipArt" sz="half" idx="1"/>
          </p:nvPr>
        </p:nvPicPr>
        <p:blipFill>
          <a:blip r:embed="rId3" cstate="print"/>
          <a:srcRect r="28572" b="25000"/>
          <a:stretch>
            <a:fillRect/>
          </a:stretch>
        </p:blipFill>
        <p:spPr>
          <a:xfrm>
            <a:off x="533400" y="2667000"/>
            <a:ext cx="3886200" cy="32004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blinds(horizontal)">
                                      <p:cBhvr>
                                        <p:cTn id="7" dur="500"/>
                                        <p:tgtEl>
                                          <p:spTgt spid="51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1950F10F-9B84-4D6E-B7B4-820272221FE6}" type="slidenum">
              <a:rPr lang="en-US"/>
              <a:pPr/>
              <a:t>6</a:t>
            </a:fld>
            <a:endParaRPr lang="en-US"/>
          </a:p>
        </p:txBody>
      </p:sp>
      <p:sp>
        <p:nvSpPr>
          <p:cNvPr id="54274" name="Rectangle 2"/>
          <p:cNvSpPr>
            <a:spLocks noGrp="1" noChangeArrowheads="1"/>
          </p:cNvSpPr>
          <p:nvPr>
            <p:ph type="title"/>
          </p:nvPr>
        </p:nvSpPr>
        <p:spPr/>
        <p:txBody>
          <a:bodyPr/>
          <a:lstStyle/>
          <a:p>
            <a:r>
              <a:rPr lang="en-US" sz="3600"/>
              <a:t>Characteristics of Neurons</a:t>
            </a:r>
          </a:p>
        </p:txBody>
      </p:sp>
      <p:sp>
        <p:nvSpPr>
          <p:cNvPr id="54276" name="Rectangle 4"/>
          <p:cNvSpPr>
            <a:spLocks noGrp="1" noChangeArrowheads="1"/>
          </p:cNvSpPr>
          <p:nvPr>
            <p:ph type="body" idx="1"/>
          </p:nvPr>
        </p:nvSpPr>
        <p:spPr>
          <a:xfrm>
            <a:off x="685800" y="2355850"/>
            <a:ext cx="7772400" cy="3892550"/>
          </a:xfrm>
        </p:spPr>
        <p:txBody>
          <a:bodyPr/>
          <a:lstStyle/>
          <a:p>
            <a:r>
              <a:rPr lang="en-US"/>
              <a:t>They cannot replace themselves</a:t>
            </a:r>
          </a:p>
          <a:p>
            <a:r>
              <a:rPr lang="en-US"/>
              <a:t>Damage is permanent</a:t>
            </a:r>
          </a:p>
          <a:p>
            <a:r>
              <a:rPr lang="en-US"/>
              <a:t>Threshold of excitation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animEffect transition="in" filter="checkerboard(across)">
                                      <p:cBhvr>
                                        <p:cTn id="7" dur="500"/>
                                        <p:tgtEl>
                                          <p:spTgt spid="542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4276">
                                            <p:txEl>
                                              <p:pRg st="1" end="1"/>
                                            </p:txEl>
                                          </p:spTgt>
                                        </p:tgtEl>
                                        <p:attrNameLst>
                                          <p:attrName>style.visibility</p:attrName>
                                        </p:attrNameLst>
                                      </p:cBhvr>
                                      <p:to>
                                        <p:strVal val="visible"/>
                                      </p:to>
                                    </p:set>
                                    <p:animEffect transition="in" filter="checkerboard(across)">
                                      <p:cBhvr>
                                        <p:cTn id="12" dur="500"/>
                                        <p:tgtEl>
                                          <p:spTgt spid="5427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6">
                                            <p:txEl>
                                              <p:pRg st="2" end="2"/>
                                            </p:txEl>
                                          </p:spTgt>
                                        </p:tgtEl>
                                        <p:attrNameLst>
                                          <p:attrName>style.visibility</p:attrName>
                                        </p:attrNameLst>
                                      </p:cBhvr>
                                      <p:to>
                                        <p:strVal val="visible"/>
                                      </p:to>
                                    </p:set>
                                    <p:animEffect transition="in" filter="checkerboard(across)">
                                      <p:cBhvr>
                                        <p:cTn id="17" dur="500"/>
                                        <p:tgtEl>
                                          <p:spTgt spid="542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r>
              <a:rPr lang="en-US"/>
              <a:t>Slide # </a:t>
            </a:r>
            <a:fld id="{B4F451AE-2EC1-4102-A743-C93F19D1D08E}" type="slidenum">
              <a:rPr lang="en-US"/>
              <a:pPr/>
              <a:t>7</a:t>
            </a:fld>
            <a:endParaRPr lang="en-US"/>
          </a:p>
        </p:txBody>
      </p:sp>
      <p:sp>
        <p:nvSpPr>
          <p:cNvPr id="57346" name="Rectangle 2"/>
          <p:cNvSpPr>
            <a:spLocks noGrp="1" noChangeArrowheads="1"/>
          </p:cNvSpPr>
          <p:nvPr>
            <p:ph type="title"/>
          </p:nvPr>
        </p:nvSpPr>
        <p:spPr>
          <a:xfrm>
            <a:off x="609600" y="228600"/>
            <a:ext cx="7772400" cy="1143000"/>
          </a:xfrm>
        </p:spPr>
        <p:txBody>
          <a:bodyPr/>
          <a:lstStyle/>
          <a:p>
            <a:r>
              <a:rPr lang="en-US" sz="3600" dirty="0"/>
              <a:t>The Neuron Connection</a:t>
            </a:r>
          </a:p>
        </p:txBody>
      </p:sp>
      <p:sp>
        <p:nvSpPr>
          <p:cNvPr id="57347" name="Rectangle 3"/>
          <p:cNvSpPr>
            <a:spLocks noGrp="1" noChangeArrowheads="1"/>
          </p:cNvSpPr>
          <p:nvPr>
            <p:ph type="body" sz="half" idx="1"/>
          </p:nvPr>
        </p:nvSpPr>
        <p:spPr>
          <a:xfrm>
            <a:off x="457200" y="1295400"/>
            <a:ext cx="3810000" cy="3817937"/>
          </a:xfrm>
        </p:spPr>
        <p:txBody>
          <a:bodyPr/>
          <a:lstStyle/>
          <a:p>
            <a:r>
              <a:rPr lang="en-US" sz="2800" dirty="0"/>
              <a:t>Synapse junction</a:t>
            </a:r>
          </a:p>
          <a:p>
            <a:r>
              <a:rPr lang="en-US" sz="2800" dirty="0"/>
              <a:t>Neurotransmitters</a:t>
            </a:r>
          </a:p>
          <a:p>
            <a:r>
              <a:rPr lang="en-US" sz="2800" dirty="0"/>
              <a:t>Open chemical “locks”</a:t>
            </a:r>
          </a:p>
          <a:p>
            <a:r>
              <a:rPr lang="en-US" sz="2800" dirty="0"/>
              <a:t>Inhibition</a:t>
            </a:r>
          </a:p>
        </p:txBody>
      </p:sp>
      <p:pic>
        <p:nvPicPr>
          <p:cNvPr id="57353" name="Picture 9" descr="mvc-002s"/>
          <p:cNvPicPr>
            <a:picLocks noGrp="1" noChangeAspect="1" noChangeArrowheads="1"/>
          </p:cNvPicPr>
          <p:nvPr>
            <p:ph type="clipArt" sz="half" idx="2"/>
          </p:nvPr>
        </p:nvPicPr>
        <p:blipFill>
          <a:blip r:embed="rId3" cstate="print"/>
          <a:srcRect l="8025" t="12280" b="7018"/>
          <a:stretch>
            <a:fillRect/>
          </a:stretch>
        </p:blipFill>
        <p:spPr>
          <a:xfrm>
            <a:off x="4724400" y="1676400"/>
            <a:ext cx="4114800" cy="499161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randombar(horizontal)">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randombar(horizontal)">
                                      <p:cBhvr>
                                        <p:cTn id="12" dur="500"/>
                                        <p:tgtEl>
                                          <p:spTgt spid="573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randombar(horizontal)">
                                      <p:cBhvr>
                                        <p:cTn id="17" dur="500"/>
                                        <p:tgtEl>
                                          <p:spTgt spid="573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randombar(horizontal)">
                                      <p:cBhvr>
                                        <p:cTn id="22" dur="500"/>
                                        <p:tgtEl>
                                          <p:spTgt spid="573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r>
              <a:rPr lang="en-US"/>
              <a:t>Slide # </a:t>
            </a:r>
            <a:fld id="{CE2183B9-8198-43E6-AE4D-160D35FA0CDD}" type="slidenum">
              <a:rPr lang="en-US"/>
              <a:pPr/>
              <a:t>8</a:t>
            </a:fld>
            <a:endParaRPr lang="en-US"/>
          </a:p>
        </p:txBody>
      </p:sp>
      <p:sp>
        <p:nvSpPr>
          <p:cNvPr id="124930" name="Rectangle 2"/>
          <p:cNvSpPr>
            <a:spLocks noGrp="1" noChangeArrowheads="1"/>
          </p:cNvSpPr>
          <p:nvPr>
            <p:ph type="title"/>
          </p:nvPr>
        </p:nvSpPr>
        <p:spPr>
          <a:xfrm>
            <a:off x="457200" y="0"/>
            <a:ext cx="8229600" cy="884238"/>
          </a:xfrm>
        </p:spPr>
        <p:txBody>
          <a:bodyPr/>
          <a:lstStyle/>
          <a:p>
            <a:r>
              <a:rPr lang="en-US" dirty="0"/>
              <a:t>How a Neuron Fires</a:t>
            </a:r>
          </a:p>
        </p:txBody>
      </p:sp>
    </p:spTree>
    <p:controls>
      <p:control spid="1026" name="ShockwaveFlash1" r:id="rId2" imgW="7467513" imgH="5638720"/>
    </p:controls>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t>Slide # </a:t>
            </a:r>
            <a:fld id="{40BEDE79-E50B-4470-B32B-95C65B0808C0}" type="slidenum">
              <a:rPr lang="en-US"/>
              <a:pPr/>
              <a:t>9</a:t>
            </a:fld>
            <a:endParaRPr lang="en-US"/>
          </a:p>
        </p:txBody>
      </p:sp>
      <p:sp>
        <p:nvSpPr>
          <p:cNvPr id="60418" name="Rectangle 2"/>
          <p:cNvSpPr>
            <a:spLocks noGrp="1" noChangeArrowheads="1"/>
          </p:cNvSpPr>
          <p:nvPr>
            <p:ph type="title"/>
          </p:nvPr>
        </p:nvSpPr>
        <p:spPr/>
        <p:txBody>
          <a:bodyPr/>
          <a:lstStyle/>
          <a:p>
            <a:r>
              <a:rPr lang="en-US" sz="3600"/>
              <a:t>Neurotransmitters</a:t>
            </a:r>
          </a:p>
        </p:txBody>
      </p:sp>
      <p:sp>
        <p:nvSpPr>
          <p:cNvPr id="60419" name="Rectangle 3"/>
          <p:cNvSpPr>
            <a:spLocks noGrp="1" noChangeArrowheads="1"/>
          </p:cNvSpPr>
          <p:nvPr>
            <p:ph type="body" idx="1"/>
          </p:nvPr>
        </p:nvSpPr>
        <p:spPr>
          <a:xfrm>
            <a:off x="685800" y="2505075"/>
            <a:ext cx="7772400" cy="3743325"/>
          </a:xfrm>
        </p:spPr>
        <p:txBody>
          <a:bodyPr/>
          <a:lstStyle/>
          <a:p>
            <a:r>
              <a:rPr lang="en-US" sz="2800"/>
              <a:t>Acetycholine (memory, movement)</a:t>
            </a:r>
          </a:p>
          <a:p>
            <a:r>
              <a:rPr lang="en-US" sz="2800"/>
              <a:t>Norepinephrine (memory, learning)</a:t>
            </a:r>
          </a:p>
          <a:p>
            <a:r>
              <a:rPr lang="en-US" sz="2800"/>
              <a:t>Serotonin (sleep, appetite)</a:t>
            </a:r>
          </a:p>
          <a:p>
            <a:r>
              <a:rPr lang="en-US" sz="2800"/>
              <a:t>Endorphins (inhibits pain)</a:t>
            </a:r>
          </a:p>
          <a:p>
            <a:r>
              <a:rPr lang="en-US" sz="2800"/>
              <a:t>Dopamine (learning, emotions, movement)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2" dur="500"/>
                                        <p:tgtEl>
                                          <p:spTgt spid="604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7" dur="500"/>
                                        <p:tgtEl>
                                          <p:spTgt spid="604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2" dur="500"/>
                                        <p:tgtEl>
                                          <p:spTgt spid="604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7"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1971</Words>
  <Application>Microsoft Office PowerPoint</Application>
  <PresentationFormat>On-screen Show (4:3)</PresentationFormat>
  <Paragraphs>109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Neurons</vt:lpstr>
      <vt:lpstr>Diagram of the Nervous System</vt:lpstr>
      <vt:lpstr>Axons</vt:lpstr>
      <vt:lpstr>Multiple Sclerosis</vt:lpstr>
      <vt:lpstr>Dendrites</vt:lpstr>
      <vt:lpstr>Characteristics of Neurons</vt:lpstr>
      <vt:lpstr>The Neuron Connection</vt:lpstr>
      <vt:lpstr>How a Neuron Fires</vt:lpstr>
      <vt:lpstr>Neurotransmitters</vt:lpstr>
      <vt:lpstr>Neurotransmitters</vt:lpstr>
      <vt:lpstr>Voluntary vs. Involuntary</vt:lpstr>
      <vt:lpstr>Divisions of the   Autonomic Nervous System</vt:lpstr>
      <vt:lpstr>Parasympathetic   Nervous System</vt:lpstr>
    </vt:vector>
  </TitlesOfParts>
  <Company>Saint Viator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Neurons</dc:title>
  <dc:creator>khogendorp</dc:creator>
  <cp:lastModifiedBy>khogendorp</cp:lastModifiedBy>
  <cp:revision>7</cp:revision>
  <dcterms:created xsi:type="dcterms:W3CDTF">2010-09-29T12:28:07Z</dcterms:created>
  <dcterms:modified xsi:type="dcterms:W3CDTF">2010-09-29T13:01:34Z</dcterms:modified>
</cp:coreProperties>
</file>