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6" r:id="rId3"/>
    <p:sldId id="257" r:id="rId4"/>
    <p:sldId id="277" r:id="rId5"/>
    <p:sldId id="263" r:id="rId6"/>
    <p:sldId id="281" r:id="rId7"/>
    <p:sldId id="264" r:id="rId8"/>
    <p:sldId id="265" r:id="rId9"/>
    <p:sldId id="266" r:id="rId10"/>
    <p:sldId id="258" r:id="rId11"/>
    <p:sldId id="283" r:id="rId12"/>
    <p:sldId id="259" r:id="rId13"/>
    <p:sldId id="280" r:id="rId14"/>
    <p:sldId id="270" r:id="rId15"/>
    <p:sldId id="260" r:id="rId16"/>
    <p:sldId id="279" r:id="rId17"/>
    <p:sldId id="278" r:id="rId18"/>
    <p:sldId id="261" r:id="rId19"/>
    <p:sldId id="271" r:id="rId20"/>
    <p:sldId id="273" r:id="rId21"/>
    <p:sldId id="262" r:id="rId22"/>
    <p:sldId id="272" r:id="rId23"/>
    <p:sldId id="284" r:id="rId24"/>
    <p:sldId id="285" r:id="rId25"/>
    <p:sldId id="286" r:id="rId26"/>
    <p:sldId id="268" r:id="rId27"/>
    <p:sldId id="269" r:id="rId28"/>
    <p:sldId id="274" r:id="rId29"/>
    <p:sldId id="287" r:id="rId30"/>
    <p:sldId id="26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21E"/>
    <a:srgbClr val="EEB732"/>
    <a:srgbClr val="B80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7" autoAdjust="0"/>
    <p:restoredTop sz="89443" autoAdjust="0"/>
  </p:normalViewPr>
  <p:slideViewPr>
    <p:cSldViewPr snapToGrid="0" snapToObjects="1">
      <p:cViewPr varScale="1">
        <p:scale>
          <a:sx n="73" d="100"/>
          <a:sy n="73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1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55D09-CD3F-7B4D-A6B9-A27EB8807E54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5809-8A95-C142-9535-B1F8D082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</a:t>
            </a:r>
            <a:r>
              <a:rPr lang="en-US" baseline="0" dirty="0" smtClean="0"/>
              <a:t> </a:t>
            </a:r>
            <a:r>
              <a:rPr lang="en-US" dirty="0" err="1" smtClean="0"/>
              <a:t>sydney.edu.au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1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2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dreamstime.com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healblog.net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5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xanthonecorp.com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dallasnaturaldoctor.com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1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dirty="0" err="1" smtClean="0"/>
              <a:t>www.who.com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5809-8A95-C142-9535-B1F8D082F9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12/29/13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12/29/13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470" y="1408813"/>
            <a:ext cx="8504881" cy="186664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Chronic &amp; Age-Related Diseases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051"/>
          <a:stretch/>
        </p:blipFill>
        <p:spPr>
          <a:xfrm>
            <a:off x="0" y="4876801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elderly population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29" y="3873529"/>
            <a:ext cx="8559557" cy="29844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prone to chronic disease</a:t>
            </a:r>
          </a:p>
          <a:p>
            <a:r>
              <a:rPr lang="en-US" sz="3600" dirty="0" smtClean="0"/>
              <a:t>about 80% have one or more chronic diseases</a:t>
            </a:r>
          </a:p>
          <a:p>
            <a:r>
              <a:rPr lang="en-US" sz="3600" dirty="0" smtClean="0"/>
              <a:t>25% are limited in their ability to perform activities of daily living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020"/>
          <a:stretch/>
        </p:blipFill>
        <p:spPr>
          <a:xfrm>
            <a:off x="2578801" y="1782291"/>
            <a:ext cx="3492500" cy="20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6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596572"/>
            <a:ext cx="8998857" cy="5261428"/>
          </a:xfrm>
        </p:spPr>
        <p:txBody>
          <a:bodyPr>
            <a:normAutofit/>
          </a:bodyPr>
          <a:lstStyle/>
          <a:p>
            <a:pPr marL="861822" indent="-742950">
              <a:buFont typeface="+mj-lt"/>
              <a:buAutoNum type="arabicPeriod" startAt="5"/>
            </a:pPr>
            <a:r>
              <a:rPr lang="en-US" sz="3600" dirty="0" smtClean="0"/>
              <a:t>Name one reason for the shift from infectious diseases to chronic diseases.</a:t>
            </a:r>
          </a:p>
          <a:p>
            <a:pPr marL="861822" indent="-742950">
              <a:buFont typeface="+mj-lt"/>
              <a:buAutoNum type="arabicPeriod" startAt="5"/>
            </a:pPr>
            <a:r>
              <a:rPr lang="en-US" sz="3600" dirty="0" smtClean="0"/>
              <a:t>Which of the following is not a cause of chronic disease? </a:t>
            </a:r>
            <a:endParaRPr lang="en-US" dirty="0" smtClean="0">
              <a:solidFill>
                <a:srgbClr val="2C921E"/>
              </a:solidFill>
              <a:sym typeface="Wingdings"/>
            </a:endParaRPr>
          </a:p>
          <a:p>
            <a:pPr marL="398463" indent="798513">
              <a:buNone/>
            </a:pPr>
            <a:r>
              <a:rPr lang="en-US" sz="3600" dirty="0" smtClean="0">
                <a:ea typeface="Wingdings"/>
                <a:cs typeface="Wingdings"/>
                <a:sym typeface="Wingdings"/>
              </a:rPr>
              <a:t>a. rise in obesity</a:t>
            </a:r>
            <a:endParaRPr lang="en-US" sz="3600" dirty="0">
              <a:latin typeface="Wingdings"/>
              <a:ea typeface="Wingdings"/>
              <a:cs typeface="Wingdings"/>
              <a:sym typeface="Wingdings"/>
            </a:endParaRPr>
          </a:p>
          <a:p>
            <a:pPr marL="398463" indent="798513">
              <a:buNone/>
            </a:pPr>
            <a:r>
              <a:rPr lang="en-US" sz="3600" dirty="0" smtClean="0">
                <a:ea typeface="Wingdings"/>
                <a:cs typeface="Wingdings"/>
                <a:sym typeface="Wingdings"/>
              </a:rPr>
              <a:t>b. increased travel around the world</a:t>
            </a:r>
          </a:p>
          <a:p>
            <a:pPr marL="398463" indent="798513">
              <a:buNone/>
            </a:pPr>
            <a:r>
              <a:rPr lang="en-US" sz="3600" dirty="0" smtClean="0">
                <a:ea typeface="Wingdings"/>
                <a:cs typeface="Wingdings"/>
                <a:sym typeface="Wingdings"/>
              </a:rPr>
              <a:t>c. don’t eat enough vegetables &amp; fruit </a:t>
            </a:r>
            <a:r>
              <a:rPr lang="en-US" sz="3600" b="1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.</a:t>
            </a:r>
          </a:p>
          <a:p>
            <a:pPr marL="861822" indent="-742950">
              <a:buFont typeface="+mj-lt"/>
              <a:buAutoNum type="arabicPeriod" startAt="7"/>
            </a:pPr>
            <a:r>
              <a:rPr lang="en-US" sz="3600" dirty="0" smtClean="0">
                <a:ea typeface="Wingdings"/>
                <a:cs typeface="Wingdings"/>
                <a:sym typeface="Wingdings"/>
              </a:rPr>
              <a:t>What % of world’s elderly have one or more chronic diseases?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986971" y="152400"/>
            <a:ext cx="505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dirty="0" err="1">
                <a:solidFill>
                  <a:srgbClr val="EEB732"/>
                </a:solidFill>
              </a:rPr>
              <a:t>CheckPoint</a:t>
            </a:r>
            <a:r>
              <a:rPr lang="en-US" sz="2000" dirty="0">
                <a:solidFill>
                  <a:srgbClr val="EEB732"/>
                </a:solidFill>
              </a:rPr>
              <a:t>©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708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182534" y="3471335"/>
            <a:ext cx="270933" cy="3386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 NCDs: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680654"/>
            <a:ext cx="8517466" cy="5177346"/>
          </a:xfrm>
        </p:spPr>
        <p:txBody>
          <a:bodyPr>
            <a:normAutofit/>
          </a:bodyPr>
          <a:lstStyle/>
          <a:p>
            <a:pPr marL="627063" indent="-627063">
              <a:buSzPct val="100000"/>
              <a:buFont typeface="+mj-lt"/>
              <a:buAutoNum type="arabicPeriod"/>
            </a:pPr>
            <a:r>
              <a:rPr lang="en-US" sz="3900" b="1" dirty="0" smtClean="0"/>
              <a:t>Cardiovascular disease</a:t>
            </a:r>
          </a:p>
          <a:p>
            <a:pPr marL="0" indent="0">
              <a:buSzPct val="100000"/>
              <a:buNone/>
            </a:pPr>
            <a:endParaRPr lang="en-US" sz="3600" b="1" dirty="0"/>
          </a:p>
          <a:p>
            <a:pPr marL="627063" indent="-627063">
              <a:buSzPct val="100000"/>
              <a:buFont typeface="+mj-lt"/>
              <a:buAutoNum type="arabicPeriod"/>
            </a:pPr>
            <a:r>
              <a:rPr lang="en-US" sz="3600" b="1" dirty="0"/>
              <a:t>Lung </a:t>
            </a:r>
            <a:r>
              <a:rPr lang="en-US" sz="3600" b="1" dirty="0" smtClean="0"/>
              <a:t>Disease</a:t>
            </a:r>
          </a:p>
          <a:p>
            <a:pPr marL="0" indent="0">
              <a:buSzPct val="100000"/>
              <a:buNone/>
            </a:pPr>
            <a:endParaRPr lang="en-US" sz="3600" b="1" dirty="0"/>
          </a:p>
          <a:p>
            <a:pPr marL="627063" indent="-627063">
              <a:buSzPct val="100000"/>
              <a:buFont typeface="+mj-lt"/>
              <a:buAutoNum type="arabicPeriod"/>
            </a:pPr>
            <a:r>
              <a:rPr lang="en-US" sz="3600" b="1" dirty="0" smtClean="0"/>
              <a:t>Diabetes</a:t>
            </a:r>
          </a:p>
          <a:p>
            <a:pPr marL="0" indent="0">
              <a:buSzPct val="100000"/>
              <a:buNone/>
            </a:pPr>
            <a:endParaRPr lang="en-US" sz="3600" b="1" dirty="0" smtClean="0"/>
          </a:p>
          <a:p>
            <a:pPr marL="627063" indent="-627063">
              <a:buSzPct val="100000"/>
              <a:buFont typeface="+mj-lt"/>
              <a:buAutoNum type="arabicPeriod"/>
            </a:pPr>
            <a:r>
              <a:rPr lang="en-US" sz="3600" b="1" dirty="0" smtClean="0"/>
              <a:t>Cancer</a:t>
            </a:r>
            <a:endParaRPr lang="en-US" sz="3900" b="1" dirty="0" smtClean="0"/>
          </a:p>
        </p:txBody>
      </p:sp>
    </p:spTree>
    <p:extLst>
      <p:ext uri="{BB962C8B-B14F-4D97-AF65-F5344CB8AC3E}">
        <p14:creationId xmlns:p14="http://schemas.microsoft.com/office/powerpoint/2010/main" val="139782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900" dirty="0" smtClean="0"/>
              <a:t>1. Cardiovascular </a:t>
            </a:r>
            <a:r>
              <a:rPr lang="en-US" sz="4900" dirty="0"/>
              <a:t>disease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46" y="1680654"/>
            <a:ext cx="9023853" cy="5177346"/>
          </a:xfrm>
        </p:spPr>
        <p:txBody>
          <a:bodyPr>
            <a:normAutofit/>
          </a:bodyPr>
          <a:lstStyle/>
          <a:p>
            <a:pPr marL="749808" lvl="1" indent="-457200"/>
            <a:r>
              <a:rPr lang="en-US" sz="3600" dirty="0" smtClean="0"/>
              <a:t>primarily myocardial infarction &amp; stroke</a:t>
            </a:r>
          </a:p>
          <a:p>
            <a:pPr marL="749808" lvl="1" indent="-457200"/>
            <a:r>
              <a:rPr lang="en-US" sz="3600" dirty="0" smtClean="0"/>
              <a:t>also heart valve disease &amp; congenital heart anomalies</a:t>
            </a:r>
          </a:p>
          <a:p>
            <a:pPr marL="749808" lvl="1" indent="-457200"/>
            <a:r>
              <a:rPr lang="en-US" sz="3600" dirty="0" smtClean="0"/>
              <a:t>past 2 decades cardiovascular disease </a:t>
            </a:r>
            <a:r>
              <a:rPr lang="en-US" sz="3600" i="1" dirty="0" smtClean="0"/>
              <a:t>decreased</a:t>
            </a:r>
            <a:r>
              <a:rPr lang="en-US" sz="3600" dirty="0" smtClean="0"/>
              <a:t> in high-income countries; but</a:t>
            </a:r>
          </a:p>
          <a:p>
            <a:pPr marL="741363" lvl="1" indent="-1588">
              <a:buNone/>
            </a:pPr>
            <a:r>
              <a:rPr lang="en-US" sz="3600" i="1" dirty="0" smtClean="0"/>
              <a:t>increased</a:t>
            </a:r>
            <a:r>
              <a:rPr lang="en-US" sz="3600" dirty="0" smtClean="0"/>
              <a:t> in low- &amp; middle-income countries largely due to lifestyle choices	 </a:t>
            </a:r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600" dirty="0" smtClean="0"/>
          </a:p>
          <a:p>
            <a:pPr marL="455613" indent="-455613">
              <a:buFont typeface="+mj-lt"/>
              <a:buAutoNum type="arabicPeriod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954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98" y="511594"/>
            <a:ext cx="8383502" cy="896582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Cardiovascular Disease cont. 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741" y="1883540"/>
            <a:ext cx="5433792" cy="39123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98" y="1408176"/>
            <a:ext cx="8705235" cy="5449824"/>
          </a:xfrm>
        </p:spPr>
        <p:txBody>
          <a:bodyPr>
            <a:normAutofit fontScale="92500" lnSpcReduction="10000"/>
          </a:bodyPr>
          <a:lstStyle/>
          <a:p>
            <a:pPr marL="687388" lvl="1" indent="-404813"/>
            <a:r>
              <a:rPr lang="en-US" sz="3600" dirty="0" smtClean="0"/>
              <a:t>poor diet, lack exercise, smoking, excessive alcohol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4800" b="1" dirty="0"/>
          </a:p>
          <a:p>
            <a:pPr marL="864108" lvl="1" indent="-571500"/>
            <a:r>
              <a:rPr lang="en-US" sz="3600" dirty="0" smtClean="0"/>
              <a:t>High-income countries have more medical interventions available.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186" t="7235" r="6161" b="5562"/>
          <a:stretch/>
        </p:blipFill>
        <p:spPr>
          <a:xfrm>
            <a:off x="1132809" y="3157767"/>
            <a:ext cx="1344802" cy="19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5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87867"/>
            <a:ext cx="8091902" cy="115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2. Lung disease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37892"/>
            <a:ext cx="9144001" cy="5420108"/>
          </a:xfrm>
        </p:spPr>
        <p:txBody>
          <a:bodyPr>
            <a:normAutofit fontScale="92500" lnSpcReduction="10000"/>
          </a:bodyPr>
          <a:lstStyle/>
          <a:p>
            <a:pPr marL="795338" lvl="1" indent="-457200">
              <a:buSzPct val="100000"/>
            </a:pPr>
            <a:r>
              <a:rPr lang="en-US" sz="3600" dirty="0" smtClean="0"/>
              <a:t>Chronic obstructive pulmonary disease (COPD): </a:t>
            </a:r>
          </a:p>
          <a:p>
            <a:pPr marL="338138" lvl="1" indent="0">
              <a:buSzPct val="100000"/>
              <a:buNone/>
            </a:pPr>
            <a:endParaRPr lang="en-US" sz="3600" dirty="0" smtClean="0"/>
          </a:p>
          <a:p>
            <a:pPr marL="338138" lvl="1" indent="0">
              <a:buSzPct val="100000"/>
              <a:buNone/>
            </a:pPr>
            <a:endParaRPr lang="en-US" sz="3600" dirty="0" smtClean="0"/>
          </a:p>
          <a:p>
            <a:pPr marL="338138" lvl="1" indent="0">
              <a:buSzPct val="100000"/>
              <a:buNone/>
            </a:pPr>
            <a:endParaRPr lang="en-US" sz="3600" dirty="0" smtClean="0"/>
          </a:p>
          <a:p>
            <a:pPr marL="338138" lvl="1" indent="0">
              <a:buSzPct val="100000"/>
              <a:buNone/>
            </a:pPr>
            <a:endParaRPr lang="en-US" sz="3600" dirty="0" smtClean="0"/>
          </a:p>
          <a:p>
            <a:pPr marL="1084263" lvl="2" indent="-288925">
              <a:buSzPct val="100000"/>
            </a:pPr>
            <a:r>
              <a:rPr lang="en-US" sz="3600" dirty="0" smtClean="0"/>
              <a:t>chronic asthma, chronic bronchitis, emphysema</a:t>
            </a:r>
          </a:p>
          <a:p>
            <a:pPr marL="795338" lvl="1" indent="-457200">
              <a:buSzPct val="100000"/>
            </a:pPr>
            <a:r>
              <a:rPr lang="en-US" sz="3600" dirty="0" smtClean="0"/>
              <a:t>incidence of these diseases is increasing throughout world</a:t>
            </a:r>
          </a:p>
          <a:p>
            <a:pPr marL="1084263" lvl="2" indent="-288925">
              <a:buSzPct val="100000"/>
            </a:pPr>
            <a:r>
              <a:rPr lang="en-US" sz="3600" dirty="0" smtClean="0"/>
              <a:t>smoking &amp; air pollution are major causes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12" t="6081" r="3829"/>
          <a:stretch/>
        </p:blipFill>
        <p:spPr>
          <a:xfrm>
            <a:off x="3132666" y="2098461"/>
            <a:ext cx="2793999" cy="22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7" y="0"/>
            <a:ext cx="8218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48"/>
            <a:ext cx="9201394" cy="68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0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03201"/>
            <a:ext cx="8041102" cy="12346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3. Diabetes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69" y="3486825"/>
            <a:ext cx="8675128" cy="3151041"/>
          </a:xfrm>
        </p:spPr>
        <p:txBody>
          <a:bodyPr>
            <a:normAutofit/>
          </a:bodyPr>
          <a:lstStyle/>
          <a:p>
            <a:pPr marL="925830" lvl="1" indent="-514350">
              <a:buSzPct val="100000"/>
            </a:pPr>
            <a:r>
              <a:rPr lang="en-US" sz="3600" dirty="0" smtClean="0"/>
              <a:t>WHO reports: 4.6 million people die each year from diabetes</a:t>
            </a:r>
          </a:p>
          <a:p>
            <a:pPr marL="925830" lvl="1" indent="-514350">
              <a:buSzPct val="100000"/>
            </a:pPr>
            <a:r>
              <a:rPr lang="en-US" sz="3600" dirty="0" smtClean="0"/>
              <a:t>most cases are related to diabetes 2</a:t>
            </a:r>
          </a:p>
          <a:p>
            <a:pPr marL="925830" lvl="1" indent="-514350">
              <a:buSzPct val="100000"/>
            </a:pPr>
            <a:r>
              <a:rPr lang="en-US" sz="3600" dirty="0" smtClean="0"/>
              <a:t>Diabetes 2 is linked to obesity, poor diet, &amp; lack of exercise.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10" y="1590168"/>
            <a:ext cx="3030457" cy="20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401626"/>
            <a:ext cx="8940799" cy="2773858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700" i="1" dirty="0" smtClean="0"/>
              <a:t>a disaster for health, for society, and most of all for national economies.”</a:t>
            </a:r>
          </a:p>
          <a:p>
            <a:pPr marL="118872" indent="0" algn="ctr">
              <a:buNone/>
            </a:pPr>
            <a:endParaRPr lang="en-US" sz="3700" i="1" dirty="0" smtClean="0"/>
          </a:p>
          <a:p>
            <a:pPr marL="118872" indent="0" algn="ctr">
              <a:buNone/>
            </a:pPr>
            <a:r>
              <a:rPr lang="en-US" sz="3600" i="1" dirty="0" smtClean="0"/>
              <a:t>~Dr. Margaret Chan, WHO Director-General</a:t>
            </a:r>
            <a:endParaRPr lang="en-US" sz="36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617800"/>
            <a:ext cx="9144000" cy="13531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Font typeface="Wingdings 2"/>
              <a:buNone/>
            </a:pPr>
            <a:r>
              <a:rPr lang="en-US" sz="3700" i="1" dirty="0" smtClean="0"/>
              <a:t>“The rise of chronic noncommunicable diseases presents an enormous challenge.</a:t>
            </a:r>
            <a:endParaRPr lang="en-US" sz="37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970899"/>
            <a:ext cx="9144000" cy="143072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Font typeface="Wingdings 2"/>
              <a:buNone/>
            </a:pPr>
            <a:r>
              <a:rPr lang="en-US" sz="3700" i="1" dirty="0" smtClean="0"/>
              <a:t>For some countries, it is no exaggeration to describe the situation as an impending disaster;</a:t>
            </a:r>
            <a:endParaRPr lang="en-US" sz="3700" i="1" dirty="0"/>
          </a:p>
        </p:txBody>
      </p:sp>
    </p:spTree>
    <p:extLst>
      <p:ext uri="{BB962C8B-B14F-4D97-AF65-F5344CB8AC3E}">
        <p14:creationId xmlns:p14="http://schemas.microsoft.com/office/powerpoint/2010/main" val="414172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203201"/>
            <a:ext cx="8058036" cy="12346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4. Cancer (CA)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3333"/>
            <a:ext cx="9143999" cy="5164666"/>
          </a:xfrm>
        </p:spPr>
        <p:txBody>
          <a:bodyPr>
            <a:normAutofit/>
          </a:bodyPr>
          <a:lstStyle/>
          <a:p>
            <a:pPr marL="925830" lvl="1" indent="-514350">
              <a:buSzPct val="100000"/>
            </a:pPr>
            <a:r>
              <a:rPr lang="en-US" sz="3600" dirty="0" smtClean="0"/>
              <a:t>Number of CA deaths worldwide projected to increase 45% by 2030</a:t>
            </a:r>
          </a:p>
          <a:p>
            <a:pPr marL="925830" lvl="1" indent="-514350">
              <a:buSzPct val="100000"/>
            </a:pPr>
            <a:r>
              <a:rPr lang="en-US" sz="3600" dirty="0"/>
              <a:t>D</a:t>
            </a:r>
            <a:r>
              <a:rPr lang="en-US" sz="3600" dirty="0" smtClean="0"/>
              <a:t>eadly CAs increasing at high rate: lung, stomach, colon, liver, &amp; breast CA</a:t>
            </a:r>
          </a:p>
          <a:p>
            <a:pPr marL="925830" lvl="1" indent="-514350">
              <a:buSzPct val="100000"/>
            </a:pPr>
            <a:r>
              <a:rPr lang="en-US" sz="3600" dirty="0" smtClean="0"/>
              <a:t>Only 30% CA cases linked to behavioral or environmental factors</a:t>
            </a:r>
          </a:p>
          <a:p>
            <a:pPr marL="858838" lvl="1" indent="0">
              <a:buSzPct val="100000"/>
              <a:buNone/>
            </a:pPr>
            <a:r>
              <a:rPr lang="en-US" sz="3600" dirty="0"/>
              <a:t>	</a:t>
            </a:r>
            <a:r>
              <a:rPr lang="en-US" sz="3600" dirty="0" smtClean="0"/>
              <a:t>(tobacco being single largest preventable behavior)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190" y="0"/>
            <a:ext cx="1397854" cy="14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3" y="0"/>
            <a:ext cx="8996267" cy="69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1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422400"/>
            <a:ext cx="8998857" cy="5435600"/>
          </a:xfrm>
        </p:spPr>
        <p:txBody>
          <a:bodyPr>
            <a:normAutofit/>
          </a:bodyPr>
          <a:lstStyle/>
          <a:p>
            <a:pPr marL="693738" indent="-576263">
              <a:buFont typeface="+mj-lt"/>
              <a:buAutoNum type="arabicPeriod" startAt="8"/>
            </a:pPr>
            <a:r>
              <a:rPr lang="en-US" sz="3500" dirty="0" smtClean="0"/>
              <a:t>In the past 2 decades cardiovascular disease has decreased in:</a:t>
            </a:r>
            <a:r>
              <a:rPr lang="en-US" sz="3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(select any that apply)</a:t>
            </a:r>
            <a:endParaRPr lang="en-US" sz="2800" dirty="0" smtClean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 marL="965200" indent="-847725">
              <a:buFont typeface="Wingdings" charset="0"/>
              <a:buChar char=" "/>
            </a:pPr>
            <a:r>
              <a:rPr lang="en-US" sz="3500" dirty="0" smtClean="0">
                <a:ea typeface="Wingdings"/>
                <a:cs typeface="Wingdings"/>
                <a:sym typeface="Wingdings"/>
              </a:rPr>
              <a:t>a. low-income countries</a:t>
            </a:r>
          </a:p>
          <a:p>
            <a:pPr marL="965200" indent="-847725">
              <a:buFont typeface="Wingdings" charset="0"/>
              <a:buChar char=" "/>
            </a:pPr>
            <a:r>
              <a:rPr lang="en-US" sz="3500" dirty="0" smtClean="0">
                <a:ea typeface="Wingdings"/>
                <a:cs typeface="Wingdings"/>
                <a:sym typeface="Wingdings"/>
              </a:rPr>
              <a:t>b. middle-income countries</a:t>
            </a:r>
          </a:p>
          <a:p>
            <a:pPr marL="963613" indent="0">
              <a:buNone/>
            </a:pPr>
            <a:r>
              <a:rPr lang="en-US" sz="3500" dirty="0" smtClean="0">
                <a:ea typeface="Wingdings"/>
                <a:cs typeface="Wingdings"/>
                <a:sym typeface="Wingdings"/>
              </a:rPr>
              <a:t>c.  high-income countries</a:t>
            </a:r>
          </a:p>
          <a:p>
            <a:pPr marL="963613" indent="0">
              <a:buNone/>
            </a:pPr>
            <a:r>
              <a:rPr lang="en-US" sz="3500" dirty="0" smtClean="0">
                <a:ea typeface="Wingdings"/>
                <a:cs typeface="Wingdings"/>
                <a:sym typeface="Wingdings"/>
              </a:rPr>
              <a:t>d. sub-Saharan Africa </a:t>
            </a:r>
            <a:r>
              <a:rPr lang="en-US" sz="3500" b="1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.</a:t>
            </a:r>
            <a:endParaRPr lang="en-US" sz="3500" b="1" dirty="0">
              <a:solidFill>
                <a:srgbClr val="FF0000"/>
              </a:solidFill>
              <a:sym typeface="Wingdings"/>
            </a:endParaRPr>
          </a:p>
          <a:p>
            <a:pPr marL="693738" indent="-576263">
              <a:buFont typeface="+mj-lt"/>
              <a:buAutoNum type="arabicPeriod" startAt="9"/>
            </a:pPr>
            <a:r>
              <a:rPr lang="en-US" sz="3500" dirty="0" smtClean="0"/>
              <a:t>Name two lifestyle choices that largely contribute to cardiovascular disease.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986971" y="152400"/>
            <a:ext cx="505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dirty="0" err="1">
                <a:solidFill>
                  <a:srgbClr val="EEB732"/>
                </a:solidFill>
              </a:rPr>
              <a:t>CheckPoint</a:t>
            </a:r>
            <a:r>
              <a:rPr lang="en-US" sz="2000" dirty="0">
                <a:solidFill>
                  <a:srgbClr val="EEB732"/>
                </a:solidFill>
              </a:rPr>
              <a:t>©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708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179734" y="2286001"/>
            <a:ext cx="270933" cy="3386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422400"/>
            <a:ext cx="8998857" cy="5435600"/>
          </a:xfrm>
        </p:spPr>
        <p:txBody>
          <a:bodyPr>
            <a:normAutofit/>
          </a:bodyPr>
          <a:lstStyle/>
          <a:p>
            <a:pPr marL="693738" indent="-576263">
              <a:buFont typeface="+mj-lt"/>
              <a:buAutoNum type="arabicPeriod" startAt="10"/>
            </a:pPr>
            <a:r>
              <a:rPr lang="en-US" sz="3600" dirty="0" smtClean="0"/>
              <a:t>What does COPD stand for?</a:t>
            </a:r>
          </a:p>
          <a:p>
            <a:pPr marL="693738" indent="-576263">
              <a:buFont typeface="+mj-lt"/>
              <a:buAutoNum type="arabicPeriod" startAt="10"/>
            </a:pPr>
            <a:r>
              <a:rPr lang="en-US" sz="3600" dirty="0" smtClean="0"/>
              <a:t>What are the 2 major causes of COPD around the world?</a:t>
            </a:r>
          </a:p>
          <a:p>
            <a:pPr marL="693738" indent="-574675">
              <a:buFont typeface="+mj-lt"/>
              <a:buAutoNum type="arabicPeriod" startAt="10"/>
            </a:pPr>
            <a:r>
              <a:rPr lang="en-US" sz="3600" dirty="0" smtClean="0"/>
              <a:t>What type of diabetes is linked to poor diet and obesity? </a:t>
            </a:r>
          </a:p>
          <a:p>
            <a:pPr marL="1422400" indent="-338138">
              <a:buAutoNum type="alphaLcPeriod"/>
            </a:pPr>
            <a:r>
              <a:rPr lang="en-US" sz="3600" dirty="0" smtClean="0"/>
              <a:t>Diabetes Type I</a:t>
            </a:r>
          </a:p>
          <a:p>
            <a:pPr marL="1422400" indent="-338138">
              <a:buAutoNum type="alphaLcPeriod"/>
            </a:pPr>
            <a:r>
              <a:rPr lang="en-US" sz="3600" dirty="0" smtClean="0"/>
              <a:t>Diabetes Type 2 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r>
              <a:rPr lang="en-US" sz="3600" dirty="0" smtClean="0"/>
              <a:t> </a:t>
            </a:r>
          </a:p>
          <a:p>
            <a:pPr marL="860425" indent="-742950">
              <a:buFont typeface="+mj-lt"/>
              <a:buAutoNum type="arabicPeriod" startAt="13"/>
            </a:pPr>
            <a:r>
              <a:rPr lang="en-US" sz="3600" dirty="0" smtClean="0"/>
              <a:t>Name one of the top 11 countries where there is a high prevalence of diabetes.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407609" y="568113"/>
            <a:ext cx="3466495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EEB732"/>
                </a:solidFill>
              </a:rPr>
              <a:t>CheckPoint</a:t>
            </a:r>
            <a:r>
              <a:rPr lang="en-US" sz="2800" dirty="0" smtClean="0">
                <a:solidFill>
                  <a:srgbClr val="EEB732"/>
                </a:solidFill>
              </a:rPr>
              <a:t> cont.</a:t>
            </a:r>
            <a:endParaRPr lang="en-US" sz="2800" dirty="0">
              <a:solidFill>
                <a:srgbClr val="EEB73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681990"/>
            <a:ext cx="439057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3335867" y="3877734"/>
            <a:ext cx="270933" cy="3386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422400"/>
            <a:ext cx="8998857" cy="5435600"/>
          </a:xfrm>
        </p:spPr>
        <p:txBody>
          <a:bodyPr>
            <a:normAutofit/>
          </a:bodyPr>
          <a:lstStyle/>
          <a:p>
            <a:pPr marL="744538" indent="-627063">
              <a:buFont typeface="+mj-lt"/>
              <a:buAutoNum type="arabicPeriod" startAt="14"/>
            </a:pPr>
            <a:r>
              <a:rPr lang="en-US" sz="3600" dirty="0" smtClean="0"/>
              <a:t>Name 2 of the most deadly forms of cancer.</a:t>
            </a:r>
          </a:p>
          <a:p>
            <a:pPr marL="744538" indent="-627063">
              <a:buFont typeface="+mj-lt"/>
              <a:buAutoNum type="arabicPeriod" startAt="14"/>
            </a:pPr>
            <a:r>
              <a:rPr lang="en-US" sz="3600" dirty="0" smtClean="0"/>
              <a:t>What % of cancer cases are linked to behavioral or environmental factors? 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407609" y="568113"/>
            <a:ext cx="3466495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EEB732"/>
                </a:solidFill>
              </a:rPr>
              <a:t>CheckPoint</a:t>
            </a:r>
            <a:r>
              <a:rPr lang="en-US" sz="2800" dirty="0" smtClean="0">
                <a:solidFill>
                  <a:srgbClr val="EEB732"/>
                </a:solidFill>
              </a:rPr>
              <a:t> cont.</a:t>
            </a:r>
            <a:endParaRPr lang="en-US" sz="2800" dirty="0">
              <a:solidFill>
                <a:srgbClr val="EEB73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681990"/>
            <a:ext cx="439057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2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burden of chronic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645741"/>
            <a:ext cx="8616214" cy="5029922"/>
          </a:xfrm>
        </p:spPr>
        <p:txBody>
          <a:bodyPr>
            <a:normAutofit fontScale="92500" lnSpcReduction="10000"/>
          </a:bodyPr>
          <a:lstStyle/>
          <a:p>
            <a:pPr marL="625475" indent="-508000">
              <a:buSzPct val="100000"/>
              <a:buFont typeface="+mj-lt"/>
              <a:buAutoNum type="arabicPeriod"/>
            </a:pPr>
            <a:r>
              <a:rPr lang="en-US" sz="3600" dirty="0" smtClean="0"/>
              <a:t>People with chronic conditions account for 83% of all health care spending in US.</a:t>
            </a:r>
          </a:p>
          <a:p>
            <a:pPr marL="625475" indent="-508000">
              <a:buSzPct val="100000"/>
              <a:buFont typeface="+mj-lt"/>
              <a:buAutoNum type="arabicPeriod"/>
            </a:pPr>
            <a:r>
              <a:rPr lang="en-US" sz="3600" dirty="0" smtClean="0"/>
              <a:t>It</a:t>
            </a:r>
            <a:r>
              <a:rPr lang="fr-FR" sz="3600" dirty="0" smtClean="0"/>
              <a:t>’</a:t>
            </a:r>
            <a:r>
              <a:rPr lang="en-US" sz="3600" dirty="0" smtClean="0"/>
              <a:t>s projected that by 2020, NCDs will account for almost ¾ all deaths worldwide.</a:t>
            </a:r>
          </a:p>
          <a:p>
            <a:pPr marL="625475" indent="-508000">
              <a:buSzPct val="100000"/>
              <a:buFont typeface="+mj-lt"/>
              <a:buAutoNum type="arabicPeriod"/>
            </a:pPr>
            <a:r>
              <a:rPr lang="en-US" sz="3600" dirty="0" smtClean="0"/>
              <a:t>Globally speaking, 60% of burden of chronic diseases will occur in developing countries.</a:t>
            </a:r>
          </a:p>
          <a:p>
            <a:pPr marL="625475" indent="-508000">
              <a:buSzPct val="100000"/>
              <a:buFont typeface="+mj-lt"/>
              <a:buAutoNum type="arabicPeriod"/>
            </a:pPr>
            <a:r>
              <a:rPr lang="en-US" sz="3600" dirty="0" smtClean="0"/>
              <a:t>These people are the heaviest users of health care services.</a:t>
            </a:r>
          </a:p>
          <a:p>
            <a:pPr marL="918083" lvl="1" indent="-508000">
              <a:buSzPct val="100000"/>
            </a:pPr>
            <a:r>
              <a:rPr lang="en-US" sz="3600" dirty="0" smtClean="0"/>
              <a:t>fill more prescriptions</a:t>
            </a:r>
          </a:p>
          <a:p>
            <a:pPr marL="918083" lvl="1" indent="-508000">
              <a:buSzPct val="100000"/>
            </a:pPr>
            <a:r>
              <a:rPr lang="en-US" sz="3600" dirty="0" smtClean="0"/>
              <a:t>visit physicians more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57953" y="6052444"/>
            <a:ext cx="815239" cy="4703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7" y="549776"/>
            <a:ext cx="8429343" cy="858399"/>
          </a:xfrm>
        </p:spPr>
        <p:txBody>
          <a:bodyPr>
            <a:normAutofit/>
          </a:bodyPr>
          <a:lstStyle/>
          <a:p>
            <a:r>
              <a:rPr lang="en-US" sz="2800" b="0" dirty="0"/>
              <a:t>B</a:t>
            </a:r>
            <a:r>
              <a:rPr lang="en-US" sz="2800" b="0" dirty="0" smtClean="0"/>
              <a:t>urden of chronic diseases cont.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645741"/>
            <a:ext cx="8616214" cy="5029922"/>
          </a:xfrm>
        </p:spPr>
        <p:txBody>
          <a:bodyPr>
            <a:normAutofit/>
          </a:bodyPr>
          <a:lstStyle/>
          <a:p>
            <a:pPr marL="918083" lvl="1" indent="-508000">
              <a:buSzPct val="100000"/>
            </a:pPr>
            <a:r>
              <a:rPr lang="en-US" sz="3600" dirty="0" smtClean="0"/>
              <a:t>likely </a:t>
            </a:r>
            <a:r>
              <a:rPr lang="en-US" sz="3600" dirty="0"/>
              <a:t>to be hospitalized more</a:t>
            </a:r>
          </a:p>
          <a:p>
            <a:pPr marL="918083" lvl="1" indent="-508000">
              <a:buSzPct val="100000"/>
            </a:pPr>
            <a:r>
              <a:rPr lang="en-US" sz="3600" dirty="0" smtClean="0"/>
              <a:t>have </a:t>
            </a:r>
            <a:r>
              <a:rPr lang="en-US" sz="3600" dirty="0"/>
              <a:t>more home health care visits</a:t>
            </a:r>
          </a:p>
          <a:p>
            <a:pPr marL="117475" indent="0">
              <a:buSzPct val="100000"/>
              <a:buNone/>
            </a:pPr>
            <a:endParaRPr lang="en-US" sz="3600" dirty="0" smtClean="0"/>
          </a:p>
          <a:p>
            <a:pPr marL="860425" indent="-742950">
              <a:buSzPct val="100000"/>
              <a:buFont typeface="+mj-lt"/>
              <a:buAutoNum type="arabicPeriod" startAt="3"/>
            </a:pPr>
            <a:r>
              <a:rPr lang="en-US" sz="3600" dirty="0" smtClean="0"/>
              <a:t>People with chronic illness are more likely to have activity limitations.</a:t>
            </a:r>
          </a:p>
          <a:p>
            <a:pPr marL="1153033" lvl="1" indent="-742950">
              <a:buSzPct val="100000"/>
            </a:pPr>
            <a:r>
              <a:rPr lang="en-US" sz="3600" dirty="0" smtClean="0"/>
              <a:t>interferes with ability to work and be self sufficient </a:t>
            </a:r>
          </a:p>
        </p:txBody>
      </p:sp>
    </p:spTree>
    <p:extLst>
      <p:ext uri="{BB962C8B-B14F-4D97-AF65-F5344CB8AC3E}">
        <p14:creationId xmlns:p14="http://schemas.microsoft.com/office/powerpoint/2010/main" val="48759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6719"/>
            <a:ext cx="9093529" cy="67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422400"/>
            <a:ext cx="8998857" cy="5435600"/>
          </a:xfrm>
        </p:spPr>
        <p:txBody>
          <a:bodyPr>
            <a:normAutofit/>
          </a:bodyPr>
          <a:lstStyle/>
          <a:p>
            <a:pPr marL="693738" indent="-576263">
              <a:buFont typeface="+mj-lt"/>
              <a:buAutoNum type="arabicPeriod" startAt="16"/>
            </a:pPr>
            <a:r>
              <a:rPr lang="en-US" sz="3500" dirty="0" smtClean="0"/>
              <a:t>Name 2 ways in which people with chronic conditions burden our health care system.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986971" y="152400"/>
            <a:ext cx="505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dirty="0" err="1">
                <a:solidFill>
                  <a:srgbClr val="EEB732"/>
                </a:solidFill>
              </a:rPr>
              <a:t>CheckPoint</a:t>
            </a:r>
            <a:r>
              <a:rPr lang="en-US" sz="2000" dirty="0">
                <a:solidFill>
                  <a:srgbClr val="EEB732"/>
                </a:solidFill>
              </a:rPr>
              <a:t>©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708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3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62" y="155448"/>
            <a:ext cx="8424696" cy="12527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are </a:t>
            </a:r>
            <a:r>
              <a:rPr lang="en-US" sz="4400" i="1" dirty="0" smtClean="0"/>
              <a:t>chronic diseases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2" y="1775191"/>
            <a:ext cx="8638552" cy="496966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Diseases that aren’t infectious.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lso called </a:t>
            </a:r>
            <a:r>
              <a:rPr lang="en-US" sz="3600" i="1" dirty="0" smtClean="0"/>
              <a:t>non-communicable diseases</a:t>
            </a:r>
            <a:r>
              <a:rPr lang="en-US" sz="3600" dirty="0"/>
              <a:t> </a:t>
            </a:r>
            <a:r>
              <a:rPr lang="en-US" sz="3600" dirty="0" smtClean="0"/>
              <a:t>(NCDs)</a:t>
            </a:r>
          </a:p>
          <a:p>
            <a:r>
              <a:rPr lang="en-US" sz="3600" dirty="0" smtClean="0"/>
              <a:t>These diseases are typically of long duration &amp; slow progression.</a:t>
            </a:r>
          </a:p>
          <a:p>
            <a:r>
              <a:rPr lang="en-US" sz="3600" dirty="0" smtClean="0"/>
              <a:t>Almost half of all Americans have a chronic condition.</a:t>
            </a:r>
          </a:p>
          <a:p>
            <a:r>
              <a:rPr lang="en-US" sz="3600" dirty="0" smtClean="0"/>
              <a:t>Chronic diseases are the leading cause of mortality in the world.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6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cost of chronic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21" y="1775191"/>
            <a:ext cx="8577965" cy="48688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proportion of the burden of NCDs is expected to increase 57% by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178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0"/>
            <a:ext cx="8729134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Educate the world &amp; help reverse </a:t>
            </a:r>
            <a:r>
              <a:rPr lang="en-US" smtClean="0"/>
              <a:t>chronic diseases.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1557866"/>
            <a:ext cx="3708794" cy="2468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242" b="8955"/>
          <a:stretch/>
        </p:blipFill>
        <p:spPr>
          <a:xfrm>
            <a:off x="4341974" y="1557866"/>
            <a:ext cx="4632693" cy="2700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33" y="4025900"/>
            <a:ext cx="2933700" cy="276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7744"/>
          <a:stretch/>
        </p:blipFill>
        <p:spPr>
          <a:xfrm>
            <a:off x="6231467" y="4213362"/>
            <a:ext cx="2912533" cy="26869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54107" y="4992075"/>
            <a:ext cx="2810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Limit alcohol consumption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944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66"/>
            <a:ext cx="9171996" cy="66154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806571"/>
            <a:ext cx="3827521" cy="720766"/>
          </a:xfrm>
          <a:prstGeom prst="ellipse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 w="38100" cmpd="sng">
            <a:solidFill>
              <a:srgbClr val="B803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only continent where infectious diseases outnumber chronic diseases: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1484420"/>
            <a:ext cx="8412180" cy="6092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6364"/>
            <a:ext cx="7946827" cy="4901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30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14714"/>
            <a:ext cx="8998857" cy="5243285"/>
          </a:xfrm>
        </p:spPr>
        <p:txBody>
          <a:bodyPr>
            <a:normAutofit lnSpcReduction="10000"/>
          </a:bodyPr>
          <a:lstStyle/>
          <a:p>
            <a:pPr marL="635000" indent="-517525">
              <a:buFont typeface="+mj-lt"/>
              <a:buAutoNum type="arabicPeriod"/>
            </a:pPr>
            <a:r>
              <a:rPr lang="en-US" sz="3600" dirty="0" smtClean="0"/>
              <a:t>What is another name for </a:t>
            </a:r>
            <a:r>
              <a:rPr lang="en-US" sz="3600" i="1" dirty="0" smtClean="0"/>
              <a:t>chronic diseases</a:t>
            </a:r>
            <a:r>
              <a:rPr lang="en-US" sz="3600" dirty="0" smtClean="0"/>
              <a:t>?</a:t>
            </a:r>
          </a:p>
          <a:p>
            <a:pPr marL="117475" indent="0">
              <a:buNone/>
            </a:pPr>
            <a:endParaRPr lang="en-US" sz="3600" dirty="0" smtClean="0"/>
          </a:p>
          <a:p>
            <a:pPr marL="635000" indent="-517525">
              <a:buFont typeface="+mj-lt"/>
              <a:buAutoNum type="arabicPeriod"/>
            </a:pPr>
            <a:r>
              <a:rPr lang="en-US" sz="3600" dirty="0" smtClean="0"/>
              <a:t>How would you define </a:t>
            </a:r>
            <a:r>
              <a:rPr lang="en-US" sz="3600" i="1" dirty="0" smtClean="0"/>
              <a:t>chronic disease</a:t>
            </a:r>
            <a:r>
              <a:rPr lang="en-US" sz="3600" dirty="0" smtClean="0"/>
              <a:t>?</a:t>
            </a:r>
          </a:p>
          <a:p>
            <a:pPr marL="635000" indent="-517525">
              <a:buFont typeface="+mj-lt"/>
              <a:buAutoNum type="arabicPeriod"/>
            </a:pPr>
            <a:endParaRPr lang="en-US" sz="3600" dirty="0"/>
          </a:p>
          <a:p>
            <a:pPr marL="635000" indent="-517525">
              <a:buFont typeface="+mj-lt"/>
              <a:buAutoNum type="arabicPeriod"/>
            </a:pPr>
            <a:r>
              <a:rPr lang="en-US" sz="3600" dirty="0" smtClean="0"/>
              <a:t>Approximately how many people in the U.S. have a chronic condition?</a:t>
            </a:r>
          </a:p>
          <a:p>
            <a:pPr marL="635000" indent="-517525">
              <a:buFont typeface="+mj-lt"/>
              <a:buAutoNum type="arabicPeriod"/>
            </a:pPr>
            <a:endParaRPr lang="en-US" sz="3600" dirty="0" smtClean="0"/>
          </a:p>
          <a:p>
            <a:pPr marL="635000" indent="-517525">
              <a:buFont typeface="+mj-lt"/>
              <a:buAutoNum type="arabicPeriod"/>
            </a:pPr>
            <a:r>
              <a:rPr lang="en-US" sz="3600" dirty="0" smtClean="0"/>
              <a:t>What is the only continent in the world where infectious diseases outnumber chronic conditions?</a:t>
            </a:r>
            <a:endParaRPr lang="en-US" sz="3600" dirty="0"/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986971" y="152400"/>
            <a:ext cx="505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dirty="0" err="1">
                <a:solidFill>
                  <a:srgbClr val="EEB732"/>
                </a:solidFill>
              </a:rPr>
              <a:t>CheckPoint</a:t>
            </a:r>
            <a:r>
              <a:rPr lang="en-US" sz="2000" dirty="0">
                <a:solidFill>
                  <a:srgbClr val="EEB732"/>
                </a:solidFill>
              </a:rPr>
              <a:t>©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708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4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there a shift from infectious diseases?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647465"/>
            <a:ext cx="8429343" cy="5045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sanitation &amp; better living conditions</a:t>
            </a:r>
          </a:p>
          <a:p>
            <a:r>
              <a:rPr lang="en-US" sz="3600" dirty="0" smtClean="0"/>
              <a:t>better health practices &amp; improved medical care</a:t>
            </a:r>
          </a:p>
          <a:p>
            <a:r>
              <a:rPr lang="en-US" sz="3600" dirty="0" smtClean="0"/>
              <a:t>worldwide health 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97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33" y="0"/>
            <a:ext cx="8406667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some common causes for the increase of chronic diseases?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33" y="1775191"/>
            <a:ext cx="8863867" cy="4625609"/>
          </a:xfrm>
        </p:spPr>
        <p:txBody>
          <a:bodyPr>
            <a:normAutofit/>
          </a:bodyPr>
          <a:lstStyle/>
          <a:p>
            <a:pPr marL="633222" indent="-514350">
              <a:buSzPct val="100000"/>
              <a:buFont typeface="+mj-lt"/>
              <a:buAutoNum type="arabicPeriod"/>
            </a:pPr>
            <a:r>
              <a:rPr lang="en-US" sz="3600" dirty="0" smtClean="0"/>
              <a:t>people living longer</a:t>
            </a:r>
          </a:p>
          <a:p>
            <a:pPr marL="633222" indent="-514350">
              <a:buSzPct val="100000"/>
              <a:buFont typeface="+mj-lt"/>
              <a:buAutoNum type="arabicPeriod"/>
            </a:pPr>
            <a:r>
              <a:rPr lang="en-US" sz="3600" dirty="0" smtClean="0"/>
              <a:t>poor eating habits (fast foods, not enough fruit &amp; vegetables)</a:t>
            </a:r>
          </a:p>
          <a:p>
            <a:pPr marL="633222" indent="-514350">
              <a:buSzPct val="100000"/>
              <a:buFont typeface="+mj-lt"/>
              <a:buAutoNum type="arabicPeriod"/>
            </a:pPr>
            <a:r>
              <a:rPr lang="en-US" sz="3600" dirty="0" smtClean="0"/>
              <a:t>lack of physical activity</a:t>
            </a:r>
          </a:p>
          <a:p>
            <a:pPr marL="633222" indent="-514350">
              <a:buSzPct val="100000"/>
              <a:buFont typeface="+mj-lt"/>
              <a:buAutoNum type="arabicPeriod"/>
            </a:pPr>
            <a:r>
              <a:rPr lang="en-US" sz="3600" dirty="0" smtClean="0"/>
              <a:t>rise in obesity</a:t>
            </a:r>
          </a:p>
          <a:p>
            <a:pPr marL="633222" indent="-514350">
              <a:buSzPct val="100000"/>
              <a:buFont typeface="+mj-lt"/>
              <a:buAutoNum type="arabicPeriod"/>
            </a:pPr>
            <a:r>
              <a:rPr lang="en-US" sz="3600" dirty="0" smtClean="0"/>
              <a:t>tobacco use (rising consumption in developing countries)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610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33" y="485522"/>
            <a:ext cx="8229600" cy="92265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Common causes for increase of chronic diseases cont.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33" y="1775191"/>
            <a:ext cx="8406667" cy="4625609"/>
          </a:xfrm>
        </p:spPr>
        <p:txBody>
          <a:bodyPr>
            <a:normAutofit/>
          </a:bodyPr>
          <a:lstStyle/>
          <a:p>
            <a:pPr marL="861822" indent="-742950">
              <a:buSzPct val="100000"/>
              <a:buFont typeface="+mj-lt"/>
              <a:buAutoNum type="arabicPeriod" startAt="6"/>
            </a:pPr>
            <a:r>
              <a:rPr lang="en-US" sz="3600" dirty="0" smtClean="0"/>
              <a:t>excessive alcohol consumption</a:t>
            </a:r>
          </a:p>
          <a:p>
            <a:pPr marL="861822" indent="-742950">
              <a:buSzPct val="100000"/>
              <a:buFont typeface="+mj-lt"/>
              <a:buAutoNum type="arabicPeriod" startAt="6"/>
            </a:pPr>
            <a:r>
              <a:rPr lang="en-US" sz="3600" dirty="0" smtClean="0"/>
              <a:t>pollution</a:t>
            </a:r>
          </a:p>
          <a:p>
            <a:pPr marL="861822" indent="-742950">
              <a:buSzPct val="100000"/>
              <a:buFont typeface="+mj-lt"/>
              <a:buAutoNum type="arabicPeriod" startAt="6"/>
            </a:pPr>
            <a:r>
              <a:rPr lang="en-US" sz="3600" dirty="0" smtClean="0"/>
              <a:t>globalization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2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8588</TotalTime>
  <Words>890</Words>
  <Application>Microsoft Macintosh PowerPoint</Application>
  <PresentationFormat>On-screen Show (4:3)</PresentationFormat>
  <Paragraphs>148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Chronic &amp; Age-Related Diseases</vt:lpstr>
      <vt:lpstr>PowerPoint Presentation</vt:lpstr>
      <vt:lpstr>What are chronic diseases</vt:lpstr>
      <vt:lpstr>PowerPoint Presentation</vt:lpstr>
      <vt:lpstr>The only continent where infectious diseases outnumber chronic diseases:</vt:lpstr>
      <vt:lpstr>PowerPoint Presentation</vt:lpstr>
      <vt:lpstr>Why is there a shift from infectious diseases?</vt:lpstr>
      <vt:lpstr>What are some common causes for the increase of chronic diseases?</vt:lpstr>
      <vt:lpstr>Common causes for increase of chronic diseases cont.</vt:lpstr>
      <vt:lpstr>World’s elderly population </vt:lpstr>
      <vt:lpstr>PowerPoint Presentation</vt:lpstr>
      <vt:lpstr>The most common NCDs:</vt:lpstr>
      <vt:lpstr> 1. Cardiovascular disease </vt:lpstr>
      <vt:lpstr>Cardiovascular Disease cont. </vt:lpstr>
      <vt:lpstr>2. Lung disease</vt:lpstr>
      <vt:lpstr>PowerPoint Presentation</vt:lpstr>
      <vt:lpstr>PowerPoint Presentation</vt:lpstr>
      <vt:lpstr>3. Diabetes</vt:lpstr>
      <vt:lpstr>PowerPoint Presentation</vt:lpstr>
      <vt:lpstr>PowerPoint Presentation</vt:lpstr>
      <vt:lpstr>4. Cancer (CA)</vt:lpstr>
      <vt:lpstr>PowerPoint Presentation</vt:lpstr>
      <vt:lpstr>PowerPoint Presentation</vt:lpstr>
      <vt:lpstr>PowerPoint Presentation</vt:lpstr>
      <vt:lpstr>PowerPoint Presentation</vt:lpstr>
      <vt:lpstr>The burden of chronic diseases</vt:lpstr>
      <vt:lpstr>Burden of chronic diseases cont.</vt:lpstr>
      <vt:lpstr>PowerPoint Presentation</vt:lpstr>
      <vt:lpstr>PowerPoint Presentation</vt:lpstr>
      <vt:lpstr>Future cost of chronic diseases</vt:lpstr>
      <vt:lpstr>Educate the world &amp; help reverse chronic diseases.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&amp; Age-Related Diseases</dc:title>
  <dc:creator>Detna Kacher</dc:creator>
  <cp:lastModifiedBy>Detna Kacher</cp:lastModifiedBy>
  <cp:revision>170</cp:revision>
  <dcterms:created xsi:type="dcterms:W3CDTF">2011-10-05T18:27:31Z</dcterms:created>
  <dcterms:modified xsi:type="dcterms:W3CDTF">2013-12-29T22:29:44Z</dcterms:modified>
</cp:coreProperties>
</file>