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7F86B60-0044-44D4-98D9-F385AC00B4B0}" type="datetimeFigureOut">
              <a:rPr lang="en-US" smtClean="0"/>
              <a:t>1/14/2008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561E1E8-D380-430F-A360-A260F308052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wiltshirepct.nhs.uk/DentalService/images/plaque.jpg&amp;imgrefurl=http://www.wiltshirepct.nhs.uk/DentalService/DentalTopics/gingivities.htm&amp;h=263&amp;w=553&amp;sz=11&amp;hl=en&amp;start=1&amp;um=1&amp;tbnid=cL90tCqwn-6wVM:&amp;tbnh=63&amp;tbnw=133&amp;prev=/images%3Fq%3Dplaque%2Bteeth%26svnum%3D10%26um%3D1%26hl%3Den%26sa%3DX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gEwzDydciW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hyperlink" Target="http://images.google.com/imgres?imgurl=http://www.lib.uiowa.edu/hardin/md/pictures22/cdc/PHIL_1962_lores.jpg&amp;imgrefurl=http://www.lib.uiowa.edu/hardin/md/cdc/1962.html&amp;h=449&amp;w=700&amp;sz=64&amp;hl=en&amp;start=1&amp;um=1&amp;tbnid=OlW2uPqoPjNJdM:&amp;tbnh=90&amp;tbnw=140&amp;prev=/images%3Fq%3DRocky%2BMountain%2BSpotted%2BFever%26svnum%3D10%26um%3D1%26hl%3Den" TargetMode="Externa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.uiowa.edu/Hardin/md/cdc/3185.html" TargetMode="External"/><Relationship Id="rId7" Type="http://schemas.openxmlformats.org/officeDocument/2006/relationships/image" Target="../media/image24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/imgres?imgurl=http://www.jyi.org/articleimages/377/originals/img0.jpg&amp;imgrefurl=http://www.jyi.org/news/nb.php%3Fid%3D377&amp;h=563&amp;w=800&amp;sz=41&amp;hl=en&amp;start=1&amp;um=1&amp;tbnid=cWUhdb3QVJa4VM:&amp;tbnh=101&amp;tbnw=143&amp;prev=/images%3Fq%3Dtooth%2Bdecay%26svnum%3D10%26um%3D1%26hl%3Den" TargetMode="External"/><Relationship Id="rId5" Type="http://schemas.openxmlformats.org/officeDocument/2006/relationships/image" Target="../media/image23.gif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images.google.com/imgres?imgurl=http://upload.wikimedia.org/wikipedia/commons/thumb/e/e2/Leprosy_thigh_demarcated_cutaneous_lesions.jpg/800px-Leprosy_thigh_demarcated_cutaneous_lesions.jpg&amp;imgrefurl=http://commons.wikimedia.org/wiki/Image:Leprosy_thigh_demarcated_cutaneous_lesions.jpg&amp;h=534&amp;w=800&amp;sz=62&amp;hl=en&amp;start=4&amp;um=1&amp;tbnid=kjBpnLhnbyEt6M:&amp;tbnh=95&amp;tbnw=143&amp;prev=/images%3Fq%3Dleprosy%26svnum%3D10%26um%3D1%26hl%3Den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eg"/><Relationship Id="rId5" Type="http://schemas.openxmlformats.org/officeDocument/2006/relationships/image" Target="../media/image27.gif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qDkYJn7w9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google.com/imgres?imgurl=http://www.scuddlebutt3.co.uk/L_Microbiology_Starter_Kit.jpg&amp;imgrefurl=http://network.nature.com/group/microbiology&amp;h=285&amp;w=304&amp;sz=50&amp;hl=en&amp;start=1&amp;um=1&amp;tbnid=9lnfuLcWeVzmqM:&amp;tbnh=109&amp;tbnw=116&amp;prev=/images%3Fq%3Dmicrobiology%26svnum%3D10%26um%3D1%26hl%3De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Viruses &amp; Bacteria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Groups of Bacteria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COLONIES</a:t>
            </a:r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Plaque</a:t>
            </a:r>
            <a:endParaRPr lang="en-US" dirty="0" smtClean="0"/>
          </a:p>
        </p:txBody>
      </p:sp>
      <p:pic>
        <p:nvPicPr>
          <p:cNvPr id="33794" name="Picture 2" descr="http://bulldog2.redlands.edu/fac/ben_aronson/ajj/AJJswabvdun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1447800"/>
            <a:ext cx="4800600" cy="3600450"/>
          </a:xfrm>
          <a:prstGeom prst="rect">
            <a:avLst/>
          </a:prstGeom>
          <a:noFill/>
        </p:spPr>
      </p:pic>
      <p:pic>
        <p:nvPicPr>
          <p:cNvPr id="33796" name="Picture 4" descr="http://tbn0.google.com/images?q=tbn:cL90tCqwn-6wVM:http://www.wiltshirepct.nhs.uk/DentalService/images/plaque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648200"/>
            <a:ext cx="3358088" cy="15906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99032"/>
          </a:xfrm>
        </p:spPr>
        <p:txBody>
          <a:bodyPr/>
          <a:lstStyle/>
          <a:p>
            <a:r>
              <a:rPr lang="en-US" dirty="0" smtClean="0"/>
              <a:t>Bacteria Reproduction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Binary Fission</a:t>
            </a:r>
          </a:p>
          <a:p>
            <a:pPr lvl="1"/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www.youtube.com/watch?v=gEwzDydciWc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Shapes of Bacteria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5842" name="Picture 2" descr="Shap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5714998" cy="27432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094232"/>
          </a:xfrm>
        </p:spPr>
        <p:txBody>
          <a:bodyPr/>
          <a:lstStyle/>
          <a:p>
            <a:r>
              <a:rPr lang="en-US" dirty="0" smtClean="0"/>
              <a:t>Bacteria Diagram</a:t>
            </a:r>
            <a:endParaRPr lang="en-US" dirty="0"/>
          </a:p>
        </p:txBody>
      </p:sp>
      <p:pic>
        <p:nvPicPr>
          <p:cNvPr id="37894" name="Picture 6" descr="http://micro.magnet.fsu.edu/cells/procaryotes/images/procaryo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143000"/>
            <a:ext cx="4724400" cy="5417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0"/>
            <a:ext cx="8915400" cy="1056926"/>
          </a:xfrm>
        </p:spPr>
        <p:txBody>
          <a:bodyPr/>
          <a:lstStyle/>
          <a:p>
            <a:r>
              <a:rPr lang="en-US" dirty="0" smtClean="0"/>
              <a:t>Examples of Bacterial Diseases</a:t>
            </a:r>
            <a:endParaRPr lang="en-US" dirty="0"/>
          </a:p>
        </p:txBody>
      </p:sp>
      <p:pic>
        <p:nvPicPr>
          <p:cNvPr id="38918" name="Picture 6" descr="http://www.marvistavet.com/assets/images/dog_tetanu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3276600" cy="282188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 flipH="1">
            <a:off x="304799" y="40386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Tetanus (Lockjaw)</a:t>
            </a:r>
            <a:endParaRPr lang="en-US" sz="2800" dirty="0"/>
          </a:p>
        </p:txBody>
      </p:sp>
      <p:pic>
        <p:nvPicPr>
          <p:cNvPr id="38920" name="Picture 8" descr="http://www.humanillnesses.com/images/hdc_0001_0001_0_img004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838200"/>
            <a:ext cx="3200400" cy="2066925"/>
          </a:xfrm>
          <a:prstGeom prst="rect">
            <a:avLst/>
          </a:prstGeom>
          <a:noFill/>
        </p:spPr>
      </p:pic>
      <p:pic>
        <p:nvPicPr>
          <p:cNvPr id="38922" name="Picture 10" descr="http://medicalimages.allrefer.com/large/gas-gangrene-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76812" y="2971800"/>
            <a:ext cx="4167188" cy="30480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276600" y="12954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Gangrene</a:t>
            </a:r>
            <a:r>
              <a:rPr lang="en-US" sz="2400" dirty="0" smtClean="0"/>
              <a:t> </a:t>
            </a:r>
            <a:r>
              <a:rPr lang="en-US" sz="2800" dirty="0" smtClean="0"/>
              <a:t>Gas</a:t>
            </a:r>
            <a:endParaRPr lang="en-US" sz="2800" dirty="0"/>
          </a:p>
        </p:txBody>
      </p:sp>
      <p:pic>
        <p:nvPicPr>
          <p:cNvPr id="38924" name="Picture 12" descr="http://tbn0.google.com/images?q=tbn:OlW2uPqoPjNJdM:http://www.lib.uiowa.edu/hardin/md/pictures22/cdc/PHIL_1962_lores.jpg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876800"/>
            <a:ext cx="3429000" cy="17526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657600" y="6172200"/>
            <a:ext cx="525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Rocky Mountain Spotted Fever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981200"/>
          <a:ext cx="4648200" cy="2110740"/>
        </p:xfrm>
        <a:graphic>
          <a:graphicData uri="http://schemas.openxmlformats.org/drawingml/2006/table">
            <a:tbl>
              <a:tblPr/>
              <a:tblGrid>
                <a:gridCol w="4648200"/>
              </a:tblGrid>
              <a:tr h="1950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835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43211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Buboes, or swollen lymph nodes, are classic signs of bubonic plague. Buboes appear in the lymph nodes closest to where a flea bit a person. Photograph is courtesy of CDC.</a:t>
                      </a:r>
                    </a:p>
                  </a:txBody>
                  <a:tcPr marL="47625" marR="47625" marT="47625" marB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9937" name="Picture 1" descr="http://www.geotimes.org/may07/feature_plague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3429000" cy="2466975"/>
          </a:xfrm>
          <a:prstGeom prst="rect">
            <a:avLst/>
          </a:prstGeom>
          <a:noFill/>
        </p:spPr>
      </p:pic>
      <p:pic>
        <p:nvPicPr>
          <p:cNvPr id="39939" name="Picture 3" descr="Strep Throat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152399"/>
            <a:ext cx="3276600" cy="234042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324600" y="2590800"/>
            <a:ext cx="2123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Strep Throat</a:t>
            </a:r>
            <a:endParaRPr lang="en-US" dirty="0"/>
          </a:p>
        </p:txBody>
      </p:sp>
      <p:pic>
        <p:nvPicPr>
          <p:cNvPr id="39941" name="Picture 5" descr="Diphtheri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4114801"/>
            <a:ext cx="4803820" cy="2743200"/>
          </a:xfrm>
          <a:prstGeom prst="rect">
            <a:avLst/>
          </a:prstGeom>
          <a:noFill/>
        </p:spPr>
      </p:pic>
      <p:pic>
        <p:nvPicPr>
          <p:cNvPr id="39943" name="Picture 7" descr="http://tbn0.google.com/images?q=tbn:cWUhdb3QVJa4VM:http://www.jyi.org/articleimages/377/originals/img0.jpg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62600" y="3505200"/>
            <a:ext cx="3088269" cy="2181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http://tbn0.google.com/images?q=tbn:kjBpnLhnbyEt6M:http://upload.wikimedia.org/wikipedia/commons/thumb/e/e2/Leprosy_thigh_demarcated_cutaneous_lesions.jpg/800px-Leprosy_thigh_demarcated_cutaneous_lesions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381000"/>
            <a:ext cx="3096925" cy="2057400"/>
          </a:xfrm>
          <a:prstGeom prst="rect">
            <a:avLst/>
          </a:prstGeom>
          <a:noFill/>
        </p:spPr>
      </p:pic>
      <p:pic>
        <p:nvPicPr>
          <p:cNvPr id="40964" name="Picture 4" descr="http://www.singletrackworld.com/mod/submit/images/1693-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152400"/>
            <a:ext cx="4000500" cy="3000375"/>
          </a:xfrm>
          <a:prstGeom prst="rect">
            <a:avLst/>
          </a:prstGeom>
          <a:noFill/>
        </p:spPr>
      </p:pic>
      <p:pic>
        <p:nvPicPr>
          <p:cNvPr id="40966" name="Picture 6" descr="Pneumonia Illustrati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3276600"/>
            <a:ext cx="3495675" cy="3257550"/>
          </a:xfrm>
          <a:prstGeom prst="rect">
            <a:avLst/>
          </a:prstGeom>
          <a:noFill/>
        </p:spPr>
      </p:pic>
      <p:pic>
        <p:nvPicPr>
          <p:cNvPr id="40968" name="Picture 8" descr="http://cache.eb.com/eb/image?id=94552&amp;rendTypeId=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24400" y="3048000"/>
            <a:ext cx="3358557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Traits</a:t>
            </a:r>
          </a:p>
          <a:p>
            <a:pPr lvl="1"/>
            <a:r>
              <a:rPr lang="en-US" dirty="0" smtClean="0"/>
              <a:t>Neither living or nonliving</a:t>
            </a:r>
          </a:p>
          <a:p>
            <a:pPr lvl="1"/>
            <a:r>
              <a:rPr lang="en-US" dirty="0" smtClean="0"/>
              <a:t>Not made of cells</a:t>
            </a:r>
          </a:p>
          <a:p>
            <a:pPr lvl="1"/>
            <a:r>
              <a:rPr lang="en-US" dirty="0" smtClean="0"/>
              <a:t>Don’t grow or respond to changes in </a:t>
            </a:r>
            <a:r>
              <a:rPr lang="en-US" dirty="0" err="1" smtClean="0"/>
              <a:t>envt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Reproduce only in living cells</a:t>
            </a:r>
          </a:p>
          <a:p>
            <a:pPr lvl="1"/>
            <a:r>
              <a:rPr lang="en-US" dirty="0" smtClean="0"/>
              <a:t>Grouped by the type of cell they infect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Host</a:t>
            </a:r>
          </a:p>
          <a:p>
            <a:pPr lvl="1"/>
            <a:r>
              <a:rPr lang="en-US" dirty="0" smtClean="0"/>
              <a:t>Organism that provides food a parasite</a:t>
            </a:r>
          </a:p>
          <a:p>
            <a:r>
              <a:rPr lang="en-US" dirty="0" smtClean="0"/>
              <a:t>Parasite</a:t>
            </a:r>
          </a:p>
          <a:p>
            <a:pPr lvl="1"/>
            <a:r>
              <a:rPr lang="en-US" dirty="0" smtClean="0"/>
              <a:t>Organism that lives in or on another living thing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potted Wilt Virus on Tomat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819400"/>
            <a:ext cx="2905125" cy="1905001"/>
          </a:xfrm>
          <a:prstGeom prst="rect">
            <a:avLst/>
          </a:prstGeom>
          <a:noFill/>
        </p:spPr>
      </p:pic>
      <p:pic>
        <p:nvPicPr>
          <p:cNvPr id="1027" name="Picture 3" descr="Spotted Wilt Virus on toma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381000"/>
            <a:ext cx="2905125" cy="190500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57200" y="1295400"/>
            <a:ext cx="2561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Tomato spotted wilt virus</a:t>
            </a:r>
            <a:endParaRPr lang="en-US" dirty="0"/>
          </a:p>
        </p:txBody>
      </p:sp>
      <p:pic>
        <p:nvPicPr>
          <p:cNvPr id="1029" name="Picture 5" descr="http://www.fcps.edu/StratfordLandingES/Ecology/Miscellaneous/Rabies%20Virus/rabiesfo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2743200"/>
            <a:ext cx="3476625" cy="2352676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5943600" y="54102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Rabies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/>
              <a:t>Viral Cycle</a:t>
            </a:r>
            <a:endParaRPr lang="en-US" sz="5400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5400" i="1" dirty="0" smtClean="0"/>
              <a:t>http://www.youtube.com/watch?v=gU8XeqI7yts</a:t>
            </a:r>
            <a:endParaRPr lang="en-US" sz="54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viewzone.com/smallpox.bab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"/>
            <a:ext cx="4667250" cy="28479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95400" y="228600"/>
            <a:ext cx="105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Smallpox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6388" name="Picture 4" descr="http://www.rch.org.au/emplibrary/kidsinfo/RCH-KHI-Chickenpox-l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228600"/>
            <a:ext cx="3213100" cy="411120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705600" y="304800"/>
            <a:ext cx="124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chickenpox</a:t>
            </a:r>
            <a:endParaRPr lang="en-US" b="1" dirty="0"/>
          </a:p>
        </p:txBody>
      </p:sp>
      <p:pic>
        <p:nvPicPr>
          <p:cNvPr id="16390" name="Picture 6" descr="shingles rash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886200"/>
            <a:ext cx="3581400" cy="232931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447800" y="4038600"/>
            <a:ext cx="1061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Shingles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manbir-online.com/grafics4/herpes-simplex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2609850" cy="21050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81000" y="24384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Herpes Simplex I</a:t>
            </a:r>
            <a:endParaRPr lang="en-US" sz="2400" dirty="0"/>
          </a:p>
        </p:txBody>
      </p:sp>
      <p:pic>
        <p:nvPicPr>
          <p:cNvPr id="19460" name="Picture 4" descr="http://z.about.com/d/dermatology/1/0/V/measl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28600"/>
            <a:ext cx="2676525" cy="2305050"/>
          </a:xfrm>
          <a:prstGeom prst="rect">
            <a:avLst/>
          </a:prstGeom>
          <a:noFill/>
        </p:spPr>
      </p:pic>
      <p:pic>
        <p:nvPicPr>
          <p:cNvPr id="19462" name="Picture 6" descr="http://www.southlakeland.gov.uk/images/child_with_mump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2800" y="3810000"/>
            <a:ext cx="2827446" cy="2209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867400" y="2667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dirty="0" smtClean="0"/>
              <a:t>easles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Viral Diseases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HIV Replication and Life Cycle</a:t>
            </a:r>
          </a:p>
          <a:p>
            <a:pPr lvl="1"/>
            <a:r>
              <a:rPr lang="en-US" dirty="0" smtClean="0">
                <a:hlinkClick r:id="rId2"/>
              </a:rPr>
              <a:t>http://www.youtube.com/watch?v=rqDkYJn7w9Y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BACTERIA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Microbiology</a:t>
            </a:r>
          </a:p>
          <a:p>
            <a:r>
              <a:rPr lang="en-US" dirty="0" smtClean="0"/>
              <a:t>Bacteriology</a:t>
            </a:r>
            <a:endParaRPr lang="en-US" dirty="0"/>
          </a:p>
        </p:txBody>
      </p:sp>
      <p:pic>
        <p:nvPicPr>
          <p:cNvPr id="20482" name="Picture 2" descr="http://tbn0.google.com/images?q=tbn:9lnfuLcWeVzmqM:http://www.scuddlebutt3.co.uk/L_Microbiology_Starter_Kit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838200"/>
            <a:ext cx="2838275" cy="2667000"/>
          </a:xfrm>
          <a:prstGeom prst="rect">
            <a:avLst/>
          </a:prstGeom>
          <a:noFill/>
        </p:spPr>
      </p:pic>
      <p:pic>
        <p:nvPicPr>
          <p:cNvPr id="20484" name="Picture 4" descr="http://pathmicro.med.sc.edu/book/six-bact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3886200"/>
            <a:ext cx="4557530" cy="25717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Monerans</a:t>
            </a:r>
            <a:r>
              <a:rPr lang="en-US" dirty="0" smtClean="0"/>
              <a:t> AKA Bacteria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Traits</a:t>
            </a:r>
          </a:p>
          <a:p>
            <a:pPr lvl="1"/>
            <a:r>
              <a:rPr lang="en-US" dirty="0" smtClean="0"/>
              <a:t>Small</a:t>
            </a:r>
          </a:p>
          <a:p>
            <a:pPr lvl="1"/>
            <a:r>
              <a:rPr lang="en-US" dirty="0" smtClean="0"/>
              <a:t>One-celled </a:t>
            </a:r>
            <a:r>
              <a:rPr lang="en-US" dirty="0" err="1" smtClean="0"/>
              <a:t>monerans</a:t>
            </a:r>
            <a:endParaRPr lang="en-US" dirty="0" smtClean="0"/>
          </a:p>
          <a:p>
            <a:pPr lvl="1"/>
            <a:r>
              <a:rPr lang="en-US" dirty="0" smtClean="0"/>
              <a:t>Larger than viruses</a:t>
            </a:r>
          </a:p>
          <a:p>
            <a:pPr lvl="1"/>
            <a:r>
              <a:rPr lang="en-US" dirty="0" smtClean="0"/>
              <a:t>Found almost everywhere</a:t>
            </a:r>
          </a:p>
          <a:p>
            <a:pPr lvl="1"/>
            <a:r>
              <a:rPr lang="en-US" dirty="0" smtClean="0"/>
              <a:t>Live in water, air, soil, food etc.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72</TotalTime>
  <Words>178</Words>
  <Application>Microsoft Office PowerPoint</Application>
  <PresentationFormat>On-screen Show (4:3)</PresentationFormat>
  <Paragraphs>50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Verve</vt:lpstr>
      <vt:lpstr>Viruses &amp; Bacteria</vt:lpstr>
      <vt:lpstr>Viruses</vt:lpstr>
      <vt:lpstr>Slide 3</vt:lpstr>
      <vt:lpstr>Viral Cycle</vt:lpstr>
      <vt:lpstr>Slide 5</vt:lpstr>
      <vt:lpstr>Slide 6</vt:lpstr>
      <vt:lpstr>Examples of Viral Diseases</vt:lpstr>
      <vt:lpstr>BACTERIA </vt:lpstr>
      <vt:lpstr>Monerans AKA Bacteria</vt:lpstr>
      <vt:lpstr>Groups of Bacteria</vt:lpstr>
      <vt:lpstr>Bacteria Reproduction </vt:lpstr>
      <vt:lpstr>Shapes of Bacteria </vt:lpstr>
      <vt:lpstr>Bacteria Diagram</vt:lpstr>
      <vt:lpstr>Examples of Bacterial Diseases</vt:lpstr>
      <vt:lpstr>Slide 15</vt:lpstr>
      <vt:lpstr>Slide 16</vt:lpstr>
    </vt:vector>
  </TitlesOfParts>
  <Company>Dallas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Viruses &amp; Bacteria</dc:title>
  <dc:creator>krosengrant</dc:creator>
  <cp:lastModifiedBy>krosengrant</cp:lastModifiedBy>
  <cp:revision>8</cp:revision>
  <dcterms:created xsi:type="dcterms:W3CDTF">2008-01-14T15:05:14Z</dcterms:created>
  <dcterms:modified xsi:type="dcterms:W3CDTF">2008-01-14T16:18:01Z</dcterms:modified>
</cp:coreProperties>
</file>