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3"/>
  </p:notesMasterIdLst>
  <p:handoutMasterIdLst>
    <p:handoutMasterId r:id="rId24"/>
  </p:handoutMasterIdLst>
  <p:sldIdLst>
    <p:sldId id="328" r:id="rId2"/>
    <p:sldId id="322" r:id="rId3"/>
    <p:sldId id="317" r:id="rId4"/>
    <p:sldId id="293" r:id="rId5"/>
    <p:sldId id="318" r:id="rId6"/>
    <p:sldId id="294" r:id="rId7"/>
    <p:sldId id="295" r:id="rId8"/>
    <p:sldId id="319" r:id="rId9"/>
    <p:sldId id="320" r:id="rId10"/>
    <p:sldId id="323" r:id="rId11"/>
    <p:sldId id="301" r:id="rId12"/>
    <p:sldId id="303" r:id="rId13"/>
    <p:sldId id="329" r:id="rId14"/>
    <p:sldId id="330" r:id="rId15"/>
    <p:sldId id="324" r:id="rId16"/>
    <p:sldId id="325" r:id="rId17"/>
    <p:sldId id="306" r:id="rId18"/>
    <p:sldId id="331" r:id="rId19"/>
    <p:sldId id="309" r:id="rId20"/>
    <p:sldId id="326" r:id="rId21"/>
    <p:sldId id="327" r:id="rId22"/>
  </p:sldIdLst>
  <p:sldSz cx="9144000" cy="6858000" type="screen4x3"/>
  <p:notesSz cx="6858000" cy="9199563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Geneva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Geneva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Geneva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Geneva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Geneva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Geneva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Geneva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Geneva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Geneva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drea" initials="" lastIdx="2" clrIdx="0"/>
  <p:cmAuthor id="1" name="Jeran_F" initials="Jeran" lastIdx="4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74CF"/>
    <a:srgbClr val="1B7EE1"/>
    <a:srgbClr val="1973CD"/>
    <a:srgbClr val="1666B6"/>
    <a:srgbClr val="0C66C0"/>
    <a:srgbClr val="0066CC"/>
    <a:srgbClr val="0099FF"/>
    <a:srgbClr val="186E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06" autoAdjust="0"/>
    <p:restoredTop sz="95965" autoAdjust="0"/>
  </p:normalViewPr>
  <p:slideViewPr>
    <p:cSldViewPr snapToGrid="0">
      <p:cViewPr varScale="1">
        <p:scale>
          <a:sx n="70" d="100"/>
          <a:sy n="70" d="100"/>
        </p:scale>
        <p:origin x="-570" y="-102"/>
      </p:cViewPr>
      <p:guideLst>
        <p:guide orient="horz" pos="2160"/>
        <p:guide pos="2880"/>
        <p:guide pos="2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1152" y="-90"/>
      </p:cViewPr>
      <p:guideLst>
        <p:guide orient="horz" pos="2897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t" anchorCtr="0" compatLnSpc="1">
            <a:prstTxWarp prst="textNoShape">
              <a:avLst/>
            </a:prstTxWarp>
          </a:bodyPr>
          <a:lstStyle>
            <a:lvl1pPr algn="l" defTabSz="931863" eaLnBrk="0" hangingPunct="0">
              <a:defRPr sz="1200">
                <a:latin typeface="Times New Roman" charset="0"/>
              </a:defRPr>
            </a:lvl1pPr>
          </a:lstStyle>
          <a:p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7788" y="0"/>
            <a:ext cx="29702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charset="0"/>
              </a:defRPr>
            </a:lvl1pPr>
          </a:lstStyle>
          <a:p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0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b" anchorCtr="0" compatLnSpc="1">
            <a:prstTxWarp prst="textNoShape">
              <a:avLst/>
            </a:prstTxWarp>
          </a:bodyPr>
          <a:lstStyle>
            <a:lvl1pPr algn="l" defTabSz="931863" eaLnBrk="0" hangingPunct="0">
              <a:defRPr sz="1200">
                <a:latin typeface="Times New Roman" charset="0"/>
              </a:defRPr>
            </a:lvl1pPr>
          </a:lstStyle>
          <a:p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7788" y="8739188"/>
            <a:ext cx="29702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charset="0"/>
              </a:defRPr>
            </a:lvl1pPr>
          </a:lstStyle>
          <a:p>
            <a:fld id="{8DA31CC0-792B-458F-8D38-84CD93541E6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800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t" anchorCtr="0" compatLnSpc="1">
            <a:prstTxWarp prst="textNoShape">
              <a:avLst/>
            </a:prstTxWarp>
          </a:bodyPr>
          <a:lstStyle>
            <a:lvl1pPr algn="l" defTabSz="931863" eaLnBrk="0" hangingPunct="0">
              <a:defRPr sz="1200">
                <a:latin typeface="Times New Roman" charset="0"/>
              </a:defRPr>
            </a:lvl1pPr>
          </a:lstStyle>
          <a:p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7788" y="0"/>
            <a:ext cx="29702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charset="0"/>
              </a:defRPr>
            </a:lvl1pPr>
          </a:lstStyle>
          <a:p>
            <a:endParaRPr lang="en-US" dirty="0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5063" y="688975"/>
            <a:ext cx="4595812" cy="344646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38200" y="4343400"/>
            <a:ext cx="50292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39188"/>
            <a:ext cx="2970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b" anchorCtr="0" compatLnSpc="1">
            <a:prstTxWarp prst="textNoShape">
              <a:avLst/>
            </a:prstTxWarp>
          </a:bodyPr>
          <a:lstStyle>
            <a:lvl1pPr algn="l" defTabSz="931863" eaLnBrk="0" hangingPunct="0">
              <a:defRPr sz="1200">
                <a:latin typeface="Times New Roman" charset="0"/>
              </a:defRPr>
            </a:lvl1pPr>
          </a:lstStyle>
          <a:p>
            <a:endParaRPr lang="en-US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7788" y="8739188"/>
            <a:ext cx="29702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charset="0"/>
              </a:defRPr>
            </a:lvl1pPr>
          </a:lstStyle>
          <a:p>
            <a:fld id="{0D2EEA2A-0524-4B4A-A961-F7BE41E0625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1018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Geneva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Geneva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Geneva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Geneva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Geneva" pitchFamily="-10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5" descr="ppt_opener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1440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17"/>
          <p:cNvSpPr>
            <a:spLocks noGrp="1" noChangeArrowheads="1"/>
          </p:cNvSpPr>
          <p:nvPr>
            <p:ph type="ctrTitle"/>
          </p:nvPr>
        </p:nvSpPr>
        <p:spPr>
          <a:xfrm>
            <a:off x="1225550" y="3192012"/>
            <a:ext cx="6692900" cy="430887"/>
          </a:xfrm>
          <a:effectLst/>
        </p:spPr>
        <p:txBody>
          <a:bodyPr anchorCtr="1"/>
          <a:lstStyle>
            <a:lvl1pPr algn="ctr">
              <a:lnSpc>
                <a:spcPct val="100000"/>
              </a:lnSpc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019125"/>
            <a:ext cx="6400800" cy="810451"/>
          </a:xfrm>
        </p:spPr>
        <p:txBody>
          <a:bodyPr lIns="91440" tIns="45720" rIns="91440" bIns="45720"/>
          <a:lstStyle>
            <a:lvl1pPr marL="0" indent="0" algn="ctr">
              <a:lnSpc>
                <a:spcPct val="100000"/>
              </a:lnSpc>
              <a:buFontTx/>
              <a:buNone/>
              <a:defRPr sz="20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55284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97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9263" y="1611313"/>
            <a:ext cx="2155825" cy="44211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200" y="1611313"/>
            <a:ext cx="6316663" cy="44211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297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1" y="530352"/>
            <a:ext cx="8613648" cy="393192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1490471"/>
            <a:ext cx="8613775" cy="4892040"/>
          </a:xfrm>
        </p:spPr>
        <p:txBody>
          <a:bodyPr/>
          <a:lstStyle>
            <a:lvl1pPr marL="280988" indent="-280988">
              <a:lnSpc>
                <a:spcPct val="100000"/>
              </a:lnSpc>
              <a:buFont typeface="Wingdings" pitchFamily="2" charset="2"/>
              <a:buChar char="v"/>
              <a:defRPr/>
            </a:lvl1pPr>
            <a:lvl2pPr marL="862013" indent="-404813">
              <a:lnSpc>
                <a:spcPct val="100000"/>
              </a:lnSpc>
              <a:buFont typeface="Courier New" pitchFamily="49" charset="0"/>
              <a:buChar char="o"/>
              <a:defRPr/>
            </a:lvl2pPr>
            <a:lvl3pPr marL="1204913" indent="-228600">
              <a:lnSpc>
                <a:spcPct val="100000"/>
              </a:lnSpc>
              <a:buFont typeface="Wingdings" pitchFamily="2" charset="2"/>
              <a:buChar char="§"/>
              <a:defRPr/>
            </a:lvl3pPr>
            <a:lvl4pPr marL="1600200" indent="-228600">
              <a:lnSpc>
                <a:spcPct val="100000"/>
              </a:lnSpc>
              <a:buFont typeface="Wingdings" pitchFamily="2" charset="2"/>
              <a:buChar char="Ø"/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24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8211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200" y="2346325"/>
            <a:ext cx="4230688" cy="3686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3288" y="2346325"/>
            <a:ext cx="4230687" cy="3686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171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733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76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823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8163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8156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8546" y="452215"/>
            <a:ext cx="8524875" cy="38893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0200" y="1534957"/>
            <a:ext cx="8613775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0232" name="Text Box 8"/>
          <p:cNvSpPr txBox="1">
            <a:spLocks noChangeArrowheads="1"/>
          </p:cNvSpPr>
          <p:nvPr userDrawn="1"/>
        </p:nvSpPr>
        <p:spPr bwMode="auto">
          <a:xfrm>
            <a:off x="6003925" y="6089650"/>
            <a:ext cx="2820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9pPr>
          </a:lstStyle>
          <a:p>
            <a:pPr algn="l" eaLnBrk="1" hangingPunct="1"/>
            <a:endParaRPr lang="en-US" dirty="0"/>
          </a:p>
        </p:txBody>
      </p:sp>
      <p:sp>
        <p:nvSpPr>
          <p:cNvPr id="180235" name="Text Box 11"/>
          <p:cNvSpPr txBox="1">
            <a:spLocks noChangeArrowheads="1"/>
          </p:cNvSpPr>
          <p:nvPr userDrawn="1"/>
        </p:nvSpPr>
        <p:spPr bwMode="auto">
          <a:xfrm>
            <a:off x="303213" y="6581775"/>
            <a:ext cx="8840787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1pPr>
            <a:lvl2pPr marL="37931725" indent="-37474525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2pPr>
            <a:lvl3pPr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3pPr>
            <a:lvl4pPr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4pPr>
            <a:lvl5pPr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endParaRPr lang="en-US" sz="1000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158875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 Box 13"/>
          <p:cNvSpPr txBox="1">
            <a:spLocks noChangeArrowheads="1"/>
          </p:cNvSpPr>
          <p:nvPr userDrawn="1"/>
        </p:nvSpPr>
        <p:spPr bwMode="auto">
          <a:xfrm>
            <a:off x="0" y="6562725"/>
            <a:ext cx="9144000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n-US" sz="1000" dirty="0" smtClean="0">
                <a:latin typeface="Arial" pitchFamily="34" charset="0"/>
                <a:cs typeface="Arial" pitchFamily="34" charset="0"/>
              </a:rPr>
              <a:t>Copyright © 2018 Wolters Kluwer · All Rights Reserved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14" descr="WK_CMYK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57200" y="6600825"/>
            <a:ext cx="1317625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+mj-lt"/>
          <a:ea typeface="Geneva" charset="-128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  <a:ea typeface="Geneva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  <a:ea typeface="Geneva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  <a:ea typeface="Geneva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  <a:ea typeface="Geneva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9pPr>
    </p:titleStyle>
    <p:bodyStyle>
      <a:lvl1pPr marL="280988" indent="-280988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  <a:ea typeface="Geneva" charset="-128"/>
          <a:cs typeface="+mn-cs"/>
        </a:defRPr>
      </a:lvl1pPr>
      <a:lvl2pPr marL="862013" indent="-404813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–"/>
        <a:defRPr sz="2200">
          <a:solidFill>
            <a:schemeClr val="tx1"/>
          </a:solidFill>
          <a:latin typeface="+mn-lt"/>
          <a:ea typeface="Geneva" pitchFamily="-108" charset="-128"/>
        </a:defRPr>
      </a:lvl2pPr>
      <a:lvl3pPr marL="1204913" indent="-228600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  <a:ea typeface="Geneva" pitchFamily="-108" charset="-128"/>
        </a:defRPr>
      </a:lvl3pPr>
      <a:lvl4pPr marL="1600200" indent="-228600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  <a:ea typeface="Geneva" pitchFamily="-108" charset="-128"/>
        </a:defRPr>
      </a:lvl4pPr>
      <a:lvl5pPr marL="2057400" indent="-228600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  <a:ea typeface="Geneva" pitchFamily="-108" charset="-128"/>
        </a:defRPr>
      </a:lvl5pPr>
      <a:lvl6pPr marL="25146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25550" y="2998113"/>
            <a:ext cx="6692900" cy="861774"/>
          </a:xfrm>
        </p:spPr>
        <p:txBody>
          <a:bodyPr/>
          <a:lstStyle/>
          <a:p>
            <a:pPr lvl="0"/>
            <a:r>
              <a:rPr lang="sv-SE" altLang="en-US" dirty="0"/>
              <a:t>Timby/Smith: </a:t>
            </a:r>
            <a:r>
              <a:rPr lang="de-DE" altLang="en-US" dirty="0"/>
              <a:t>Introductory Medical-Surgical Nursing, </a:t>
            </a:r>
            <a:r>
              <a:rPr lang="de-DE" altLang="en-US" dirty="0" smtClean="0"/>
              <a:t>12/e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4187952"/>
            <a:ext cx="6400800" cy="810451"/>
          </a:xfrm>
        </p:spPr>
        <p:txBody>
          <a:bodyPr/>
          <a:lstStyle/>
          <a:p>
            <a:pPr lvl="0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61: Caring for Clients Requiring Orthopedic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Treatment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1294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Traction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Cast </a:t>
            </a:r>
            <a:r>
              <a:rPr lang="en-US" dirty="0" smtClean="0"/>
              <a:t>application</a:t>
            </a:r>
            <a:endParaRPr lang="en-US" dirty="0"/>
          </a:p>
          <a:p>
            <a:pPr lvl="1"/>
            <a:r>
              <a:rPr lang="en-US" dirty="0"/>
              <a:t>Traction</a:t>
            </a:r>
          </a:p>
          <a:p>
            <a:pPr lvl="1"/>
            <a:r>
              <a:rPr lang="en-US" dirty="0"/>
              <a:t>Closed </a:t>
            </a:r>
            <a:r>
              <a:rPr lang="en-US" dirty="0" smtClean="0"/>
              <a:t>reduction</a:t>
            </a:r>
            <a:endParaRPr lang="en-US" dirty="0"/>
          </a:p>
          <a:p>
            <a:pPr lvl="1"/>
            <a:r>
              <a:rPr lang="en-US" dirty="0"/>
              <a:t>Open </a:t>
            </a:r>
            <a:r>
              <a:rPr lang="en-US" dirty="0" smtClean="0"/>
              <a:t>reduction</a:t>
            </a:r>
            <a:endParaRPr lang="en-US" dirty="0"/>
          </a:p>
          <a:p>
            <a:pPr lvl="1"/>
            <a:r>
              <a:rPr lang="en-US" dirty="0"/>
              <a:t>Internal fixation</a:t>
            </a:r>
          </a:p>
          <a:p>
            <a:pPr lvl="1"/>
            <a:r>
              <a:rPr lang="en-US" dirty="0"/>
              <a:t>External </a:t>
            </a:r>
            <a:r>
              <a:rPr lang="en-US" dirty="0" smtClean="0"/>
              <a:t>fixation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06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6" name="Rectangle 4"/>
          <p:cNvSpPr>
            <a:spLocks noGrp="1" noChangeArrowheads="1"/>
          </p:cNvSpPr>
          <p:nvPr>
            <p:ph type="title"/>
          </p:nvPr>
        </p:nvSpPr>
        <p:spPr>
          <a:xfrm>
            <a:off x="288546" y="419505"/>
            <a:ext cx="8524875" cy="430887"/>
          </a:xfrm>
        </p:spPr>
        <p:txBody>
          <a:bodyPr/>
          <a:lstStyle/>
          <a:p>
            <a:pPr eaLnBrk="1" hangingPunct="1"/>
            <a:r>
              <a:rPr lang="en-US" dirty="0" smtClean="0"/>
              <a:t>Orthopedic Surgery #1</a:t>
            </a:r>
          </a:p>
        </p:txBody>
      </p:sp>
      <p:sp>
        <p:nvSpPr>
          <p:cNvPr id="2867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Open Reduction Internal Fixation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Buck’s extension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Nails; intramedullary rod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Internal fixation devices</a:t>
            </a:r>
          </a:p>
          <a:p>
            <a:pPr eaLnBrk="1" hangingPunct="1"/>
            <a:r>
              <a:rPr lang="en-US" dirty="0" smtClean="0"/>
              <a:t>Joint Dysfunction Correction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Arthroplasty; arthrodesis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Osteotomy; hemiarthroplasty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Total arthroplasty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88546" y="419505"/>
            <a:ext cx="8524875" cy="430887"/>
          </a:xfrm>
        </p:spPr>
        <p:txBody>
          <a:bodyPr/>
          <a:lstStyle/>
          <a:p>
            <a:pPr eaLnBrk="1" hangingPunct="1"/>
            <a:r>
              <a:rPr lang="en-US" dirty="0" smtClean="0"/>
              <a:t>Orthopedic Surgery #2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Preoperative Nursing Management 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Obtain complete history.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Assess complications from previous treatment.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Assist in reducing pain, risk of infection, and increasing mobility.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Help control anxiety and understand instructions.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Orthopedic </a:t>
            </a:r>
            <a:r>
              <a:rPr lang="en-US" dirty="0" smtClean="0"/>
              <a:t>Surgery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Postoperative Nursing Management</a:t>
            </a:r>
          </a:p>
          <a:p>
            <a:pPr lvl="1" eaLnBrk="1" hangingPunct="1"/>
            <a:r>
              <a:rPr lang="en-US" dirty="0">
                <a:ea typeface="Geneva" charset="-128"/>
              </a:rPr>
              <a:t>Required demonstrations</a:t>
            </a:r>
          </a:p>
          <a:p>
            <a:pPr lvl="1" eaLnBrk="1" hangingPunct="1"/>
            <a:r>
              <a:rPr lang="en-US" dirty="0" err="1">
                <a:ea typeface="Geneva" charset="-128"/>
              </a:rPr>
              <a:t>Postsurgery</a:t>
            </a:r>
            <a:r>
              <a:rPr lang="en-US" dirty="0">
                <a:ea typeface="Geneva" charset="-128"/>
              </a:rPr>
              <a:t> devices</a:t>
            </a:r>
          </a:p>
          <a:p>
            <a:pPr lvl="1" eaLnBrk="1" hangingPunct="1"/>
            <a:r>
              <a:rPr lang="en-US" dirty="0">
                <a:ea typeface="Geneva" charset="-128"/>
              </a:rPr>
              <a:t>Reduce risk for excessive bleeding.</a:t>
            </a:r>
          </a:p>
          <a:p>
            <a:pPr lvl="1" eaLnBrk="1" hangingPunct="1"/>
            <a:r>
              <a:rPr lang="en-US" dirty="0">
                <a:ea typeface="Geneva" charset="-128"/>
              </a:rPr>
              <a:t>Review physician orders</a:t>
            </a:r>
          </a:p>
          <a:p>
            <a:pPr lvl="2" eaLnBrk="1" hangingPunct="1"/>
            <a:r>
              <a:rPr lang="en-US" dirty="0">
                <a:ea typeface="Geneva" charset="-128"/>
              </a:rPr>
              <a:t>Flexion of CPM devices and movement</a:t>
            </a:r>
          </a:p>
          <a:p>
            <a:pPr lvl="1" eaLnBrk="1" hangingPunct="1"/>
            <a:r>
              <a:rPr lang="en-US" dirty="0">
                <a:ea typeface="Geneva" charset="-128"/>
              </a:rPr>
              <a:t>Help reduce pain and inflammation.</a:t>
            </a:r>
          </a:p>
          <a:p>
            <a:pPr lvl="1" eaLnBrk="1" hangingPunct="1"/>
            <a:r>
              <a:rPr lang="en-US" dirty="0">
                <a:ea typeface="Geneva" charset="-128"/>
              </a:rPr>
              <a:t>Prevent postoperative complications</a:t>
            </a:r>
            <a:r>
              <a:rPr lang="en-US" dirty="0" smtClean="0">
                <a:ea typeface="Geneva" charset="-128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82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Orthopedic Surgery </a:t>
            </a:r>
            <a:r>
              <a:rPr lang="en-US" dirty="0" smtClean="0"/>
              <a:t>#4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Client and Family Teaching</a:t>
            </a:r>
          </a:p>
          <a:p>
            <a:pPr lvl="1" eaLnBrk="1" hangingPunct="1"/>
            <a:r>
              <a:rPr lang="en-US" dirty="0">
                <a:ea typeface="Geneva" charset="-128"/>
              </a:rPr>
              <a:t>Support system after discharge.</a:t>
            </a:r>
          </a:p>
          <a:p>
            <a:pPr lvl="1" eaLnBrk="1" hangingPunct="1"/>
            <a:r>
              <a:rPr lang="en-US" dirty="0">
                <a:ea typeface="Geneva" charset="-128"/>
              </a:rPr>
              <a:t>Explore the kinds of assistance needed.</a:t>
            </a:r>
          </a:p>
          <a:p>
            <a:pPr lvl="1" eaLnBrk="1" hangingPunct="1"/>
            <a:r>
              <a:rPr lang="en-US" dirty="0">
                <a:ea typeface="Geneva" charset="-128"/>
              </a:rPr>
              <a:t>Modifications needed in the home environment</a:t>
            </a:r>
          </a:p>
          <a:p>
            <a:pPr lvl="1" eaLnBrk="1" hangingPunct="1"/>
            <a:r>
              <a:rPr lang="en-US" dirty="0">
                <a:ea typeface="Geneva" charset="-128"/>
              </a:rPr>
              <a:t>Information about home care</a:t>
            </a:r>
          </a:p>
          <a:p>
            <a:pPr lvl="1" eaLnBrk="1" hangingPunct="1"/>
            <a:r>
              <a:rPr lang="en-US" dirty="0">
                <a:ea typeface="Geneva" charset="-128"/>
              </a:rPr>
              <a:t>Referral to a home health care agency</a:t>
            </a:r>
          </a:p>
          <a:p>
            <a:pPr lvl="1" eaLnBrk="1" hangingPunct="1"/>
            <a:r>
              <a:rPr lang="en-US" dirty="0">
                <a:ea typeface="Geneva" charset="-128"/>
              </a:rPr>
              <a:t>Printed discharge instructions</a:t>
            </a:r>
          </a:p>
          <a:p>
            <a:pPr lvl="2" eaLnBrk="1" hangingPunct="1"/>
            <a:r>
              <a:rPr lang="en-US" dirty="0">
                <a:ea typeface="Geneva" charset="-128"/>
              </a:rPr>
              <a:t>Activity, PT, symptoms to report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74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Positioning Precautions: Hip Replacement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Have legs </a:t>
            </a:r>
            <a:r>
              <a:rPr lang="en-US" dirty="0"/>
              <a:t>abducted with pillows or abductor cushion and extended because the opposite positions of adduction and flexion beyond </a:t>
            </a:r>
            <a:r>
              <a:rPr lang="en-US" dirty="0" smtClean="0"/>
              <a:t>90°can </a:t>
            </a:r>
            <a:r>
              <a:rPr lang="en-US" dirty="0"/>
              <a:t>dislocate the prosthetic femoral head from the </a:t>
            </a:r>
            <a:r>
              <a:rPr lang="en-US" dirty="0" smtClean="0"/>
              <a:t>acetabulum.</a:t>
            </a:r>
          </a:p>
          <a:p>
            <a:pPr lvl="1"/>
            <a:r>
              <a:rPr lang="en-US" dirty="0" smtClean="0"/>
              <a:t>Sit </a:t>
            </a:r>
            <a:r>
              <a:rPr lang="en-US" dirty="0"/>
              <a:t>in an elevated chair or on a seat raised by pillows, so that the flexion remains less than 90°.</a:t>
            </a:r>
          </a:p>
        </p:txBody>
      </p:sp>
    </p:spTree>
    <p:extLst>
      <p:ext uri="{BB962C8B-B14F-4D97-AF65-F5344CB8AC3E}">
        <p14:creationId xmlns:p14="http://schemas.microsoft.com/office/powerpoint/2010/main" val="9025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Knee Replacement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Clients with knee replacements have the amount of flexion and the frequency of use increased daily while hospitalized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goal is for the client to have the ability to bend the knee 90° by discharge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amount of flexion for clients with hip replacements should never exceed 30° in a CPM machine.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84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9" name="Rectangle 5"/>
          <p:cNvSpPr>
            <a:spLocks noGrp="1" noChangeArrowheads="1"/>
          </p:cNvSpPr>
          <p:nvPr>
            <p:ph type="title"/>
          </p:nvPr>
        </p:nvSpPr>
        <p:spPr>
          <a:xfrm>
            <a:off x="288546" y="419505"/>
            <a:ext cx="8524875" cy="430887"/>
          </a:xfrm>
        </p:spPr>
        <p:txBody>
          <a:bodyPr/>
          <a:lstStyle/>
          <a:p>
            <a:pPr eaLnBrk="1" hangingPunct="1"/>
            <a:r>
              <a:rPr lang="en-US" altLang="zh-CN" dirty="0" smtClean="0">
                <a:ea typeface="宋体" pitchFamily="2" charset="-128"/>
              </a:rPr>
              <a:t>Amputation #1</a:t>
            </a:r>
            <a:endParaRPr lang="en-US" dirty="0" smtClean="0"/>
          </a:p>
        </p:txBody>
      </p:sp>
      <p:sp>
        <p:nvSpPr>
          <p:cNvPr id="33795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Etiology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Amputation rationale</a:t>
            </a:r>
          </a:p>
          <a:p>
            <a:pPr eaLnBrk="1" hangingPunct="1"/>
            <a:r>
              <a:rPr lang="en-US" dirty="0" smtClean="0"/>
              <a:t>Medical and Surgical Management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Treatment for disorder influencing healing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Level at which limb is amputated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Amputation methods: open (guillotine); closed (flap)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546" y="419505"/>
            <a:ext cx="8524875" cy="430887"/>
          </a:xfrm>
        </p:spPr>
        <p:txBody>
          <a:bodyPr/>
          <a:lstStyle/>
          <a:p>
            <a:r>
              <a:rPr lang="en-US" altLang="zh-CN" dirty="0">
                <a:latin typeface="Verdana" pitchFamily="34" charset="0"/>
                <a:ea typeface="宋体" pitchFamily="2" charset="-128"/>
              </a:rPr>
              <a:t>Amputation #</a:t>
            </a:r>
            <a:r>
              <a:rPr lang="en-US" altLang="zh-CN" dirty="0" smtClean="0">
                <a:latin typeface="Verdana" pitchFamily="34" charset="0"/>
                <a:ea typeface="宋体" pitchFamily="2" charset="-128"/>
              </a:rPr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Verdana" pitchFamily="34" charset="0"/>
              </a:rPr>
              <a:t>Medical and Surgical Management—(cont.)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Verdana" pitchFamily="34" charset="0"/>
              </a:rPr>
              <a:t>Arm amputation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Verdana" pitchFamily="34" charset="0"/>
              </a:rPr>
              <a:t>Leg amputation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Verdana" pitchFamily="34" charset="0"/>
              </a:rPr>
              <a:t>Attachment of temporary prosthesis to plaster shell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Verdana" pitchFamily="34" charset="0"/>
              </a:rPr>
              <a:t>Custom-made conventional </a:t>
            </a:r>
            <a:r>
              <a:rPr lang="en-US" dirty="0" smtClean="0">
                <a:latin typeface="Verdana" pitchFamily="34" charset="0"/>
              </a:rPr>
              <a:t>prosthesis</a:t>
            </a:r>
            <a:endParaRPr lang="en-US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4400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pitchFamily="2" charset="-128"/>
              </a:rPr>
              <a:t>Amputation #3</a:t>
            </a:r>
            <a:endParaRPr lang="en-US" dirty="0" smtClean="0"/>
          </a:p>
        </p:txBody>
      </p:sp>
      <p:sp>
        <p:nvSpPr>
          <p:cNvPr id="3686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Medical and Surgical Management—(cont.)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Phantom limb; phantom pain</a:t>
            </a:r>
          </a:p>
          <a:p>
            <a:pPr lvl="2" eaLnBrk="1" hangingPunct="1"/>
            <a:r>
              <a:rPr lang="en-US" dirty="0" smtClean="0">
                <a:ea typeface="Geneva" charset="-128"/>
              </a:rPr>
              <a:t>Potential phenomenon</a:t>
            </a:r>
          </a:p>
          <a:p>
            <a:pPr lvl="2" eaLnBrk="1" hangingPunct="1"/>
            <a:r>
              <a:rPr lang="en-US" dirty="0" smtClean="0">
                <a:ea typeface="Geneva" charset="-128"/>
              </a:rPr>
              <a:t>Physiologic response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Rehabilitation</a:t>
            </a:r>
          </a:p>
          <a:p>
            <a:pPr lvl="2" eaLnBrk="1" hangingPunct="1"/>
            <a:r>
              <a:rPr lang="en-US" dirty="0" smtClean="0">
                <a:ea typeface="Geneva" charset="-128"/>
              </a:rPr>
              <a:t>Factors influencing amputee success</a:t>
            </a:r>
          </a:p>
          <a:p>
            <a:pPr lvl="2" eaLnBrk="1" hangingPunct="1"/>
            <a:r>
              <a:rPr lang="en-US" dirty="0" smtClean="0">
                <a:ea typeface="Geneva" charset="-128"/>
              </a:rPr>
              <a:t>Maintain realistic expectations</a:t>
            </a:r>
          </a:p>
          <a:p>
            <a:pPr eaLnBrk="1" hangingPunct="1"/>
            <a:r>
              <a:rPr lang="en-US" dirty="0" smtClean="0"/>
              <a:t>Nursing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Casts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Cylinder</a:t>
            </a:r>
          </a:p>
          <a:p>
            <a:r>
              <a:rPr lang="en-US" dirty="0" smtClean="0"/>
              <a:t>Body</a:t>
            </a:r>
          </a:p>
          <a:p>
            <a:r>
              <a:rPr lang="en-US" dirty="0" smtClean="0"/>
              <a:t>Hip spica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28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By the time of discharge from the hospital, a patient with a knee replacement should bend the knee how many degrees?</a:t>
            </a:r>
          </a:p>
          <a:p>
            <a:pPr marL="0" indent="0">
              <a:buNone/>
            </a:pPr>
            <a:r>
              <a:rPr lang="en-US" dirty="0" smtClean="0"/>
              <a:t>A) 30°</a:t>
            </a:r>
          </a:p>
          <a:p>
            <a:pPr marL="0" indent="0">
              <a:buNone/>
            </a:pPr>
            <a:r>
              <a:rPr lang="en-US" dirty="0" smtClean="0"/>
              <a:t>B</a:t>
            </a:r>
            <a:r>
              <a:rPr lang="en-US" dirty="0"/>
              <a:t>) </a:t>
            </a:r>
            <a:r>
              <a:rPr lang="en-US" dirty="0" smtClean="0"/>
              <a:t>45°</a:t>
            </a:r>
          </a:p>
          <a:p>
            <a:pPr marL="0" indent="0">
              <a:buNone/>
            </a:pPr>
            <a:r>
              <a:rPr lang="en-US" dirty="0" smtClean="0"/>
              <a:t>C</a:t>
            </a:r>
            <a:r>
              <a:rPr lang="en-US" dirty="0"/>
              <a:t>) </a:t>
            </a:r>
            <a:r>
              <a:rPr lang="en-US" dirty="0" smtClean="0"/>
              <a:t>60°</a:t>
            </a:r>
          </a:p>
          <a:p>
            <a:pPr marL="0" indent="0">
              <a:buNone/>
            </a:pPr>
            <a:r>
              <a:rPr lang="en-US" dirty="0" smtClean="0"/>
              <a:t>D</a:t>
            </a:r>
            <a:r>
              <a:rPr lang="en-US" dirty="0"/>
              <a:t>) </a:t>
            </a:r>
            <a:r>
              <a:rPr lang="en-US" dirty="0" smtClean="0"/>
              <a:t>90°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8960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to Question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D) 90</a:t>
            </a:r>
            <a:r>
              <a:rPr lang="en-US" dirty="0" smtClean="0"/>
              <a:t>°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Rationale: The </a:t>
            </a:r>
            <a:r>
              <a:rPr lang="en-US" dirty="0"/>
              <a:t>goal is for the client to have the ability to bend the knee 90° by discharge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30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Casts #1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Cast Composition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Fiberglass; plaster of paris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Alignment and support of the fractured area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Cast material feels warm during application.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Support drying cast on pillows</a:t>
            </a:r>
          </a:p>
          <a:p>
            <a:pPr eaLnBrk="1" hangingPunct="1"/>
            <a:r>
              <a:rPr lang="en-US" dirty="0" smtClean="0"/>
              <a:t>Cast Windows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Client reports discomfort.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Wound requires regular dressing change.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Question #1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Is the following statement true or false?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marL="0" indent="0" eaLnBrk="1" hangingPunct="1">
              <a:buFontTx/>
              <a:buNone/>
            </a:pPr>
            <a:r>
              <a:rPr lang="en-US" dirty="0" smtClean="0"/>
              <a:t>When a limb is placed in a cast, the joint is set straight to assure bone alignment.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Answer to Question #1</a:t>
            </a:r>
            <a:endParaRPr lang="en-US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False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marL="0" indent="0" eaLnBrk="1" hangingPunct="1">
              <a:buFontTx/>
              <a:buNone/>
            </a:pPr>
            <a:r>
              <a:rPr lang="en-US" dirty="0" smtClean="0"/>
              <a:t>Rationale: When a limb is placed in a cast, the cast is applied from the joint above the break to the joint below the break. The joint is slightly flexed to decrease joint stiffness.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Casts #2</a:t>
            </a:r>
          </a:p>
        </p:txBody>
      </p:sp>
      <p:sp>
        <p:nvSpPr>
          <p:cNvPr id="2253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Bivalve cast is used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With swollen arm or limb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When being weaned from a cast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When sharp radiograph is needed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As a splint</a:t>
            </a:r>
          </a:p>
          <a:p>
            <a:pPr eaLnBrk="1" hangingPunct="1"/>
            <a:r>
              <a:rPr lang="en-US" dirty="0" smtClean="0"/>
              <a:t>Cast Removal</a:t>
            </a:r>
          </a:p>
          <a:p>
            <a:pPr eaLnBrk="1" hangingPunct="1"/>
            <a:r>
              <a:rPr lang="en-US" dirty="0" smtClean="0"/>
              <a:t>Nursing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pitchFamily="2" charset="-128"/>
              </a:rPr>
              <a:t>Splints and Braces</a:t>
            </a:r>
            <a:endParaRPr lang="en-US" dirty="0" smtClean="0"/>
          </a:p>
        </p:txBody>
      </p:sp>
      <p:sp>
        <p:nvSpPr>
          <p:cNvPr id="23555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Splints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Immobilize and support an injured body part in a functional position.</a:t>
            </a:r>
          </a:p>
          <a:p>
            <a:pPr eaLnBrk="1" hangingPunct="1"/>
            <a:r>
              <a:rPr lang="en-US" dirty="0" smtClean="0"/>
              <a:t>Braces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Provide support.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Control movement.</a:t>
            </a:r>
          </a:p>
          <a:p>
            <a:pPr lvl="1" eaLnBrk="1" hangingPunct="1"/>
            <a:r>
              <a:rPr lang="en-US" dirty="0" smtClean="0">
                <a:ea typeface="Geneva" charset="-128"/>
              </a:rPr>
              <a:t>Prevent additional injury.</a:t>
            </a:r>
          </a:p>
          <a:p>
            <a:pPr lvl="2" eaLnBrk="1" hangingPunct="1"/>
            <a:r>
              <a:rPr lang="en-US" dirty="0" smtClean="0">
                <a:ea typeface="Geneva" charset="-128"/>
              </a:rPr>
              <a:t>Provide client and family education.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pitchFamily="2" charset="-128"/>
              </a:rPr>
              <a:t>Question #2</a:t>
            </a:r>
            <a:endParaRPr lang="en-US" dirty="0" smtClean="0"/>
          </a:p>
        </p:txBody>
      </p:sp>
      <p:sp>
        <p:nvSpPr>
          <p:cNvPr id="2457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Is the following statement true or false?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marL="0" indent="0" eaLnBrk="1" hangingPunct="1">
              <a:buFontTx/>
              <a:buNone/>
            </a:pPr>
            <a:r>
              <a:rPr lang="en-US" dirty="0" smtClean="0"/>
              <a:t>Braces provide support, control movement, and prevent additional injury.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ea typeface="宋体" pitchFamily="2" charset="-128"/>
              </a:rPr>
              <a:t>Answer to Question #2</a:t>
            </a:r>
            <a:endParaRPr lang="en-US" dirty="0" smtClean="0"/>
          </a:p>
        </p:txBody>
      </p:sp>
      <p:sp>
        <p:nvSpPr>
          <p:cNvPr id="25603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True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marL="0" indent="0" eaLnBrk="1" hangingPunct="1">
              <a:buFontTx/>
              <a:buNone/>
            </a:pPr>
            <a:r>
              <a:rPr lang="en-US" dirty="0" smtClean="0"/>
              <a:t>Braces provide support, control movement, and prevent additional injury for long-term use. They are made of various materials and are custom fit to the client. Scrupulous skin care is vital to maintain skin integrity.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WW TEMPLATE">
  <a:themeElements>
    <a:clrScheme name="">
      <a:dk1>
        <a:srgbClr val="000000"/>
      </a:dk1>
      <a:lt1>
        <a:srgbClr val="FFFFFF"/>
      </a:lt1>
      <a:dk2>
        <a:srgbClr val="006B76"/>
      </a:dk2>
      <a:lt2>
        <a:srgbClr val="000000"/>
      </a:lt2>
      <a:accent1>
        <a:srgbClr val="186EC4"/>
      </a:accent1>
      <a:accent2>
        <a:srgbClr val="CC9900"/>
      </a:accent2>
      <a:accent3>
        <a:srgbClr val="FFFFFF"/>
      </a:accent3>
      <a:accent4>
        <a:srgbClr val="000000"/>
      </a:accent4>
      <a:accent5>
        <a:srgbClr val="ABBADE"/>
      </a:accent5>
      <a:accent6>
        <a:srgbClr val="B98A00"/>
      </a:accent6>
      <a:hlink>
        <a:srgbClr val="FF0000"/>
      </a:hlink>
      <a:folHlink>
        <a:srgbClr val="009900"/>
      </a:folHlink>
    </a:clrScheme>
    <a:fontScheme name="LWW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WW TEMPLAT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WW TEMPLAT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WW TEMPLAT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G:\Q299xx.LWW\LWW TEMPLATE.ppt</Template>
  <TotalTime>1017</TotalTime>
  <Words>702</Words>
  <Application>Microsoft Office PowerPoint</Application>
  <PresentationFormat>On-screen Show (4:3)</PresentationFormat>
  <Paragraphs>126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LWW TEMPLATE</vt:lpstr>
      <vt:lpstr>Timby/Smith: Introductory Medical-Surgical Nursing, 12/e</vt:lpstr>
      <vt:lpstr>Types of Casts</vt:lpstr>
      <vt:lpstr>Casts #1</vt:lpstr>
      <vt:lpstr>Question #1</vt:lpstr>
      <vt:lpstr>Answer to Question #1</vt:lpstr>
      <vt:lpstr>Casts #2</vt:lpstr>
      <vt:lpstr>Splints and Braces</vt:lpstr>
      <vt:lpstr>Question #2</vt:lpstr>
      <vt:lpstr>Answer to Question #2</vt:lpstr>
      <vt:lpstr>Traction Management</vt:lpstr>
      <vt:lpstr>Orthopedic Surgery #1</vt:lpstr>
      <vt:lpstr>Orthopedic Surgery #2</vt:lpstr>
      <vt:lpstr>Orthopedic Surgery #3</vt:lpstr>
      <vt:lpstr>Orthopedic Surgery #4</vt:lpstr>
      <vt:lpstr>Positioning Precautions: Hip Replacement</vt:lpstr>
      <vt:lpstr>Knee Replacement</vt:lpstr>
      <vt:lpstr>Amputation #1</vt:lpstr>
      <vt:lpstr>Amputation #2</vt:lpstr>
      <vt:lpstr>Amputation #3</vt:lpstr>
      <vt:lpstr>Question #3</vt:lpstr>
      <vt:lpstr>Answer to Question #3</vt:lpstr>
    </vt:vector>
  </TitlesOfParts>
  <Company>Wolters Kluwer Health - Lippincott Williams &amp; Wilkins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61: Caring for Clients Requiring Orthopedic Treatment</dc:title>
  <dc:creator>Dale Gray</dc:creator>
  <cp:lastModifiedBy>Ncomp_008</cp:lastModifiedBy>
  <cp:revision>170</cp:revision>
  <cp:lastPrinted>2001-01-03T19:47:24Z</cp:lastPrinted>
  <dcterms:created xsi:type="dcterms:W3CDTF">2001-02-15T19:07:27Z</dcterms:created>
  <dcterms:modified xsi:type="dcterms:W3CDTF">2018-11-23T05:15:30Z</dcterms:modified>
</cp:coreProperties>
</file>