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96" y="-1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A825712-BE2B-4F22-BEE9-0E99A50B37C5}"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BB83A-AD41-42DD-8CE2-3D731F5CE53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825712-BE2B-4F22-BEE9-0E99A50B37C5}"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BB83A-AD41-42DD-8CE2-3D731F5CE53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A825712-BE2B-4F22-BEE9-0E99A50B37C5}"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BB83A-AD41-42DD-8CE2-3D731F5CE53F}"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825712-BE2B-4F22-BEE9-0E99A50B37C5}"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BB83A-AD41-42DD-8CE2-3D731F5CE53F}"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825712-BE2B-4F22-BEE9-0E99A50B37C5}" type="datetimeFigureOut">
              <a:rPr lang="en-US" smtClean="0"/>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BB83A-AD41-42DD-8CE2-3D731F5CE53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825712-BE2B-4F22-BEE9-0E99A50B37C5}" type="datetimeFigureOut">
              <a:rPr lang="en-US" smtClean="0"/>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BB83A-AD41-42DD-8CE2-3D731F5CE53F}"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825712-BE2B-4F22-BEE9-0E99A50B37C5}" type="datetimeFigureOut">
              <a:rPr lang="en-US" smtClean="0"/>
              <a:t>4/25/2013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ABB83A-AD41-42DD-8CE2-3D731F5CE53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825712-BE2B-4F22-BEE9-0E99A50B37C5}" type="datetimeFigureOut">
              <a:rPr lang="en-US" smtClean="0"/>
              <a:t>4/25/2013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ABB83A-AD41-42DD-8CE2-3D731F5CE53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A825712-BE2B-4F22-BEE9-0E99A50B37C5}" type="datetimeFigureOut">
              <a:rPr lang="en-US" smtClean="0"/>
              <a:t>4/25/2013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ABB83A-AD41-42DD-8CE2-3D731F5CE53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A825712-BE2B-4F22-BEE9-0E99A50B37C5}" type="datetimeFigureOut">
              <a:rPr lang="en-US" smtClean="0"/>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BB83A-AD41-42DD-8CE2-3D731F5CE53F}"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825712-BE2B-4F22-BEE9-0E99A50B37C5}" type="datetimeFigureOut">
              <a:rPr lang="en-US" smtClean="0"/>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BB83A-AD41-42DD-8CE2-3D731F5CE53F}"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A825712-BE2B-4F22-BEE9-0E99A50B37C5}" type="datetimeFigureOut">
              <a:rPr lang="en-US" smtClean="0"/>
              <a:t>4/25/2013</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7ABB83A-AD41-42DD-8CE2-3D731F5CE53F}"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244600" y="4002088"/>
            <a:ext cx="6642100" cy="768350"/>
          </a:xfrm>
          <a:effectLst>
            <a:outerShdw dist="17961" dir="2700000" algn="ctr" rotWithShape="0">
              <a:schemeClr val="bg2"/>
            </a:outerShdw>
          </a:effectLst>
        </p:spPr>
        <p:txBody>
          <a:bodyPr>
            <a:normAutofit fontScale="90000"/>
          </a:bodyPr>
          <a:lstStyle/>
          <a:p>
            <a:pPr eaLnBrk="1" hangingPunct="1">
              <a:defRPr/>
            </a:pPr>
            <a:r>
              <a:rPr lang="en-US" smtClean="0"/>
              <a:t>Chapter 10</a:t>
            </a:r>
            <a:r>
              <a:rPr lang="en-US" smtClean="0">
                <a:sym typeface="Symbol" pitchFamily="18" charset="2"/>
              </a:rPr>
              <a:t></a:t>
            </a:r>
            <a:r>
              <a:rPr lang="en-US" smtClean="0"/>
              <a:t>Ethical Issues in Health Care</a:t>
            </a:r>
          </a:p>
        </p:txBody>
      </p:sp>
    </p:spTree>
    <p:extLst>
      <p:ext uri="{BB962C8B-B14F-4D97-AF65-F5344CB8AC3E}">
        <p14:creationId xmlns:p14="http://schemas.microsoft.com/office/powerpoint/2010/main" val="1880382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330200" y="1974850"/>
            <a:ext cx="8613775" cy="4057650"/>
          </a:xfrm>
        </p:spPr>
        <p:txBody>
          <a:bodyPr>
            <a:normAutofit/>
          </a:bodyPr>
          <a:lstStyle/>
          <a:p>
            <a:r>
              <a:rPr lang="en-US" smtClean="0"/>
              <a:t>Dilemmas exists when there is the belief that appropriate and safe care cannot be provided</a:t>
            </a:r>
          </a:p>
          <a:p>
            <a:r>
              <a:rPr lang="en-US" smtClean="0"/>
              <a:t>Choosing between the employer's requirements and what the patient needs</a:t>
            </a:r>
          </a:p>
          <a:p>
            <a:pPr lvl="1"/>
            <a:r>
              <a:rPr lang="en-US" smtClean="0"/>
              <a:t>Staffing shortages</a:t>
            </a:r>
          </a:p>
          <a:p>
            <a:pPr lvl="1"/>
            <a:r>
              <a:rPr lang="en-US" smtClean="0"/>
              <a:t>Excessive paperwork and administrative tasks</a:t>
            </a:r>
          </a:p>
          <a:p>
            <a:pPr lvl="1"/>
            <a:r>
              <a:rPr lang="en-US" smtClean="0"/>
              <a:t>Cost containment measures</a:t>
            </a:r>
          </a:p>
          <a:p>
            <a:pPr lvl="1"/>
            <a:r>
              <a:rPr lang="en-US" smtClean="0"/>
              <a:t>Managed care</a:t>
            </a:r>
          </a:p>
          <a:p>
            <a:pPr lvl="1"/>
            <a:r>
              <a:rPr lang="en-US" smtClean="0"/>
              <a:t>Mandatory overtime</a:t>
            </a:r>
          </a:p>
        </p:txBody>
      </p:sp>
      <p:sp>
        <p:nvSpPr>
          <p:cNvPr id="2" name="Title 1"/>
          <p:cNvSpPr>
            <a:spLocks noGrp="1"/>
          </p:cNvSpPr>
          <p:nvPr>
            <p:ph type="title"/>
          </p:nvPr>
        </p:nvSpPr>
        <p:spPr>
          <a:xfrm>
            <a:off x="357188" y="1412875"/>
            <a:ext cx="8524875" cy="384175"/>
          </a:xfrm>
        </p:spPr>
        <p:txBody>
          <a:bodyPr>
            <a:normAutofit fontScale="90000"/>
          </a:bodyPr>
          <a:lstStyle/>
          <a:p>
            <a:pPr>
              <a:defRPr/>
            </a:pPr>
            <a:r>
              <a:rPr lang="en-US" smtClean="0"/>
              <a:t>Ethical Issues in Nursing</a:t>
            </a:r>
          </a:p>
        </p:txBody>
      </p:sp>
    </p:spTree>
    <p:extLst>
      <p:ext uri="{BB962C8B-B14F-4D97-AF65-F5344CB8AC3E}">
        <p14:creationId xmlns:p14="http://schemas.microsoft.com/office/powerpoint/2010/main" val="15210328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330200" y="2136775"/>
            <a:ext cx="8613775" cy="3657600"/>
          </a:xfrm>
        </p:spPr>
        <p:txBody>
          <a:bodyPr/>
          <a:lstStyle/>
          <a:p>
            <a:pPr lvl="1"/>
            <a:r>
              <a:rPr lang="en-US" smtClean="0"/>
              <a:t>Risks to personal health and safety</a:t>
            </a:r>
          </a:p>
          <a:p>
            <a:r>
              <a:rPr lang="en-US" smtClean="0"/>
              <a:t>Other issues</a:t>
            </a:r>
          </a:p>
          <a:p>
            <a:pPr lvl="1"/>
            <a:r>
              <a:rPr lang="en-US" smtClean="0"/>
              <a:t>Right to refuse to assist with a procedure you believe is morally or ethically wrong</a:t>
            </a:r>
          </a:p>
          <a:p>
            <a:pPr lvl="1"/>
            <a:r>
              <a:rPr lang="en-US" smtClean="0"/>
              <a:t>Cannot refuse to provide nursing care for a patient</a:t>
            </a:r>
          </a:p>
        </p:txBody>
      </p:sp>
      <p:sp>
        <p:nvSpPr>
          <p:cNvPr id="2" name="Title 1"/>
          <p:cNvSpPr>
            <a:spLocks noGrp="1"/>
          </p:cNvSpPr>
          <p:nvPr>
            <p:ph type="title"/>
          </p:nvPr>
        </p:nvSpPr>
        <p:spPr>
          <a:xfrm>
            <a:off x="430213" y="1474788"/>
            <a:ext cx="8524875" cy="384175"/>
          </a:xfrm>
        </p:spPr>
        <p:txBody>
          <a:bodyPr>
            <a:normAutofit fontScale="90000"/>
          </a:bodyPr>
          <a:lstStyle/>
          <a:p>
            <a:pPr>
              <a:defRPr/>
            </a:pPr>
            <a:r>
              <a:rPr lang="en-US" smtClean="0"/>
              <a:t>Ethical Issues in Nursing</a:t>
            </a:r>
          </a:p>
        </p:txBody>
      </p:sp>
    </p:spTree>
    <p:extLst>
      <p:ext uri="{BB962C8B-B14F-4D97-AF65-F5344CB8AC3E}">
        <p14:creationId xmlns:p14="http://schemas.microsoft.com/office/powerpoint/2010/main" val="436954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330200" y="1371601"/>
            <a:ext cx="8613775" cy="5029200"/>
          </a:xfrm>
        </p:spPr>
        <p:txBody>
          <a:bodyPr>
            <a:normAutofit lnSpcReduction="10000"/>
          </a:bodyPr>
          <a:lstStyle/>
          <a:p>
            <a:r>
              <a:rPr lang="en-US" dirty="0" smtClean="0"/>
              <a:t>Implications of biological research and applications</a:t>
            </a:r>
          </a:p>
          <a:p>
            <a:pPr>
              <a:buFontTx/>
              <a:buNone/>
            </a:pPr>
            <a:r>
              <a:rPr lang="en-US" sz="2400" b="1" dirty="0" smtClean="0">
                <a:solidFill>
                  <a:srgbClr val="990033"/>
                </a:solidFill>
              </a:rPr>
              <a:t>Bioethics Committees</a:t>
            </a:r>
            <a:endParaRPr lang="en-US" dirty="0"/>
          </a:p>
          <a:p>
            <a:r>
              <a:rPr lang="en-US" dirty="0" smtClean="0"/>
              <a:t>Bring all available information and points of view to a bioethical dilemma</a:t>
            </a:r>
          </a:p>
          <a:p>
            <a:r>
              <a:rPr lang="en-US" dirty="0" smtClean="0"/>
              <a:t>Task is to make a decision about action to be taken</a:t>
            </a:r>
          </a:p>
          <a:p>
            <a:r>
              <a:rPr lang="en-US" dirty="0" smtClean="0"/>
              <a:t>Committee members may include doctors, clergy, community members, judges, lawyers, nurses, patients and their families, administrators, social workers, philosophers, and ethicists</a:t>
            </a:r>
          </a:p>
          <a:p>
            <a:r>
              <a:rPr lang="en-US" dirty="0" smtClean="0"/>
              <a:t>Ex.: a patient is in a persistent vegetative state.  The family wants the doctor to “pull the plug” but she refuses.  She also refuses to turn the care over to a physician who will do what the family wants. The family may decide to present their concerns to the health care facility’s ethics committee. </a:t>
            </a:r>
          </a:p>
        </p:txBody>
      </p:sp>
      <p:sp>
        <p:nvSpPr>
          <p:cNvPr id="2" name="Title 1"/>
          <p:cNvSpPr>
            <a:spLocks noGrp="1"/>
          </p:cNvSpPr>
          <p:nvPr>
            <p:ph type="title"/>
          </p:nvPr>
        </p:nvSpPr>
        <p:spPr/>
        <p:txBody>
          <a:bodyPr/>
          <a:lstStyle/>
          <a:p>
            <a:pPr>
              <a:defRPr/>
            </a:pPr>
            <a:r>
              <a:rPr lang="en-US" smtClean="0"/>
              <a:t>Bioethics</a:t>
            </a:r>
          </a:p>
        </p:txBody>
      </p:sp>
    </p:spTree>
    <p:extLst>
      <p:ext uri="{BB962C8B-B14F-4D97-AF65-F5344CB8AC3E}">
        <p14:creationId xmlns:p14="http://schemas.microsoft.com/office/powerpoint/2010/main" val="31838189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330200" y="1524001"/>
            <a:ext cx="8613775" cy="4508500"/>
          </a:xfrm>
        </p:spPr>
        <p:txBody>
          <a:bodyPr/>
          <a:lstStyle/>
          <a:p>
            <a:pPr>
              <a:buFontTx/>
              <a:buNone/>
            </a:pPr>
            <a:r>
              <a:rPr lang="en-US" sz="2400" b="1" dirty="0" smtClean="0">
                <a:solidFill>
                  <a:srgbClr val="990033"/>
                </a:solidFill>
              </a:rPr>
              <a:t>Contemporary Bioethical Dilemmas</a:t>
            </a:r>
          </a:p>
          <a:p>
            <a:pPr>
              <a:buFontTx/>
              <a:buNone/>
            </a:pPr>
            <a:r>
              <a:rPr lang="en-US" sz="2400" b="1" dirty="0" smtClean="0">
                <a:solidFill>
                  <a:srgbClr val="990033"/>
                </a:solidFill>
              </a:rPr>
              <a:t> </a:t>
            </a:r>
            <a:r>
              <a:rPr lang="en-US" b="1" dirty="0" smtClean="0"/>
              <a:t> Reproductive Issues</a:t>
            </a:r>
            <a:endParaRPr lang="en-US" dirty="0" smtClean="0"/>
          </a:p>
          <a:p>
            <a:pPr lvl="1"/>
            <a:r>
              <a:rPr lang="en-US" dirty="0" smtClean="0"/>
              <a:t>Birth control</a:t>
            </a:r>
          </a:p>
          <a:p>
            <a:pPr lvl="1"/>
            <a:r>
              <a:rPr lang="en-US" dirty="0" smtClean="0"/>
              <a:t>Abortion</a:t>
            </a:r>
          </a:p>
          <a:p>
            <a:pPr lvl="1"/>
            <a:r>
              <a:rPr lang="en-US" dirty="0" smtClean="0"/>
              <a:t>Alternative fertilization</a:t>
            </a:r>
          </a:p>
          <a:p>
            <a:pPr marL="301943" lvl="1" indent="0">
              <a:buNone/>
            </a:pPr>
            <a:r>
              <a:rPr lang="en-US" b="1" dirty="0" smtClean="0"/>
              <a:t>Do individuals have the right to control reproduction, and if so what limitations, if any? What methods are best? What age is appropriate? Should these be available to married and unmarried people, and  whether parental consent for minors is needed?  Should methods and information be available through schools or public-supported clinics?</a:t>
            </a:r>
          </a:p>
          <a:p>
            <a:pPr lvl="1">
              <a:buFontTx/>
              <a:buNone/>
            </a:pPr>
            <a:endParaRPr lang="en-US" dirty="0" smtClean="0"/>
          </a:p>
        </p:txBody>
      </p:sp>
      <p:sp>
        <p:nvSpPr>
          <p:cNvPr id="2" name="Title 1"/>
          <p:cNvSpPr>
            <a:spLocks noGrp="1"/>
          </p:cNvSpPr>
          <p:nvPr>
            <p:ph type="title"/>
          </p:nvPr>
        </p:nvSpPr>
        <p:spPr/>
        <p:txBody>
          <a:bodyPr/>
          <a:lstStyle/>
          <a:p>
            <a:pPr>
              <a:defRPr/>
            </a:pPr>
            <a:r>
              <a:rPr lang="en-US" smtClean="0"/>
              <a:t>Bioethics</a:t>
            </a:r>
          </a:p>
        </p:txBody>
      </p:sp>
    </p:spTree>
    <p:extLst>
      <p:ext uri="{BB962C8B-B14F-4D97-AF65-F5344CB8AC3E}">
        <p14:creationId xmlns:p14="http://schemas.microsoft.com/office/powerpoint/2010/main" val="39302043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330200" y="1447801"/>
            <a:ext cx="8613775" cy="4584700"/>
          </a:xfrm>
        </p:spPr>
        <p:txBody>
          <a:bodyPr/>
          <a:lstStyle/>
          <a:p>
            <a:r>
              <a:rPr lang="en-US" b="1" dirty="0" smtClean="0"/>
              <a:t>Genetic Issues</a:t>
            </a:r>
          </a:p>
          <a:p>
            <a:pPr lvl="1"/>
            <a:r>
              <a:rPr lang="en-US" dirty="0" smtClean="0"/>
              <a:t>Profile can lead to discrimination</a:t>
            </a:r>
          </a:p>
          <a:p>
            <a:pPr lvl="1"/>
            <a:r>
              <a:rPr lang="en-US" b="1" dirty="0" smtClean="0"/>
              <a:t>Human genome project</a:t>
            </a:r>
            <a:r>
              <a:rPr lang="en-US" dirty="0" smtClean="0"/>
              <a:t>-government funded research project that began in 1990, determine the arrangement of the all the human genes, completed ahead of schedule, 20,000-30,000 genes</a:t>
            </a:r>
          </a:p>
          <a:p>
            <a:pPr lvl="1"/>
            <a:r>
              <a:rPr lang="en-US" b="1" dirty="0" smtClean="0"/>
              <a:t>Genetic screening</a:t>
            </a:r>
            <a:r>
              <a:rPr lang="en-US" dirty="0" smtClean="0"/>
              <a:t>-done to confirm a suspected diagnosis, to predict the possibility of future illness, to detect the presence of a carrier state in unaffected individuals, and to predict response to therapy</a:t>
            </a:r>
          </a:p>
          <a:p>
            <a:r>
              <a:rPr lang="en-US" b="1" dirty="0" smtClean="0"/>
              <a:t>Stem Cell Research</a:t>
            </a:r>
            <a:endParaRPr lang="en-US" dirty="0" smtClean="0"/>
          </a:p>
          <a:p>
            <a:pPr lvl="1"/>
            <a:r>
              <a:rPr lang="en-US" dirty="0" smtClean="0"/>
              <a:t>Embryonic stem cells require destruction of an embryo.</a:t>
            </a:r>
          </a:p>
        </p:txBody>
      </p:sp>
      <p:sp>
        <p:nvSpPr>
          <p:cNvPr id="2" name="Title 1"/>
          <p:cNvSpPr>
            <a:spLocks noGrp="1"/>
          </p:cNvSpPr>
          <p:nvPr>
            <p:ph type="title"/>
          </p:nvPr>
        </p:nvSpPr>
        <p:spPr/>
        <p:txBody>
          <a:bodyPr/>
          <a:lstStyle/>
          <a:p>
            <a:pPr>
              <a:defRPr/>
            </a:pPr>
            <a:r>
              <a:rPr lang="en-US" smtClean="0"/>
              <a:t>Bioethics</a:t>
            </a:r>
          </a:p>
        </p:txBody>
      </p:sp>
    </p:spTree>
    <p:extLst>
      <p:ext uri="{BB962C8B-B14F-4D97-AF65-F5344CB8AC3E}">
        <p14:creationId xmlns:p14="http://schemas.microsoft.com/office/powerpoint/2010/main" val="3233731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872067" y="1905000"/>
            <a:ext cx="7408333" cy="4221163"/>
          </a:xfrm>
        </p:spPr>
        <p:txBody>
          <a:bodyPr/>
          <a:lstStyle/>
          <a:p>
            <a:r>
              <a:rPr lang="en-US" b="1" dirty="0" smtClean="0"/>
              <a:t>Organ Transplants</a:t>
            </a:r>
          </a:p>
          <a:p>
            <a:pPr lvl="1"/>
            <a:r>
              <a:rPr lang="en-US" dirty="0" smtClean="0"/>
              <a:t>Cost for surgery</a:t>
            </a:r>
          </a:p>
          <a:p>
            <a:pPr lvl="1"/>
            <a:r>
              <a:rPr lang="en-US" dirty="0" smtClean="0"/>
              <a:t>Cost of lifelong drug therapies</a:t>
            </a:r>
          </a:p>
          <a:p>
            <a:pPr lvl="1"/>
            <a:r>
              <a:rPr lang="en-US" dirty="0" smtClean="0"/>
              <a:t>Ethics of sacrificing animals</a:t>
            </a:r>
          </a:p>
          <a:p>
            <a:pPr lvl="1"/>
            <a:r>
              <a:rPr lang="en-US" dirty="0" smtClean="0"/>
              <a:t>Religious objections</a:t>
            </a:r>
          </a:p>
          <a:p>
            <a:pPr lvl="1"/>
            <a:r>
              <a:rPr lang="en-US" dirty="0" smtClean="0"/>
              <a:t>Buying and selling organs</a:t>
            </a:r>
          </a:p>
          <a:p>
            <a:pPr lvl="1"/>
            <a:endParaRPr lang="en-US" dirty="0" smtClean="0"/>
          </a:p>
        </p:txBody>
      </p:sp>
      <p:sp>
        <p:nvSpPr>
          <p:cNvPr id="2" name="Title 1"/>
          <p:cNvSpPr>
            <a:spLocks noGrp="1"/>
          </p:cNvSpPr>
          <p:nvPr>
            <p:ph type="title"/>
          </p:nvPr>
        </p:nvSpPr>
        <p:spPr/>
        <p:txBody>
          <a:bodyPr/>
          <a:lstStyle/>
          <a:p>
            <a:pPr>
              <a:defRPr/>
            </a:pPr>
            <a:r>
              <a:rPr lang="en-US" smtClean="0"/>
              <a:t>Bioethics</a:t>
            </a:r>
          </a:p>
        </p:txBody>
      </p:sp>
    </p:spTree>
    <p:extLst>
      <p:ext uri="{BB962C8B-B14F-4D97-AF65-F5344CB8AC3E}">
        <p14:creationId xmlns:p14="http://schemas.microsoft.com/office/powerpoint/2010/main" val="33049067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872067" y="1752600"/>
            <a:ext cx="7408333" cy="4373563"/>
          </a:xfrm>
        </p:spPr>
        <p:txBody>
          <a:bodyPr/>
          <a:lstStyle/>
          <a:p>
            <a:r>
              <a:rPr lang="en-US" b="1" dirty="0" smtClean="0"/>
              <a:t>Death</a:t>
            </a:r>
          </a:p>
          <a:p>
            <a:pPr lvl="1"/>
            <a:r>
              <a:rPr lang="en-US" dirty="0" smtClean="0"/>
              <a:t>Criteria for legally declaring one dead</a:t>
            </a:r>
          </a:p>
          <a:p>
            <a:pPr lvl="1"/>
            <a:r>
              <a:rPr lang="en-US" dirty="0" smtClean="0"/>
              <a:t>Ability to continue biological functions</a:t>
            </a:r>
          </a:p>
          <a:p>
            <a:pPr lvl="1"/>
            <a:r>
              <a:rPr lang="en-US" dirty="0" smtClean="0"/>
              <a:t>Euthanasia</a:t>
            </a:r>
          </a:p>
          <a:p>
            <a:pPr lvl="2">
              <a:buFont typeface="Wingdings" pitchFamily="2" charset="2"/>
              <a:buChar char="Ø"/>
            </a:pPr>
            <a:r>
              <a:rPr lang="en-US" dirty="0" smtClean="0"/>
              <a:t>Active</a:t>
            </a:r>
          </a:p>
          <a:p>
            <a:pPr lvl="2">
              <a:buFont typeface="Wingdings" pitchFamily="2" charset="2"/>
              <a:buChar char="Ø"/>
            </a:pPr>
            <a:r>
              <a:rPr lang="en-US" dirty="0" smtClean="0"/>
              <a:t>Passive</a:t>
            </a:r>
          </a:p>
        </p:txBody>
      </p:sp>
      <p:sp>
        <p:nvSpPr>
          <p:cNvPr id="2" name="Title 1"/>
          <p:cNvSpPr>
            <a:spLocks noGrp="1"/>
          </p:cNvSpPr>
          <p:nvPr>
            <p:ph type="title"/>
          </p:nvPr>
        </p:nvSpPr>
        <p:spPr/>
        <p:txBody>
          <a:bodyPr/>
          <a:lstStyle/>
          <a:p>
            <a:pPr>
              <a:defRPr/>
            </a:pPr>
            <a:r>
              <a:rPr lang="en-US" smtClean="0"/>
              <a:t>Bioethics</a:t>
            </a:r>
          </a:p>
        </p:txBody>
      </p:sp>
    </p:spTree>
    <p:extLst>
      <p:ext uri="{BB962C8B-B14F-4D97-AF65-F5344CB8AC3E}">
        <p14:creationId xmlns:p14="http://schemas.microsoft.com/office/powerpoint/2010/main" val="41075147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838200" y="1447800"/>
            <a:ext cx="7408333" cy="4678363"/>
          </a:xfrm>
        </p:spPr>
        <p:txBody>
          <a:bodyPr/>
          <a:lstStyle/>
          <a:p>
            <a:pPr lvl="1"/>
            <a:r>
              <a:rPr lang="en-US" b="1" dirty="0" smtClean="0"/>
              <a:t>Advance Directives</a:t>
            </a:r>
          </a:p>
          <a:p>
            <a:pPr lvl="2">
              <a:buFont typeface="Wingdings" pitchFamily="2" charset="2"/>
              <a:buChar char="Ø"/>
            </a:pPr>
            <a:r>
              <a:rPr lang="en-US" b="1" dirty="0" smtClean="0"/>
              <a:t>Living will-</a:t>
            </a:r>
            <a:r>
              <a:rPr lang="en-US" dirty="0" smtClean="0"/>
              <a:t>a</a:t>
            </a:r>
            <a:r>
              <a:rPr lang="en-US" b="1" dirty="0" smtClean="0"/>
              <a:t> </a:t>
            </a:r>
            <a:r>
              <a:rPr lang="en-US" dirty="0" smtClean="0"/>
              <a:t>document that testifies the patient does not want heroic lifesaving measures, not universally recognized as a legal document</a:t>
            </a:r>
          </a:p>
          <a:p>
            <a:pPr lvl="2">
              <a:buFont typeface="Wingdings" pitchFamily="2" charset="2"/>
              <a:buChar char="Ø"/>
            </a:pPr>
            <a:r>
              <a:rPr lang="en-US" b="1" dirty="0" smtClean="0"/>
              <a:t>Health care proxy</a:t>
            </a:r>
            <a:r>
              <a:rPr lang="en-US" dirty="0" smtClean="0"/>
              <a:t>-power of attorney that allows a person to make health care decisions for another</a:t>
            </a:r>
          </a:p>
          <a:p>
            <a:pPr lvl="2">
              <a:buFont typeface="Wingdings" pitchFamily="2" charset="2"/>
              <a:buChar char="Ø"/>
            </a:pPr>
            <a:r>
              <a:rPr lang="en-US" b="1" dirty="0" smtClean="0"/>
              <a:t>Ulysses Pact</a:t>
            </a:r>
            <a:r>
              <a:rPr lang="en-US" dirty="0" smtClean="0"/>
              <a:t>-a situation in which the decision a person made in the past might not be the best decision for him or her in the future.  There may be new treatments available that might repair the damage or injury.  Should the terms of the living will be carried out?</a:t>
            </a:r>
          </a:p>
        </p:txBody>
      </p:sp>
      <p:sp>
        <p:nvSpPr>
          <p:cNvPr id="2" name="Title 1"/>
          <p:cNvSpPr>
            <a:spLocks noGrp="1"/>
          </p:cNvSpPr>
          <p:nvPr>
            <p:ph type="title"/>
          </p:nvPr>
        </p:nvSpPr>
        <p:spPr/>
        <p:txBody>
          <a:bodyPr/>
          <a:lstStyle/>
          <a:p>
            <a:pPr>
              <a:defRPr/>
            </a:pPr>
            <a:r>
              <a:rPr lang="en-US" smtClean="0"/>
              <a:t>Bioethics</a:t>
            </a:r>
          </a:p>
        </p:txBody>
      </p:sp>
    </p:spTree>
    <p:extLst>
      <p:ext uri="{BB962C8B-B14F-4D97-AF65-F5344CB8AC3E}">
        <p14:creationId xmlns:p14="http://schemas.microsoft.com/office/powerpoint/2010/main" val="38140590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p:txBody>
          <a:bodyPr/>
          <a:lstStyle/>
          <a:p>
            <a:r>
              <a:rPr lang="en-US" smtClean="0"/>
              <a:t>Is the following statement true or false?</a:t>
            </a:r>
          </a:p>
          <a:p>
            <a:pPr>
              <a:buFontTx/>
              <a:buNone/>
            </a:pPr>
            <a:r>
              <a:rPr lang="en-US" smtClean="0"/>
              <a:t>   A moral dilemma exists when there is no right or wrong answer.</a:t>
            </a:r>
          </a:p>
        </p:txBody>
      </p:sp>
      <p:sp>
        <p:nvSpPr>
          <p:cNvPr id="2" name="Title 1"/>
          <p:cNvSpPr>
            <a:spLocks noGrp="1"/>
          </p:cNvSpPr>
          <p:nvPr>
            <p:ph type="title"/>
          </p:nvPr>
        </p:nvSpPr>
        <p:spPr/>
        <p:txBody>
          <a:bodyPr/>
          <a:lstStyle/>
          <a:p>
            <a:pPr>
              <a:defRPr/>
            </a:pPr>
            <a:r>
              <a:rPr lang="en-US" smtClean="0"/>
              <a:t>Question</a:t>
            </a:r>
          </a:p>
        </p:txBody>
      </p:sp>
    </p:spTree>
    <p:extLst>
      <p:ext uri="{BB962C8B-B14F-4D97-AF65-F5344CB8AC3E}">
        <p14:creationId xmlns:p14="http://schemas.microsoft.com/office/powerpoint/2010/main" val="3128721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p:txBody>
          <a:bodyPr/>
          <a:lstStyle/>
          <a:p>
            <a:r>
              <a:rPr lang="en-US" smtClean="0"/>
              <a:t>True</a:t>
            </a:r>
          </a:p>
          <a:p>
            <a:r>
              <a:rPr lang="en-US" smtClean="0"/>
              <a:t>Rationale: The fact that there is no right or wrong answer is what makes it a dilemma.</a:t>
            </a:r>
          </a:p>
        </p:txBody>
      </p:sp>
      <p:sp>
        <p:nvSpPr>
          <p:cNvPr id="2" name="Title 1"/>
          <p:cNvSpPr>
            <a:spLocks noGrp="1"/>
          </p:cNvSpPr>
          <p:nvPr>
            <p:ph type="title"/>
          </p:nvPr>
        </p:nvSpPr>
        <p:spPr/>
        <p:txBody>
          <a:bodyPr/>
          <a:lstStyle/>
          <a:p>
            <a:pPr>
              <a:defRPr/>
            </a:pPr>
            <a:r>
              <a:rPr lang="en-US" smtClean="0"/>
              <a:t>Answer</a:t>
            </a:r>
          </a:p>
        </p:txBody>
      </p:sp>
    </p:spTree>
    <p:extLst>
      <p:ext uri="{BB962C8B-B14F-4D97-AF65-F5344CB8AC3E}">
        <p14:creationId xmlns:p14="http://schemas.microsoft.com/office/powerpoint/2010/main" val="1194172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81000" y="1447800"/>
            <a:ext cx="8229600" cy="4572000"/>
          </a:xfrm>
        </p:spPr>
        <p:txBody>
          <a:bodyPr>
            <a:normAutofit fontScale="55000" lnSpcReduction="20000"/>
          </a:bodyPr>
          <a:lstStyle/>
          <a:p>
            <a:r>
              <a:rPr lang="en-US" dirty="0" smtClean="0"/>
              <a:t>1</a:t>
            </a:r>
            <a:r>
              <a:rPr lang="en-US" sz="3400" dirty="0" smtClean="0"/>
              <a:t>.  Define </a:t>
            </a:r>
            <a:r>
              <a:rPr lang="en-US" sz="3400" dirty="0"/>
              <a:t>the word ethical.</a:t>
            </a:r>
          </a:p>
          <a:p>
            <a:r>
              <a:rPr lang="en-US" sz="3400" dirty="0" smtClean="0"/>
              <a:t>2.  Describe </a:t>
            </a:r>
            <a:r>
              <a:rPr lang="en-US" sz="3400" dirty="0"/>
              <a:t>what is meant by individual, societal, and situational ethics.</a:t>
            </a:r>
          </a:p>
          <a:p>
            <a:r>
              <a:rPr lang="en-US" sz="3400" dirty="0" smtClean="0"/>
              <a:t>3.  Explain </a:t>
            </a:r>
            <a:r>
              <a:rPr lang="en-US" sz="3400" dirty="0"/>
              <a:t>why a study of ethics and ethical behavior is important in nursing.</a:t>
            </a:r>
          </a:p>
          <a:p>
            <a:r>
              <a:rPr lang="en-US" sz="3400" dirty="0"/>
              <a:t>4</a:t>
            </a:r>
            <a:r>
              <a:rPr lang="en-US" sz="3400" dirty="0" smtClean="0"/>
              <a:t>.  State </a:t>
            </a:r>
            <a:r>
              <a:rPr lang="en-US" sz="3400" dirty="0"/>
              <a:t>the purposes of a code of ethics.</a:t>
            </a:r>
          </a:p>
          <a:p>
            <a:r>
              <a:rPr lang="en-US" sz="3400" dirty="0"/>
              <a:t>5</a:t>
            </a:r>
            <a:r>
              <a:rPr lang="en-US" sz="3400" dirty="0" smtClean="0"/>
              <a:t>.  Paraphrase </a:t>
            </a:r>
            <a:r>
              <a:rPr lang="en-US" sz="3400" dirty="0"/>
              <a:t>the National Federation for Licensed Practical Nurses (NFLPN) and the National Association for Practical Nurse Education and Service (NAPNES) statements regarding ethical behavior of practical/vocational nurses.</a:t>
            </a:r>
          </a:p>
          <a:p>
            <a:r>
              <a:rPr lang="en-US" sz="3400" dirty="0" smtClean="0"/>
              <a:t>6.  Explain </a:t>
            </a:r>
            <a:r>
              <a:rPr lang="en-US" sz="3400" dirty="0"/>
              <a:t>personal responsibility and accountability as they relate to ethical behavior.</a:t>
            </a:r>
          </a:p>
          <a:p>
            <a:r>
              <a:rPr lang="en-US" sz="3400" dirty="0"/>
              <a:t>7</a:t>
            </a:r>
            <a:r>
              <a:rPr lang="en-US" sz="3400" dirty="0" smtClean="0"/>
              <a:t>.  Outline </a:t>
            </a:r>
            <a:r>
              <a:rPr lang="en-US" sz="3400" dirty="0"/>
              <a:t>the process for making decisions related to ethical dilemmas.</a:t>
            </a:r>
          </a:p>
          <a:p>
            <a:r>
              <a:rPr lang="en-US" sz="3400" dirty="0" smtClean="0"/>
              <a:t>8.  Apply </a:t>
            </a:r>
            <a:r>
              <a:rPr lang="en-US" sz="3400" dirty="0"/>
              <a:t>guidelines for ethical decision making in your practice of nursing.</a:t>
            </a:r>
          </a:p>
          <a:p>
            <a:r>
              <a:rPr lang="en-US" sz="3400" dirty="0" smtClean="0"/>
              <a:t>9.  Participate </a:t>
            </a:r>
            <a:r>
              <a:rPr lang="en-US" sz="3400" dirty="0"/>
              <a:t>in discussions regarding ethical issues in the work environment</a:t>
            </a:r>
            <a:r>
              <a:rPr lang="en-US" sz="3400" dirty="0" smtClean="0"/>
              <a:t>.</a:t>
            </a:r>
            <a:endParaRPr lang="en-US" sz="3400" dirty="0"/>
          </a:p>
        </p:txBody>
      </p:sp>
      <p:sp>
        <p:nvSpPr>
          <p:cNvPr id="4" name="Title 3"/>
          <p:cNvSpPr>
            <a:spLocks noGrp="1"/>
          </p:cNvSpPr>
          <p:nvPr>
            <p:ph type="title"/>
          </p:nvPr>
        </p:nvSpPr>
        <p:spPr>
          <a:xfrm>
            <a:off x="457200" y="338328"/>
            <a:ext cx="8229600" cy="1033272"/>
          </a:xfrm>
        </p:spPr>
        <p:txBody>
          <a:bodyPr/>
          <a:lstStyle/>
          <a:p>
            <a:r>
              <a:rPr lang="en-US" dirty="0" smtClean="0"/>
              <a:t>OBJECTIVES</a:t>
            </a:r>
            <a:endParaRPr lang="en-US" dirty="0"/>
          </a:p>
        </p:txBody>
      </p:sp>
    </p:spTree>
    <p:extLst>
      <p:ext uri="{BB962C8B-B14F-4D97-AF65-F5344CB8AC3E}">
        <p14:creationId xmlns:p14="http://schemas.microsoft.com/office/powerpoint/2010/main" val="1092709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p:txBody>
          <a:bodyPr/>
          <a:lstStyle/>
          <a:p>
            <a:r>
              <a:rPr lang="en-US" smtClean="0"/>
              <a:t>General guidelines for ethical decision-making include:</a:t>
            </a:r>
          </a:p>
          <a:p>
            <a:pPr>
              <a:buFontTx/>
              <a:buNone/>
            </a:pPr>
            <a:r>
              <a:rPr lang="en-US" smtClean="0"/>
              <a:t>	A. Adhere to a code of ethics</a:t>
            </a:r>
          </a:p>
          <a:p>
            <a:pPr>
              <a:buFontTx/>
              <a:buNone/>
            </a:pPr>
            <a:r>
              <a:rPr lang="en-US" smtClean="0"/>
              <a:t>	B. Be accountable</a:t>
            </a:r>
          </a:p>
          <a:p>
            <a:pPr>
              <a:buFontTx/>
              <a:buNone/>
            </a:pPr>
            <a:r>
              <a:rPr lang="en-US" smtClean="0"/>
              <a:t>	C. Collect the facts</a:t>
            </a:r>
          </a:p>
          <a:p>
            <a:pPr>
              <a:buFontTx/>
              <a:buNone/>
            </a:pPr>
            <a:r>
              <a:rPr lang="en-US" smtClean="0"/>
              <a:t>	D. Identify standards of behavior</a:t>
            </a:r>
          </a:p>
        </p:txBody>
      </p:sp>
      <p:sp>
        <p:nvSpPr>
          <p:cNvPr id="2" name="Title 1"/>
          <p:cNvSpPr>
            <a:spLocks noGrp="1"/>
          </p:cNvSpPr>
          <p:nvPr>
            <p:ph type="title"/>
          </p:nvPr>
        </p:nvSpPr>
        <p:spPr/>
        <p:txBody>
          <a:bodyPr/>
          <a:lstStyle/>
          <a:p>
            <a:pPr>
              <a:defRPr/>
            </a:pPr>
            <a:r>
              <a:rPr lang="en-US" smtClean="0"/>
              <a:t>Question</a:t>
            </a:r>
          </a:p>
        </p:txBody>
      </p:sp>
    </p:spTree>
    <p:extLst>
      <p:ext uri="{BB962C8B-B14F-4D97-AF65-F5344CB8AC3E}">
        <p14:creationId xmlns:p14="http://schemas.microsoft.com/office/powerpoint/2010/main" val="1564175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p:txBody>
          <a:bodyPr/>
          <a:lstStyle/>
          <a:p>
            <a:r>
              <a:rPr lang="en-US" smtClean="0"/>
              <a:t>C. Collect the facts</a:t>
            </a:r>
          </a:p>
          <a:p>
            <a:r>
              <a:rPr lang="en-US" smtClean="0"/>
              <a:t>Rationale: Guidelines include collecting all the facts. A code of ethics identifies standards of behavior and personal accountability is one of those behaviors.  </a:t>
            </a:r>
          </a:p>
        </p:txBody>
      </p:sp>
      <p:sp>
        <p:nvSpPr>
          <p:cNvPr id="2" name="Title 1"/>
          <p:cNvSpPr>
            <a:spLocks noGrp="1"/>
          </p:cNvSpPr>
          <p:nvPr>
            <p:ph type="title"/>
          </p:nvPr>
        </p:nvSpPr>
        <p:spPr/>
        <p:txBody>
          <a:bodyPr/>
          <a:lstStyle/>
          <a:p>
            <a:pPr>
              <a:defRPr/>
            </a:pPr>
            <a:r>
              <a:rPr lang="en-US" smtClean="0"/>
              <a:t>Answer</a:t>
            </a:r>
          </a:p>
        </p:txBody>
      </p:sp>
    </p:spTree>
    <p:extLst>
      <p:ext uri="{BB962C8B-B14F-4D97-AF65-F5344CB8AC3E}">
        <p14:creationId xmlns:p14="http://schemas.microsoft.com/office/powerpoint/2010/main" val="37425812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330200" y="2276475"/>
            <a:ext cx="8613775" cy="3686175"/>
          </a:xfrm>
        </p:spPr>
        <p:txBody>
          <a:bodyPr/>
          <a:lstStyle/>
          <a:p>
            <a:r>
              <a:rPr lang="en-US" smtClean="0"/>
              <a:t>Is the following statement true or false?</a:t>
            </a:r>
          </a:p>
          <a:p>
            <a:pPr>
              <a:buFontTx/>
              <a:buNone/>
            </a:pPr>
            <a:r>
              <a:rPr lang="en-US" smtClean="0"/>
              <a:t>   Disregard for basic human rights is an ethical dilemma.</a:t>
            </a:r>
          </a:p>
        </p:txBody>
      </p:sp>
      <p:sp>
        <p:nvSpPr>
          <p:cNvPr id="2" name="Title 1"/>
          <p:cNvSpPr>
            <a:spLocks noGrp="1"/>
          </p:cNvSpPr>
          <p:nvPr>
            <p:ph type="title"/>
          </p:nvPr>
        </p:nvSpPr>
        <p:spPr/>
        <p:txBody>
          <a:bodyPr/>
          <a:lstStyle/>
          <a:p>
            <a:pPr>
              <a:defRPr/>
            </a:pPr>
            <a:r>
              <a:rPr lang="en-US" smtClean="0"/>
              <a:t>Question</a:t>
            </a:r>
          </a:p>
        </p:txBody>
      </p:sp>
    </p:spTree>
    <p:extLst>
      <p:ext uri="{BB962C8B-B14F-4D97-AF65-F5344CB8AC3E}">
        <p14:creationId xmlns:p14="http://schemas.microsoft.com/office/powerpoint/2010/main" val="5896372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p:txBody>
          <a:bodyPr/>
          <a:lstStyle/>
          <a:p>
            <a:r>
              <a:rPr lang="en-US" smtClean="0"/>
              <a:t>False</a:t>
            </a:r>
          </a:p>
          <a:p>
            <a:r>
              <a:rPr lang="en-US" smtClean="0"/>
              <a:t>Rationale: Disregard for basic human rights is unethical behavior. There  is no question that this is right or wrong. It is wrong behavior.</a:t>
            </a:r>
          </a:p>
        </p:txBody>
      </p:sp>
      <p:sp>
        <p:nvSpPr>
          <p:cNvPr id="2" name="Title 1"/>
          <p:cNvSpPr>
            <a:spLocks noGrp="1"/>
          </p:cNvSpPr>
          <p:nvPr>
            <p:ph type="title"/>
          </p:nvPr>
        </p:nvSpPr>
        <p:spPr/>
        <p:txBody>
          <a:bodyPr/>
          <a:lstStyle/>
          <a:p>
            <a:pPr>
              <a:defRPr/>
            </a:pPr>
            <a:r>
              <a:rPr lang="en-US" smtClean="0"/>
              <a:t>Answer</a:t>
            </a:r>
          </a:p>
        </p:txBody>
      </p:sp>
    </p:spTree>
    <p:extLst>
      <p:ext uri="{BB962C8B-B14F-4D97-AF65-F5344CB8AC3E}">
        <p14:creationId xmlns:p14="http://schemas.microsoft.com/office/powerpoint/2010/main" val="37973482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330200" y="1676399"/>
            <a:ext cx="8613775" cy="4356101"/>
          </a:xfrm>
        </p:spPr>
        <p:txBody>
          <a:bodyPr/>
          <a:lstStyle/>
          <a:p>
            <a:r>
              <a:rPr lang="en-US" dirty="0" smtClean="0"/>
              <a:t>Study of right and wrong related to human conduct</a:t>
            </a:r>
          </a:p>
          <a:p>
            <a:r>
              <a:rPr lang="en-US" dirty="0" smtClean="0"/>
              <a:t>Knowledge of right and wrong related to:</a:t>
            </a:r>
          </a:p>
          <a:p>
            <a:pPr lvl="1"/>
            <a:r>
              <a:rPr lang="en-US" b="1" dirty="0" smtClean="0"/>
              <a:t>Individual-</a:t>
            </a:r>
            <a:r>
              <a:rPr lang="en-US" dirty="0" smtClean="0"/>
              <a:t>value system developed early in life, involves beliefs about relationships with and responsibilities to other people; change over a lifetime</a:t>
            </a:r>
          </a:p>
          <a:p>
            <a:pPr lvl="1"/>
            <a:r>
              <a:rPr lang="en-US" b="1" dirty="0" smtClean="0"/>
              <a:t>Society</a:t>
            </a:r>
            <a:r>
              <a:rPr lang="en-US" dirty="0" smtClean="0"/>
              <a:t>-may be written as laws, define the rights of society; continually refined</a:t>
            </a:r>
            <a:endParaRPr lang="en-US" b="1" dirty="0" smtClean="0"/>
          </a:p>
          <a:p>
            <a:pPr lvl="1"/>
            <a:r>
              <a:rPr lang="en-US" b="1" dirty="0" smtClean="0"/>
              <a:t>Situation</a:t>
            </a:r>
            <a:r>
              <a:rPr lang="en-US" dirty="0" smtClean="0"/>
              <a:t>-determining right and wrong behaviors depends on the situation; not always a clear right or wrong action</a:t>
            </a:r>
            <a:endParaRPr lang="en-US" b="1" dirty="0" smtClean="0"/>
          </a:p>
        </p:txBody>
      </p:sp>
      <p:sp>
        <p:nvSpPr>
          <p:cNvPr id="2" name="Title 1"/>
          <p:cNvSpPr>
            <a:spLocks noGrp="1"/>
          </p:cNvSpPr>
          <p:nvPr>
            <p:ph type="title"/>
          </p:nvPr>
        </p:nvSpPr>
        <p:spPr/>
        <p:txBody>
          <a:bodyPr/>
          <a:lstStyle/>
          <a:p>
            <a:pPr>
              <a:defRPr/>
            </a:pPr>
            <a:r>
              <a:rPr lang="en-US" smtClean="0"/>
              <a:t>Ethics	</a:t>
            </a:r>
          </a:p>
        </p:txBody>
      </p:sp>
    </p:spTree>
    <p:extLst>
      <p:ext uri="{BB962C8B-B14F-4D97-AF65-F5344CB8AC3E}">
        <p14:creationId xmlns:p14="http://schemas.microsoft.com/office/powerpoint/2010/main" val="2640921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normAutofit/>
          </a:bodyPr>
          <a:lstStyle/>
          <a:p>
            <a:r>
              <a:rPr lang="en-US" b="1" smtClean="0"/>
              <a:t>Nurses</a:t>
            </a:r>
          </a:p>
          <a:p>
            <a:pPr lvl="1"/>
            <a:r>
              <a:rPr lang="en-US" smtClean="0"/>
              <a:t>Have the ability and obligation to help patients</a:t>
            </a:r>
          </a:p>
          <a:p>
            <a:pPr lvl="1"/>
            <a:r>
              <a:rPr lang="en-US" smtClean="0"/>
              <a:t>Internalize the concept of what it means to be a human being</a:t>
            </a:r>
          </a:p>
          <a:p>
            <a:pPr lvl="1"/>
            <a:r>
              <a:rPr lang="en-US" smtClean="0"/>
              <a:t>Accept personal responsibility for relationships</a:t>
            </a:r>
          </a:p>
          <a:p>
            <a:pPr lvl="1"/>
            <a:r>
              <a:rPr lang="en-US" smtClean="0"/>
              <a:t>Are obligated to do good and not harm</a:t>
            </a:r>
          </a:p>
          <a:p>
            <a:pPr lvl="1"/>
            <a:r>
              <a:rPr lang="en-US" smtClean="0"/>
              <a:t>Are committed to providing high quality care to all human beings</a:t>
            </a:r>
          </a:p>
        </p:txBody>
      </p:sp>
      <p:sp>
        <p:nvSpPr>
          <p:cNvPr id="2" name="Title 1"/>
          <p:cNvSpPr>
            <a:spLocks noGrp="1"/>
          </p:cNvSpPr>
          <p:nvPr>
            <p:ph type="title"/>
          </p:nvPr>
        </p:nvSpPr>
        <p:spPr/>
        <p:txBody>
          <a:bodyPr/>
          <a:lstStyle/>
          <a:p>
            <a:pPr>
              <a:defRPr/>
            </a:pPr>
            <a:r>
              <a:rPr lang="en-US" smtClean="0"/>
              <a:t>Nursing and Ethics</a:t>
            </a:r>
          </a:p>
        </p:txBody>
      </p:sp>
    </p:spTree>
    <p:extLst>
      <p:ext uri="{BB962C8B-B14F-4D97-AF65-F5344CB8AC3E}">
        <p14:creationId xmlns:p14="http://schemas.microsoft.com/office/powerpoint/2010/main" val="2628068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lstStyle/>
          <a:p>
            <a:r>
              <a:rPr lang="en-US" b="1" dirty="0" smtClean="0"/>
              <a:t>Code of Ethics</a:t>
            </a:r>
          </a:p>
          <a:p>
            <a:pPr lvl="1"/>
            <a:r>
              <a:rPr lang="en-US" dirty="0" smtClean="0"/>
              <a:t>NFLPN and NAPNES</a:t>
            </a:r>
          </a:p>
          <a:p>
            <a:pPr lvl="1"/>
            <a:r>
              <a:rPr lang="en-US" dirty="0" smtClean="0"/>
              <a:t>Purpose is to provide a list of rules of good conduct</a:t>
            </a:r>
          </a:p>
          <a:p>
            <a:pPr lvl="1"/>
            <a:r>
              <a:rPr lang="en-US" dirty="0" smtClean="0"/>
              <a:t>Attempt to describe the ideals of a group</a:t>
            </a:r>
          </a:p>
          <a:p>
            <a:pPr lvl="1"/>
            <a:r>
              <a:rPr lang="en-US" dirty="0" smtClean="0"/>
              <a:t>Identify standards of behavior</a:t>
            </a:r>
          </a:p>
        </p:txBody>
      </p:sp>
      <p:sp>
        <p:nvSpPr>
          <p:cNvPr id="2" name="Title 1"/>
          <p:cNvSpPr>
            <a:spLocks noGrp="1"/>
          </p:cNvSpPr>
          <p:nvPr>
            <p:ph type="title"/>
          </p:nvPr>
        </p:nvSpPr>
        <p:spPr/>
        <p:txBody>
          <a:bodyPr/>
          <a:lstStyle/>
          <a:p>
            <a:pPr>
              <a:defRPr/>
            </a:pPr>
            <a:r>
              <a:rPr lang="en-US" smtClean="0"/>
              <a:t>Nursing and Ethics</a:t>
            </a:r>
          </a:p>
        </p:txBody>
      </p:sp>
    </p:spTree>
    <p:extLst>
      <p:ext uri="{BB962C8B-B14F-4D97-AF65-F5344CB8AC3E}">
        <p14:creationId xmlns:p14="http://schemas.microsoft.com/office/powerpoint/2010/main" val="6295017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300038" y="2327275"/>
            <a:ext cx="8613775" cy="3357563"/>
          </a:xfrm>
        </p:spPr>
        <p:txBody>
          <a:bodyPr/>
          <a:lstStyle/>
          <a:p>
            <a:r>
              <a:rPr lang="en-US" b="1" dirty="0" smtClean="0"/>
              <a:t>Being responsible </a:t>
            </a:r>
            <a:r>
              <a:rPr lang="en-US" dirty="0" smtClean="0"/>
              <a:t>means to accept being the cause of an action</a:t>
            </a:r>
          </a:p>
          <a:p>
            <a:r>
              <a:rPr lang="en-US" b="1" dirty="0" smtClean="0"/>
              <a:t>Being accountable </a:t>
            </a:r>
            <a:r>
              <a:rPr lang="en-US" dirty="0" smtClean="0"/>
              <a:t>means to accept the consequences of the action</a:t>
            </a:r>
          </a:p>
          <a:p>
            <a:r>
              <a:rPr lang="en-US" dirty="0" smtClean="0"/>
              <a:t>Gives a feeling of personal satisfaction</a:t>
            </a:r>
          </a:p>
          <a:p>
            <a:r>
              <a:rPr lang="en-US" dirty="0" smtClean="0"/>
              <a:t>Provides peers with a excellent role model</a:t>
            </a:r>
          </a:p>
          <a:p>
            <a:endParaRPr lang="en-US" dirty="0" smtClean="0"/>
          </a:p>
        </p:txBody>
      </p:sp>
      <p:sp>
        <p:nvSpPr>
          <p:cNvPr id="2" name="Title 1"/>
          <p:cNvSpPr>
            <a:spLocks noGrp="1"/>
          </p:cNvSpPr>
          <p:nvPr>
            <p:ph type="title"/>
          </p:nvPr>
        </p:nvSpPr>
        <p:spPr/>
        <p:txBody>
          <a:bodyPr/>
          <a:lstStyle/>
          <a:p>
            <a:pPr>
              <a:defRPr/>
            </a:pPr>
            <a:r>
              <a:rPr lang="en-US" smtClean="0"/>
              <a:t>Personal Accountability</a:t>
            </a:r>
          </a:p>
        </p:txBody>
      </p:sp>
    </p:spTree>
    <p:extLst>
      <p:ext uri="{BB962C8B-B14F-4D97-AF65-F5344CB8AC3E}">
        <p14:creationId xmlns:p14="http://schemas.microsoft.com/office/powerpoint/2010/main" val="3721494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360363" y="2406650"/>
            <a:ext cx="8613775" cy="3455988"/>
          </a:xfrm>
        </p:spPr>
        <p:txBody>
          <a:bodyPr/>
          <a:lstStyle/>
          <a:p>
            <a:r>
              <a:rPr lang="en-US" dirty="0" smtClean="0"/>
              <a:t>Failure to adhere to a code of ethics</a:t>
            </a:r>
          </a:p>
          <a:p>
            <a:r>
              <a:rPr lang="en-US" dirty="0" smtClean="0"/>
              <a:t>Failure to base practice on high ethical standards</a:t>
            </a:r>
          </a:p>
          <a:p>
            <a:r>
              <a:rPr lang="en-US" dirty="0" smtClean="0"/>
              <a:t>Disregard for basic human rights</a:t>
            </a:r>
          </a:p>
          <a:p>
            <a:r>
              <a:rPr lang="en-US" dirty="0" smtClean="0"/>
              <a:t>Examples:  referring to the patient by their diagnosis, ignoring patient requests, documenting procedures not completed, ignoring isolation signs, not washing hands properly….</a:t>
            </a:r>
          </a:p>
        </p:txBody>
      </p:sp>
      <p:sp>
        <p:nvSpPr>
          <p:cNvPr id="2" name="Title 1"/>
          <p:cNvSpPr>
            <a:spLocks noGrp="1"/>
          </p:cNvSpPr>
          <p:nvPr>
            <p:ph type="title"/>
          </p:nvPr>
        </p:nvSpPr>
        <p:spPr/>
        <p:txBody>
          <a:bodyPr/>
          <a:lstStyle/>
          <a:p>
            <a:pPr>
              <a:defRPr/>
            </a:pPr>
            <a:r>
              <a:rPr lang="en-US" smtClean="0"/>
              <a:t>Unethical Behavior</a:t>
            </a:r>
          </a:p>
        </p:txBody>
      </p:sp>
    </p:spTree>
    <p:extLst>
      <p:ext uri="{BB962C8B-B14F-4D97-AF65-F5344CB8AC3E}">
        <p14:creationId xmlns:p14="http://schemas.microsoft.com/office/powerpoint/2010/main" val="33740260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381000" y="1752600"/>
            <a:ext cx="8613775" cy="4508500"/>
          </a:xfrm>
        </p:spPr>
        <p:txBody>
          <a:bodyPr>
            <a:normAutofit/>
          </a:bodyPr>
          <a:lstStyle/>
          <a:p>
            <a:r>
              <a:rPr lang="en-US" dirty="0" smtClean="0"/>
              <a:t>Conflict or opposition between:</a:t>
            </a:r>
          </a:p>
          <a:p>
            <a:pPr lvl="1"/>
            <a:r>
              <a:rPr lang="en-US" dirty="0" smtClean="0"/>
              <a:t>Personal values</a:t>
            </a:r>
          </a:p>
          <a:p>
            <a:pPr lvl="1"/>
            <a:r>
              <a:rPr lang="en-US" dirty="0" smtClean="0"/>
              <a:t>Moral principles</a:t>
            </a:r>
          </a:p>
          <a:p>
            <a:pPr lvl="1"/>
            <a:r>
              <a:rPr lang="en-US" dirty="0" smtClean="0"/>
              <a:t>Laws</a:t>
            </a:r>
          </a:p>
          <a:p>
            <a:pPr lvl="1"/>
            <a:r>
              <a:rPr lang="en-US" dirty="0" smtClean="0"/>
              <a:t>Personal and professional obligations</a:t>
            </a:r>
          </a:p>
          <a:p>
            <a:pPr lvl="1"/>
            <a:r>
              <a:rPr lang="en-US" dirty="0" smtClean="0"/>
              <a:t>The rights of individuals and society</a:t>
            </a:r>
          </a:p>
          <a:p>
            <a:r>
              <a:rPr lang="en-US" dirty="0" smtClean="0"/>
              <a:t>No right or wrong answer-varies from situation to situation</a:t>
            </a:r>
          </a:p>
          <a:p>
            <a:r>
              <a:rPr lang="en-US" dirty="0" smtClean="0"/>
              <a:t>Legal versus ethical problems-Ex.: the nurse who is stealing drugs is not only breaking the law but also creating an ethical dilemma for the people with whom he or she works. </a:t>
            </a:r>
          </a:p>
        </p:txBody>
      </p:sp>
      <p:sp>
        <p:nvSpPr>
          <p:cNvPr id="2" name="Title 1"/>
          <p:cNvSpPr>
            <a:spLocks noGrp="1"/>
          </p:cNvSpPr>
          <p:nvPr>
            <p:ph type="title"/>
          </p:nvPr>
        </p:nvSpPr>
        <p:spPr>
          <a:xfrm>
            <a:off x="381000" y="609600"/>
            <a:ext cx="8524875" cy="914400"/>
          </a:xfrm>
        </p:spPr>
        <p:txBody>
          <a:bodyPr>
            <a:normAutofit fontScale="90000"/>
          </a:bodyPr>
          <a:lstStyle/>
          <a:p>
            <a:pPr>
              <a:defRPr/>
            </a:pPr>
            <a:r>
              <a:rPr lang="en-US" dirty="0" smtClean="0"/>
              <a:t>Ethical Dilemmas</a:t>
            </a:r>
            <a:br>
              <a:rPr lang="en-US" dirty="0" smtClean="0"/>
            </a:br>
            <a:r>
              <a:rPr lang="en-US" dirty="0" smtClean="0"/>
              <a:t> </a:t>
            </a:r>
            <a:r>
              <a:rPr lang="en-US" sz="3200" dirty="0" smtClean="0"/>
              <a:t>(box 10-1, page 222)</a:t>
            </a:r>
            <a:r>
              <a:rPr lang="en-US" dirty="0" smtClean="0"/>
              <a:t> </a:t>
            </a:r>
          </a:p>
        </p:txBody>
      </p:sp>
    </p:spTree>
    <p:extLst>
      <p:ext uri="{BB962C8B-B14F-4D97-AF65-F5344CB8AC3E}">
        <p14:creationId xmlns:p14="http://schemas.microsoft.com/office/powerpoint/2010/main" val="33272946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872067" y="1524000"/>
            <a:ext cx="7408333" cy="4602163"/>
          </a:xfrm>
        </p:spPr>
        <p:txBody>
          <a:bodyPr/>
          <a:lstStyle/>
          <a:p>
            <a:r>
              <a:rPr lang="en-US" b="1" dirty="0" smtClean="0"/>
              <a:t>General Guidelines for Ethical Decision-Making</a:t>
            </a:r>
          </a:p>
          <a:p>
            <a:pPr lvl="1"/>
            <a:r>
              <a:rPr lang="en-US" b="1" dirty="0" smtClean="0"/>
              <a:t>Collect the facts</a:t>
            </a:r>
            <a:r>
              <a:rPr lang="en-US" dirty="0" smtClean="0"/>
              <a:t>-Did you directly observe the behavior? Did the situation happen once or frequently?</a:t>
            </a:r>
          </a:p>
          <a:p>
            <a:pPr lvl="1"/>
            <a:r>
              <a:rPr lang="en-US" b="1" dirty="0" smtClean="0"/>
              <a:t>Ask questions about behavior</a:t>
            </a:r>
            <a:r>
              <a:rPr lang="en-US" dirty="0" smtClean="0"/>
              <a:t>-What would happen if everyone acted or behaved in the manner in question?</a:t>
            </a:r>
          </a:p>
          <a:p>
            <a:pPr lvl="1"/>
            <a:r>
              <a:rPr lang="en-US" b="1" dirty="0" smtClean="0"/>
              <a:t>Discuss concerns with an authority</a:t>
            </a:r>
            <a:r>
              <a:rPr lang="en-US" dirty="0" smtClean="0"/>
              <a:t>-someone with extensive experience and knowledge.</a:t>
            </a:r>
          </a:p>
          <a:p>
            <a:pPr lvl="1"/>
            <a:r>
              <a:rPr lang="en-US" b="1" dirty="0" smtClean="0"/>
              <a:t>Understand your motivation and choose course of action</a:t>
            </a:r>
            <a:r>
              <a:rPr lang="en-US" dirty="0" smtClean="0"/>
              <a:t>-Should you do nothing? Should you pursue your concerns?</a:t>
            </a:r>
          </a:p>
          <a:p>
            <a:pPr lvl="1"/>
            <a:r>
              <a:rPr lang="en-US" dirty="0" smtClean="0"/>
              <a:t>Prepare to accept consequences</a:t>
            </a:r>
          </a:p>
        </p:txBody>
      </p:sp>
      <p:sp>
        <p:nvSpPr>
          <p:cNvPr id="2" name="Title 1"/>
          <p:cNvSpPr>
            <a:spLocks noGrp="1"/>
          </p:cNvSpPr>
          <p:nvPr>
            <p:ph type="title"/>
          </p:nvPr>
        </p:nvSpPr>
        <p:spPr/>
        <p:txBody>
          <a:bodyPr/>
          <a:lstStyle/>
          <a:p>
            <a:pPr>
              <a:defRPr/>
            </a:pPr>
            <a:r>
              <a:rPr lang="en-US" smtClean="0"/>
              <a:t>Ethical Dilemmas</a:t>
            </a:r>
          </a:p>
        </p:txBody>
      </p:sp>
    </p:spTree>
    <p:extLst>
      <p:ext uri="{BB962C8B-B14F-4D97-AF65-F5344CB8AC3E}">
        <p14:creationId xmlns:p14="http://schemas.microsoft.com/office/powerpoint/2010/main" val="21795865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429</TotalTime>
  <Words>1141</Words>
  <Application>Microsoft Office PowerPoint</Application>
  <PresentationFormat>On-screen Show (4:3)</PresentationFormat>
  <Paragraphs>130</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Waveform</vt:lpstr>
      <vt:lpstr>Chapter 10Ethical Issues in Health Care</vt:lpstr>
      <vt:lpstr>OBJECTIVES</vt:lpstr>
      <vt:lpstr>Ethics </vt:lpstr>
      <vt:lpstr>Nursing and Ethics</vt:lpstr>
      <vt:lpstr>Nursing and Ethics</vt:lpstr>
      <vt:lpstr>Personal Accountability</vt:lpstr>
      <vt:lpstr>Unethical Behavior</vt:lpstr>
      <vt:lpstr>Ethical Dilemmas  (box 10-1, page 222) </vt:lpstr>
      <vt:lpstr>Ethical Dilemmas</vt:lpstr>
      <vt:lpstr>Ethical Issues in Nursing</vt:lpstr>
      <vt:lpstr>Ethical Issues in Nursing</vt:lpstr>
      <vt:lpstr>Bioethics</vt:lpstr>
      <vt:lpstr>Bioethics</vt:lpstr>
      <vt:lpstr>Bioethics</vt:lpstr>
      <vt:lpstr>Bioethics</vt:lpstr>
      <vt:lpstr>Bioethics</vt:lpstr>
      <vt:lpstr>Bioethics</vt:lpstr>
      <vt:lpstr>Question</vt:lpstr>
      <vt:lpstr>Answer</vt:lpstr>
      <vt:lpstr>Question</vt:lpstr>
      <vt:lpstr>Answer</vt:lpstr>
      <vt:lpstr>Question</vt:lpstr>
      <vt:lpstr>Answer</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10Ethical Issues in Health Care</dc:title>
  <dc:creator>L.GRANT</dc:creator>
  <cp:lastModifiedBy>L.GRANT</cp:lastModifiedBy>
  <cp:revision>12</cp:revision>
  <dcterms:created xsi:type="dcterms:W3CDTF">2013-04-09T16:52:27Z</dcterms:created>
  <dcterms:modified xsi:type="dcterms:W3CDTF">2013-04-25T19:15:33Z</dcterms:modified>
</cp:coreProperties>
</file>