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</p:sldMasterIdLst>
  <p:notesMasterIdLst>
    <p:notesMasterId r:id="rId23"/>
  </p:notesMasterIdLst>
  <p:sldIdLst>
    <p:sldId id="261" r:id="rId4"/>
    <p:sldId id="267" r:id="rId5"/>
    <p:sldId id="257" r:id="rId6"/>
    <p:sldId id="258" r:id="rId7"/>
    <p:sldId id="259" r:id="rId8"/>
    <p:sldId id="262" r:id="rId9"/>
    <p:sldId id="263" r:id="rId10"/>
    <p:sldId id="264" r:id="rId11"/>
    <p:sldId id="271" r:id="rId12"/>
    <p:sldId id="270" r:id="rId13"/>
    <p:sldId id="272" r:id="rId14"/>
    <p:sldId id="277" r:id="rId15"/>
    <p:sldId id="269" r:id="rId16"/>
    <p:sldId id="265" r:id="rId17"/>
    <p:sldId id="273" r:id="rId18"/>
    <p:sldId id="274" r:id="rId19"/>
    <p:sldId id="278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77B"/>
    <a:srgbClr val="D6A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AF689-A74A-4752-880F-EE02C721E767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3480F-ABC2-46D7-89CC-7919C9CA5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3480F-ABC2-46D7-89CC-7919C9CA5A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3480F-ABC2-46D7-89CC-7919C9CA5A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3480F-ABC2-46D7-89CC-7919C9CA5A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74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74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74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74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748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48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48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15EAD4-F1C4-44FB-AE4C-722DE04034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7448EA-199D-44C7-BBBD-B8941E9E09C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FE0CBB-3A9E-4D15-AE17-1DECF65DA3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3DF714-9640-4D29-A681-4E278E18C3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1303D1-02C9-4871-BE09-6A0968386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624E3B-0385-4D98-83C4-B2B395E8B1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4CB85B-EDF5-4288-B7BF-1BC16C6035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F4954E-D425-448F-BCB1-4EA180B33CD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790E8-5DDB-477E-B874-093BE0DDFB7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6AC02-778C-45F6-9549-CAE5D14384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B74ACB-185E-4580-8984-585A0CA309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64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64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6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D7CD36-4283-41B6-82A9-F413CAC0E0A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64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BC8701-C857-433F-A03C-5D6BEED73C0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B960E2-6118-486A-9083-A0F11872B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D7CD36-4283-41B6-82A9-F413CAC0E0A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PowerPoint_Presentation2.ppt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PowerPoint_Presentation1.ppt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Comparativos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Comparatives of difference and of equality.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Narrow" pitchFamily="34" charset="0"/>
              </a:rPr>
              <a:t>Resumen</a:t>
            </a:r>
            <a:r>
              <a:rPr lang="en-US" dirty="0" smtClean="0">
                <a:latin typeface="Arial Narrow" pitchFamily="34" charset="0"/>
              </a:rPr>
              <a:t> de los </a:t>
            </a:r>
            <a:r>
              <a:rPr lang="en-US" dirty="0" err="1" smtClean="0">
                <a:latin typeface="Arial Narrow" pitchFamily="34" charset="0"/>
              </a:rPr>
              <a:t>comparativos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irregulares</a:t>
            </a:r>
            <a:r>
              <a:rPr lang="en-US" dirty="0" smtClean="0">
                <a:latin typeface="Arial Narrow" pitchFamily="34" charset="0"/>
              </a:rPr>
              <a:t>: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err="1" smtClean="0"/>
              <a:t>bueno</a:t>
            </a:r>
            <a:r>
              <a:rPr lang="en-US" dirty="0" smtClean="0"/>
              <a:t>/ </a:t>
            </a:r>
            <a:r>
              <a:rPr lang="en-US" dirty="0" err="1" smtClean="0"/>
              <a:t>bien</a:t>
            </a:r>
            <a:r>
              <a:rPr lang="en-US" dirty="0" smtClean="0"/>
              <a:t>				</a:t>
            </a:r>
            <a:r>
              <a:rPr lang="en-US" dirty="0" err="1" smtClean="0"/>
              <a:t>mejor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err="1" smtClean="0"/>
              <a:t>malo</a:t>
            </a:r>
            <a:r>
              <a:rPr lang="en-US" dirty="0" smtClean="0"/>
              <a:t>  /mal                               	</a:t>
            </a:r>
            <a:r>
              <a:rPr lang="en-US" dirty="0" err="1" smtClean="0"/>
              <a:t>peor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joven</a:t>
            </a:r>
            <a:r>
              <a:rPr lang="en-US" dirty="0" smtClean="0"/>
              <a:t>				</a:t>
            </a:r>
            <a:r>
              <a:rPr lang="en-US" dirty="0" err="1" smtClean="0"/>
              <a:t>menor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viejo</a:t>
            </a:r>
            <a:r>
              <a:rPr lang="en-US" dirty="0" smtClean="0"/>
              <a:t>					mayor</a:t>
            </a:r>
          </a:p>
          <a:p>
            <a:pPr algn="ctr">
              <a:buNone/>
            </a:pP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pequeño</a:t>
            </a:r>
            <a:r>
              <a:rPr lang="en-US" dirty="0" smtClean="0"/>
              <a:t>				</a:t>
            </a:r>
            <a:r>
              <a:rPr lang="en-US" dirty="0" err="1" smtClean="0"/>
              <a:t>menor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 				mayor</a:t>
            </a:r>
            <a:endParaRPr lang="en-US" dirty="0"/>
          </a:p>
        </p:txBody>
      </p:sp>
      <p:cxnSp>
        <p:nvCxnSpPr>
          <p:cNvPr id="5" name="Straight Arrow Connector 4"/>
          <p:cNvCxnSpPr>
            <a:cxnSpLocks noChangeAspect="1"/>
          </p:cNvCxnSpPr>
          <p:nvPr/>
        </p:nvCxnSpPr>
        <p:spPr>
          <a:xfrm>
            <a:off x="3124200" y="1524000"/>
            <a:ext cx="1981200" cy="1588"/>
          </a:xfrm>
          <a:prstGeom prst="straightConnector1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Aspect="1"/>
          </p:cNvCxnSpPr>
          <p:nvPr/>
        </p:nvCxnSpPr>
        <p:spPr>
          <a:xfrm>
            <a:off x="3124200" y="2209800"/>
            <a:ext cx="1981200" cy="1588"/>
          </a:xfrm>
          <a:prstGeom prst="straightConnector1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 noChangeAspect="1"/>
          </p:cNvCxnSpPr>
          <p:nvPr/>
        </p:nvCxnSpPr>
        <p:spPr>
          <a:xfrm>
            <a:off x="3124200" y="3276600"/>
            <a:ext cx="1981200" cy="1588"/>
          </a:xfrm>
          <a:prstGeom prst="straightConnector1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Aspect="1"/>
          </p:cNvCxnSpPr>
          <p:nvPr/>
        </p:nvCxnSpPr>
        <p:spPr>
          <a:xfrm>
            <a:off x="3124200" y="3962400"/>
            <a:ext cx="1981200" cy="1588"/>
          </a:xfrm>
          <a:prstGeom prst="straightConnector1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</p:cNvCxnSpPr>
          <p:nvPr/>
        </p:nvCxnSpPr>
        <p:spPr>
          <a:xfrm>
            <a:off x="3276600" y="5029200"/>
            <a:ext cx="1981200" cy="1588"/>
          </a:xfrm>
          <a:prstGeom prst="straightConnector1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</p:cNvCxnSpPr>
          <p:nvPr/>
        </p:nvCxnSpPr>
        <p:spPr>
          <a:xfrm>
            <a:off x="3276600" y="5638800"/>
            <a:ext cx="1981200" cy="1588"/>
          </a:xfrm>
          <a:prstGeom prst="straightConnector1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/>
          <a:lstStyle/>
          <a:p>
            <a:r>
              <a:rPr lang="en-US" dirty="0" err="1" smtClean="0"/>
              <a:t>Ejercicios</a:t>
            </a:r>
            <a:r>
              <a:rPr lang="en-US" dirty="0" smtClean="0"/>
              <a:t> de </a:t>
            </a:r>
            <a:r>
              <a:rPr lang="en-US" dirty="0" err="1" smtClean="0"/>
              <a:t>aplicación</a:t>
            </a:r>
            <a:r>
              <a:rPr lang="en-US" dirty="0" smtClean="0"/>
              <a:t>             </a:t>
            </a:r>
            <a:r>
              <a:rPr lang="en-US" dirty="0" smtClean="0">
                <a:solidFill>
                  <a:srgbClr val="FF0000"/>
                </a:solidFill>
              </a:rPr>
              <a:t>#49</a:t>
            </a:r>
            <a:r>
              <a:rPr lang="en-US" dirty="0" smtClean="0"/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 err="1" smtClean="0"/>
              <a:t>Escribe</a:t>
            </a:r>
            <a:r>
              <a:rPr lang="en-US" u="sng" dirty="0" smtClean="0"/>
              <a:t> </a:t>
            </a:r>
            <a:r>
              <a:rPr lang="en-US" u="sng" dirty="0" err="1" smtClean="0"/>
              <a:t>las</a:t>
            </a:r>
            <a:r>
              <a:rPr lang="en-US" u="sng" dirty="0" smtClean="0"/>
              <a:t> </a:t>
            </a:r>
            <a:r>
              <a:rPr lang="en-US" u="sng" dirty="0" err="1" smtClean="0"/>
              <a:t>oraciones</a:t>
            </a:r>
            <a:r>
              <a:rPr lang="en-US" u="sng" dirty="0" smtClean="0"/>
              <a:t> con </a:t>
            </a:r>
            <a:r>
              <a:rPr lang="en-US" u="sng" dirty="0" err="1" smtClean="0"/>
              <a:t>comparativos</a:t>
            </a:r>
            <a:r>
              <a:rPr lang="en-US" u="sng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1.  Juliana </a:t>
            </a:r>
            <a:r>
              <a:rPr lang="en-US" dirty="0" err="1" smtClean="0"/>
              <a:t>es</a:t>
            </a:r>
            <a:r>
              <a:rPr lang="en-US" dirty="0" smtClean="0"/>
              <a:t> ________ </a:t>
            </a:r>
            <a:r>
              <a:rPr lang="en-US" dirty="0" err="1" smtClean="0"/>
              <a:t>baja</a:t>
            </a:r>
            <a:r>
              <a:rPr lang="en-US" dirty="0" smtClean="0"/>
              <a:t> _______ </a:t>
            </a:r>
            <a:r>
              <a:rPr lang="en-US" dirty="0" err="1" smtClean="0"/>
              <a:t>Raúl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Mi padre </a:t>
            </a:r>
            <a:r>
              <a:rPr lang="en-US" dirty="0" err="1" smtClean="0"/>
              <a:t>es</a:t>
            </a:r>
            <a:r>
              <a:rPr lang="en-US" dirty="0" smtClean="0"/>
              <a:t> ___________ _________ mi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mamá</a:t>
            </a:r>
            <a:r>
              <a:rPr lang="en-US" dirty="0" smtClean="0"/>
              <a:t>.   (</a:t>
            </a:r>
            <a:r>
              <a:rPr lang="en-US" dirty="0" err="1" smtClean="0"/>
              <a:t>Mamá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43 </a:t>
            </a:r>
            <a:r>
              <a:rPr lang="en-US" dirty="0" err="1" smtClean="0"/>
              <a:t>años</a:t>
            </a:r>
            <a:r>
              <a:rPr lang="en-US" dirty="0" smtClean="0"/>
              <a:t> y </a:t>
            </a:r>
            <a:r>
              <a:rPr lang="en-US" dirty="0" err="1" smtClean="0"/>
              <a:t>papá</a:t>
            </a:r>
            <a:r>
              <a:rPr lang="en-US" dirty="0" smtClean="0"/>
              <a:t> 45 </a:t>
            </a:r>
            <a:r>
              <a:rPr lang="en-US" dirty="0" err="1" smtClean="0"/>
              <a:t>años</a:t>
            </a:r>
            <a:r>
              <a:rPr lang="en-US" dirty="0" smtClean="0"/>
              <a:t>.)</a:t>
            </a:r>
          </a:p>
          <a:p>
            <a:pPr marL="514350" indent="-514350">
              <a:buNone/>
            </a:pPr>
            <a:r>
              <a:rPr lang="en-US" dirty="0" smtClean="0"/>
              <a:t>3.  Las </a:t>
            </a:r>
            <a:r>
              <a:rPr lang="en-US" dirty="0" err="1" smtClean="0"/>
              <a:t>matemáticas</a:t>
            </a:r>
            <a:r>
              <a:rPr lang="en-US" dirty="0" smtClean="0"/>
              <a:t> son ________ </a:t>
            </a:r>
            <a:r>
              <a:rPr lang="en-US" dirty="0" err="1" smtClean="0"/>
              <a:t>difíciles</a:t>
            </a:r>
            <a:r>
              <a:rPr lang="en-US" dirty="0" smtClean="0"/>
              <a:t> ______ la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4.  El </a:t>
            </a:r>
            <a:r>
              <a:rPr lang="en-US" dirty="0" err="1" smtClean="0"/>
              <a:t>cubo</a:t>
            </a:r>
            <a:r>
              <a:rPr lang="en-US" dirty="0" smtClean="0"/>
              <a:t>            </a:t>
            </a:r>
            <a:r>
              <a:rPr lang="en-US" dirty="0" err="1" smtClean="0"/>
              <a:t>es</a:t>
            </a:r>
            <a:r>
              <a:rPr lang="en-US" dirty="0" smtClean="0"/>
              <a:t> _________ _______ el </a:t>
            </a:r>
            <a:r>
              <a:rPr lang="en-US" dirty="0" err="1" smtClean="0"/>
              <a:t>prisma</a:t>
            </a:r>
            <a:r>
              <a:rPr lang="en-US" dirty="0" smtClean="0"/>
              <a:t>.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r>
              <a:rPr lang="en-US" dirty="0" smtClean="0"/>
              <a:t>5.   </a:t>
            </a:r>
            <a:r>
              <a:rPr lang="en-US" dirty="0" err="1" smtClean="0"/>
              <a:t>Betti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A.  Su primo </a:t>
            </a:r>
            <a:r>
              <a:rPr lang="en-US" dirty="0" err="1" smtClean="0"/>
              <a:t>tiene</a:t>
            </a:r>
            <a:r>
              <a:rPr lang="en-US" dirty="0" smtClean="0"/>
              <a:t> C.   </a:t>
            </a:r>
            <a:r>
              <a:rPr lang="en-US" dirty="0" err="1" smtClean="0"/>
              <a:t>Betti</a:t>
            </a:r>
            <a:r>
              <a:rPr lang="en-US" dirty="0" smtClean="0"/>
              <a:t> </a:t>
            </a:r>
            <a:r>
              <a:rPr lang="en-US" dirty="0" err="1" smtClean="0"/>
              <a:t>estudia</a:t>
            </a:r>
            <a:r>
              <a:rPr lang="en-US" dirty="0" smtClean="0"/>
              <a:t> _________    _________  </a:t>
            </a:r>
            <a:r>
              <a:rPr lang="en-US" dirty="0" err="1" smtClean="0"/>
              <a:t>su</a:t>
            </a:r>
            <a:r>
              <a:rPr lang="en-US" dirty="0" smtClean="0"/>
              <a:t> primo.   </a:t>
            </a:r>
          </a:p>
          <a:p>
            <a:pPr marL="514350" indent="-514350">
              <a:buNone/>
            </a:pPr>
            <a:r>
              <a:rPr lang="en-US" dirty="0" smtClean="0"/>
              <a:t>6.  Carolina </a:t>
            </a:r>
            <a:r>
              <a:rPr lang="en-US" dirty="0" err="1" smtClean="0"/>
              <a:t>tiene</a:t>
            </a:r>
            <a:r>
              <a:rPr lang="en-US" dirty="0" smtClean="0"/>
              <a:t> $90.  Pedro </a:t>
            </a:r>
            <a:r>
              <a:rPr lang="en-US" dirty="0" err="1" smtClean="0"/>
              <a:t>tiene</a:t>
            </a:r>
            <a:r>
              <a:rPr lang="en-US" dirty="0" smtClean="0"/>
              <a:t> $85.   Pedro </a:t>
            </a:r>
            <a:r>
              <a:rPr lang="en-US" dirty="0" err="1" smtClean="0"/>
              <a:t>tiene</a:t>
            </a:r>
            <a:r>
              <a:rPr lang="en-US" dirty="0" smtClean="0"/>
              <a:t> __________ </a:t>
            </a:r>
            <a:r>
              <a:rPr lang="en-US" dirty="0" err="1" smtClean="0"/>
              <a:t>dinero</a:t>
            </a:r>
            <a:r>
              <a:rPr lang="en-US" dirty="0" smtClean="0"/>
              <a:t> ______ Carolina.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77000" y="1524000"/>
            <a:ext cx="1604962" cy="95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be 4"/>
          <p:cNvSpPr/>
          <p:nvPr/>
        </p:nvSpPr>
        <p:spPr>
          <a:xfrm>
            <a:off x="2133600" y="4038600"/>
            <a:ext cx="381000" cy="381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ttp://www.mathsisfun.com/geometry/images/triangular-pri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3198">
            <a:off x="7165451" y="3864398"/>
            <a:ext cx="1157182" cy="78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Tarea</a:t>
            </a:r>
            <a:r>
              <a:rPr lang="en-US" b="1" dirty="0" smtClean="0"/>
              <a:t>: 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ejercicios</a:t>
            </a:r>
            <a:r>
              <a:rPr lang="en-US" dirty="0" smtClean="0"/>
              <a:t> de </a:t>
            </a:r>
            <a:r>
              <a:rPr lang="en-US" dirty="0" err="1" smtClean="0"/>
              <a:t>aplicación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#50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Escribe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oraciones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table is bigger than the chair.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Mary Ann is more intelligent than Alicia.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That blue dress is more fashionable than the grey suit.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My friend’s mother cooks better than my mom.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have more pairs of shoes than your brother.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Main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264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Presentation" r:id="rId4" imgW="4570544" imgH="3427631" progId="PowerPoint.Show.12">
                  <p:embed/>
                </p:oleObj>
              </mc:Choice>
              <mc:Fallback>
                <p:oleObj name="Presentation" r:id="rId4" imgW="4570544" imgH="3427631" progId="PowerPoint.Show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comparativos</a:t>
            </a:r>
            <a:r>
              <a:rPr lang="en-US" dirty="0" smtClean="0"/>
              <a:t> de </a:t>
            </a:r>
            <a:r>
              <a:rPr lang="en-US" dirty="0" err="1" smtClean="0"/>
              <a:t>igualdad</a:t>
            </a:r>
            <a:r>
              <a:rPr lang="en-US" dirty="0" smtClean="0"/>
              <a:t> con </a:t>
            </a:r>
            <a:r>
              <a:rPr lang="en-US" dirty="0" err="1" smtClean="0"/>
              <a:t>adjetivos</a:t>
            </a: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err="1" smtClean="0"/>
              <a:t>Usamos</a:t>
            </a:r>
            <a:r>
              <a:rPr lang="en-US" dirty="0" smtClean="0"/>
              <a:t>  … tan (</a:t>
            </a:r>
            <a:r>
              <a:rPr lang="en-US" u="sng" dirty="0" err="1" smtClean="0"/>
              <a:t>adjetivo</a:t>
            </a:r>
            <a:r>
              <a:rPr lang="en-US" dirty="0" smtClean="0"/>
              <a:t>) </a:t>
            </a:r>
            <a:r>
              <a:rPr lang="en-US" dirty="0" err="1" smtClean="0"/>
              <a:t>como</a:t>
            </a:r>
            <a:r>
              <a:rPr lang="en-US" dirty="0" smtClean="0"/>
              <a:t>…           </a:t>
            </a:r>
            <a:r>
              <a:rPr lang="en-US" dirty="0" smtClean="0">
                <a:solidFill>
                  <a:srgbClr val="FF0000"/>
                </a:solidFill>
              </a:rPr>
              <a:t>#51</a:t>
            </a:r>
          </a:p>
          <a:p>
            <a:pPr algn="ctr">
              <a:buNone/>
            </a:pPr>
            <a:r>
              <a:rPr lang="en-US" i="1" dirty="0" smtClean="0"/>
              <a:t>(Don’t forget NAVA: </a:t>
            </a:r>
            <a:r>
              <a:rPr lang="en-US" b="1" i="1" dirty="0" smtClean="0"/>
              <a:t>N</a:t>
            </a:r>
            <a:r>
              <a:rPr lang="en-US" i="1" dirty="0" smtClean="0"/>
              <a:t>oun, </a:t>
            </a:r>
            <a:r>
              <a:rPr lang="en-US" b="1" i="1" dirty="0" smtClean="0"/>
              <a:t>A</a:t>
            </a:r>
            <a:r>
              <a:rPr lang="en-US" i="1" dirty="0" smtClean="0"/>
              <a:t>djective, </a:t>
            </a:r>
            <a:r>
              <a:rPr lang="en-US" b="1" i="1" dirty="0" smtClean="0"/>
              <a:t>V</a:t>
            </a:r>
            <a:r>
              <a:rPr lang="en-US" i="1" dirty="0" smtClean="0"/>
              <a:t>erb </a:t>
            </a:r>
            <a:r>
              <a:rPr lang="en-US" b="1" i="1" dirty="0" smtClean="0"/>
              <a:t>A</a:t>
            </a:r>
            <a:r>
              <a:rPr lang="en-US" i="1" dirty="0" smtClean="0"/>
              <a:t>greement.)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Dora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/>
              <a:t>tan </a:t>
            </a:r>
            <a:r>
              <a:rPr lang="en-US" u="sng" dirty="0" err="1" smtClean="0"/>
              <a:t>baj</a:t>
            </a:r>
            <a:r>
              <a:rPr lang="en-US" b="1" u="sng" dirty="0" err="1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dirty="0" smtClean="0"/>
              <a:t>Diego.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vestido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/>
              <a:t>tan </a:t>
            </a:r>
            <a:r>
              <a:rPr lang="en-US" u="sng" dirty="0" err="1" smtClean="0"/>
              <a:t>car</a:t>
            </a:r>
            <a:r>
              <a:rPr lang="en-US" b="1" u="sng" dirty="0" err="1" smtClean="0"/>
              <a:t>o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falda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Los </a:t>
            </a:r>
            <a:r>
              <a:rPr lang="en-US" dirty="0" err="1" smtClean="0"/>
              <a:t>aguacates</a:t>
            </a:r>
            <a:r>
              <a:rPr lang="en-US" dirty="0" smtClean="0"/>
              <a:t> son </a:t>
            </a:r>
            <a:r>
              <a:rPr lang="en-US" b="1" dirty="0" smtClean="0"/>
              <a:t>tan </a:t>
            </a:r>
            <a:r>
              <a:rPr lang="en-US" u="sng" dirty="0" err="1" smtClean="0"/>
              <a:t>nutritiv</a:t>
            </a:r>
            <a:r>
              <a:rPr lang="en-US" b="1" u="sng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dirty="0" err="1" smtClean="0"/>
              <a:t>peras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  Las </a:t>
            </a:r>
            <a:r>
              <a:rPr lang="en-US" dirty="0" err="1" smtClean="0"/>
              <a:t>niñas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b="1" dirty="0" smtClean="0"/>
              <a:t>tan </a:t>
            </a:r>
            <a:r>
              <a:rPr lang="en-US" u="sng" dirty="0" err="1" smtClean="0"/>
              <a:t>suci</a:t>
            </a:r>
            <a:r>
              <a:rPr lang="en-US" b="1" u="sng" dirty="0" err="1" smtClean="0"/>
              <a:t>as</a:t>
            </a:r>
            <a:r>
              <a:rPr lang="en-US" b="1" dirty="0" smtClean="0"/>
              <a:t> </a:t>
            </a:r>
          </a:p>
          <a:p>
            <a:pPr marL="514350" indent="-514350">
              <a:buNone/>
            </a:pPr>
            <a:r>
              <a:rPr lang="en-US" b="1" dirty="0" smtClean="0"/>
              <a:t>                      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dirty="0" smtClean="0"/>
              <a:t>un  </a:t>
            </a:r>
            <a:r>
              <a:rPr lang="en-US" dirty="0" err="1" smtClean="0"/>
              <a:t>cerdito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89" name="Picture 1" descr="C:\Documents and Settings\fernandezl\My Documents\My Pictures\getting di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876800"/>
            <a:ext cx="1219200" cy="1219200"/>
          </a:xfrm>
          <a:prstGeom prst="rect">
            <a:avLst/>
          </a:prstGeom>
          <a:noFill/>
        </p:spPr>
      </p:pic>
      <p:pic>
        <p:nvPicPr>
          <p:cNvPr id="12290" name="Picture 2" descr="C:\Documents and Settings\fernandezl\My Documents\My Pictures\pi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800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Ejercicios</a:t>
            </a:r>
            <a:r>
              <a:rPr lang="en-US" dirty="0" smtClean="0"/>
              <a:t> de </a:t>
            </a:r>
            <a:r>
              <a:rPr lang="en-US" dirty="0" err="1" smtClean="0"/>
              <a:t>aplicación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err="1" smtClean="0"/>
              <a:t>Escribe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oraciones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:    </a:t>
            </a:r>
            <a:r>
              <a:rPr lang="en-US" dirty="0" smtClean="0">
                <a:solidFill>
                  <a:srgbClr val="FF0000"/>
                </a:solidFill>
              </a:rPr>
              <a:t>#52</a:t>
            </a:r>
          </a:p>
          <a:p>
            <a:pPr marL="514350" indent="-514350">
              <a:buAutoNum type="arabicPeriod"/>
            </a:pPr>
            <a:r>
              <a:rPr lang="en-US" dirty="0" smtClean="0"/>
              <a:t>This book is as large as that book.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teacher is as tall as his students.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Your  folders are as new as my folders.</a:t>
            </a:r>
          </a:p>
          <a:p>
            <a:pPr marL="514350" indent="-514350">
              <a:buAutoNum type="arabicPeriod"/>
            </a:pPr>
            <a:r>
              <a:rPr lang="en-US" dirty="0" smtClean="0"/>
              <a:t>My aunt is not as old as my uncle.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yellow boots are as expensive as the brown shoes.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jeans are as cheap as the skirts.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comparativos</a:t>
            </a:r>
            <a:r>
              <a:rPr lang="en-US" dirty="0" smtClean="0"/>
              <a:t> de </a:t>
            </a:r>
            <a:r>
              <a:rPr lang="en-US" dirty="0" err="1" smtClean="0"/>
              <a:t>igualdad</a:t>
            </a:r>
            <a:r>
              <a:rPr lang="en-US" dirty="0" smtClean="0"/>
              <a:t> con </a:t>
            </a:r>
            <a:r>
              <a:rPr lang="en-US" dirty="0" err="1" smtClean="0"/>
              <a:t>verbos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… </a:t>
            </a:r>
            <a:r>
              <a:rPr lang="en-US" dirty="0" err="1" smtClean="0"/>
              <a:t>verbo</a:t>
            </a:r>
            <a:r>
              <a:rPr lang="en-US" dirty="0" smtClean="0"/>
              <a:t>  </a:t>
            </a:r>
            <a:r>
              <a:rPr lang="en-US" b="1" dirty="0" err="1" smtClean="0"/>
              <a:t>tanto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dirty="0" smtClean="0"/>
              <a:t>…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#53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     1.  Ella </a:t>
            </a:r>
            <a:r>
              <a:rPr lang="en-US" u="sng" dirty="0" err="1" smtClean="0"/>
              <a:t>bebe</a:t>
            </a:r>
            <a:r>
              <a:rPr lang="en-US" dirty="0" smtClean="0"/>
              <a:t> </a:t>
            </a:r>
            <a:r>
              <a:rPr lang="en-US" b="1" dirty="0" err="1" smtClean="0"/>
              <a:t>tanto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u="sng" dirty="0" err="1" smtClean="0"/>
              <a:t>nadas</a:t>
            </a:r>
            <a:r>
              <a:rPr lang="en-US" dirty="0" smtClean="0"/>
              <a:t> </a:t>
            </a:r>
            <a:r>
              <a:rPr lang="en-US" b="1" dirty="0" err="1" smtClean="0"/>
              <a:t>tanto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Él</a:t>
            </a:r>
            <a:r>
              <a:rPr lang="en-US" dirty="0" smtClean="0"/>
              <a:t> no </a:t>
            </a:r>
            <a:r>
              <a:rPr lang="en-US" u="sng" dirty="0" err="1" smtClean="0"/>
              <a:t>estudia</a:t>
            </a:r>
            <a:r>
              <a:rPr lang="en-US" dirty="0" smtClean="0"/>
              <a:t> </a:t>
            </a:r>
            <a:r>
              <a:rPr lang="en-US" b="1" dirty="0" err="1" smtClean="0"/>
              <a:t>tanto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quiero</a:t>
            </a:r>
            <a:r>
              <a:rPr lang="en-US" b="1" dirty="0" smtClean="0"/>
              <a:t>.</a:t>
            </a:r>
            <a:endParaRPr lang="en-US" u="sng" dirty="0"/>
          </a:p>
        </p:txBody>
      </p:sp>
      <p:pic>
        <p:nvPicPr>
          <p:cNvPr id="54274" name="Picture 2" descr="C:\Documents and Settings\fernandezl\My Documents\My Pictures\refresc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428750" cy="1428750"/>
          </a:xfrm>
          <a:prstGeom prst="rect">
            <a:avLst/>
          </a:prstGeom>
          <a:noFill/>
        </p:spPr>
      </p:pic>
      <p:pic>
        <p:nvPicPr>
          <p:cNvPr id="54275" name="Picture 3" descr="C:\Documents and Settings\fernandezl\My Documents\My Pictures\refresc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1428750" cy="1428750"/>
          </a:xfrm>
          <a:prstGeom prst="rect">
            <a:avLst/>
          </a:prstGeom>
          <a:noFill/>
        </p:spPr>
      </p:pic>
      <p:pic>
        <p:nvPicPr>
          <p:cNvPr id="54277" name="Picture 5" descr="C:\Documents and Settings\fernandezl\My Documents\My Pictures\imagesSw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352800"/>
            <a:ext cx="186039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Aplicación</a:t>
            </a:r>
            <a:r>
              <a:rPr lang="en-US" dirty="0" smtClean="0"/>
              <a:t> </a:t>
            </a:r>
            <a:r>
              <a:rPr lang="en-US" dirty="0" err="1" smtClean="0"/>
              <a:t>Comparativos</a:t>
            </a:r>
            <a:r>
              <a:rPr lang="en-US" dirty="0" smtClean="0"/>
              <a:t> con</a:t>
            </a:r>
            <a:br>
              <a:rPr lang="en-US" dirty="0" smtClean="0"/>
            </a:br>
            <a:r>
              <a:rPr lang="en-US" dirty="0" smtClean="0"/>
              <a:t>                      </a:t>
            </a:r>
            <a:r>
              <a:rPr lang="en-US" dirty="0" err="1" smtClean="0"/>
              <a:t>adjetivos</a:t>
            </a:r>
            <a:r>
              <a:rPr lang="en-US" dirty="0" smtClean="0"/>
              <a:t> y </a:t>
            </a:r>
            <a:r>
              <a:rPr lang="en-US" dirty="0" err="1" smtClean="0"/>
              <a:t>verbos</a:t>
            </a:r>
            <a:r>
              <a:rPr lang="en-US" dirty="0" smtClean="0"/>
              <a:t>                   </a:t>
            </a:r>
            <a:r>
              <a:rPr lang="en-US" dirty="0" smtClean="0">
                <a:solidFill>
                  <a:srgbClr val="FF0000"/>
                </a:solidFill>
              </a:rPr>
              <a:t>#54</a:t>
            </a:r>
            <a:r>
              <a:rPr lang="en-US" dirty="0" smtClean="0"/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Ejemplo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Sulema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tiene</a:t>
            </a:r>
            <a:r>
              <a:rPr lang="en-US" dirty="0" smtClean="0">
                <a:solidFill>
                  <a:srgbClr val="7030A0"/>
                </a:solidFill>
              </a:rPr>
              <a:t> el </a:t>
            </a:r>
            <a:r>
              <a:rPr lang="en-US" dirty="0" err="1" smtClean="0">
                <a:solidFill>
                  <a:srgbClr val="7030A0"/>
                </a:solidFill>
              </a:rPr>
              <a:t>pelo</a:t>
            </a:r>
            <a:r>
              <a:rPr lang="en-US" dirty="0" smtClean="0">
                <a:solidFill>
                  <a:srgbClr val="7030A0"/>
                </a:solidFill>
              </a:rPr>
              <a:t> largo y </a:t>
            </a:r>
            <a:r>
              <a:rPr lang="en-US" dirty="0" err="1" smtClean="0">
                <a:solidFill>
                  <a:srgbClr val="7030A0"/>
                </a:solidFill>
              </a:rPr>
              <a:t>Zunilda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tiene</a:t>
            </a:r>
            <a:r>
              <a:rPr lang="en-US" dirty="0" smtClean="0">
                <a:solidFill>
                  <a:srgbClr val="7030A0"/>
                </a:solidFill>
              </a:rPr>
              <a:t> el </a:t>
            </a:r>
            <a:r>
              <a:rPr lang="en-US" dirty="0" err="1" smtClean="0">
                <a:solidFill>
                  <a:srgbClr val="7030A0"/>
                </a:solidFill>
              </a:rPr>
              <a:t>pelo</a:t>
            </a:r>
            <a:r>
              <a:rPr lang="en-US" dirty="0" smtClean="0">
                <a:solidFill>
                  <a:srgbClr val="7030A0"/>
                </a:solidFill>
              </a:rPr>
              <a:t> largo </a:t>
            </a:r>
            <a:r>
              <a:rPr lang="en-US" dirty="0" err="1" smtClean="0">
                <a:solidFill>
                  <a:srgbClr val="7030A0"/>
                </a:solidFill>
              </a:rPr>
              <a:t>también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 </a:t>
            </a:r>
            <a:r>
              <a:rPr lang="en-US" dirty="0" err="1" smtClean="0">
                <a:solidFill>
                  <a:srgbClr val="7030A0"/>
                </a:solidFill>
              </a:rPr>
              <a:t>Zunilda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tiene</a:t>
            </a:r>
            <a:r>
              <a:rPr lang="en-US" dirty="0" smtClean="0">
                <a:solidFill>
                  <a:srgbClr val="7030A0"/>
                </a:solidFill>
              </a:rPr>
              <a:t> el </a:t>
            </a:r>
            <a:r>
              <a:rPr lang="en-US" dirty="0" err="1" smtClean="0">
                <a:solidFill>
                  <a:srgbClr val="7030A0"/>
                </a:solidFill>
              </a:rPr>
              <a:t>pelo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tan largo </a:t>
            </a:r>
            <a:r>
              <a:rPr lang="en-US" b="1" dirty="0" err="1" smtClean="0">
                <a:solidFill>
                  <a:srgbClr val="7030A0"/>
                </a:solidFill>
              </a:rPr>
              <a:t>como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Sulema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corta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amiga</a:t>
            </a:r>
            <a:r>
              <a:rPr lang="en-US" dirty="0" smtClean="0"/>
              <a:t> </a:t>
            </a:r>
            <a:r>
              <a:rPr lang="en-US" dirty="0" err="1" smtClean="0"/>
              <a:t>corta</a:t>
            </a:r>
            <a:r>
              <a:rPr lang="en-US" dirty="0" smtClean="0"/>
              <a:t>  </a:t>
            </a:r>
            <a:r>
              <a:rPr lang="en-US" dirty="0" err="1" smtClean="0"/>
              <a:t>bien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Nilda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guapa</a:t>
            </a:r>
            <a:r>
              <a:rPr lang="en-US" dirty="0" smtClean="0"/>
              <a:t> y </a:t>
            </a: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 </a:t>
            </a:r>
            <a:r>
              <a:rPr lang="en-US" dirty="0" err="1" smtClean="0"/>
              <a:t>guapa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Juan nada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horas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/>
              <a:t>.</a:t>
            </a:r>
            <a:r>
              <a:rPr lang="en-US" dirty="0" smtClean="0"/>
              <a:t> (Julia)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Anita </a:t>
            </a:r>
            <a:r>
              <a:rPr lang="en-US" dirty="0" err="1" smtClean="0"/>
              <a:t>cocina</a:t>
            </a:r>
            <a:r>
              <a:rPr lang="en-US" dirty="0" smtClean="0"/>
              <a:t> mal. (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mamá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mamá</a:t>
            </a:r>
            <a:r>
              <a:rPr lang="en-US" dirty="0" smtClean="0"/>
              <a:t> </a:t>
            </a:r>
            <a:r>
              <a:rPr lang="en-US" dirty="0" err="1" smtClean="0"/>
              <a:t>corre</a:t>
            </a:r>
            <a:r>
              <a:rPr lang="en-US" dirty="0" smtClean="0"/>
              <a:t> 3 </a:t>
            </a:r>
            <a:r>
              <a:rPr lang="en-US" dirty="0" err="1" smtClean="0"/>
              <a:t>kilometros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días</a:t>
            </a:r>
            <a:r>
              <a:rPr lang="en-US" dirty="0" smtClean="0"/>
              <a:t>. (</a:t>
            </a:r>
            <a:r>
              <a:rPr lang="en-US" dirty="0" err="1" smtClean="0"/>
              <a:t>nosotros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comparativos</a:t>
            </a:r>
            <a:r>
              <a:rPr lang="en-US" b="1" dirty="0" smtClean="0">
                <a:solidFill>
                  <a:srgbClr val="0070C0"/>
                </a:solidFill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</a:rPr>
              <a:t>igualdad</a:t>
            </a:r>
            <a:r>
              <a:rPr lang="en-US" b="1" dirty="0" smtClean="0">
                <a:solidFill>
                  <a:srgbClr val="0070C0"/>
                </a:solidFill>
              </a:rPr>
              <a:t> con </a:t>
            </a:r>
            <a:r>
              <a:rPr lang="en-US" b="1" dirty="0" err="1" smtClean="0">
                <a:solidFill>
                  <a:srgbClr val="0070C0"/>
                </a:solidFill>
              </a:rPr>
              <a:t>sustantivos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b="1" dirty="0" err="1" smtClean="0"/>
              <a:t>tanto</a:t>
            </a:r>
            <a:r>
              <a:rPr lang="en-US" b="1" dirty="0" smtClean="0"/>
              <a:t>, </a:t>
            </a:r>
            <a:r>
              <a:rPr lang="en-US" b="1" dirty="0" err="1" smtClean="0"/>
              <a:t>tanta</a:t>
            </a:r>
            <a:r>
              <a:rPr lang="en-US" b="1" dirty="0" smtClean="0"/>
              <a:t>, </a:t>
            </a:r>
            <a:r>
              <a:rPr lang="en-US" b="1" dirty="0" err="1" smtClean="0"/>
              <a:t>tantos</a:t>
            </a:r>
            <a:r>
              <a:rPr lang="en-US" dirty="0" smtClean="0"/>
              <a:t>, o </a:t>
            </a:r>
            <a:r>
              <a:rPr lang="en-US" b="1" dirty="0" err="1" smtClean="0"/>
              <a:t>tantas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#56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+ </a:t>
            </a:r>
            <a:r>
              <a:rPr lang="en-US" u="sng" dirty="0" err="1" smtClean="0"/>
              <a:t>sustantivo</a:t>
            </a:r>
            <a:r>
              <a:rPr lang="en-US" dirty="0" smtClean="0"/>
              <a:t> + </a:t>
            </a:r>
            <a:r>
              <a:rPr lang="en-US" b="1" dirty="0" err="1" smtClean="0"/>
              <a:t>como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2800" dirty="0" smtClean="0"/>
              <a:t>1.  El </a:t>
            </a:r>
            <a:r>
              <a:rPr lang="en-US" sz="2800" dirty="0" err="1" smtClean="0"/>
              <a:t>niño</a:t>
            </a:r>
            <a:r>
              <a:rPr lang="en-US" sz="2800" dirty="0" smtClean="0"/>
              <a:t> </a:t>
            </a:r>
            <a:r>
              <a:rPr lang="en-US" sz="2800" dirty="0" err="1" smtClean="0"/>
              <a:t>toma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tanta</a:t>
            </a:r>
            <a:r>
              <a:rPr lang="en-US" sz="2800" b="1" dirty="0" smtClean="0"/>
              <a:t> </a:t>
            </a:r>
            <a:r>
              <a:rPr lang="en-US" sz="2800" u="sng" dirty="0" err="1" smtClean="0"/>
              <a:t>lech</a:t>
            </a:r>
            <a:r>
              <a:rPr lang="en-US" sz="2800" b="1" u="sng" dirty="0" err="1" smtClean="0"/>
              <a:t>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como</a:t>
            </a:r>
            <a:r>
              <a:rPr lang="en-US" sz="2800" b="1" dirty="0" smtClean="0"/>
              <a:t> </a:t>
            </a:r>
            <a:r>
              <a:rPr lang="en-US" sz="2800" dirty="0" smtClean="0"/>
              <a:t>un 			      	</a:t>
            </a:r>
            <a:r>
              <a:rPr lang="en-US" sz="2800" dirty="0" err="1" smtClean="0"/>
              <a:t>bebé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     $$$$$     2. El Sr. </a:t>
            </a:r>
            <a:r>
              <a:rPr lang="en-US" sz="2800" dirty="0" err="1" smtClean="0"/>
              <a:t>Ramírez</a:t>
            </a:r>
            <a:r>
              <a:rPr lang="en-US" sz="2800" dirty="0" smtClean="0"/>
              <a:t> </a:t>
            </a:r>
            <a:r>
              <a:rPr lang="en-US" sz="2800" dirty="0" err="1" smtClean="0"/>
              <a:t>gana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tanto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diner</a:t>
            </a:r>
            <a:r>
              <a:rPr lang="en-US" sz="2800" b="1" u="sng" dirty="0" err="1" smtClean="0"/>
              <a:t>o</a:t>
            </a:r>
            <a:r>
              <a:rPr lang="en-US" sz="2800" dirty="0" smtClean="0"/>
              <a:t> </a:t>
            </a:r>
            <a:r>
              <a:rPr lang="en-US" sz="2800" b="1" dirty="0" err="1"/>
              <a:t>como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	 el Sr. </a:t>
            </a:r>
            <a:r>
              <a:rPr lang="en-US" sz="2800" dirty="0" err="1" smtClean="0"/>
              <a:t>González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			 3. </a:t>
            </a:r>
            <a:r>
              <a:rPr lang="en-US" sz="2800" dirty="0" err="1" smtClean="0"/>
              <a:t>María</a:t>
            </a:r>
            <a:r>
              <a:rPr lang="en-US" sz="2800" dirty="0" smtClean="0"/>
              <a:t> </a:t>
            </a:r>
            <a:r>
              <a:rPr lang="en-US" sz="2800" dirty="0" err="1" smtClean="0"/>
              <a:t>compra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tantas</a:t>
            </a:r>
            <a:r>
              <a:rPr lang="en-US" sz="2800" b="1" dirty="0" smtClean="0"/>
              <a:t> </a:t>
            </a:r>
            <a:r>
              <a:rPr lang="en-US" sz="2800" u="sng" dirty="0" err="1" smtClean="0"/>
              <a:t>sandali</a:t>
            </a:r>
            <a:r>
              <a:rPr lang="en-US" sz="2800" b="1" u="sng" dirty="0" err="1" smtClean="0"/>
              <a:t>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como</a:t>
            </a:r>
            <a:r>
              <a:rPr lang="en-US" sz="2800" b="1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			</a:t>
            </a:r>
            <a:r>
              <a:rPr lang="en-US" sz="2800" dirty="0" err="1" smtClean="0"/>
              <a:t>amiga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		4. </a:t>
            </a:r>
            <a:r>
              <a:rPr lang="en-US" sz="2800" dirty="0" err="1" smtClean="0"/>
              <a:t>Yo</a:t>
            </a:r>
            <a:r>
              <a:rPr lang="en-US" sz="2800" dirty="0" smtClean="0"/>
              <a:t> </a:t>
            </a:r>
            <a:r>
              <a:rPr lang="en-US" sz="2800" dirty="0" err="1" smtClean="0"/>
              <a:t>tengo</a:t>
            </a:r>
            <a:r>
              <a:rPr lang="en-US" sz="2800" dirty="0" smtClean="0"/>
              <a:t> </a:t>
            </a:r>
            <a:r>
              <a:rPr lang="en-US" sz="2800" b="1" dirty="0" err="1" smtClean="0"/>
              <a:t>tantos</a:t>
            </a:r>
            <a:r>
              <a:rPr lang="en-US" sz="2800" dirty="0" smtClean="0"/>
              <a:t> </a:t>
            </a:r>
            <a:r>
              <a:rPr lang="en-US" sz="2800" dirty="0" err="1" smtClean="0"/>
              <a:t>cuadern</a:t>
            </a:r>
            <a:r>
              <a:rPr lang="en-US" sz="2800" b="1" dirty="0" err="1" smtClean="0"/>
              <a:t>os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como</a:t>
            </a:r>
            <a:r>
              <a:rPr lang="en-US" sz="2800" b="1" dirty="0" smtClean="0"/>
              <a:t> </a:t>
            </a:r>
            <a:r>
              <a:rPr lang="en-US" sz="2800" dirty="0" err="1" smtClean="0"/>
              <a:t>tú</a:t>
            </a:r>
            <a:r>
              <a:rPr lang="en-US" sz="2800" dirty="0" smtClean="0"/>
              <a:t>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5300" name="Picture 4" descr="C:\Documents and Settings\fernandezl\My Documents\My Pictures\milk cart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751" y="2743200"/>
            <a:ext cx="1391697" cy="914400"/>
          </a:xfrm>
          <a:prstGeom prst="rect">
            <a:avLst/>
          </a:prstGeom>
          <a:noFill/>
        </p:spPr>
      </p:pic>
      <p:pic>
        <p:nvPicPr>
          <p:cNvPr id="55301" name="Picture 5" descr="j02521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9906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j02521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876800"/>
            <a:ext cx="9906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56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562600"/>
            <a:ext cx="9420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b="1" dirty="0" smtClean="0">
                <a:latin typeface="Edwardian Script ITC" pitchFamily="66" charset="0"/>
              </a:rPr>
              <a:t>Fin</a:t>
            </a:r>
            <a:endParaRPr lang="en-US" sz="7200" b="1" dirty="0"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Main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264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Presentation" r:id="rId5" imgW="4570544" imgH="3427631" progId="PowerPoint.Show.12">
                  <p:embed/>
                </p:oleObj>
              </mc:Choice>
              <mc:Fallback>
                <p:oleObj name="Presentation" r:id="rId5" imgW="4570544" imgH="3427631" progId="PowerPoint.Show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Comparativos</a:t>
            </a:r>
            <a:r>
              <a:rPr lang="en-US" sz="3200" dirty="0" smtClean="0"/>
              <a:t> de </a:t>
            </a:r>
            <a:r>
              <a:rPr lang="en-US" sz="3200" dirty="0" err="1" smtClean="0"/>
              <a:t>diferencia</a:t>
            </a:r>
            <a:r>
              <a:rPr lang="en-US" sz="3200" dirty="0" smtClean="0"/>
              <a:t> con </a:t>
            </a:r>
            <a:r>
              <a:rPr lang="en-US" sz="3200" dirty="0" err="1" smtClean="0"/>
              <a:t>adjetivos</a:t>
            </a:r>
            <a:r>
              <a:rPr lang="en-US" sz="3200" dirty="0" smtClean="0"/>
              <a:t> 									     </a:t>
            </a:r>
            <a:r>
              <a:rPr lang="en-US" sz="3200" dirty="0" smtClean="0">
                <a:solidFill>
                  <a:srgbClr val="FF0000"/>
                </a:solidFill>
              </a:rPr>
              <a:t>#21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b="1" dirty="0" smtClean="0"/>
              <a:t>…</a:t>
            </a:r>
            <a:r>
              <a:rPr lang="en-US" sz="2400" b="1" dirty="0" err="1" smtClean="0"/>
              <a:t>más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menos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(</a:t>
            </a:r>
            <a:r>
              <a:rPr lang="en-US" sz="2400" b="1" u="sng" dirty="0" err="1" smtClean="0"/>
              <a:t>adjetivo</a:t>
            </a:r>
            <a:r>
              <a:rPr lang="en-US" sz="2400" b="1" u="sng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… </a:t>
            </a:r>
          </a:p>
          <a:p>
            <a:pPr>
              <a:buNone/>
            </a:pPr>
            <a:r>
              <a:rPr lang="en-US" sz="2400" b="1" dirty="0" smtClean="0"/>
              <a:t>Make sure to apply NAVA:</a:t>
            </a:r>
          </a:p>
          <a:p>
            <a:pPr>
              <a:buNone/>
            </a:pPr>
            <a:r>
              <a:rPr lang="en-US" sz="2400" b="1" dirty="0" smtClean="0"/>
              <a:t>		N</a:t>
            </a:r>
            <a:r>
              <a:rPr lang="en-US" sz="2400" dirty="0" smtClean="0"/>
              <a:t>oun</a:t>
            </a:r>
          </a:p>
          <a:p>
            <a:pPr>
              <a:buNone/>
            </a:pPr>
            <a:r>
              <a:rPr lang="en-US" sz="2400" b="1" dirty="0" smtClean="0"/>
              <a:t>		A</a:t>
            </a:r>
            <a:r>
              <a:rPr lang="en-US" sz="2400" dirty="0" smtClean="0"/>
              <a:t>djective</a:t>
            </a:r>
          </a:p>
          <a:p>
            <a:pPr>
              <a:buNone/>
            </a:pPr>
            <a:r>
              <a:rPr lang="en-US" sz="2400" b="1" dirty="0" smtClean="0"/>
              <a:t>		V</a:t>
            </a:r>
            <a:r>
              <a:rPr lang="en-US" sz="2400" dirty="0" smtClean="0"/>
              <a:t>erb</a:t>
            </a:r>
          </a:p>
          <a:p>
            <a:pPr>
              <a:buNone/>
            </a:pPr>
            <a:r>
              <a:rPr lang="en-US" sz="2400" b="1" dirty="0" smtClean="0"/>
              <a:t>		A</a:t>
            </a:r>
            <a:r>
              <a:rPr lang="en-US" sz="2400" dirty="0" smtClean="0"/>
              <a:t>greement</a:t>
            </a:r>
          </a:p>
          <a:p>
            <a:pPr>
              <a:buNone/>
            </a:pPr>
            <a:r>
              <a:rPr lang="en-US" sz="2400" dirty="0" smtClean="0"/>
              <a:t>Adjectives must agree with the nouns they </a:t>
            </a:r>
          </a:p>
          <a:p>
            <a:pPr>
              <a:buNone/>
            </a:pPr>
            <a:r>
              <a:rPr lang="en-US" sz="2400" dirty="0" smtClean="0"/>
              <a:t>refer to in gender (masculine-feminine) and                      </a:t>
            </a:r>
          </a:p>
          <a:p>
            <a:pPr>
              <a:buNone/>
            </a:pPr>
            <a:r>
              <a:rPr lang="en-US" sz="2400" dirty="0" smtClean="0"/>
              <a:t>In number (singular-plural)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1.    Juan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más</a:t>
            </a:r>
            <a:r>
              <a:rPr lang="en-US" sz="2400" b="1" dirty="0" smtClean="0"/>
              <a:t> </a:t>
            </a:r>
            <a:r>
              <a:rPr lang="en-US" sz="2400" u="sng" dirty="0" err="1" smtClean="0"/>
              <a:t>bajo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dirty="0" smtClean="0"/>
              <a:t>José. 			Juan           José</a:t>
            </a:r>
          </a:p>
          <a:p>
            <a:pPr>
              <a:buNone/>
            </a:pPr>
            <a:r>
              <a:rPr lang="en-US" sz="2400" dirty="0" smtClean="0"/>
              <a:t>2.    Juan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menos</a:t>
            </a:r>
            <a:r>
              <a:rPr lang="en-US" sz="2400" b="1" dirty="0" smtClean="0"/>
              <a:t> </a:t>
            </a:r>
            <a:r>
              <a:rPr lang="en-US" sz="2400" u="sng" dirty="0" smtClean="0"/>
              <a:t>alto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dirty="0" smtClean="0"/>
              <a:t> José.                		</a:t>
            </a:r>
          </a:p>
        </p:txBody>
      </p:sp>
      <p:pic>
        <p:nvPicPr>
          <p:cNvPr id="1026" name="Picture 2" descr="C:\Documents and Settings\fernandezl\My Documents\My Pictures\tall-man-and-short-man-sho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514600"/>
            <a:ext cx="2162175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Más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comparativos</a:t>
            </a:r>
            <a:r>
              <a:rPr lang="en-US" b="1" dirty="0" smtClean="0">
                <a:solidFill>
                  <a:schemeClr val="accent2"/>
                </a:solidFill>
              </a:rPr>
              <a:t> de </a:t>
            </a:r>
            <a:r>
              <a:rPr lang="en-US" b="1" dirty="0" err="1" smtClean="0">
                <a:solidFill>
                  <a:schemeClr val="accent2"/>
                </a:solidFill>
              </a:rPr>
              <a:t>diferencia</a:t>
            </a:r>
            <a:r>
              <a:rPr lang="en-US" b="1" dirty="0" smtClean="0">
                <a:solidFill>
                  <a:schemeClr val="accent2"/>
                </a:solidFill>
              </a:rPr>
              <a:t> con </a:t>
            </a:r>
            <a:r>
              <a:rPr lang="en-US" b="1" dirty="0" err="1" smtClean="0">
                <a:solidFill>
                  <a:schemeClr val="accent2"/>
                </a:solidFill>
              </a:rPr>
              <a:t>adjetivos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166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fernandezl\My Documents\My Pictures\MC9001405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65179"/>
            <a:ext cx="1371600" cy="11556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2057400"/>
            <a:ext cx="403860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Este </a:t>
            </a:r>
            <a:r>
              <a:rPr lang="en-US" sz="2400" dirty="0" err="1" smtClean="0"/>
              <a:t>gato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menos</a:t>
            </a:r>
            <a:r>
              <a:rPr lang="en-US" sz="2400" b="1" dirty="0" smtClean="0"/>
              <a:t> </a:t>
            </a:r>
            <a:r>
              <a:rPr lang="en-US" sz="2400" u="sng" dirty="0" err="1" smtClean="0"/>
              <a:t>gordo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dirty="0" err="1" smtClean="0"/>
              <a:t>ese</a:t>
            </a:r>
            <a:r>
              <a:rPr lang="en-US" sz="2400" dirty="0" smtClean="0"/>
              <a:t> </a:t>
            </a:r>
            <a:r>
              <a:rPr lang="en-US" sz="2400" dirty="0" err="1" smtClean="0"/>
              <a:t>gato</a:t>
            </a:r>
            <a:r>
              <a:rPr lang="en-US" sz="2400" dirty="0" smtClean="0"/>
              <a:t>.</a:t>
            </a:r>
          </a:p>
        </p:txBody>
      </p:sp>
      <p:pic>
        <p:nvPicPr>
          <p:cNvPr id="1028" name="Picture 4" descr="C:\Documents and Settings\fernandezl\My Documents\My Pictures\d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352800"/>
            <a:ext cx="1384300" cy="1384300"/>
          </a:xfrm>
          <a:prstGeom prst="rect">
            <a:avLst/>
          </a:prstGeom>
          <a:noFill/>
        </p:spPr>
      </p:pic>
      <p:pic>
        <p:nvPicPr>
          <p:cNvPr id="1029" name="Picture 5" descr="C:\Documents and Settings\fernandezl\My Documents\My Pictures\blu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200400"/>
            <a:ext cx="1524000" cy="1524000"/>
          </a:xfrm>
          <a:prstGeom prst="rect">
            <a:avLst/>
          </a:prstGeom>
          <a:noFill/>
        </p:spPr>
      </p:pic>
      <p:pic>
        <p:nvPicPr>
          <p:cNvPr id="1030" name="Picture 6" descr="C:\Documents and Settings\fernandezl\My Documents\My Pictures\short ha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724400"/>
            <a:ext cx="1752600" cy="1752600"/>
          </a:xfrm>
          <a:prstGeom prst="rect">
            <a:avLst/>
          </a:prstGeom>
          <a:noFill/>
        </p:spPr>
      </p:pic>
      <p:pic>
        <p:nvPicPr>
          <p:cNvPr id="1031" name="Picture 7" descr="C:\Documents and Settings\fernandezl\My Documents\My Pictures\long hai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5029200"/>
            <a:ext cx="1179512" cy="1179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4600" y="3657600"/>
            <a:ext cx="403860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Esta</a:t>
            </a:r>
            <a:r>
              <a:rPr lang="en-US" sz="2400" dirty="0" smtClean="0"/>
              <a:t> </a:t>
            </a:r>
            <a:r>
              <a:rPr lang="en-US" sz="2400" dirty="0" err="1" smtClean="0"/>
              <a:t>blusa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más</a:t>
            </a:r>
            <a:r>
              <a:rPr lang="en-US" sz="2400" b="1" dirty="0" smtClean="0"/>
              <a:t> </a:t>
            </a:r>
            <a:r>
              <a:rPr lang="en-US" sz="2400" u="sng" dirty="0" err="1" smtClean="0"/>
              <a:t>barata</a:t>
            </a:r>
            <a:r>
              <a:rPr lang="en-US" sz="2400" u="sng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dirty="0" err="1" smtClean="0"/>
              <a:t>ese</a:t>
            </a:r>
            <a:r>
              <a:rPr lang="en-US" sz="2400" dirty="0" smtClean="0"/>
              <a:t> </a:t>
            </a:r>
            <a:r>
              <a:rPr lang="en-US" sz="2400" dirty="0" err="1" smtClean="0"/>
              <a:t>vestido</a:t>
            </a:r>
            <a:r>
              <a:rPr lang="en-US" sz="2400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5410200"/>
            <a:ext cx="403860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Analís</a:t>
            </a:r>
            <a:r>
              <a:rPr lang="en-US" sz="2400" dirty="0" smtClean="0"/>
              <a:t> </a:t>
            </a:r>
            <a:r>
              <a:rPr lang="en-US" sz="2400" dirty="0" err="1" smtClean="0"/>
              <a:t>tiene</a:t>
            </a:r>
            <a:r>
              <a:rPr lang="en-US" sz="2400" dirty="0" smtClean="0"/>
              <a:t> el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más</a:t>
            </a:r>
            <a:r>
              <a:rPr lang="en-US" sz="2400" b="1" dirty="0" smtClean="0"/>
              <a:t> </a:t>
            </a:r>
            <a:r>
              <a:rPr lang="en-US" sz="2400" u="sng" dirty="0" smtClean="0"/>
              <a:t>largo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dirty="0" err="1" smtClean="0"/>
              <a:t>Magda</a:t>
            </a:r>
            <a:r>
              <a:rPr lang="en-US" sz="2400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33528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924800" y="373380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$35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315200" y="2057400"/>
            <a:ext cx="228600" cy="120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873240" y="2147219"/>
            <a:ext cx="274320" cy="60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77100" y="2243000"/>
            <a:ext cx="26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751320" y="2239309"/>
            <a:ext cx="396240" cy="3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Comparativos</a:t>
            </a:r>
            <a:r>
              <a:rPr lang="en-US" dirty="0" smtClean="0"/>
              <a:t> de </a:t>
            </a:r>
            <a:r>
              <a:rPr lang="en-US" dirty="0" err="1" smtClean="0"/>
              <a:t>diferencia</a:t>
            </a:r>
            <a:r>
              <a:rPr lang="en-US" dirty="0" smtClean="0"/>
              <a:t> con </a:t>
            </a:r>
            <a:r>
              <a:rPr lang="en-US" dirty="0" err="1" smtClean="0"/>
              <a:t>sustantivos</a:t>
            </a:r>
            <a:r>
              <a:rPr lang="en-US" dirty="0" smtClean="0"/>
              <a:t>  (nouns)</a:t>
            </a:r>
            <a:endParaRPr lang="en-US" dirty="0"/>
          </a:p>
        </p:txBody>
      </p:sp>
      <p:pic>
        <p:nvPicPr>
          <p:cNvPr id="2050" name="Picture 2" descr="C:\Documents and Settings\fernandezl\My Documents\My Pictures\caf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1428750" cy="1200150"/>
          </a:xfrm>
          <a:prstGeom prst="rect">
            <a:avLst/>
          </a:prstGeom>
          <a:noFill/>
        </p:spPr>
      </p:pic>
      <p:pic>
        <p:nvPicPr>
          <p:cNvPr id="5" name="Picture 2" descr="C:\Documents and Settings\fernandezl\My Documents\My Pictures\caf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676400"/>
            <a:ext cx="1428750" cy="1200150"/>
          </a:xfrm>
          <a:prstGeom prst="rect">
            <a:avLst/>
          </a:prstGeom>
          <a:noFill/>
        </p:spPr>
      </p:pic>
      <p:pic>
        <p:nvPicPr>
          <p:cNvPr id="6" name="Picture 2" descr="C:\Documents and Settings\fernandezl\My Documents\My Pictures\caf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1428750" cy="1200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20574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 </a:t>
            </a:r>
            <a:r>
              <a:rPr lang="en-US" sz="2800" dirty="0" err="1" smtClean="0"/>
              <a:t>papá</a:t>
            </a:r>
            <a:r>
              <a:rPr lang="en-US" sz="2800" dirty="0" smtClean="0"/>
              <a:t> </a:t>
            </a:r>
            <a:r>
              <a:rPr lang="en-US" sz="2800" dirty="0" err="1" smtClean="0"/>
              <a:t>bebe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menos</a:t>
            </a:r>
            <a:r>
              <a:rPr lang="en-US" sz="2800" b="1" dirty="0" smtClean="0"/>
              <a:t> </a:t>
            </a:r>
            <a:r>
              <a:rPr lang="en-US" sz="2800" u="sng" dirty="0" smtClean="0"/>
              <a:t>café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dirty="0" smtClean="0"/>
              <a:t>mi </a:t>
            </a:r>
            <a:r>
              <a:rPr lang="en-US" sz="2800" dirty="0" err="1" smtClean="0"/>
              <a:t>mamá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1" name="Picture 3" descr="C:\Documents and Settings\fernandezl\My Documents\My Pictures\boligrafo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3276600"/>
            <a:ext cx="1143000" cy="1143000"/>
          </a:xfrm>
          <a:prstGeom prst="rect">
            <a:avLst/>
          </a:prstGeom>
          <a:noFill/>
        </p:spPr>
      </p:pic>
      <p:pic>
        <p:nvPicPr>
          <p:cNvPr id="2052" name="Picture 4" descr="C:\Documents and Settings\fernandezl\My Documents\My Pictures\boligra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200400"/>
            <a:ext cx="1143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3" name="Picture 5" descr="C:\Documents and Settings\fernandezl\My Documents\My Pictures\boligrafo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3352800"/>
            <a:ext cx="1066800" cy="106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34290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Tú</a:t>
            </a:r>
            <a:r>
              <a:rPr lang="en-US" sz="2800" dirty="0" smtClean="0"/>
              <a:t> </a:t>
            </a:r>
            <a:r>
              <a:rPr lang="en-US" sz="2800" dirty="0" err="1" smtClean="0"/>
              <a:t>tienes</a:t>
            </a:r>
            <a:r>
              <a:rPr lang="en-US" sz="2800" dirty="0" smtClean="0"/>
              <a:t> </a:t>
            </a:r>
            <a:r>
              <a:rPr lang="en-US" sz="2800" b="1" dirty="0" err="1" smtClean="0"/>
              <a:t>más</a:t>
            </a:r>
            <a:r>
              <a:rPr lang="en-US" sz="2800" b="1" dirty="0" smtClean="0"/>
              <a:t> </a:t>
            </a:r>
            <a:r>
              <a:rPr lang="en-US" sz="2800" u="sng" dirty="0" err="1" smtClean="0"/>
              <a:t>bolígrafos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dirty="0" err="1" smtClean="0"/>
              <a:t>yo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4" name="Picture 6" descr="C:\Documents and Settings\fernandezl\My Documents\My Pictures\zanahor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800600"/>
            <a:ext cx="428625" cy="1143000"/>
          </a:xfrm>
          <a:prstGeom prst="rect">
            <a:avLst/>
          </a:prstGeom>
          <a:noFill/>
        </p:spPr>
      </p:pic>
      <p:pic>
        <p:nvPicPr>
          <p:cNvPr id="2057" name="Picture 9" descr="C:\Documents and Settings\fernandezl\My Documents\My Pictures\steak_CoolClips_food0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029200"/>
            <a:ext cx="1600200" cy="97718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362200" y="48768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él</a:t>
            </a:r>
            <a:r>
              <a:rPr lang="en-US" sz="2800" dirty="0" smtClean="0"/>
              <a:t>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comer</a:t>
            </a:r>
          </a:p>
          <a:p>
            <a:r>
              <a:rPr lang="en-US" sz="2800" dirty="0" smtClean="0"/>
              <a:t> </a:t>
            </a:r>
            <a:r>
              <a:rPr lang="en-US" sz="2800" b="1" dirty="0" err="1" smtClean="0"/>
              <a:t>más</a:t>
            </a:r>
            <a:r>
              <a:rPr lang="en-US" sz="2800" b="1" dirty="0" smtClean="0"/>
              <a:t> </a:t>
            </a:r>
            <a:r>
              <a:rPr lang="en-US" sz="2800" u="sng" dirty="0" err="1" smtClean="0"/>
              <a:t>las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verduras</a:t>
            </a:r>
            <a:r>
              <a:rPr lang="en-US" sz="2800" u="sng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dirty="0" smtClean="0"/>
              <a:t> la carne. </a:t>
            </a:r>
            <a:endParaRPr lang="en-US" sz="2800" dirty="0"/>
          </a:p>
        </p:txBody>
      </p:sp>
      <p:pic>
        <p:nvPicPr>
          <p:cNvPr id="1026" name="Picture 2" descr="C:\Documents and Settings\fernandezl\My Documents\My Pictures\tomat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562600"/>
            <a:ext cx="745435" cy="762000"/>
          </a:xfrm>
          <a:prstGeom prst="rect">
            <a:avLst/>
          </a:prstGeom>
          <a:noFill/>
        </p:spPr>
      </p:pic>
      <p:pic>
        <p:nvPicPr>
          <p:cNvPr id="1027" name="Picture 3" descr="C:\Documents and Settings\fernandezl\My Documents\My Pictures\CoolClips_food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943600"/>
            <a:ext cx="714375" cy="77152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676400" y="11430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…</a:t>
            </a:r>
            <a:r>
              <a:rPr lang="en-US" sz="2800" b="1" dirty="0" err="1" smtClean="0"/>
              <a:t>más</a:t>
            </a:r>
            <a:r>
              <a:rPr lang="en-US" sz="2800" b="1" dirty="0" smtClean="0"/>
              <a:t> / </a:t>
            </a:r>
            <a:r>
              <a:rPr lang="en-US" sz="2800" b="1" dirty="0" err="1" smtClean="0"/>
              <a:t>menos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(</a:t>
            </a:r>
            <a:r>
              <a:rPr lang="en-US" sz="2800" b="1" u="sng" dirty="0" err="1" smtClean="0"/>
              <a:t>sustantivo</a:t>
            </a:r>
            <a:r>
              <a:rPr lang="en-US" sz="2800" b="1" u="sng" dirty="0" smtClean="0"/>
              <a:t>)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Comparativos</a:t>
            </a:r>
            <a:r>
              <a:rPr lang="en-US" dirty="0" smtClean="0"/>
              <a:t> de </a:t>
            </a:r>
            <a:r>
              <a:rPr lang="en-US" dirty="0" err="1" smtClean="0"/>
              <a:t>diferencia</a:t>
            </a:r>
            <a:r>
              <a:rPr lang="en-US" dirty="0" smtClean="0"/>
              <a:t> con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Alberto </a:t>
            </a:r>
            <a:r>
              <a:rPr lang="en-US" u="sng" dirty="0" err="1" smtClean="0"/>
              <a:t>juega</a:t>
            </a:r>
            <a:r>
              <a:rPr lang="en-US" u="sng" dirty="0" smtClean="0"/>
              <a:t> </a:t>
            </a:r>
            <a:r>
              <a:rPr lang="en-US" b="1" u="sng" dirty="0" err="1" smtClean="0"/>
              <a:t>más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que</a:t>
            </a:r>
            <a:r>
              <a:rPr lang="en-US" b="1" u="sng" dirty="0" smtClean="0"/>
              <a:t> </a:t>
            </a:r>
            <a:r>
              <a:rPr lang="en-US" dirty="0" smtClean="0"/>
              <a:t>Juliana.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Carlos </a:t>
            </a:r>
            <a:r>
              <a:rPr lang="en-US" u="sng" dirty="0" err="1" smtClean="0"/>
              <a:t>trabaja</a:t>
            </a:r>
            <a:r>
              <a:rPr lang="en-US" u="sng" dirty="0" smtClean="0"/>
              <a:t> </a:t>
            </a:r>
            <a:r>
              <a:rPr lang="en-US" b="1" u="sng" dirty="0" err="1" smtClean="0"/>
              <a:t>menos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que</a:t>
            </a:r>
            <a:r>
              <a:rPr lang="en-US" b="1" u="sng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hermano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1219200" cy="131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133600"/>
            <a:ext cx="762000" cy="140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13716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…</a:t>
            </a:r>
            <a:r>
              <a:rPr lang="en-US" sz="2800" b="1" u="sng" dirty="0" smtClean="0"/>
              <a:t>(</a:t>
            </a:r>
            <a:r>
              <a:rPr lang="en-US" sz="2800" b="1" u="sng" dirty="0" err="1" smtClean="0"/>
              <a:t>verbo</a:t>
            </a:r>
            <a:r>
              <a:rPr lang="en-US" sz="2800" b="1" u="sng" dirty="0" smtClean="0"/>
              <a:t>)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más</a:t>
            </a:r>
            <a:r>
              <a:rPr lang="en-US" sz="2800" b="1" dirty="0" smtClean="0"/>
              <a:t> / </a:t>
            </a:r>
            <a:r>
              <a:rPr lang="en-US" sz="2800" b="1" dirty="0" err="1" smtClean="0"/>
              <a:t>menos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…    </a:t>
            </a:r>
          </a:p>
          <a:p>
            <a:pPr>
              <a:buNone/>
            </a:pPr>
            <a:r>
              <a:rPr lang="en-US" sz="2800" b="1" dirty="0" smtClean="0"/>
              <a:t>			¡</a:t>
            </a:r>
            <a:r>
              <a:rPr lang="en-US" sz="2800" b="1" dirty="0" err="1" smtClean="0"/>
              <a:t>Ojo</a:t>
            </a:r>
            <a:r>
              <a:rPr lang="en-US" sz="2800" b="1" dirty="0" smtClean="0"/>
              <a:t>! El </a:t>
            </a:r>
            <a:r>
              <a:rPr lang="en-US" sz="2800" b="1" dirty="0" err="1" smtClean="0"/>
              <a:t>orden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diferente</a:t>
            </a:r>
            <a:r>
              <a:rPr lang="en-US" sz="2800" b="1" dirty="0" smtClean="0"/>
              <a:t>.  </a:t>
            </a:r>
          </a:p>
        </p:txBody>
      </p:sp>
      <p:pic>
        <p:nvPicPr>
          <p:cNvPr id="2053" name="Picture 5" descr="C:\Documents and Settings\fernandezl\My Documents\My Pictures\MR90023199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038600"/>
            <a:ext cx="1219200" cy="1219200"/>
          </a:xfrm>
          <a:prstGeom prst="rect">
            <a:avLst/>
          </a:prstGeom>
          <a:noFill/>
        </p:spPr>
      </p:pic>
      <p:pic>
        <p:nvPicPr>
          <p:cNvPr id="2054" name="Picture 6" descr="C:\Documents and Settings\fernandezl\Local Settings\Temporary Internet Files\Content.IE5\LDWGKL9B\MC90044709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1600200" cy="122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Comparativos</a:t>
            </a:r>
            <a:r>
              <a:rPr lang="en-US" dirty="0" smtClean="0"/>
              <a:t> </a:t>
            </a:r>
            <a:r>
              <a:rPr lang="en-US" dirty="0" err="1" smtClean="0"/>
              <a:t>irregulares</a:t>
            </a:r>
            <a:r>
              <a:rPr lang="en-US" dirty="0" smtClean="0"/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Como en </a:t>
            </a:r>
            <a:r>
              <a:rPr lang="en-US" dirty="0" err="1" smtClean="0"/>
              <a:t>inglés</a:t>
            </a:r>
            <a:r>
              <a:rPr lang="en-US" dirty="0" smtClean="0"/>
              <a:t>, </a:t>
            </a:r>
            <a:r>
              <a:rPr lang="en-US" dirty="0" err="1" smtClean="0"/>
              <a:t>también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 hay </a:t>
            </a:r>
            <a:r>
              <a:rPr lang="en-US" dirty="0" err="1" smtClean="0"/>
              <a:t>comparativos</a:t>
            </a:r>
            <a:r>
              <a:rPr lang="en-US" dirty="0" smtClean="0"/>
              <a:t> </a:t>
            </a:r>
            <a:r>
              <a:rPr lang="en-US" dirty="0" err="1" smtClean="0"/>
              <a:t>irregulares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El </a:t>
            </a:r>
            <a:r>
              <a:rPr lang="en-US" dirty="0" err="1" smtClean="0"/>
              <a:t>pescado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bueno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salud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Las </a:t>
            </a:r>
            <a:r>
              <a:rPr lang="en-US" dirty="0" err="1" smtClean="0"/>
              <a:t>frutas</a:t>
            </a:r>
            <a:r>
              <a:rPr lang="en-US" dirty="0" smtClean="0"/>
              <a:t> y </a:t>
            </a:r>
            <a:r>
              <a:rPr lang="en-US" dirty="0" err="1" smtClean="0"/>
              <a:t>verduras</a:t>
            </a:r>
            <a:r>
              <a:rPr lang="en-US" dirty="0" smtClean="0"/>
              <a:t> son </a:t>
            </a:r>
            <a:r>
              <a:rPr lang="en-US" b="1" u="sng" dirty="0" err="1" smtClean="0"/>
              <a:t>mejores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endParaRPr lang="en-US" dirty="0" smtClean="0"/>
          </a:p>
          <a:p>
            <a:pPr>
              <a:buNone/>
            </a:pPr>
            <a:r>
              <a:rPr lang="en-US"/>
              <a:t>	</a:t>
            </a:r>
            <a:r>
              <a:rPr lang="en-US" smtClean="0"/>
              <a:t>	la </a:t>
            </a:r>
            <a:r>
              <a:rPr lang="en-US" dirty="0" err="1" smtClean="0"/>
              <a:t>salud</a:t>
            </a:r>
            <a:r>
              <a:rPr lang="en-US" dirty="0" smtClean="0"/>
              <a:t>.</a:t>
            </a:r>
          </a:p>
          <a:p>
            <a:pPr algn="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1752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Documents and Settings\fernandezl\My Documents\My Pictures\manza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191000"/>
            <a:ext cx="714375" cy="952500"/>
          </a:xfrm>
          <a:prstGeom prst="rect">
            <a:avLst/>
          </a:prstGeom>
          <a:noFill/>
        </p:spPr>
      </p:pic>
      <p:pic>
        <p:nvPicPr>
          <p:cNvPr id="3080" name="Picture 8" descr="C:\Documents and Settings\fernandezl\My Documents\My Pictures\peas4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191000"/>
            <a:ext cx="848479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algn="ctr"/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comparativos</a:t>
            </a:r>
            <a:r>
              <a:rPr lang="en-US" dirty="0" smtClean="0"/>
              <a:t> </a:t>
            </a:r>
            <a:r>
              <a:rPr lang="en-US" dirty="0" err="1" smtClean="0"/>
              <a:t>irregulares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     Ana </a:t>
            </a:r>
            <a:r>
              <a:rPr lang="en-US" dirty="0" err="1" smtClean="0"/>
              <a:t>escribe</a:t>
            </a:r>
            <a:r>
              <a:rPr lang="en-US" dirty="0" smtClean="0"/>
              <a:t> mal. </a:t>
            </a:r>
          </a:p>
          <a:p>
            <a:pPr>
              <a:buNone/>
            </a:pPr>
            <a:r>
              <a:rPr lang="en-US" dirty="0" smtClean="0"/>
              <a:t>Susana </a:t>
            </a:r>
            <a:r>
              <a:rPr lang="en-US" dirty="0" err="1" smtClean="0"/>
              <a:t>escribe</a:t>
            </a:r>
            <a:r>
              <a:rPr lang="en-US" dirty="0" smtClean="0"/>
              <a:t> </a:t>
            </a:r>
            <a:r>
              <a:rPr lang="en-US" b="1" u="sng" dirty="0" err="1" smtClean="0"/>
              <a:t>peor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Ana.</a:t>
            </a:r>
          </a:p>
          <a:p>
            <a:pPr algn="ctr">
              <a:buNone/>
            </a:pPr>
            <a:r>
              <a:rPr lang="en-US" dirty="0" smtClean="0"/>
              <a:t>*******</a:t>
            </a:r>
          </a:p>
          <a:p>
            <a:pPr>
              <a:buNone/>
            </a:pPr>
            <a:r>
              <a:rPr lang="en-US" dirty="0" smtClean="0"/>
              <a:t>Juan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joven</a:t>
            </a:r>
            <a:r>
              <a:rPr lang="en-US" dirty="0" smtClean="0"/>
              <a:t>.                   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 </a:t>
            </a:r>
            <a:r>
              <a:rPr lang="en-US" dirty="0" err="1" smtClean="0"/>
              <a:t>hermano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u="sng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smtClean="0"/>
              <a:t>*******</a:t>
            </a:r>
          </a:p>
          <a:p>
            <a:pPr>
              <a:buNone/>
            </a:pPr>
            <a:r>
              <a:rPr lang="en-US" dirty="0" smtClean="0"/>
              <a:t>                     Mi </a:t>
            </a:r>
            <a:r>
              <a:rPr lang="en-US" dirty="0" err="1" smtClean="0"/>
              <a:t>abuela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vieja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pero</a:t>
            </a:r>
            <a:r>
              <a:rPr lang="en-US" dirty="0" smtClean="0"/>
              <a:t> mi </a:t>
            </a:r>
            <a:r>
              <a:rPr lang="en-US" dirty="0" err="1" smtClean="0"/>
              <a:t>abuelo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u="sng" dirty="0" smtClean="0"/>
              <a:t>mayor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 </a:t>
            </a:r>
            <a:r>
              <a:rPr lang="en-US" dirty="0" err="1" smtClean="0"/>
              <a:t>ella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>
              <a:latin typeface="Gigi" pitchFamily="8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638800" y="1524000"/>
            <a:ext cx="465221" cy="295084"/>
          </a:xfrm>
          <a:custGeom>
            <a:avLst/>
            <a:gdLst>
              <a:gd name="connsiteX0" fmla="*/ 465221 w 465221"/>
              <a:gd name="connsiteY0" fmla="*/ 98575 h 295084"/>
              <a:gd name="connsiteX1" fmla="*/ 417095 w 465221"/>
              <a:gd name="connsiteY1" fmla="*/ 66491 h 295084"/>
              <a:gd name="connsiteX2" fmla="*/ 352926 w 465221"/>
              <a:gd name="connsiteY2" fmla="*/ 18365 h 295084"/>
              <a:gd name="connsiteX3" fmla="*/ 288758 w 465221"/>
              <a:gd name="connsiteY3" fmla="*/ 2323 h 295084"/>
              <a:gd name="connsiteX4" fmla="*/ 128337 w 465221"/>
              <a:gd name="connsiteY4" fmla="*/ 18365 h 295084"/>
              <a:gd name="connsiteX5" fmla="*/ 112295 w 465221"/>
              <a:gd name="connsiteY5" fmla="*/ 66491 h 295084"/>
              <a:gd name="connsiteX6" fmla="*/ 240632 w 465221"/>
              <a:gd name="connsiteY6" fmla="*/ 98575 h 295084"/>
              <a:gd name="connsiteX7" fmla="*/ 256674 w 465221"/>
              <a:gd name="connsiteY7" fmla="*/ 275038 h 295084"/>
              <a:gd name="connsiteX8" fmla="*/ 192505 w 465221"/>
              <a:gd name="connsiteY8" fmla="*/ 291081 h 295084"/>
              <a:gd name="connsiteX9" fmla="*/ 0 w 465221"/>
              <a:gd name="connsiteY9" fmla="*/ 291081 h 2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221" h="295084">
                <a:moveTo>
                  <a:pt x="465221" y="98575"/>
                </a:moveTo>
                <a:cubicBezTo>
                  <a:pt x="449179" y="87880"/>
                  <a:pt x="432784" y="77697"/>
                  <a:pt x="417095" y="66491"/>
                </a:cubicBezTo>
                <a:cubicBezTo>
                  <a:pt x="395338" y="50951"/>
                  <a:pt x="376840" y="30322"/>
                  <a:pt x="352926" y="18365"/>
                </a:cubicBezTo>
                <a:cubicBezTo>
                  <a:pt x="333206" y="8505"/>
                  <a:pt x="310147" y="7670"/>
                  <a:pt x="288758" y="2323"/>
                </a:cubicBezTo>
                <a:cubicBezTo>
                  <a:pt x="235284" y="7670"/>
                  <a:pt x="178842" y="0"/>
                  <a:pt x="128337" y="18365"/>
                </a:cubicBezTo>
                <a:cubicBezTo>
                  <a:pt x="112445" y="24144"/>
                  <a:pt x="98535" y="56662"/>
                  <a:pt x="112295" y="66491"/>
                </a:cubicBezTo>
                <a:cubicBezTo>
                  <a:pt x="148177" y="92121"/>
                  <a:pt x="240632" y="98575"/>
                  <a:pt x="240632" y="98575"/>
                </a:cubicBezTo>
                <a:cubicBezTo>
                  <a:pt x="255892" y="144356"/>
                  <a:pt x="299864" y="223211"/>
                  <a:pt x="256674" y="275038"/>
                </a:cubicBezTo>
                <a:cubicBezTo>
                  <a:pt x="242559" y="291976"/>
                  <a:pt x="214510" y="289706"/>
                  <a:pt x="192505" y="291081"/>
                </a:cubicBezTo>
                <a:cubicBezTo>
                  <a:pt x="128462" y="295084"/>
                  <a:pt x="64168" y="291081"/>
                  <a:pt x="0" y="2910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29400" y="1524000"/>
            <a:ext cx="248763" cy="432215"/>
          </a:xfrm>
          <a:custGeom>
            <a:avLst/>
            <a:gdLst>
              <a:gd name="connsiteX0" fmla="*/ 226994 w 248763"/>
              <a:gd name="connsiteY0" fmla="*/ 63742 h 432215"/>
              <a:gd name="connsiteX1" fmla="*/ 34489 w 248763"/>
              <a:gd name="connsiteY1" fmla="*/ 47700 h 432215"/>
              <a:gd name="connsiteX2" fmla="*/ 18447 w 248763"/>
              <a:gd name="connsiteY2" fmla="*/ 95827 h 432215"/>
              <a:gd name="connsiteX3" fmla="*/ 34489 w 248763"/>
              <a:gd name="connsiteY3" fmla="*/ 224163 h 432215"/>
              <a:gd name="connsiteX4" fmla="*/ 210952 w 248763"/>
              <a:gd name="connsiteY4" fmla="*/ 240206 h 432215"/>
              <a:gd name="connsiteX5" fmla="*/ 194910 w 248763"/>
              <a:gd name="connsiteY5" fmla="*/ 416669 h 432215"/>
              <a:gd name="connsiteX6" fmla="*/ 18447 w 248763"/>
              <a:gd name="connsiteY6" fmla="*/ 368542 h 432215"/>
              <a:gd name="connsiteX7" fmla="*/ 18447 w 248763"/>
              <a:gd name="connsiteY7" fmla="*/ 352500 h 43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63" h="432215">
                <a:moveTo>
                  <a:pt x="226994" y="63742"/>
                </a:moveTo>
                <a:cubicBezTo>
                  <a:pt x="156214" y="16555"/>
                  <a:pt x="153737" y="0"/>
                  <a:pt x="34489" y="47700"/>
                </a:cubicBezTo>
                <a:cubicBezTo>
                  <a:pt x="18788" y="53980"/>
                  <a:pt x="23794" y="79785"/>
                  <a:pt x="18447" y="95827"/>
                </a:cubicBezTo>
                <a:cubicBezTo>
                  <a:pt x="23794" y="138606"/>
                  <a:pt x="0" y="198296"/>
                  <a:pt x="34489" y="224163"/>
                </a:cubicBezTo>
                <a:cubicBezTo>
                  <a:pt x="81740" y="259601"/>
                  <a:pt x="173141" y="194832"/>
                  <a:pt x="210952" y="240206"/>
                </a:cubicBezTo>
                <a:cubicBezTo>
                  <a:pt x="248763" y="285580"/>
                  <a:pt x="200257" y="357848"/>
                  <a:pt x="194910" y="416669"/>
                </a:cubicBezTo>
                <a:cubicBezTo>
                  <a:pt x="111938" y="407450"/>
                  <a:pt x="60894" y="432215"/>
                  <a:pt x="18447" y="368542"/>
                </a:cubicBezTo>
                <a:cubicBezTo>
                  <a:pt x="15481" y="364093"/>
                  <a:pt x="18447" y="357847"/>
                  <a:pt x="18447" y="3525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010400" y="1600200"/>
            <a:ext cx="1734569" cy="301184"/>
          </a:xfrm>
          <a:custGeom>
            <a:avLst/>
            <a:gdLst>
              <a:gd name="connsiteX0" fmla="*/ 293048 w 1734569"/>
              <a:gd name="connsiteY0" fmla="*/ 55302 h 301184"/>
              <a:gd name="connsiteX1" fmla="*/ 36374 w 1734569"/>
              <a:gd name="connsiteY1" fmla="*/ 71344 h 301184"/>
              <a:gd name="connsiteX2" fmla="*/ 4290 w 1734569"/>
              <a:gd name="connsiteY2" fmla="*/ 103429 h 301184"/>
              <a:gd name="connsiteX3" fmla="*/ 20332 w 1734569"/>
              <a:gd name="connsiteY3" fmla="*/ 231766 h 301184"/>
              <a:gd name="connsiteX4" fmla="*/ 68459 w 1734569"/>
              <a:gd name="connsiteY4" fmla="*/ 247808 h 301184"/>
              <a:gd name="connsiteX5" fmla="*/ 309090 w 1734569"/>
              <a:gd name="connsiteY5" fmla="*/ 231766 h 301184"/>
              <a:gd name="connsiteX6" fmla="*/ 341174 w 1734569"/>
              <a:gd name="connsiteY6" fmla="*/ 279892 h 301184"/>
              <a:gd name="connsiteX7" fmla="*/ 533680 w 1734569"/>
              <a:gd name="connsiteY7" fmla="*/ 263850 h 301184"/>
              <a:gd name="connsiteX8" fmla="*/ 581806 w 1734569"/>
              <a:gd name="connsiteY8" fmla="*/ 231766 h 301184"/>
              <a:gd name="connsiteX9" fmla="*/ 613890 w 1734569"/>
              <a:gd name="connsiteY9" fmla="*/ 135513 h 301184"/>
              <a:gd name="connsiteX10" fmla="*/ 629932 w 1734569"/>
              <a:gd name="connsiteY10" fmla="*/ 23218 h 301184"/>
              <a:gd name="connsiteX11" fmla="*/ 678059 w 1734569"/>
              <a:gd name="connsiteY11" fmla="*/ 39260 h 301184"/>
              <a:gd name="connsiteX12" fmla="*/ 694101 w 1734569"/>
              <a:gd name="connsiteY12" fmla="*/ 167597 h 301184"/>
              <a:gd name="connsiteX13" fmla="*/ 742227 w 1734569"/>
              <a:gd name="connsiteY13" fmla="*/ 215723 h 301184"/>
              <a:gd name="connsiteX14" fmla="*/ 678059 w 1734569"/>
              <a:gd name="connsiteY14" fmla="*/ 119471 h 301184"/>
              <a:gd name="connsiteX15" fmla="*/ 662017 w 1734569"/>
              <a:gd name="connsiteY15" fmla="*/ 71344 h 301184"/>
              <a:gd name="connsiteX16" fmla="*/ 758269 w 1734569"/>
              <a:gd name="connsiteY16" fmla="*/ 23218 h 301184"/>
              <a:gd name="connsiteX17" fmla="*/ 950774 w 1734569"/>
              <a:gd name="connsiteY17" fmla="*/ 39260 h 301184"/>
              <a:gd name="connsiteX18" fmla="*/ 966817 w 1734569"/>
              <a:gd name="connsiteY18" fmla="*/ 183639 h 301184"/>
              <a:gd name="connsiteX19" fmla="*/ 1014943 w 1734569"/>
              <a:gd name="connsiteY19" fmla="*/ 215723 h 301184"/>
              <a:gd name="connsiteX20" fmla="*/ 1047027 w 1734569"/>
              <a:gd name="connsiteY20" fmla="*/ 247808 h 301184"/>
              <a:gd name="connsiteX21" fmla="*/ 1191406 w 1734569"/>
              <a:gd name="connsiteY21" fmla="*/ 231766 h 301184"/>
              <a:gd name="connsiteX22" fmla="*/ 1223490 w 1734569"/>
              <a:gd name="connsiteY22" fmla="*/ 199681 h 301184"/>
              <a:gd name="connsiteX23" fmla="*/ 1271617 w 1734569"/>
              <a:gd name="connsiteY23" fmla="*/ 167597 h 301184"/>
              <a:gd name="connsiteX24" fmla="*/ 1303701 w 1734569"/>
              <a:gd name="connsiteY24" fmla="*/ 71344 h 301184"/>
              <a:gd name="connsiteX25" fmla="*/ 1351827 w 1734569"/>
              <a:gd name="connsiteY25" fmla="*/ 55302 h 301184"/>
              <a:gd name="connsiteX26" fmla="*/ 1239532 w 1734569"/>
              <a:gd name="connsiteY26" fmla="*/ 71344 h 301184"/>
              <a:gd name="connsiteX27" fmla="*/ 1239532 w 1734569"/>
              <a:gd name="connsiteY27" fmla="*/ 231766 h 301184"/>
              <a:gd name="connsiteX28" fmla="*/ 1271617 w 1734569"/>
              <a:gd name="connsiteY28" fmla="*/ 263850 h 301184"/>
              <a:gd name="connsiteX29" fmla="*/ 1351827 w 1734569"/>
              <a:gd name="connsiteY29" fmla="*/ 247808 h 301184"/>
              <a:gd name="connsiteX30" fmla="*/ 1383911 w 1734569"/>
              <a:gd name="connsiteY30" fmla="*/ 151555 h 301184"/>
              <a:gd name="connsiteX31" fmla="*/ 1399953 w 1734569"/>
              <a:gd name="connsiteY31" fmla="*/ 199681 h 301184"/>
              <a:gd name="connsiteX32" fmla="*/ 1512248 w 1734569"/>
              <a:gd name="connsiteY32" fmla="*/ 263850 h 301184"/>
              <a:gd name="connsiteX33" fmla="*/ 1640585 w 1734569"/>
              <a:gd name="connsiteY33" fmla="*/ 295934 h 301184"/>
              <a:gd name="connsiteX34" fmla="*/ 1720796 w 1734569"/>
              <a:gd name="connsiteY34" fmla="*/ 279892 h 301184"/>
              <a:gd name="connsiteX35" fmla="*/ 1704753 w 1734569"/>
              <a:gd name="connsiteY35" fmla="*/ 215723 h 301184"/>
              <a:gd name="connsiteX36" fmla="*/ 1656627 w 1734569"/>
              <a:gd name="connsiteY36" fmla="*/ 167597 h 301184"/>
              <a:gd name="connsiteX37" fmla="*/ 1640585 w 1734569"/>
              <a:gd name="connsiteY37" fmla="*/ 151555 h 3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34569" h="301184">
                <a:moveTo>
                  <a:pt x="293048" y="55302"/>
                </a:moveTo>
                <a:cubicBezTo>
                  <a:pt x="207490" y="60649"/>
                  <a:pt x="120933" y="57251"/>
                  <a:pt x="36374" y="71344"/>
                </a:cubicBezTo>
                <a:cubicBezTo>
                  <a:pt x="21455" y="73831"/>
                  <a:pt x="5795" y="88379"/>
                  <a:pt x="4290" y="103429"/>
                </a:cubicBezTo>
                <a:cubicBezTo>
                  <a:pt x="0" y="146327"/>
                  <a:pt x="2822" y="192370"/>
                  <a:pt x="20332" y="231766"/>
                </a:cubicBezTo>
                <a:cubicBezTo>
                  <a:pt x="27200" y="247219"/>
                  <a:pt x="52417" y="242461"/>
                  <a:pt x="68459" y="247808"/>
                </a:cubicBezTo>
                <a:cubicBezTo>
                  <a:pt x="148669" y="242461"/>
                  <a:pt x="229252" y="222373"/>
                  <a:pt x="309090" y="231766"/>
                </a:cubicBezTo>
                <a:cubicBezTo>
                  <a:pt x="328238" y="234019"/>
                  <a:pt x="322088" y="277165"/>
                  <a:pt x="341174" y="279892"/>
                </a:cubicBezTo>
                <a:cubicBezTo>
                  <a:pt x="404918" y="288998"/>
                  <a:pt x="469511" y="269197"/>
                  <a:pt x="533680" y="263850"/>
                </a:cubicBezTo>
                <a:cubicBezTo>
                  <a:pt x="549722" y="253155"/>
                  <a:pt x="571588" y="248116"/>
                  <a:pt x="581806" y="231766"/>
                </a:cubicBezTo>
                <a:cubicBezTo>
                  <a:pt x="599730" y="203087"/>
                  <a:pt x="613890" y="135513"/>
                  <a:pt x="613890" y="135513"/>
                </a:cubicBezTo>
                <a:cubicBezTo>
                  <a:pt x="619237" y="98081"/>
                  <a:pt x="608958" y="54679"/>
                  <a:pt x="629932" y="23218"/>
                </a:cubicBezTo>
                <a:cubicBezTo>
                  <a:pt x="639312" y="9148"/>
                  <a:pt x="671191" y="23807"/>
                  <a:pt x="678059" y="39260"/>
                </a:cubicBezTo>
                <a:cubicBezTo>
                  <a:pt x="695569" y="78656"/>
                  <a:pt x="679368" y="127081"/>
                  <a:pt x="694101" y="167597"/>
                </a:cubicBezTo>
                <a:cubicBezTo>
                  <a:pt x="701854" y="188918"/>
                  <a:pt x="749401" y="237246"/>
                  <a:pt x="742227" y="215723"/>
                </a:cubicBezTo>
                <a:cubicBezTo>
                  <a:pt x="730033" y="179142"/>
                  <a:pt x="678059" y="119471"/>
                  <a:pt x="678059" y="119471"/>
                </a:cubicBezTo>
                <a:cubicBezTo>
                  <a:pt x="672712" y="103429"/>
                  <a:pt x="655737" y="87045"/>
                  <a:pt x="662017" y="71344"/>
                </a:cubicBezTo>
                <a:cubicBezTo>
                  <a:pt x="671585" y="47423"/>
                  <a:pt x="738010" y="29971"/>
                  <a:pt x="758269" y="23218"/>
                </a:cubicBezTo>
                <a:cubicBezTo>
                  <a:pt x="822437" y="28565"/>
                  <a:pt x="899736" y="0"/>
                  <a:pt x="950774" y="39260"/>
                </a:cubicBezTo>
                <a:cubicBezTo>
                  <a:pt x="989155" y="68784"/>
                  <a:pt x="950269" y="138132"/>
                  <a:pt x="966817" y="183639"/>
                </a:cubicBezTo>
                <a:cubicBezTo>
                  <a:pt x="973406" y="201758"/>
                  <a:pt x="999888" y="203679"/>
                  <a:pt x="1014943" y="215723"/>
                </a:cubicBezTo>
                <a:cubicBezTo>
                  <a:pt x="1026753" y="225171"/>
                  <a:pt x="1036332" y="237113"/>
                  <a:pt x="1047027" y="247808"/>
                </a:cubicBezTo>
                <a:cubicBezTo>
                  <a:pt x="1095153" y="242461"/>
                  <a:pt x="1144690" y="244507"/>
                  <a:pt x="1191406" y="231766"/>
                </a:cubicBezTo>
                <a:cubicBezTo>
                  <a:pt x="1205998" y="227786"/>
                  <a:pt x="1211680" y="209129"/>
                  <a:pt x="1223490" y="199681"/>
                </a:cubicBezTo>
                <a:cubicBezTo>
                  <a:pt x="1238545" y="187637"/>
                  <a:pt x="1255575" y="178292"/>
                  <a:pt x="1271617" y="167597"/>
                </a:cubicBezTo>
                <a:cubicBezTo>
                  <a:pt x="1282312" y="135513"/>
                  <a:pt x="1271617" y="82039"/>
                  <a:pt x="1303701" y="71344"/>
                </a:cubicBezTo>
                <a:cubicBezTo>
                  <a:pt x="1319743" y="65997"/>
                  <a:pt x="1368737" y="55302"/>
                  <a:pt x="1351827" y="55302"/>
                </a:cubicBezTo>
                <a:cubicBezTo>
                  <a:pt x="1314015" y="55302"/>
                  <a:pt x="1276964" y="65997"/>
                  <a:pt x="1239532" y="71344"/>
                </a:cubicBezTo>
                <a:cubicBezTo>
                  <a:pt x="1217029" y="138854"/>
                  <a:pt x="1208809" y="139599"/>
                  <a:pt x="1239532" y="231766"/>
                </a:cubicBezTo>
                <a:cubicBezTo>
                  <a:pt x="1244315" y="246115"/>
                  <a:pt x="1260922" y="253155"/>
                  <a:pt x="1271617" y="263850"/>
                </a:cubicBezTo>
                <a:cubicBezTo>
                  <a:pt x="1298354" y="258503"/>
                  <a:pt x="1332547" y="267088"/>
                  <a:pt x="1351827" y="247808"/>
                </a:cubicBezTo>
                <a:cubicBezTo>
                  <a:pt x="1375741" y="223894"/>
                  <a:pt x="1383911" y="151555"/>
                  <a:pt x="1383911" y="151555"/>
                </a:cubicBezTo>
                <a:cubicBezTo>
                  <a:pt x="1389258" y="167597"/>
                  <a:pt x="1391253" y="185181"/>
                  <a:pt x="1399953" y="199681"/>
                </a:cubicBezTo>
                <a:cubicBezTo>
                  <a:pt x="1424373" y="240380"/>
                  <a:pt x="1471356" y="248515"/>
                  <a:pt x="1512248" y="263850"/>
                </a:cubicBezTo>
                <a:cubicBezTo>
                  <a:pt x="1568624" y="284991"/>
                  <a:pt x="1572200" y="282257"/>
                  <a:pt x="1640585" y="295934"/>
                </a:cubicBezTo>
                <a:cubicBezTo>
                  <a:pt x="1667322" y="290587"/>
                  <a:pt x="1703763" y="301184"/>
                  <a:pt x="1720796" y="279892"/>
                </a:cubicBezTo>
                <a:cubicBezTo>
                  <a:pt x="1734569" y="262675"/>
                  <a:pt x="1715692" y="234866"/>
                  <a:pt x="1704753" y="215723"/>
                </a:cubicBezTo>
                <a:cubicBezTo>
                  <a:pt x="1693497" y="196025"/>
                  <a:pt x="1672669" y="183639"/>
                  <a:pt x="1656627" y="167597"/>
                </a:cubicBezTo>
                <a:lnTo>
                  <a:pt x="1640585" y="15155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8382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gi" pitchFamily="82" charset="0"/>
              </a:rPr>
              <a:t>A n a</a:t>
            </a:r>
            <a:endParaRPr lang="en-US" sz="3600" dirty="0">
              <a:solidFill>
                <a:schemeClr val="tx1"/>
              </a:solidFill>
              <a:latin typeface="Gigi" pitchFamily="8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096000" y="1447800"/>
            <a:ext cx="370381" cy="346090"/>
          </a:xfrm>
          <a:custGeom>
            <a:avLst/>
            <a:gdLst>
              <a:gd name="connsiteX0" fmla="*/ 89794 w 370381"/>
              <a:gd name="connsiteY0" fmla="*/ 0 h 346090"/>
              <a:gd name="connsiteX1" fmla="*/ 266257 w 370381"/>
              <a:gd name="connsiteY1" fmla="*/ 304800 h 346090"/>
              <a:gd name="connsiteX2" fmla="*/ 314383 w 370381"/>
              <a:gd name="connsiteY2" fmla="*/ 288758 h 346090"/>
              <a:gd name="connsiteX3" fmla="*/ 346467 w 370381"/>
              <a:gd name="connsiteY3" fmla="*/ 64169 h 34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81" h="346090">
                <a:moveTo>
                  <a:pt x="89794" y="0"/>
                </a:moveTo>
                <a:cubicBezTo>
                  <a:pt x="107098" y="346090"/>
                  <a:pt x="0" y="345762"/>
                  <a:pt x="266257" y="304800"/>
                </a:cubicBezTo>
                <a:cubicBezTo>
                  <a:pt x="282970" y="302229"/>
                  <a:pt x="298341" y="294105"/>
                  <a:pt x="314383" y="288758"/>
                </a:cubicBezTo>
                <a:cubicBezTo>
                  <a:pt x="370381" y="176762"/>
                  <a:pt x="346467" y="248504"/>
                  <a:pt x="346467" y="641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:\Documents and Settings\fernandezl\My Documents\My Pictures\young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1295400" cy="1295400"/>
          </a:xfrm>
          <a:prstGeom prst="rect">
            <a:avLst/>
          </a:prstGeom>
          <a:noFill/>
        </p:spPr>
      </p:pic>
      <p:pic>
        <p:nvPicPr>
          <p:cNvPr id="4102" name="Picture 6" descr="C:\Documents and Settings\fernandezl\My Documents\My Pictures\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95600"/>
            <a:ext cx="1676400" cy="1676400"/>
          </a:xfrm>
          <a:prstGeom prst="rect">
            <a:avLst/>
          </a:prstGeom>
          <a:noFill/>
        </p:spPr>
      </p:pic>
      <p:pic>
        <p:nvPicPr>
          <p:cNvPr id="4103" name="Picture 7" descr="C:\Documents and Settings\fernandezl\My Documents\My Pictures\Old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105400"/>
            <a:ext cx="1371600" cy="1371600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609600" y="45720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También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El </a:t>
            </a:r>
            <a:r>
              <a:rPr lang="en-US" dirty="0" err="1" smtClean="0"/>
              <a:t>círculo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/>
              <a:t>mayor </a:t>
            </a:r>
            <a:r>
              <a:rPr lang="en-US" b="1" dirty="0" err="1" smtClean="0"/>
              <a:t>que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		el </a:t>
            </a:r>
            <a:r>
              <a:rPr lang="en-US" dirty="0" err="1" smtClean="0"/>
              <a:t>círculo</a:t>
            </a:r>
            <a:r>
              <a:rPr lang="en-US" dirty="0" smtClean="0"/>
              <a:t> </a:t>
            </a:r>
            <a:r>
              <a:rPr lang="en-US" dirty="0" err="1" smtClean="0"/>
              <a:t>marrón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La </a:t>
            </a:r>
            <a:r>
              <a:rPr lang="en-US" dirty="0" err="1" smtClean="0"/>
              <a:t>bandera</a:t>
            </a:r>
            <a:r>
              <a:rPr lang="en-US" dirty="0" smtClean="0"/>
              <a:t> </a:t>
            </a:r>
            <a:r>
              <a:rPr lang="en-US" dirty="0" err="1" smtClean="0"/>
              <a:t>española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b="1" dirty="0" err="1" smtClean="0"/>
              <a:t>menor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bandera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boliviana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19812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39000" y="2209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Documents and Settings\fernandezl\My Documents\My Pictures\spai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1295400" cy="861441"/>
          </a:xfrm>
          <a:prstGeom prst="rect">
            <a:avLst/>
          </a:prstGeom>
          <a:noFill/>
        </p:spPr>
      </p:pic>
      <p:pic>
        <p:nvPicPr>
          <p:cNvPr id="7171" name="Picture 3" descr="C:\Documents and Settings\fernandezl\My Documents\My Pictures\boli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905000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rtain Call design template">
  <a:themeElements>
    <a:clrScheme name="Office Theme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2227</TotalTime>
  <Words>570</Words>
  <Application>Microsoft Office PowerPoint</Application>
  <PresentationFormat>On-screen Show (4:3)</PresentationFormat>
  <Paragraphs>143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Curtain Call design template</vt:lpstr>
      <vt:lpstr>Trek</vt:lpstr>
      <vt:lpstr>Equity</vt:lpstr>
      <vt:lpstr>Presentation</vt:lpstr>
      <vt:lpstr> Comparativos </vt:lpstr>
      <vt:lpstr>Main title</vt:lpstr>
      <vt:lpstr>Comparativos de diferencia con adjetivos               #21</vt:lpstr>
      <vt:lpstr>Más comparativos de diferencia con adjetivos</vt:lpstr>
      <vt:lpstr>Comparativos de diferencia con sustantivos  (nouns)</vt:lpstr>
      <vt:lpstr>Comparativos de diferencia con verbos</vt:lpstr>
      <vt:lpstr>Comparativos irregulares  </vt:lpstr>
      <vt:lpstr>Más comparativos irregulares</vt:lpstr>
      <vt:lpstr>También…</vt:lpstr>
      <vt:lpstr>Resumen de los comparativos irregulares:</vt:lpstr>
      <vt:lpstr>Ejercicios de aplicación             #49  </vt:lpstr>
      <vt:lpstr>Tarea:  Más ejercicios de aplicación      #50</vt:lpstr>
      <vt:lpstr>Main title</vt:lpstr>
      <vt:lpstr>comparativos de igualdad con adjetivos </vt:lpstr>
      <vt:lpstr>Ejercicios de aplicación</vt:lpstr>
      <vt:lpstr>comparativos de igualdad con verbos</vt:lpstr>
      <vt:lpstr>Aplicación Comparativos con                       adjetivos y verbos                   #54  </vt:lpstr>
      <vt:lpstr>comparativos de igualdad con sustantivos</vt:lpstr>
      <vt:lpstr>PowerPoint Presentation</vt:lpstr>
    </vt:vector>
  </TitlesOfParts>
  <Company>pcsb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Comparativos</dc:title>
  <dc:creator>pbsb</dc:creator>
  <cp:lastModifiedBy>Xuser</cp:lastModifiedBy>
  <cp:revision>38</cp:revision>
  <dcterms:created xsi:type="dcterms:W3CDTF">2011-04-02T14:40:15Z</dcterms:created>
  <dcterms:modified xsi:type="dcterms:W3CDTF">2015-02-23T20:39:31Z</dcterms:modified>
</cp:coreProperties>
</file>