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17"/>
  </p:notesMasterIdLst>
  <p:handoutMasterIdLst>
    <p:handoutMasterId r:id="rId18"/>
  </p:handoutMasterIdLst>
  <p:sldIdLst>
    <p:sldId id="272" r:id="rId2"/>
    <p:sldId id="333" r:id="rId3"/>
    <p:sldId id="301" r:id="rId4"/>
    <p:sldId id="309" r:id="rId5"/>
    <p:sldId id="303" r:id="rId6"/>
    <p:sldId id="310" r:id="rId7"/>
    <p:sldId id="305" r:id="rId8"/>
    <p:sldId id="297" r:id="rId9"/>
    <p:sldId id="311" r:id="rId10"/>
    <p:sldId id="306" r:id="rId11"/>
    <p:sldId id="307" r:id="rId12"/>
    <p:sldId id="315" r:id="rId13"/>
    <p:sldId id="316" r:id="rId14"/>
    <p:sldId id="317" r:id="rId15"/>
    <p:sldId id="326" r:id="rId16"/>
  </p:sldIdLst>
  <p:sldSz cx="9144000" cy="6858000" type="screen4x3"/>
  <p:notesSz cx="6858000" cy="90805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65" charset="-128"/>
        <a:cs typeface="+mn-cs"/>
      </a:defRPr>
    </a:lvl5pPr>
    <a:lvl6pPr marL="2286000" algn="l" defTabSz="914400" rtl="0" eaLnBrk="1" latinLnBrk="0" hangingPunct="1">
      <a:defRPr kern="1200">
        <a:solidFill>
          <a:schemeClr val="tx1"/>
        </a:solidFill>
        <a:latin typeface="Arial" charset="0"/>
        <a:ea typeface="ＭＳ Ｐゴシック" pitchFamily="-65" charset="-128"/>
        <a:cs typeface="+mn-cs"/>
      </a:defRPr>
    </a:lvl6pPr>
    <a:lvl7pPr marL="2743200" algn="l" defTabSz="914400" rtl="0" eaLnBrk="1" latinLnBrk="0" hangingPunct="1">
      <a:defRPr kern="1200">
        <a:solidFill>
          <a:schemeClr val="tx1"/>
        </a:solidFill>
        <a:latin typeface="Arial" charset="0"/>
        <a:ea typeface="ＭＳ Ｐゴシック" pitchFamily="-65" charset="-128"/>
        <a:cs typeface="+mn-cs"/>
      </a:defRPr>
    </a:lvl7pPr>
    <a:lvl8pPr marL="3200400" algn="l" defTabSz="914400" rtl="0" eaLnBrk="1" latinLnBrk="0" hangingPunct="1">
      <a:defRPr kern="1200">
        <a:solidFill>
          <a:schemeClr val="tx1"/>
        </a:solidFill>
        <a:latin typeface="Arial" charset="0"/>
        <a:ea typeface="ＭＳ Ｐゴシック" pitchFamily="-65" charset="-128"/>
        <a:cs typeface="+mn-cs"/>
      </a:defRPr>
    </a:lvl8pPr>
    <a:lvl9pPr marL="3657600" algn="l" defTabSz="914400" rtl="0" eaLnBrk="1" latinLnBrk="0" hangingPunct="1">
      <a:defRPr kern="1200">
        <a:solidFill>
          <a:schemeClr val="tx1"/>
        </a:solidFill>
        <a:latin typeface="Arial" charset="0"/>
        <a:ea typeface="ＭＳ Ｐゴシック"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65" charset="0"/>
              </a:defRPr>
            </a:lvl1pPr>
          </a:lstStyle>
          <a:p>
            <a:endParaRPr lang="en-US"/>
          </a:p>
        </p:txBody>
      </p:sp>
      <p:sp>
        <p:nvSpPr>
          <p:cNvPr id="48131" name="Rectangle 3"/>
          <p:cNvSpPr>
            <a:spLocks noGrp="1" noChangeArrowheads="1"/>
          </p:cNvSpPr>
          <p:nvPr>
            <p:ph type="dt" sz="quarter"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65" charset="0"/>
              </a:defRPr>
            </a:lvl1pPr>
          </a:lstStyle>
          <a:p>
            <a:endParaRPr lang="en-US"/>
          </a:p>
        </p:txBody>
      </p:sp>
      <p:sp>
        <p:nvSpPr>
          <p:cNvPr id="48132" name="Rectangle 4"/>
          <p:cNvSpPr>
            <a:spLocks noGrp="1" noChangeArrowheads="1"/>
          </p:cNvSpPr>
          <p:nvPr>
            <p:ph type="ftr" sz="quarter" idx="2"/>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65" charset="0"/>
              </a:defRPr>
            </a:lvl1pPr>
          </a:lstStyle>
          <a:p>
            <a:endParaRPr lang="en-US"/>
          </a:p>
        </p:txBody>
      </p:sp>
      <p:sp>
        <p:nvSpPr>
          <p:cNvPr id="48133" name="Rectangle 5"/>
          <p:cNvSpPr>
            <a:spLocks noGrp="1" noChangeArrowheads="1"/>
          </p:cNvSpPr>
          <p:nvPr>
            <p:ph type="sldNum" sz="quarter" idx="3"/>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65" charset="0"/>
              </a:defRPr>
            </a:lvl1pPr>
          </a:lstStyle>
          <a:p>
            <a:fld id="{99975373-2ABE-47D4-89F6-B79B4E11512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65" charset="0"/>
              </a:defRPr>
            </a:lvl1pPr>
          </a:lstStyle>
          <a:p>
            <a:endParaRPr lang="en-US"/>
          </a:p>
        </p:txBody>
      </p:sp>
      <p:sp>
        <p:nvSpPr>
          <p:cNvPr id="4099" name="Rectangle 3"/>
          <p:cNvSpPr>
            <a:spLocks noGrp="1" noChangeArrowheads="1"/>
          </p:cNvSpPr>
          <p:nvPr>
            <p:ph type="dt" idx="1"/>
          </p:nvPr>
        </p:nvSpPr>
        <p:spPr bwMode="auto">
          <a:xfrm>
            <a:off x="388620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65" charset="0"/>
              </a:defRPr>
            </a:lvl1pPr>
          </a:lstStyle>
          <a:p>
            <a:endParaRPr lang="en-US"/>
          </a:p>
        </p:txBody>
      </p:sp>
      <p:sp>
        <p:nvSpPr>
          <p:cNvPr id="14340" name="Rectangle 4"/>
          <p:cNvSpPr>
            <a:spLocks noChangeArrowheads="1" noTextEdit="1"/>
          </p:cNvSpPr>
          <p:nvPr>
            <p:ph type="sldImg" idx="2"/>
          </p:nvPr>
        </p:nvSpPr>
        <p:spPr bwMode="auto">
          <a:xfrm>
            <a:off x="1158875" y="681038"/>
            <a:ext cx="4540250" cy="34051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13238"/>
            <a:ext cx="5029200" cy="408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65" charset="0"/>
              </a:defRPr>
            </a:lvl1pPr>
          </a:lstStyle>
          <a:p>
            <a:endParaRPr lang="en-US"/>
          </a:p>
        </p:txBody>
      </p:sp>
      <p:sp>
        <p:nvSpPr>
          <p:cNvPr id="4103" name="Rectangle 7"/>
          <p:cNvSpPr>
            <a:spLocks noGrp="1" noChangeArrowheads="1"/>
          </p:cNvSpPr>
          <p:nvPr>
            <p:ph type="sldNum" sz="quarter" idx="5"/>
          </p:nvPr>
        </p:nvSpPr>
        <p:spPr bwMode="auto">
          <a:xfrm>
            <a:off x="3886200" y="8626475"/>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65" charset="0"/>
              </a:defRPr>
            </a:lvl1pPr>
          </a:lstStyle>
          <a:p>
            <a:fld id="{5298791C-DBE0-44CA-86A6-CBC27D2BCAD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9A99B22C-8439-4D08-9A70-0C5C4E9C92F3}" type="slidenum">
              <a:rPr lang="en-US"/>
              <a:pPr/>
              <a:t>1</a:t>
            </a:fld>
            <a:endParaRPr lang="en-US"/>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lvl="2" eaLnBrk="1" hangingPunct="1"/>
            <a:endParaRPr lang="en-US" smtClean="0"/>
          </a:p>
          <a:p>
            <a:pPr eaLnBrk="1" hangingPunct="1"/>
            <a:r>
              <a:rPr lang="en-US" sz="1000" smtClean="0">
                <a:latin typeface="Arial" charset="0"/>
              </a:rPr>
              <a:t>Chapter 2</a:t>
            </a:r>
          </a:p>
          <a:p>
            <a:pPr eaLnBrk="1" hangingPunct="1"/>
            <a:r>
              <a:rPr lang="en-US" sz="1000" smtClean="0">
                <a:latin typeface="Arial" charset="0"/>
              </a:rPr>
              <a:t>The Nursing Process:  </a:t>
            </a:r>
          </a:p>
          <a:p>
            <a:pPr eaLnBrk="1" hangingPunct="1"/>
            <a:r>
              <a:rPr lang="en-US" sz="1000" smtClean="0">
                <a:latin typeface="Arial" charset="0"/>
              </a:rPr>
              <a:t>Assessment Step:  </a:t>
            </a:r>
          </a:p>
          <a:p>
            <a:pPr eaLnBrk="1" hangingPunct="1"/>
            <a:r>
              <a:rPr lang="en-US" sz="1000" smtClean="0">
                <a:latin typeface="Arial" charset="0"/>
              </a:rPr>
              <a:t>Developing the Client Database</a:t>
            </a:r>
          </a:p>
          <a:p>
            <a:pPr eaLnBrk="1" hangingPunct="1"/>
            <a:endParaRPr lang="en-US" sz="1000" smtClean="0">
              <a:latin typeface="Arial" charset="0"/>
            </a:endParaRPr>
          </a:p>
          <a:p>
            <a:pPr eaLnBrk="1" hangingPunct="1"/>
            <a:r>
              <a:rPr lang="en-US" sz="1000" smtClean="0">
                <a:latin typeface="Arial" charset="0"/>
              </a:rPr>
              <a:t>Chapter 14</a:t>
            </a:r>
          </a:p>
          <a:p>
            <a:pPr eaLnBrk="1" hangingPunct="1"/>
            <a:r>
              <a:rPr lang="en-US" sz="1000" smtClean="0">
                <a:latin typeface="Arial" charset="0"/>
              </a:rPr>
              <a:t>Fundamentals: </a:t>
            </a:r>
          </a:p>
          <a:p>
            <a:pPr eaLnBrk="1" hangingPunct="1"/>
            <a:r>
              <a:rPr lang="en-US" sz="1000" smtClean="0">
                <a:latin typeface="Arial" charset="0"/>
              </a:rPr>
              <a:t>Assessing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C892EF7-3365-465B-9247-71EC6AB070F8}" type="slidenum">
              <a:rPr lang="en-US"/>
              <a:pPr/>
              <a:t>10</a:t>
            </a:fld>
            <a:endParaRPr lang="en-US"/>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smtClean="0"/>
              <a:t>Planning Data Collection:</a:t>
            </a:r>
          </a:p>
          <a:p>
            <a:pPr eaLnBrk="1" hangingPunct="1"/>
            <a:r>
              <a:rPr lang="en-US" smtClean="0">
                <a:latin typeface="Arial" charset="0"/>
              </a:rPr>
              <a:t>Initial assessment-performed shortly after the client is admitted.  Purpose is to establish a complete database for problem identification and care planning</a:t>
            </a:r>
          </a:p>
          <a:p>
            <a:pPr eaLnBrk="1" hangingPunct="1"/>
            <a:r>
              <a:rPr lang="en-US" smtClean="0">
                <a:latin typeface="Arial" charset="0"/>
              </a:rPr>
              <a:t>Focused assessment-gathers data about a specific problem that has already been identified.  Usually part of ongoing data collection or to identify new or over-looked problems.</a:t>
            </a:r>
          </a:p>
          <a:p>
            <a:pPr eaLnBrk="1" hangingPunct="1"/>
            <a:r>
              <a:rPr lang="en-US" smtClean="0">
                <a:latin typeface="Arial" charset="0"/>
              </a:rPr>
              <a:t>Emergency assessment-identify life-threatening problems</a:t>
            </a:r>
          </a:p>
          <a:p>
            <a:pPr eaLnBrk="1" hangingPunct="1"/>
            <a:r>
              <a:rPr lang="en-US" smtClean="0">
                <a:latin typeface="Arial" charset="0"/>
              </a:rPr>
              <a:t>Time-lapse assessment-compare current status to baseline data obtained earlier</a:t>
            </a:r>
          </a:p>
          <a:p>
            <a:pPr eaLnBrk="1" hangingPunct="1"/>
            <a:endParaRPr lang="en-US" smtClean="0">
              <a:latin typeface="Arial" charset="0"/>
            </a:endParaRPr>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AE3CDEAA-63AC-4B45-84BA-31A92C10583A}" type="slidenum">
              <a:rPr lang="en-US"/>
              <a:pPr/>
              <a:t>11</a:t>
            </a:fld>
            <a:endParaRPr lang="en-US"/>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smtClean="0"/>
              <a:t>Assessment Priorities:</a:t>
            </a:r>
          </a:p>
          <a:p>
            <a:pPr eaLnBrk="1" hangingPunct="1"/>
            <a:r>
              <a:rPr lang="en-US" smtClean="0">
                <a:latin typeface="Arial" charset="0"/>
              </a:rPr>
              <a:t>Health orientation-used to identify potential and actual health risks that influence levels of wellness (Doctor’s office)</a:t>
            </a:r>
          </a:p>
          <a:p>
            <a:pPr eaLnBrk="1" hangingPunct="1"/>
            <a:r>
              <a:rPr lang="en-US" smtClean="0">
                <a:latin typeface="Arial" charset="0"/>
              </a:rPr>
              <a:t>Developmental stage-assessment modified to the developmental needs of client.  (children)</a:t>
            </a:r>
          </a:p>
          <a:p>
            <a:pPr eaLnBrk="1" hangingPunct="1"/>
            <a:r>
              <a:rPr lang="en-US" smtClean="0">
                <a:latin typeface="Arial" charset="0"/>
              </a:rPr>
              <a:t>Need for nursing—gather data that is helpful for planning and delivering care-(data pertinent to the length of stay and procedure/illness)</a:t>
            </a:r>
          </a:p>
          <a:p>
            <a:pPr eaLnBrk="1" hangingPunct="1"/>
            <a:r>
              <a:rPr lang="en-US" smtClean="0">
                <a:latin typeface="Arial" charset="0"/>
              </a:rPr>
              <a:t>Practical considerations-Review already collected data so client is not asked same questions over and over-</a:t>
            </a:r>
          </a:p>
          <a:p>
            <a:pPr eaLnBrk="1" hangingPunct="1"/>
            <a:endParaRPr lang="en-US" smtClean="0"/>
          </a:p>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D333D33-28B8-468C-96C4-5A0C6E7E5606}" type="slidenum">
              <a:rPr lang="en-US"/>
              <a:pPr/>
              <a:t>12</a:t>
            </a:fld>
            <a:endParaRPr lang="en-US"/>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smtClean="0"/>
              <a:t>Data Validation:</a:t>
            </a:r>
          </a:p>
          <a:p>
            <a:pPr eaLnBrk="1" hangingPunct="1"/>
            <a:r>
              <a:rPr lang="en-US" smtClean="0"/>
              <a:t>The act of confirming or verifying</a:t>
            </a:r>
          </a:p>
          <a:p>
            <a:pPr eaLnBrk="1" hangingPunct="1"/>
            <a:r>
              <a:rPr lang="en-US" smtClean="0"/>
              <a:t>Keeps the data free from error, bias, and misinterpretation</a:t>
            </a:r>
          </a:p>
          <a:p>
            <a:pPr eaLnBrk="1" hangingPunct="1"/>
            <a:r>
              <a:rPr lang="en-US" smtClean="0"/>
              <a:t>Invalid information can lead to inappropriate nursing care</a:t>
            </a:r>
          </a:p>
          <a:p>
            <a:pPr eaLnBrk="1" hangingPunct="1"/>
            <a:endParaRPr lang="en-US" smtClean="0"/>
          </a:p>
          <a:p>
            <a:pPr eaLnBrk="1" hangingPunct="1"/>
            <a:r>
              <a:rPr lang="en-US" smtClean="0"/>
              <a:t>Decide which items need verification</a:t>
            </a:r>
          </a:p>
          <a:p>
            <a:pPr eaLnBrk="1" hangingPunct="1"/>
            <a:r>
              <a:rPr lang="en-US" smtClean="0"/>
              <a:t>Example:</a:t>
            </a:r>
          </a:p>
          <a:p>
            <a:pPr eaLnBrk="1" hangingPunct="1"/>
            <a:r>
              <a:rPr lang="en-US" smtClean="0"/>
              <a:t>When there is a discrepancy between what you observe and what the client says</a:t>
            </a:r>
          </a:p>
          <a:p>
            <a:pPr eaLnBrk="1" hangingPunct="1"/>
            <a:r>
              <a:rPr lang="en-US" smtClean="0"/>
              <a:t>When you suspect something is wrong but have no objective data</a:t>
            </a:r>
          </a:p>
          <a:p>
            <a:pPr eaLnBrk="1" hangingPunct="1"/>
            <a:endParaRPr lang="en-US" smtClean="0"/>
          </a:p>
          <a:p>
            <a:pPr eaLnBrk="1" hangingPunct="1"/>
            <a:endParaRPr lang="en-US" smtClean="0"/>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C8D74291-BFAB-4662-A1FF-EC5B69B5412C}" type="slidenum">
              <a:rPr lang="en-US"/>
              <a:pPr/>
              <a:t>13</a:t>
            </a:fld>
            <a:endParaRPr lang="en-US"/>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smtClean="0"/>
              <a:t>Data Communication:</a:t>
            </a:r>
          </a:p>
          <a:p>
            <a:pPr eaLnBrk="1" hangingPunct="1"/>
            <a:r>
              <a:rPr lang="en-US" smtClean="0">
                <a:latin typeface="Arial" charset="0"/>
              </a:rPr>
              <a:t>Immediately report critical findings verbally </a:t>
            </a:r>
          </a:p>
          <a:p>
            <a:pPr eaLnBrk="1" hangingPunct="1"/>
            <a:r>
              <a:rPr lang="en-US" smtClean="0">
                <a:latin typeface="Arial" charset="0"/>
              </a:rPr>
              <a:t>Documentation</a:t>
            </a:r>
          </a:p>
          <a:p>
            <a:pPr lvl="1" eaLnBrk="1" hangingPunct="1"/>
            <a:r>
              <a:rPr lang="en-US" smtClean="0">
                <a:latin typeface="Arial" charset="0"/>
              </a:rPr>
              <a:t>Use designated forms</a:t>
            </a:r>
          </a:p>
          <a:p>
            <a:pPr lvl="1" eaLnBrk="1" hangingPunct="1"/>
            <a:r>
              <a:rPr lang="en-US" smtClean="0">
                <a:latin typeface="Arial" charset="0"/>
              </a:rPr>
              <a:t>Record in a timely fashion</a:t>
            </a:r>
          </a:p>
          <a:p>
            <a:pPr lvl="1" eaLnBrk="1" hangingPunct="1"/>
            <a:r>
              <a:rPr lang="en-US" smtClean="0">
                <a:latin typeface="Arial" charset="0"/>
              </a:rPr>
              <a:t>Record in computer or in ink</a:t>
            </a:r>
          </a:p>
          <a:p>
            <a:pPr lvl="1" eaLnBrk="1" hangingPunct="1"/>
            <a:endParaRPr lang="en-US" smtClean="0">
              <a:latin typeface="Arial" charset="0"/>
            </a:endParaRP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FC6B179-B103-4B13-A6B5-F9737F1948BB}" type="slidenum">
              <a:rPr lang="en-US"/>
              <a:pPr/>
              <a:t>14</a:t>
            </a:fld>
            <a:endParaRPr lang="en-US"/>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n-US" smtClean="0"/>
              <a:t>Chapter 2 &amp; 12 Review</a:t>
            </a:r>
          </a:p>
          <a:p>
            <a:pPr eaLnBrk="1" hangingPunct="1"/>
            <a:r>
              <a:rPr lang="en-US" smtClean="0">
                <a:latin typeface="Arial" charset="0"/>
              </a:rPr>
              <a:t>Assessment Step: </a:t>
            </a:r>
          </a:p>
          <a:p>
            <a:pPr eaLnBrk="1" hangingPunct="1">
              <a:buFont typeface="Wingdings" pitchFamily="-65" charset="2"/>
              <a:buNone/>
            </a:pPr>
            <a:r>
              <a:rPr lang="en-US" smtClean="0">
                <a:latin typeface="Arial" charset="0"/>
              </a:rPr>
              <a:t>Systematic gathering of data</a:t>
            </a:r>
          </a:p>
          <a:p>
            <a:pPr eaLnBrk="1" hangingPunct="1"/>
            <a:r>
              <a:rPr lang="en-US" smtClean="0">
                <a:latin typeface="Arial" charset="0"/>
              </a:rPr>
              <a:t>Where to obtain data: </a:t>
            </a:r>
          </a:p>
          <a:p>
            <a:pPr lvl="1" eaLnBrk="1" hangingPunct="1"/>
            <a:r>
              <a:rPr lang="en-US" smtClean="0">
                <a:latin typeface="Arial" charset="0"/>
              </a:rPr>
              <a:t>Client, clients family, friends, caregivers</a:t>
            </a:r>
          </a:p>
          <a:p>
            <a:pPr lvl="1" eaLnBrk="1" hangingPunct="1"/>
            <a:r>
              <a:rPr lang="en-US" smtClean="0">
                <a:latin typeface="Arial" charset="0"/>
              </a:rPr>
              <a:t>Medical record-laboratory/diagnostic studies</a:t>
            </a:r>
          </a:p>
          <a:p>
            <a:pPr lvl="1" eaLnBrk="1" hangingPunct="1"/>
            <a:r>
              <a:rPr lang="en-US" smtClean="0">
                <a:latin typeface="Arial" charset="0"/>
              </a:rPr>
              <a:t>Other healthcare professionals</a:t>
            </a:r>
          </a:p>
          <a:p>
            <a:pPr lvl="1" eaLnBrk="1" hangingPunct="1"/>
            <a:r>
              <a:rPr lang="en-US" smtClean="0">
                <a:latin typeface="Arial" charset="0"/>
              </a:rPr>
              <a:t>Nursing/healthcare literature</a:t>
            </a:r>
          </a:p>
          <a:p>
            <a:pPr eaLnBrk="1" hangingPunct="1"/>
            <a:r>
              <a:rPr lang="en-US" smtClean="0">
                <a:latin typeface="Arial" charset="0"/>
              </a:rPr>
              <a:t>How to obtain data:</a:t>
            </a:r>
          </a:p>
          <a:p>
            <a:pPr lvl="1" eaLnBrk="1" hangingPunct="1"/>
            <a:r>
              <a:rPr lang="en-US" smtClean="0">
                <a:latin typeface="Arial" charset="0"/>
              </a:rPr>
              <a:t>Observation</a:t>
            </a:r>
          </a:p>
          <a:p>
            <a:pPr lvl="1" eaLnBrk="1" hangingPunct="1"/>
            <a:r>
              <a:rPr lang="en-US" smtClean="0">
                <a:latin typeface="Arial" charset="0"/>
              </a:rPr>
              <a:t>Interview</a:t>
            </a:r>
          </a:p>
          <a:p>
            <a:pPr lvl="1" eaLnBrk="1" hangingPunct="1"/>
            <a:r>
              <a:rPr lang="en-US" smtClean="0">
                <a:latin typeface="Arial" charset="0"/>
              </a:rPr>
              <a:t>Nursing physical assessment</a:t>
            </a:r>
          </a:p>
          <a:p>
            <a:pPr lvl="1" eaLnBrk="1" hangingPunct="1"/>
            <a:r>
              <a:rPr lang="en-US" smtClean="0">
                <a:latin typeface="Arial" charset="0"/>
              </a:rPr>
              <a:t>Nursing History</a:t>
            </a:r>
          </a:p>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29EC1A47-2122-480D-8D4E-6C64BFAB4DC4}" type="slidenum">
              <a:rPr lang="en-US"/>
              <a:pPr/>
              <a:t>15</a:t>
            </a:fld>
            <a:endParaRPr lang="en-US"/>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mtClean="0"/>
              <a:t>Assessment Step:</a:t>
            </a:r>
          </a:p>
          <a:p>
            <a:pPr eaLnBrk="1" hangingPunct="1"/>
            <a:r>
              <a:rPr lang="en-US" smtClean="0">
                <a:latin typeface="Arial" charset="0"/>
              </a:rPr>
              <a:t>Should provide: </a:t>
            </a:r>
          </a:p>
          <a:p>
            <a:pPr lvl="1" eaLnBrk="1" hangingPunct="1"/>
            <a:r>
              <a:rPr lang="en-US" smtClean="0">
                <a:latin typeface="Arial" charset="0"/>
              </a:rPr>
              <a:t>A holistic view of the client</a:t>
            </a:r>
          </a:p>
          <a:p>
            <a:pPr lvl="1" eaLnBrk="1" hangingPunct="1"/>
            <a:r>
              <a:rPr lang="en-US" smtClean="0">
                <a:latin typeface="Arial" charset="0"/>
              </a:rPr>
              <a:t>Data on the client’s state of wellness, response to health problems, and risk factors</a:t>
            </a:r>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5F84BF0-97F6-4F49-8568-7DFD0A1C6B28}" type="slidenum">
              <a:rPr lang="en-US"/>
              <a:pPr/>
              <a:t>2</a:t>
            </a:fld>
            <a:endParaRPr lang="en-US"/>
          </a:p>
        </p:txBody>
      </p:sp>
      <p:sp>
        <p:nvSpPr>
          <p:cNvPr id="18435" name="Rectangle 2"/>
          <p:cNvSpPr>
            <a:spLocks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7C8EFFFB-5667-430E-9F13-5DEBD2E40CA7}" type="slidenum">
              <a:rPr lang="en-US"/>
              <a:pPr/>
              <a:t>3</a:t>
            </a:fld>
            <a:endParaRPr lang="en-US"/>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latin typeface="Arial" charset="0"/>
              </a:rPr>
              <a:t>Assessing</a:t>
            </a:r>
          </a:p>
          <a:p>
            <a:pPr lvl="1" eaLnBrk="1" hangingPunct="1"/>
            <a:r>
              <a:rPr lang="en-US" smtClean="0">
                <a:latin typeface="Arial" charset="0"/>
              </a:rPr>
              <a:t>Systematic and continuous collection, validation, and communication of client data</a:t>
            </a:r>
          </a:p>
          <a:p>
            <a:pPr eaLnBrk="1" hangingPunct="1"/>
            <a:r>
              <a:rPr lang="en-US" smtClean="0">
                <a:latin typeface="Arial" charset="0"/>
              </a:rPr>
              <a:t>Data </a:t>
            </a:r>
          </a:p>
          <a:p>
            <a:pPr lvl="1" eaLnBrk="1" hangingPunct="1"/>
            <a:r>
              <a:rPr lang="en-US" smtClean="0">
                <a:latin typeface="Arial" charset="0"/>
              </a:rPr>
              <a:t>Client information that reflects or pertains to health functioning </a:t>
            </a:r>
          </a:p>
          <a:p>
            <a:pPr eaLnBrk="1" hangingPunct="1"/>
            <a:r>
              <a:rPr lang="en-US" smtClean="0">
                <a:latin typeface="Arial" charset="0"/>
              </a:rPr>
              <a:t>Database</a:t>
            </a:r>
          </a:p>
          <a:p>
            <a:pPr lvl="1" eaLnBrk="1" hangingPunct="1"/>
            <a:r>
              <a:rPr lang="en-US" smtClean="0">
                <a:latin typeface="Arial" charset="0"/>
              </a:rPr>
              <a:t>All pertinent client information collected by the nurse and other healthcare professionals</a:t>
            </a:r>
          </a:p>
          <a:p>
            <a:pPr lvl="1" eaLnBrk="1" hangingPunct="1"/>
            <a:endParaRPr lang="en-US" smtClean="0">
              <a:latin typeface="Arial" charset="0"/>
            </a:endParaRP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04CF55F-4475-42A7-AF8A-91BE2E7572FA}" type="slidenum">
              <a:rPr lang="en-US"/>
              <a:pPr/>
              <a:t>4</a:t>
            </a:fld>
            <a:endParaRPr lang="en-US"/>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smtClean="0"/>
              <a:t>Assessment Step: </a:t>
            </a:r>
          </a:p>
          <a:p>
            <a:pPr eaLnBrk="1" hangingPunct="1"/>
            <a:r>
              <a:rPr lang="en-US" smtClean="0">
                <a:latin typeface="Arial" charset="0"/>
              </a:rPr>
              <a:t>Developing a client database involves:</a:t>
            </a:r>
          </a:p>
          <a:p>
            <a:pPr lvl="1" eaLnBrk="1" hangingPunct="1"/>
            <a:r>
              <a:rPr lang="en-US" smtClean="0">
                <a:latin typeface="Arial" charset="0"/>
              </a:rPr>
              <a:t>Systematic gathering of data</a:t>
            </a:r>
          </a:p>
          <a:p>
            <a:pPr lvl="1" eaLnBrk="1" hangingPunct="1"/>
            <a:r>
              <a:rPr lang="en-US" smtClean="0">
                <a:latin typeface="Arial" charset="0"/>
              </a:rPr>
              <a:t>Sorting and organizing data</a:t>
            </a:r>
          </a:p>
          <a:p>
            <a:pPr lvl="1" eaLnBrk="1" hangingPunct="1"/>
            <a:r>
              <a:rPr lang="en-US" smtClean="0">
                <a:latin typeface="Arial" charset="0"/>
              </a:rPr>
              <a:t>Documenting data</a:t>
            </a:r>
          </a:p>
          <a:p>
            <a:pPr lvl="1" eaLnBrk="1" hangingPunct="1"/>
            <a:endParaRPr lang="en-US" smtClean="0">
              <a:latin typeface="Arial" charset="0"/>
            </a:endParaRP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CE3EB3BA-CD61-4DDD-80D5-E752004AC3DC}" type="slidenum">
              <a:rPr lang="en-US"/>
              <a:pPr/>
              <a:t>5</a:t>
            </a:fld>
            <a:endParaRPr lang="en-US"/>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n-US" b="1" smtClean="0">
                <a:latin typeface="Arial" charset="0"/>
              </a:rPr>
              <a:t>Types of data</a:t>
            </a:r>
          </a:p>
          <a:p>
            <a:pPr eaLnBrk="1" hangingPunct="1">
              <a:buFontTx/>
              <a:buChar char="•"/>
            </a:pPr>
            <a:r>
              <a:rPr lang="en-US" b="1" smtClean="0">
                <a:latin typeface="Arial" charset="0"/>
              </a:rPr>
              <a:t>Subjective data</a:t>
            </a:r>
            <a:r>
              <a:rPr lang="en-US" smtClean="0">
                <a:latin typeface="Arial" charset="0"/>
              </a:rPr>
              <a:t> –what the client reports, believes, or feels</a:t>
            </a:r>
          </a:p>
          <a:p>
            <a:pPr lvl="1" eaLnBrk="1" hangingPunct="1"/>
            <a:r>
              <a:rPr lang="en-US" smtClean="0">
                <a:latin typeface="Arial" charset="0"/>
              </a:rPr>
              <a:t>Interview-Client, clients family, friends, caregivers</a:t>
            </a:r>
          </a:p>
          <a:p>
            <a:pPr lvl="1" eaLnBrk="1" hangingPunct="1"/>
            <a:r>
              <a:rPr lang="en-US" smtClean="0">
                <a:latin typeface="Arial" charset="0"/>
              </a:rPr>
              <a:t>Remember that nurses area of concern are: physical (cognitive, developmental), psychological, sociological (economic, cultural (lifestyle), spiritual</a:t>
            </a:r>
          </a:p>
          <a:p>
            <a:pPr eaLnBrk="1" hangingPunct="1">
              <a:buFontTx/>
              <a:buChar char="•"/>
            </a:pPr>
            <a:r>
              <a:rPr lang="en-US" b="1" smtClean="0">
                <a:latin typeface="Arial" charset="0"/>
              </a:rPr>
              <a:t>Objective data</a:t>
            </a:r>
            <a:r>
              <a:rPr lang="en-US" smtClean="0">
                <a:latin typeface="Arial" charset="0"/>
              </a:rPr>
              <a:t> - what can be observed </a:t>
            </a:r>
          </a:p>
          <a:p>
            <a:pPr eaLnBrk="1" hangingPunct="1"/>
            <a:endParaRPr lang="en-US" smtClean="0">
              <a:latin typeface="Arial" charset="0"/>
            </a:endParaRPr>
          </a:p>
          <a:p>
            <a:pPr eaLnBrk="1" hangingPunct="1"/>
            <a:r>
              <a:rPr lang="en-US" b="1" smtClean="0">
                <a:latin typeface="Arial" charset="0"/>
              </a:rPr>
              <a:t>Characteristics of data</a:t>
            </a:r>
          </a:p>
          <a:p>
            <a:pPr eaLnBrk="1" hangingPunct="1">
              <a:buFontTx/>
              <a:buChar char="•"/>
            </a:pPr>
            <a:r>
              <a:rPr lang="en-US" b="1" smtClean="0">
                <a:latin typeface="Arial" charset="0"/>
              </a:rPr>
              <a:t>Complete</a:t>
            </a:r>
          </a:p>
          <a:p>
            <a:pPr eaLnBrk="1" hangingPunct="1">
              <a:buFontTx/>
              <a:buChar char="•"/>
            </a:pPr>
            <a:r>
              <a:rPr lang="en-US" b="1" smtClean="0">
                <a:latin typeface="Arial" charset="0"/>
              </a:rPr>
              <a:t>Factual and accurate</a:t>
            </a:r>
          </a:p>
          <a:p>
            <a:pPr eaLnBrk="1" hangingPunct="1">
              <a:buFontTx/>
              <a:buChar char="•"/>
            </a:pPr>
            <a:r>
              <a:rPr lang="en-US" b="1" smtClean="0">
                <a:latin typeface="Arial" charset="0"/>
              </a:rPr>
              <a:t>Relevant</a:t>
            </a: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F672E63F-A639-47D3-B155-3A8A9A9895BE}" type="slidenum">
              <a:rPr lang="en-US"/>
              <a:pPr/>
              <a:t>6</a:t>
            </a:fld>
            <a:endParaRPr lang="en-US"/>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smtClean="0">
                <a:latin typeface="Arial" charset="0"/>
              </a:rPr>
              <a:t>Client, clients family, friends, caregivers-Interview /Subjective data </a:t>
            </a:r>
          </a:p>
          <a:p>
            <a:pPr eaLnBrk="1" hangingPunct="1"/>
            <a:r>
              <a:rPr lang="en-US" smtClean="0">
                <a:latin typeface="Arial" charset="0"/>
              </a:rPr>
              <a:t>Medical record-laboratory/diagnostic studies/Objective data </a:t>
            </a:r>
          </a:p>
          <a:p>
            <a:pPr eaLnBrk="1" hangingPunct="1"/>
            <a:r>
              <a:rPr lang="en-US" smtClean="0">
                <a:latin typeface="Arial" charset="0"/>
              </a:rPr>
              <a:t>Other healthcare professionals</a:t>
            </a:r>
          </a:p>
          <a:p>
            <a:pPr eaLnBrk="1" hangingPunct="1"/>
            <a:r>
              <a:rPr lang="en-US" smtClean="0">
                <a:latin typeface="Arial" charset="0"/>
              </a:rPr>
              <a:t>Healthcare literature</a:t>
            </a:r>
            <a:endParaRPr lang="en-US" b="1" smtClean="0">
              <a:latin typeface="Arial" charset="0"/>
            </a:endParaRPr>
          </a:p>
          <a:p>
            <a:pPr lvl="1" eaLnBrk="1" hangingPunct="1"/>
            <a:r>
              <a:rPr lang="en-US" smtClean="0">
                <a:latin typeface="Arial" charset="0"/>
              </a:rPr>
              <a:t>Remember that nurses area of concern are: physical (cognitive, developmental), psychological, sociological (economic, cultural (lifestyle), spiritual</a:t>
            </a:r>
          </a:p>
          <a:p>
            <a:pPr lvl="1" eaLnBrk="1" hangingPunct="1"/>
            <a:endParaRPr lang="en-US" smtClean="0">
              <a:latin typeface="Arial" charset="0"/>
            </a:endParaRPr>
          </a:p>
          <a:p>
            <a:pPr eaLnBrk="1" hangingPunct="1"/>
            <a:r>
              <a:rPr lang="en-US" smtClean="0">
                <a:latin typeface="Arial" charset="0"/>
              </a:rPr>
              <a:t>Objective data - what can be observed </a:t>
            </a:r>
          </a:p>
          <a:p>
            <a:pPr lvl="1" eaLnBrk="1" hangingPunct="1"/>
            <a:endParaRPr lang="en-US" smtClean="0">
              <a:latin typeface="Arial" charset="0"/>
            </a:endParaRPr>
          </a:p>
          <a:p>
            <a:pPr lvl="1" eaLnBrk="1" hangingPunct="1"/>
            <a:r>
              <a:rPr lang="en-US" smtClean="0">
                <a:latin typeface="Arial" charset="0"/>
              </a:rPr>
              <a:t>Physical exam-inspection, palpation, percussion, auscultation, </a:t>
            </a:r>
          </a:p>
          <a:p>
            <a:pPr lvl="1" eaLnBrk="1" hangingPunct="1"/>
            <a:r>
              <a:rPr lang="en-US" smtClean="0">
                <a:latin typeface="Arial" charset="0"/>
              </a:rPr>
              <a:t>Observed behaviors</a:t>
            </a:r>
          </a:p>
          <a:p>
            <a:pPr lvl="1" eaLnBrk="1" hangingPunct="1"/>
            <a:endParaRPr lang="en-US" smtClean="0">
              <a:latin typeface="Arial" charset="0"/>
            </a:endParaRPr>
          </a:p>
          <a:p>
            <a:pPr eaLnBrk="1" hangingPunct="1"/>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5546032-E020-4F95-9961-698AD16A7D20}" type="slidenum">
              <a:rPr lang="en-US"/>
              <a:pPr/>
              <a:t>7</a:t>
            </a:fld>
            <a:endParaRPr lang="en-US"/>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b="1" smtClean="0">
                <a:latin typeface="Arial" charset="0"/>
              </a:rPr>
              <a:t>Observation</a:t>
            </a:r>
            <a:r>
              <a:rPr lang="en-US" smtClean="0">
                <a:latin typeface="Arial" charset="0"/>
              </a:rPr>
              <a:t>-what you see, hear, feel, smell</a:t>
            </a:r>
          </a:p>
          <a:p>
            <a:pPr eaLnBrk="1" hangingPunct="1"/>
            <a:r>
              <a:rPr lang="en-US" b="1" smtClean="0">
                <a:latin typeface="Arial" charset="0"/>
              </a:rPr>
              <a:t>Interview</a:t>
            </a:r>
            <a:r>
              <a:rPr lang="en-US" smtClean="0">
                <a:latin typeface="Arial" charset="0"/>
              </a:rPr>
              <a:t>-planned communication</a:t>
            </a:r>
          </a:p>
          <a:p>
            <a:pPr eaLnBrk="1" hangingPunct="1"/>
            <a:r>
              <a:rPr lang="en-US" b="1" smtClean="0">
                <a:latin typeface="Arial" charset="0"/>
              </a:rPr>
              <a:t>Nursing physical assessment-</a:t>
            </a:r>
          </a:p>
          <a:p>
            <a:pPr eaLnBrk="1" hangingPunct="1">
              <a:buFontTx/>
              <a:buChar char="•"/>
            </a:pPr>
            <a:r>
              <a:rPr lang="en-US" b="1" smtClean="0">
                <a:latin typeface="Arial" charset="0"/>
              </a:rPr>
              <a:t>Inspection</a:t>
            </a:r>
            <a:r>
              <a:rPr lang="en-US" smtClean="0">
                <a:latin typeface="Arial" charset="0"/>
              </a:rPr>
              <a:t> - observation with vision, hearing and smell</a:t>
            </a:r>
          </a:p>
          <a:p>
            <a:pPr eaLnBrk="1" hangingPunct="1">
              <a:buFontTx/>
              <a:buChar char="•"/>
            </a:pPr>
            <a:r>
              <a:rPr lang="en-US" smtClean="0">
                <a:latin typeface="Arial" charset="0"/>
              </a:rPr>
              <a:t>(sight-looking for color, discoloration, drainage, facial expression, physical limitations, hearing-listening to the nature of a cough, tone of voice, interaction with others)</a:t>
            </a:r>
          </a:p>
          <a:p>
            <a:pPr eaLnBrk="1" hangingPunct="1">
              <a:buFontTx/>
              <a:buChar char="•"/>
            </a:pPr>
            <a:r>
              <a:rPr lang="en-US" b="1" smtClean="0">
                <a:latin typeface="Arial" charset="0"/>
              </a:rPr>
              <a:t>Palpation</a:t>
            </a:r>
            <a:r>
              <a:rPr lang="en-US" smtClean="0">
                <a:latin typeface="Arial" charset="0"/>
              </a:rPr>
              <a:t>-touching or pressing the body with fingers</a:t>
            </a:r>
          </a:p>
          <a:p>
            <a:pPr eaLnBrk="1" hangingPunct="1">
              <a:buFontTx/>
              <a:buChar char="•"/>
            </a:pPr>
            <a:r>
              <a:rPr lang="en-US" smtClean="0">
                <a:latin typeface="Arial" charset="0"/>
              </a:rPr>
              <a:t>touching (feeling-a lump/noting temperature, texture of skin, etc., pressure-pulse, skin turgor)</a:t>
            </a:r>
          </a:p>
          <a:p>
            <a:pPr eaLnBrk="1" hangingPunct="1">
              <a:buFontTx/>
              <a:buChar char="•"/>
            </a:pPr>
            <a:r>
              <a:rPr lang="en-US" b="1" smtClean="0">
                <a:latin typeface="Arial" charset="0"/>
              </a:rPr>
              <a:t>Percussion</a:t>
            </a:r>
            <a:r>
              <a:rPr lang="en-US" smtClean="0">
                <a:latin typeface="Arial" charset="0"/>
              </a:rPr>
              <a:t> – direct or indirect tapping of a specific body surface to ascertain information about underlying tissues or organs</a:t>
            </a:r>
          </a:p>
          <a:p>
            <a:pPr eaLnBrk="1" hangingPunct="1">
              <a:buFontTx/>
              <a:buChar char="•"/>
            </a:pPr>
            <a:r>
              <a:rPr lang="en-US" smtClean="0">
                <a:latin typeface="Arial" charset="0"/>
              </a:rPr>
              <a:t>(tapping fingertips on chest listening for the sound indicating fluid, masses or using a percussion hammer on the knee and observe the presence or absence of reflexes), </a:t>
            </a:r>
            <a:r>
              <a:rPr lang="en-US" b="1" smtClean="0">
                <a:latin typeface="Arial" charset="0"/>
              </a:rPr>
              <a:t>auscultation</a:t>
            </a:r>
            <a:r>
              <a:rPr lang="en-US" smtClean="0">
                <a:latin typeface="Arial" charset="0"/>
              </a:rPr>
              <a:t> – listening for sounds within the body with the aid of a stethoscope and describing or interpreting them.</a:t>
            </a:r>
          </a:p>
          <a:p>
            <a:pPr eaLnBrk="1" hangingPunct="1">
              <a:buFontTx/>
              <a:buChar char="•"/>
            </a:pPr>
            <a:r>
              <a:rPr lang="en-US" smtClean="0">
                <a:latin typeface="Arial" charset="0"/>
              </a:rPr>
              <a:t>(listening for blood pressure, chest for heart/lung sounds, bowel sounds)</a:t>
            </a:r>
          </a:p>
          <a:p>
            <a:pPr eaLnBrk="1" hangingPunct="1"/>
            <a:r>
              <a:rPr lang="en-US" b="1" smtClean="0">
                <a:latin typeface="Arial" charset="0"/>
              </a:rPr>
              <a:t>Nursing History</a:t>
            </a:r>
            <a:r>
              <a:rPr lang="en-US" smtClean="0">
                <a:latin typeface="Arial" charset="0"/>
              </a:rPr>
              <a:t>-identifies patient’s strengths and weakness, health risks and potential and existing health problems.  The nurse interviews the patient to obtain a nursing history.   This is  done upon admit during the assessment phase.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01499C65-A8FC-45E9-8C1F-9A2C5B715EC7}" type="slidenum">
              <a:rPr lang="en-US"/>
              <a:pPr/>
              <a:t>8</a:t>
            </a:fld>
            <a:endParaRPr lang="en-US"/>
          </a:p>
        </p:txBody>
      </p:sp>
      <p:sp>
        <p:nvSpPr>
          <p:cNvPr id="30723" name="Rectangle 1026"/>
          <p:cNvSpPr>
            <a:spLocks noChangeArrowheads="1" noTextEdit="1"/>
          </p:cNvSpPr>
          <p:nvPr>
            <p:ph type="sldImg"/>
          </p:nvPr>
        </p:nvSpPr>
        <p:spPr>
          <a:ln/>
        </p:spPr>
      </p:sp>
      <p:sp>
        <p:nvSpPr>
          <p:cNvPr id="30724" name="Rectangle 1027"/>
          <p:cNvSpPr>
            <a:spLocks noGrp="1" noChangeArrowheads="1"/>
          </p:cNvSpPr>
          <p:nvPr>
            <p:ph type="body" idx="1"/>
          </p:nvPr>
        </p:nvSpPr>
        <p:spPr>
          <a:noFill/>
          <a:ln/>
        </p:spPr>
        <p:txBody>
          <a:bodyPr/>
          <a:lstStyle/>
          <a:p>
            <a:pPr eaLnBrk="1" hangingPunct="1"/>
            <a:r>
              <a:rPr lang="en-US" smtClean="0"/>
              <a:t>Nursing Interview</a:t>
            </a:r>
          </a:p>
          <a:p>
            <a:pPr eaLnBrk="1" hangingPunct="1">
              <a:buFontTx/>
              <a:buChar char="•"/>
            </a:pPr>
            <a:r>
              <a:rPr lang="en-US" b="1" smtClean="0">
                <a:latin typeface="Arial" charset="0"/>
              </a:rPr>
              <a:t>Know your purpose</a:t>
            </a:r>
          </a:p>
          <a:p>
            <a:pPr eaLnBrk="1" hangingPunct="1"/>
            <a:r>
              <a:rPr lang="en-US" smtClean="0"/>
              <a:t>Medical diagnosis can provide a starting point for the nursing interview</a:t>
            </a:r>
          </a:p>
          <a:p>
            <a:pPr eaLnBrk="1" hangingPunct="1">
              <a:buFontTx/>
              <a:buChar char="•"/>
            </a:pPr>
            <a:r>
              <a:rPr lang="en-US" b="1" smtClean="0">
                <a:latin typeface="Arial" charset="0"/>
              </a:rPr>
              <a:t>Research the records</a:t>
            </a:r>
          </a:p>
          <a:p>
            <a:pPr eaLnBrk="1" hangingPunct="1"/>
            <a:r>
              <a:rPr lang="en-US" smtClean="0">
                <a:latin typeface="Arial" charset="0"/>
              </a:rPr>
              <a:t>Review the medical record, labs, progress notes, diagnostic studies, H&amp;P, ER notes, medication record</a:t>
            </a:r>
          </a:p>
          <a:p>
            <a:pPr eaLnBrk="1" hangingPunct="1">
              <a:buFontTx/>
              <a:buChar char="•"/>
            </a:pPr>
            <a:r>
              <a:rPr lang="en-US" b="1" smtClean="0">
                <a:latin typeface="Arial" charset="0"/>
              </a:rPr>
              <a:t>Request an interview</a:t>
            </a:r>
          </a:p>
          <a:p>
            <a:pPr eaLnBrk="1" hangingPunct="1"/>
            <a:r>
              <a:rPr lang="en-US" smtClean="0">
                <a:latin typeface="Arial" charset="0"/>
              </a:rPr>
              <a:t>Identify yourself, explain the purpose of the data collection/interview, and how the data will be used.  Set a time convenient for client, family members, testing/unit schedule.</a:t>
            </a:r>
          </a:p>
          <a:p>
            <a:pPr eaLnBrk="1" hangingPunct="1">
              <a:buFontTx/>
              <a:buChar char="•"/>
            </a:pPr>
            <a:r>
              <a:rPr lang="en-US" b="1" smtClean="0">
                <a:latin typeface="Arial" charset="0"/>
              </a:rPr>
              <a:t>Conduct the interview using effective questioning techniques (See page 19-22)</a:t>
            </a:r>
          </a:p>
          <a:p>
            <a:pPr eaLnBrk="1" hangingPunct="1"/>
            <a:r>
              <a:rPr lang="en-US" smtClean="0">
                <a:latin typeface="Arial" charset="0"/>
              </a:rPr>
              <a:t>Using a nursing assessment tool for data collection in the interview will not only guide your data collection but, if used correctly, will focus on nurse’s areas of concern (the human responses to health and illness-ANA 1980 Social Policy Statement-and give you the data you need to make an appropriate nursing diagnosis.</a:t>
            </a:r>
          </a:p>
          <a:p>
            <a:pPr eaLnBrk="1" hangingPunct="1"/>
            <a:r>
              <a:rPr lang="en-US" smtClean="0">
                <a:latin typeface="Arial" charset="0"/>
              </a:rPr>
              <a:t>Facilities will have their own Nursing interview/admit form to complete that follows the examples of nursing models shown on page 15, table 2-1.</a:t>
            </a:r>
          </a:p>
          <a:p>
            <a:pPr eaLnBrk="1" hangingPunct="1">
              <a:buFontTx/>
              <a:buChar char="•"/>
            </a:pPr>
            <a:r>
              <a:rPr lang="en-US" b="1" smtClean="0">
                <a:latin typeface="Arial" charset="0"/>
              </a:rPr>
              <a:t>Conclude the interview</a:t>
            </a:r>
          </a:p>
          <a:p>
            <a:pPr eaLnBrk="1" hangingPunct="1"/>
            <a:r>
              <a:rPr lang="en-US" smtClean="0">
                <a:latin typeface="Arial" charset="0"/>
              </a:rPr>
              <a:t>Make an appropriate ending/leaving statement “Thank you for your time”, Let them know next steps.</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AB6E85F-EFBC-4D42-B7F0-1AFB0ABC3663}" type="slidenum">
              <a:rPr lang="en-US"/>
              <a:pPr/>
              <a:t>9</a:t>
            </a:fld>
            <a:endParaRPr lang="en-US"/>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Interviewing Techniques</a:t>
            </a:r>
          </a:p>
          <a:p>
            <a:pPr eaLnBrk="1" hangingPunct="1">
              <a:buFontTx/>
              <a:buChar char="•"/>
            </a:pPr>
            <a:r>
              <a:rPr lang="en-US" b="1" smtClean="0">
                <a:latin typeface="Arial" charset="0"/>
              </a:rPr>
              <a:t>Establish good rapport</a:t>
            </a:r>
            <a:r>
              <a:rPr lang="en-US" smtClean="0">
                <a:latin typeface="Arial" charset="0"/>
              </a:rPr>
              <a:t> –call the client by name, monitor reactions, be careful not to intimidate, have good eye contact, gear interview to their speed and level (watch using medical jargon or slang)</a:t>
            </a:r>
          </a:p>
          <a:p>
            <a:pPr eaLnBrk="1" hangingPunct="1">
              <a:buFontTx/>
              <a:buChar char="•"/>
            </a:pPr>
            <a:r>
              <a:rPr lang="en-US" b="1" smtClean="0">
                <a:latin typeface="Arial" charset="0"/>
              </a:rPr>
              <a:t>Be sensitive to client’s needs</a:t>
            </a:r>
            <a:r>
              <a:rPr lang="en-US" smtClean="0">
                <a:latin typeface="Arial" charset="0"/>
              </a:rPr>
              <a:t>-when asking questions of a sensitive nature (sex, lifestyle) watch the reactions of the client and determine when to stop a line of questioning and try at a time when more rapport is established</a:t>
            </a:r>
          </a:p>
          <a:p>
            <a:pPr eaLnBrk="1" hangingPunct="1">
              <a:buFontTx/>
              <a:buChar char="•"/>
            </a:pPr>
            <a:r>
              <a:rPr lang="en-US" b="1" smtClean="0">
                <a:latin typeface="Arial" charset="0"/>
              </a:rPr>
              <a:t>Be a good listener</a:t>
            </a:r>
            <a:r>
              <a:rPr lang="en-US" smtClean="0">
                <a:latin typeface="Arial" charset="0"/>
              </a:rPr>
              <a:t> -listen attentively, watch body language, </a:t>
            </a:r>
          </a:p>
          <a:p>
            <a:pPr eaLnBrk="1" hangingPunct="1">
              <a:buFontTx/>
              <a:buChar char="•"/>
            </a:pPr>
            <a:r>
              <a:rPr lang="en-US" b="1" smtClean="0">
                <a:latin typeface="Arial" charset="0"/>
              </a:rPr>
              <a:t>Ask open-ended questions and use ‘active listening’</a:t>
            </a:r>
            <a:r>
              <a:rPr lang="en-US" smtClean="0">
                <a:latin typeface="Arial" charset="0"/>
              </a:rPr>
              <a:t> –</a:t>
            </a:r>
          </a:p>
          <a:p>
            <a:pPr lvl="1" eaLnBrk="1" hangingPunct="1"/>
            <a:r>
              <a:rPr lang="en-US" smtClean="0">
                <a:latin typeface="Arial" charset="0"/>
              </a:rPr>
              <a:t>Open-ended question-’how do you feel about……….”, </a:t>
            </a:r>
          </a:p>
          <a:p>
            <a:pPr lvl="1" eaLnBrk="1" hangingPunct="1"/>
            <a:r>
              <a:rPr lang="en-US" smtClean="0">
                <a:latin typeface="Arial" charset="0"/>
              </a:rPr>
              <a:t>Active listening-reflect back what the other person said to validate your understanding of the meaning</a:t>
            </a:r>
          </a:p>
          <a:p>
            <a:pPr eaLnBrk="1" hangingPunct="1">
              <a:buFontTx/>
              <a:buChar char="•"/>
            </a:pPr>
            <a:r>
              <a:rPr lang="en-US" b="1" smtClean="0">
                <a:latin typeface="Arial" charset="0"/>
              </a:rPr>
              <a:t>Avoid closed-ended, leading, or probing questions</a:t>
            </a:r>
            <a:r>
              <a:rPr lang="en-US" smtClean="0">
                <a:latin typeface="Arial" charset="0"/>
              </a:rPr>
              <a:t>- </a:t>
            </a:r>
          </a:p>
          <a:p>
            <a:pPr lvl="1" eaLnBrk="1" hangingPunct="1"/>
            <a:r>
              <a:rPr lang="en-US" smtClean="0">
                <a:latin typeface="Arial" charset="0"/>
              </a:rPr>
              <a:t>probing-“do you take your medicine?”-questions that have either yes or no, or only one or two answers.</a:t>
            </a:r>
          </a:p>
          <a:p>
            <a:pPr lvl="1" eaLnBrk="1" hangingPunct="1"/>
            <a:r>
              <a:rPr lang="en-US" smtClean="0">
                <a:latin typeface="Arial" charset="0"/>
              </a:rPr>
              <a:t>Leading-”the infection seems to be getting worse, don’t you agree?”</a:t>
            </a:r>
          </a:p>
          <a:p>
            <a:pPr lvl="1" eaLnBrk="1" hangingPunct="1"/>
            <a:r>
              <a:rPr lang="en-US" smtClean="0">
                <a:latin typeface="Arial" charset="0"/>
              </a:rPr>
              <a:t>Probing-”Now tell me about”</a:t>
            </a:r>
          </a:p>
          <a:p>
            <a:pPr eaLnBrk="1" hangingPunct="1">
              <a:buFontTx/>
              <a:buChar char="•"/>
            </a:pPr>
            <a:r>
              <a:rPr lang="en-US" b="1" smtClean="0">
                <a:latin typeface="Arial" charset="0"/>
              </a:rPr>
              <a:t>Avoid agreeing or disagreeing</a:t>
            </a:r>
            <a:r>
              <a:rPr lang="en-US" smtClean="0">
                <a:latin typeface="Arial" charset="0"/>
              </a:rPr>
              <a:t>-can make client feel ‘right’ or ‘wrong’ –”you didn’t mean to do that, did you?”</a:t>
            </a:r>
          </a:p>
          <a:p>
            <a:pPr eaLnBrk="1" hangingPunct="1">
              <a:buFontTx/>
              <a:buChar char="•"/>
            </a:pPr>
            <a:r>
              <a:rPr lang="en-US" b="1" smtClean="0">
                <a:latin typeface="Arial" charset="0"/>
              </a:rPr>
              <a:t>Stay objective</a:t>
            </a:r>
            <a:r>
              <a:rPr lang="en-US" smtClean="0">
                <a:latin typeface="Arial" charset="0"/>
              </a:rPr>
              <a:t>-don’t try and interpret the data at this point</a:t>
            </a:r>
          </a:p>
          <a:p>
            <a:pPr eaLnBrk="1" hangingPunct="1"/>
            <a:endParaRPr lang="en-US" smtClean="0"/>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216066" name="Rectangle 2"/>
          <p:cNvSpPr>
            <a:spLocks noGrp="1" noChangeArrowheads="1"/>
          </p:cNvSpPr>
          <p:nvPr>
            <p:ph type="subTitle" idx="1"/>
          </p:nvPr>
        </p:nvSpPr>
        <p:spPr>
          <a:xfrm>
            <a:off x="2286000" y="3581400"/>
            <a:ext cx="5638800" cy="1905000"/>
          </a:xfrm>
        </p:spPr>
        <p:txBody>
          <a:bodyPr/>
          <a:lstStyle>
            <a:lvl1pPr marL="0" indent="0">
              <a:buFont typeface="Wingdings" pitchFamily="-65" charset="2"/>
              <a:buNone/>
              <a:defRPr/>
            </a:lvl1pPr>
          </a:lstStyle>
          <a:p>
            <a:r>
              <a:rPr lang="en-US"/>
              <a:t>Click to edit Master subtitle style</a:t>
            </a:r>
          </a:p>
        </p:txBody>
      </p:sp>
      <p:sp>
        <p:nvSpPr>
          <p:cNvPr id="216076"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a:lvl1pPr>
          </a:lstStyle>
          <a:p>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a:lvl1pPr>
          </a:lstStyle>
          <a:p>
            <a:fld id="{9104552A-8F65-4631-B048-92F23B93EFF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45838D17-E552-4328-86AA-679CF58F3F6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0AC1CAF1-A0A5-49E2-A828-AF464E6E980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1E28C661-7908-4B8F-BACE-3931CF7D331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758D6515-E96F-4751-A592-5CF582414F8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5411803A-BD97-491E-8F4F-A444EDF9222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endParaRPr lang="en-US"/>
          </a:p>
        </p:txBody>
      </p:sp>
      <p:sp>
        <p:nvSpPr>
          <p:cNvPr id="8" name="Rectangle 7"/>
          <p:cNvSpPr>
            <a:spLocks noGrp="1" noChangeArrowheads="1"/>
          </p:cNvSpPr>
          <p:nvPr>
            <p:ph type="ftr" sz="quarter" idx="11"/>
          </p:nvPr>
        </p:nvSpPr>
        <p:spPr>
          <a:ln/>
        </p:spPr>
        <p:txBody>
          <a:bodyPr/>
          <a:lstStyle>
            <a:lvl1pPr>
              <a:defRPr/>
            </a:lvl1pPr>
          </a:lstStyle>
          <a:p>
            <a:endParaRPr lang="en-US"/>
          </a:p>
        </p:txBody>
      </p:sp>
      <p:sp>
        <p:nvSpPr>
          <p:cNvPr id="9" name="Rectangle 8"/>
          <p:cNvSpPr>
            <a:spLocks noGrp="1" noChangeArrowheads="1"/>
          </p:cNvSpPr>
          <p:nvPr>
            <p:ph type="sldNum" sz="quarter" idx="12"/>
          </p:nvPr>
        </p:nvSpPr>
        <p:spPr>
          <a:ln/>
        </p:spPr>
        <p:txBody>
          <a:bodyPr/>
          <a:lstStyle>
            <a:lvl1pPr>
              <a:defRPr/>
            </a:lvl1pPr>
          </a:lstStyle>
          <a:p>
            <a:fld id="{720002E7-D80E-43F4-B258-2AAB2B754DF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endParaRPr lang="en-US"/>
          </a:p>
        </p:txBody>
      </p:sp>
      <p:sp>
        <p:nvSpPr>
          <p:cNvPr id="4" name="Rectangle 7"/>
          <p:cNvSpPr>
            <a:spLocks noGrp="1" noChangeArrowheads="1"/>
          </p:cNvSpPr>
          <p:nvPr>
            <p:ph type="ftr" sz="quarter" idx="11"/>
          </p:nvPr>
        </p:nvSpPr>
        <p:spPr>
          <a:ln/>
        </p:spPr>
        <p:txBody>
          <a:bodyPr/>
          <a:lstStyle>
            <a:lvl1pPr>
              <a:defRPr/>
            </a:lvl1pPr>
          </a:lstStyle>
          <a:p>
            <a:endParaRPr lang="en-US"/>
          </a:p>
        </p:txBody>
      </p:sp>
      <p:sp>
        <p:nvSpPr>
          <p:cNvPr id="5" name="Rectangle 8"/>
          <p:cNvSpPr>
            <a:spLocks noGrp="1" noChangeArrowheads="1"/>
          </p:cNvSpPr>
          <p:nvPr>
            <p:ph type="sldNum" sz="quarter" idx="12"/>
          </p:nvPr>
        </p:nvSpPr>
        <p:spPr>
          <a:ln/>
        </p:spPr>
        <p:txBody>
          <a:bodyPr/>
          <a:lstStyle>
            <a:lvl1pPr>
              <a:defRPr/>
            </a:lvl1pPr>
          </a:lstStyle>
          <a:p>
            <a:fld id="{D6453309-A14D-41D8-AF7B-86309F44DBD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a:p>
        </p:txBody>
      </p:sp>
      <p:sp>
        <p:nvSpPr>
          <p:cNvPr id="3" name="Rectangle 7"/>
          <p:cNvSpPr>
            <a:spLocks noGrp="1" noChangeArrowheads="1"/>
          </p:cNvSpPr>
          <p:nvPr>
            <p:ph type="ftr" sz="quarter" idx="11"/>
          </p:nvPr>
        </p:nvSpPr>
        <p:spPr>
          <a:ln/>
        </p:spPr>
        <p:txBody>
          <a:bodyPr/>
          <a:lstStyle>
            <a:lvl1pPr>
              <a:defRPr/>
            </a:lvl1pPr>
          </a:lstStyle>
          <a:p>
            <a:endParaRPr lang="en-US"/>
          </a:p>
        </p:txBody>
      </p:sp>
      <p:sp>
        <p:nvSpPr>
          <p:cNvPr id="4" name="Rectangle 8"/>
          <p:cNvSpPr>
            <a:spLocks noGrp="1" noChangeArrowheads="1"/>
          </p:cNvSpPr>
          <p:nvPr>
            <p:ph type="sldNum" sz="quarter" idx="12"/>
          </p:nvPr>
        </p:nvSpPr>
        <p:spPr>
          <a:ln/>
        </p:spPr>
        <p:txBody>
          <a:bodyPr/>
          <a:lstStyle>
            <a:lvl1pPr>
              <a:defRPr/>
            </a:lvl1pPr>
          </a:lstStyle>
          <a:p>
            <a:fld id="{497397A9-11D0-4FEE-A905-82BC34BAD9B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2A0ED359-3956-41AC-8982-AB852CDE35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4EF4167D-3DF1-4E54-8418-E0315D4D05F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42"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215043"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65" charset="0"/>
            </a:endParaRPr>
          </a:p>
        </p:txBody>
      </p:sp>
      <p:sp>
        <p:nvSpPr>
          <p:cNvPr id="102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046"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215047"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215048"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156E18D3-266E-4AE5-A01F-64BE3201B499}" type="slidenum">
              <a:rPr lang="en-US"/>
              <a:pPr/>
              <a:t>‹#›</a:t>
            </a:fld>
            <a:endParaRPr lang="en-US"/>
          </a:p>
        </p:txBody>
      </p:sp>
      <p:sp>
        <p:nvSpPr>
          <p:cNvPr id="215049"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215050"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lt1" tx1="dk1" bg2="lt2" tx2="dk2" accent1="accent1" accent2="accent2" accent3="accent3" accent4="accent4" accent5="accent5" accent6="accent6" hlink="hlink" folHlink="folHlink"/>
  <p:sldLayoutIdLst>
    <p:sldLayoutId id="2147483680"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rtl="0" eaLnBrk="0" fontAlgn="base" hangingPunct="0">
        <a:spcBef>
          <a:spcPct val="0"/>
        </a:spcBef>
        <a:spcAft>
          <a:spcPct val="0"/>
        </a:spcAft>
        <a:defRPr sz="4000">
          <a:solidFill>
            <a:schemeClr val="tx2"/>
          </a:solidFill>
          <a:latin typeface="+mj-lt"/>
          <a:ea typeface="ＭＳ Ｐゴシック" pitchFamily="-65" charset="-128"/>
          <a:cs typeface="+mj-cs"/>
        </a:defRPr>
      </a:lvl1pPr>
      <a:lvl2pPr algn="l" rtl="0" eaLnBrk="0" fontAlgn="base" hangingPunct="0">
        <a:spcBef>
          <a:spcPct val="0"/>
        </a:spcBef>
        <a:spcAft>
          <a:spcPct val="0"/>
        </a:spcAft>
        <a:defRPr sz="4000">
          <a:solidFill>
            <a:schemeClr val="tx2"/>
          </a:solidFill>
          <a:latin typeface="Arial" pitchFamily="-65" charset="0"/>
          <a:ea typeface="ＭＳ Ｐゴシック" pitchFamily="-65" charset="-128"/>
        </a:defRPr>
      </a:lvl2pPr>
      <a:lvl3pPr algn="l" rtl="0" eaLnBrk="0" fontAlgn="base" hangingPunct="0">
        <a:spcBef>
          <a:spcPct val="0"/>
        </a:spcBef>
        <a:spcAft>
          <a:spcPct val="0"/>
        </a:spcAft>
        <a:defRPr sz="4000">
          <a:solidFill>
            <a:schemeClr val="tx2"/>
          </a:solidFill>
          <a:latin typeface="Arial" pitchFamily="-65" charset="0"/>
          <a:ea typeface="ＭＳ Ｐゴシック" pitchFamily="-65" charset="-128"/>
        </a:defRPr>
      </a:lvl3pPr>
      <a:lvl4pPr algn="l" rtl="0" eaLnBrk="0" fontAlgn="base" hangingPunct="0">
        <a:spcBef>
          <a:spcPct val="0"/>
        </a:spcBef>
        <a:spcAft>
          <a:spcPct val="0"/>
        </a:spcAft>
        <a:defRPr sz="4000">
          <a:solidFill>
            <a:schemeClr val="tx2"/>
          </a:solidFill>
          <a:latin typeface="Arial" pitchFamily="-65" charset="0"/>
          <a:ea typeface="ＭＳ Ｐゴシック" pitchFamily="-65" charset="-128"/>
        </a:defRPr>
      </a:lvl4pPr>
      <a:lvl5pPr algn="l" rtl="0" eaLnBrk="0" fontAlgn="base" hangingPunct="0">
        <a:spcBef>
          <a:spcPct val="0"/>
        </a:spcBef>
        <a:spcAft>
          <a:spcPct val="0"/>
        </a:spcAft>
        <a:defRPr sz="4000">
          <a:solidFill>
            <a:schemeClr val="tx2"/>
          </a:solidFill>
          <a:latin typeface="Arial" pitchFamily="-65" charset="0"/>
          <a:ea typeface="ＭＳ Ｐゴシック" pitchFamily="-65" charset="-128"/>
        </a:defRPr>
      </a:lvl5pPr>
      <a:lvl6pPr marL="457200" algn="l" rtl="0" fontAlgn="base">
        <a:spcBef>
          <a:spcPct val="0"/>
        </a:spcBef>
        <a:spcAft>
          <a:spcPct val="0"/>
        </a:spcAft>
        <a:defRPr sz="4000">
          <a:solidFill>
            <a:schemeClr val="tx2"/>
          </a:solidFill>
          <a:latin typeface="Arial" pitchFamily="-65" charset="0"/>
        </a:defRPr>
      </a:lvl6pPr>
      <a:lvl7pPr marL="914400" algn="l" rtl="0" fontAlgn="base">
        <a:spcBef>
          <a:spcPct val="0"/>
        </a:spcBef>
        <a:spcAft>
          <a:spcPct val="0"/>
        </a:spcAft>
        <a:defRPr sz="4000">
          <a:solidFill>
            <a:schemeClr val="tx2"/>
          </a:solidFill>
          <a:latin typeface="Arial" pitchFamily="-65" charset="0"/>
        </a:defRPr>
      </a:lvl7pPr>
      <a:lvl8pPr marL="1371600" algn="l" rtl="0" fontAlgn="base">
        <a:spcBef>
          <a:spcPct val="0"/>
        </a:spcBef>
        <a:spcAft>
          <a:spcPct val="0"/>
        </a:spcAft>
        <a:defRPr sz="4000">
          <a:solidFill>
            <a:schemeClr val="tx2"/>
          </a:solidFill>
          <a:latin typeface="Arial" pitchFamily="-65" charset="0"/>
        </a:defRPr>
      </a:lvl8pPr>
      <a:lvl9pPr marL="1828800" algn="l" rtl="0" fontAlgn="base">
        <a:spcBef>
          <a:spcPct val="0"/>
        </a:spcBef>
        <a:spcAft>
          <a:spcPct val="0"/>
        </a:spcAft>
        <a:defRPr sz="4000">
          <a:solidFill>
            <a:schemeClr val="tx2"/>
          </a:solidFill>
          <a:latin typeface="Arial" pitchFamily="-65"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65" charset="2"/>
        <a:buChar char="n"/>
        <a:defRPr sz="3200">
          <a:solidFill>
            <a:schemeClr val="tx1"/>
          </a:solidFill>
          <a:latin typeface="+mn-lt"/>
          <a:ea typeface="ＭＳ Ｐゴシック" pitchFamily="-65" charset="-128"/>
          <a:cs typeface="+mn-cs"/>
        </a:defRPr>
      </a:lvl1pPr>
      <a:lvl2pPr marL="889000" indent="-439738" algn="l" rtl="0" eaLnBrk="0" fontAlgn="base" hangingPunct="0">
        <a:spcBef>
          <a:spcPct val="20000"/>
        </a:spcBef>
        <a:spcAft>
          <a:spcPct val="0"/>
        </a:spcAft>
        <a:buClr>
          <a:schemeClr val="hlink"/>
        </a:buClr>
        <a:buSzPct val="65000"/>
        <a:buFont typeface="Wingdings" pitchFamily="-65" charset="2"/>
        <a:buChar char="¡"/>
        <a:defRPr sz="2800">
          <a:solidFill>
            <a:schemeClr val="tx1"/>
          </a:solidFill>
          <a:latin typeface="+mn-lt"/>
          <a:ea typeface="ＭＳ Ｐゴシック" pitchFamily="-65" charset="-128"/>
        </a:defRPr>
      </a:lvl2pPr>
      <a:lvl3pPr marL="1293813" indent="-403225" algn="l" rtl="0" eaLnBrk="0" fontAlgn="base" hangingPunct="0">
        <a:spcBef>
          <a:spcPct val="20000"/>
        </a:spcBef>
        <a:spcAft>
          <a:spcPct val="0"/>
        </a:spcAft>
        <a:buClr>
          <a:schemeClr val="accent1"/>
        </a:buClr>
        <a:buSzPct val="70000"/>
        <a:buFont typeface="Wingdings" pitchFamily="-65" charset="2"/>
        <a:buChar char="n"/>
        <a:defRPr sz="2400">
          <a:solidFill>
            <a:schemeClr val="tx1"/>
          </a:solidFill>
          <a:latin typeface="+mn-lt"/>
          <a:ea typeface="ＭＳ Ｐゴシック" pitchFamily="-65" charset="-128"/>
        </a:defRPr>
      </a:lvl3pPr>
      <a:lvl4pPr marL="1681163" indent="-385763" algn="l" rtl="0" eaLnBrk="0" fontAlgn="base" hangingPunct="0">
        <a:spcBef>
          <a:spcPct val="20000"/>
        </a:spcBef>
        <a:spcAft>
          <a:spcPct val="0"/>
        </a:spcAft>
        <a:buClr>
          <a:schemeClr val="hlink"/>
        </a:buClr>
        <a:buSzPct val="75000"/>
        <a:buFont typeface="Wingdings" pitchFamily="-65" charset="2"/>
        <a:buChar char="¡"/>
        <a:defRPr sz="2000">
          <a:solidFill>
            <a:schemeClr val="tx1"/>
          </a:solidFill>
          <a:latin typeface="+mn-lt"/>
          <a:ea typeface="ＭＳ Ｐゴシック" pitchFamily="-65" charset="-128"/>
        </a:defRPr>
      </a:lvl4pPr>
      <a:lvl5pPr marL="2070100" indent="-387350" algn="l" rtl="0" eaLnBrk="0" fontAlgn="base" hangingPunct="0">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5pPr>
      <a:lvl6pPr marL="25273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6pPr>
      <a:lvl7pPr marL="29845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7pPr>
      <a:lvl8pPr marL="34417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8pPr>
      <a:lvl9pPr marL="3898900" indent="-387350" algn="l" rtl="0" fontAlgn="base">
        <a:spcBef>
          <a:spcPct val="20000"/>
        </a:spcBef>
        <a:spcAft>
          <a:spcPct val="0"/>
        </a:spcAft>
        <a:buClr>
          <a:schemeClr val="accent1"/>
        </a:buClr>
        <a:buSzPct val="70000"/>
        <a:buFont typeface="Wingdings" pitchFamily="-65" charset="2"/>
        <a:buChar char="n"/>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THE NURSING PROCESS</a:t>
            </a:r>
          </a:p>
        </p:txBody>
      </p:sp>
      <p:sp>
        <p:nvSpPr>
          <p:cNvPr id="15363" name="Rectangle 3"/>
          <p:cNvSpPr>
            <a:spLocks noGrp="1" noChangeArrowheads="1"/>
          </p:cNvSpPr>
          <p:nvPr>
            <p:ph type="body" idx="1"/>
          </p:nvPr>
        </p:nvSpPr>
        <p:spPr/>
        <p:txBody>
          <a:bodyPr/>
          <a:lstStyle/>
          <a:p>
            <a:pPr algn="ctr" eaLnBrk="1" hangingPunct="1">
              <a:buFont typeface="Wingdings" pitchFamily="-65" charset="2"/>
              <a:buNone/>
            </a:pPr>
            <a:r>
              <a:rPr lang="en-US" sz="2800" smtClean="0"/>
              <a:t>Chapter 2</a:t>
            </a:r>
          </a:p>
          <a:p>
            <a:pPr algn="ctr" eaLnBrk="1" hangingPunct="1">
              <a:buFont typeface="Wingdings" pitchFamily="-65" charset="2"/>
              <a:buNone/>
            </a:pPr>
            <a:r>
              <a:rPr lang="en-US" sz="2800" smtClean="0"/>
              <a:t>The Nursing Process:  </a:t>
            </a:r>
          </a:p>
          <a:p>
            <a:pPr algn="ctr" eaLnBrk="1" hangingPunct="1">
              <a:buFont typeface="Wingdings" pitchFamily="-65" charset="2"/>
              <a:buNone/>
            </a:pPr>
            <a:r>
              <a:rPr lang="en-US" sz="2800" smtClean="0"/>
              <a:t>Assessment Step:  </a:t>
            </a:r>
          </a:p>
          <a:p>
            <a:pPr algn="ctr" eaLnBrk="1" hangingPunct="1">
              <a:buFont typeface="Wingdings" pitchFamily="-65" charset="2"/>
              <a:buNone/>
            </a:pPr>
            <a:r>
              <a:rPr lang="en-US" sz="2800" smtClean="0"/>
              <a:t>Developing the Client Database</a:t>
            </a:r>
          </a:p>
          <a:p>
            <a:pPr algn="ctr" eaLnBrk="1" hangingPunct="1">
              <a:buFont typeface="Wingdings" pitchFamily="-65" charset="2"/>
              <a:buNone/>
            </a:pPr>
            <a:endParaRPr lang="en-US" sz="2800" smtClean="0"/>
          </a:p>
          <a:p>
            <a:pPr lvl="1" algn="ctr" eaLnBrk="1" hangingPunct="1">
              <a:buFont typeface="Wingdings" pitchFamily="-65" charset="2"/>
              <a:buNone/>
            </a:pPr>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Planning Data Collection:</a:t>
            </a:r>
          </a:p>
        </p:txBody>
      </p:sp>
      <p:sp>
        <p:nvSpPr>
          <p:cNvPr id="33795" name="Rectangle 3"/>
          <p:cNvSpPr>
            <a:spLocks noGrp="1" noChangeArrowheads="1"/>
          </p:cNvSpPr>
          <p:nvPr>
            <p:ph type="body" idx="1"/>
          </p:nvPr>
        </p:nvSpPr>
        <p:spPr/>
        <p:txBody>
          <a:bodyPr/>
          <a:lstStyle/>
          <a:p>
            <a:pPr eaLnBrk="1" hangingPunct="1"/>
            <a:r>
              <a:rPr lang="en-US" smtClean="0"/>
              <a:t>Initial assessment</a:t>
            </a:r>
          </a:p>
          <a:p>
            <a:pPr eaLnBrk="1" hangingPunct="1"/>
            <a:r>
              <a:rPr lang="en-US" smtClean="0"/>
              <a:t>Focused assessment</a:t>
            </a:r>
          </a:p>
          <a:p>
            <a:pPr eaLnBrk="1" hangingPunct="1"/>
            <a:r>
              <a:rPr lang="en-US" smtClean="0"/>
              <a:t>Emergency assessment</a:t>
            </a:r>
          </a:p>
          <a:p>
            <a:pPr eaLnBrk="1" hangingPunct="1"/>
            <a:r>
              <a:rPr lang="en-US" smtClean="0"/>
              <a:t>Time-lapse assessment</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Assessment Priorities:</a:t>
            </a:r>
          </a:p>
        </p:txBody>
      </p:sp>
      <p:sp>
        <p:nvSpPr>
          <p:cNvPr id="35843" name="Rectangle 3"/>
          <p:cNvSpPr>
            <a:spLocks noGrp="1" noChangeArrowheads="1"/>
          </p:cNvSpPr>
          <p:nvPr>
            <p:ph type="body" idx="1"/>
          </p:nvPr>
        </p:nvSpPr>
        <p:spPr/>
        <p:txBody>
          <a:bodyPr/>
          <a:lstStyle/>
          <a:p>
            <a:pPr eaLnBrk="1" hangingPunct="1"/>
            <a:r>
              <a:rPr lang="en-US" smtClean="0"/>
              <a:t>Health orientation</a:t>
            </a:r>
          </a:p>
          <a:p>
            <a:pPr eaLnBrk="1" hangingPunct="1"/>
            <a:r>
              <a:rPr lang="en-US" smtClean="0"/>
              <a:t>Developmental stage</a:t>
            </a:r>
          </a:p>
          <a:p>
            <a:pPr eaLnBrk="1" hangingPunct="1"/>
            <a:r>
              <a:rPr lang="en-US" smtClean="0"/>
              <a:t>Need for nursing</a:t>
            </a:r>
          </a:p>
          <a:p>
            <a:pPr eaLnBrk="1" hangingPunct="1"/>
            <a:r>
              <a:rPr lang="en-US" smtClean="0"/>
              <a:t>Practical considerations</a:t>
            </a:r>
          </a:p>
          <a:p>
            <a:pPr eaLnBrk="1" hangingPunct="1">
              <a:buFont typeface="Wingdings" pitchFamily="-65" charset="2"/>
              <a:buNone/>
            </a:pPr>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Data Validation:</a:t>
            </a:r>
          </a:p>
        </p:txBody>
      </p:sp>
      <p:sp>
        <p:nvSpPr>
          <p:cNvPr id="37891" name="Rectangle 3"/>
          <p:cNvSpPr>
            <a:spLocks noGrp="1" noChangeArrowheads="1"/>
          </p:cNvSpPr>
          <p:nvPr>
            <p:ph type="body" idx="1"/>
          </p:nvPr>
        </p:nvSpPr>
        <p:spPr/>
        <p:txBody>
          <a:bodyPr/>
          <a:lstStyle/>
          <a:p>
            <a:pPr eaLnBrk="1" hangingPunct="1"/>
            <a:r>
              <a:rPr lang="en-US" smtClean="0"/>
              <a:t>The act of confirming or verifying</a:t>
            </a:r>
          </a:p>
          <a:p>
            <a:pPr eaLnBrk="1" hangingPunct="1"/>
            <a:r>
              <a:rPr lang="en-US" smtClean="0"/>
              <a:t>Keeps the data free from error, bias, and misinterpretation</a:t>
            </a:r>
          </a:p>
          <a:p>
            <a:pPr eaLnBrk="1" hangingPunct="1"/>
            <a:r>
              <a:rPr lang="en-US" smtClean="0"/>
              <a:t>Invalid information can lead to inappropriate nursing care</a:t>
            </a:r>
          </a:p>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Data Communication:</a:t>
            </a:r>
          </a:p>
        </p:txBody>
      </p:sp>
      <p:sp>
        <p:nvSpPr>
          <p:cNvPr id="39939" name="Rectangle 3"/>
          <p:cNvSpPr>
            <a:spLocks noGrp="1" noChangeArrowheads="1"/>
          </p:cNvSpPr>
          <p:nvPr>
            <p:ph type="body" idx="1"/>
          </p:nvPr>
        </p:nvSpPr>
        <p:spPr/>
        <p:txBody>
          <a:bodyPr/>
          <a:lstStyle/>
          <a:p>
            <a:pPr eaLnBrk="1" hangingPunct="1"/>
            <a:r>
              <a:rPr lang="en-US" smtClean="0"/>
              <a:t>Immediately report critical findings verbally </a:t>
            </a:r>
          </a:p>
          <a:p>
            <a:pPr eaLnBrk="1" hangingPunct="1"/>
            <a:r>
              <a:rPr lang="en-US" smtClean="0"/>
              <a:t>Documentation</a:t>
            </a:r>
          </a:p>
          <a:p>
            <a:pPr lvl="1" eaLnBrk="1" hangingPunct="1"/>
            <a:r>
              <a:rPr lang="en-US" smtClean="0"/>
              <a:t>Use designated forms</a:t>
            </a:r>
          </a:p>
          <a:p>
            <a:pPr lvl="1" eaLnBrk="1" hangingPunct="1"/>
            <a:r>
              <a:rPr lang="en-US" smtClean="0"/>
              <a:t>Record in a timely fashion</a:t>
            </a:r>
          </a:p>
          <a:p>
            <a:pPr lvl="1" eaLnBrk="1" hangingPunct="1"/>
            <a:r>
              <a:rPr lang="en-US" smtClean="0"/>
              <a:t>Record in computer or in ink</a:t>
            </a:r>
          </a:p>
          <a:p>
            <a:pPr lvl="1" eaLnBrk="1" hangingPunct="1"/>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304800"/>
            <a:ext cx="7772400" cy="990600"/>
          </a:xfrm>
        </p:spPr>
        <p:txBody>
          <a:bodyPr/>
          <a:lstStyle/>
          <a:p>
            <a:pPr eaLnBrk="1" hangingPunct="1"/>
            <a:r>
              <a:rPr lang="en-US" smtClean="0"/>
              <a:t>Chapter 2 - Summary</a:t>
            </a:r>
          </a:p>
        </p:txBody>
      </p:sp>
      <p:sp>
        <p:nvSpPr>
          <p:cNvPr id="41987" name="Rectangle 3"/>
          <p:cNvSpPr>
            <a:spLocks noGrp="1" noChangeArrowheads="1"/>
          </p:cNvSpPr>
          <p:nvPr>
            <p:ph type="body" idx="1"/>
          </p:nvPr>
        </p:nvSpPr>
        <p:spPr>
          <a:xfrm>
            <a:off x="685800" y="1371600"/>
            <a:ext cx="7772400" cy="4724400"/>
          </a:xfrm>
        </p:spPr>
        <p:txBody>
          <a:bodyPr/>
          <a:lstStyle/>
          <a:p>
            <a:pPr marL="533400" indent="-533400" eaLnBrk="1" hangingPunct="1">
              <a:lnSpc>
                <a:spcPct val="90000"/>
              </a:lnSpc>
              <a:buFont typeface="Wingdings" pitchFamily="-65" charset="2"/>
              <a:buNone/>
            </a:pPr>
            <a:endParaRPr lang="en-US" sz="2800" b="1" smtClean="0"/>
          </a:p>
          <a:p>
            <a:pPr marL="533400" indent="-533400" eaLnBrk="1" hangingPunct="1">
              <a:lnSpc>
                <a:spcPct val="90000"/>
              </a:lnSpc>
              <a:buFont typeface="Wingdings" pitchFamily="-65" charset="2"/>
              <a:buNone/>
            </a:pPr>
            <a:r>
              <a:rPr lang="en-US" sz="2800" b="1" smtClean="0"/>
              <a:t>	</a:t>
            </a:r>
            <a:endParaRPr lang="en-US" sz="2800" smtClean="0"/>
          </a:p>
          <a:p>
            <a:pPr marL="533400" indent="-533400" eaLnBrk="1" hangingPunct="1">
              <a:lnSpc>
                <a:spcPct val="90000"/>
              </a:lnSpc>
            </a:pPr>
            <a:r>
              <a:rPr lang="en-US" sz="2800" smtClean="0"/>
              <a:t>Systematic gathering of data</a:t>
            </a:r>
          </a:p>
          <a:p>
            <a:pPr marL="533400" indent="-533400" eaLnBrk="1" hangingPunct="1">
              <a:lnSpc>
                <a:spcPct val="90000"/>
              </a:lnSpc>
              <a:buFont typeface="Wingdings" pitchFamily="-65" charset="2"/>
              <a:buNone/>
            </a:pPr>
            <a:endParaRPr lang="en-US" sz="2800" smtClean="0"/>
          </a:p>
          <a:p>
            <a:pPr marL="533400" indent="-533400" eaLnBrk="1" hangingPunct="1">
              <a:lnSpc>
                <a:spcPct val="90000"/>
              </a:lnSpc>
            </a:pPr>
            <a:r>
              <a:rPr lang="en-US" sz="2800" smtClean="0"/>
              <a:t>Interviewing</a:t>
            </a:r>
          </a:p>
          <a:p>
            <a:pPr marL="533400" indent="-533400" eaLnBrk="1" hangingPunct="1">
              <a:lnSpc>
                <a:spcPct val="90000"/>
              </a:lnSpc>
              <a:buFont typeface="Wingdings" pitchFamily="-65" charset="2"/>
              <a:buNone/>
            </a:pPr>
            <a:endParaRPr lang="en-US" sz="2800" smtClean="0"/>
          </a:p>
          <a:p>
            <a:pPr marL="533400" indent="-533400" eaLnBrk="1" hangingPunct="1">
              <a:lnSpc>
                <a:spcPct val="90000"/>
              </a:lnSpc>
            </a:pPr>
            <a:r>
              <a:rPr lang="en-US" sz="2800" smtClean="0"/>
              <a:t>Sorting and organizing data</a:t>
            </a:r>
          </a:p>
          <a:p>
            <a:pPr marL="533400" indent="-533400" eaLnBrk="1" hangingPunct="1">
              <a:lnSpc>
                <a:spcPct val="90000"/>
              </a:lnSpc>
              <a:buFont typeface="Wingdings" pitchFamily="-65" charset="2"/>
              <a:buNone/>
            </a:pPr>
            <a:endParaRPr lang="en-US" sz="2800" smtClean="0"/>
          </a:p>
          <a:p>
            <a:pPr marL="533400" indent="-533400" eaLnBrk="1" hangingPunct="1">
              <a:lnSpc>
                <a:spcPct val="90000"/>
              </a:lnSpc>
            </a:pPr>
            <a:r>
              <a:rPr lang="en-US" sz="2800" smtClean="0"/>
              <a:t>Documenting Data</a:t>
            </a:r>
          </a:p>
          <a:p>
            <a:pPr marL="533400" indent="-533400" eaLnBrk="1" hangingPunct="1">
              <a:lnSpc>
                <a:spcPct val="90000"/>
              </a:lnSpc>
            </a:pPr>
            <a:endParaRPr lang="en-US" sz="28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Chapter 2 – Summary </a:t>
            </a:r>
          </a:p>
        </p:txBody>
      </p:sp>
      <p:sp>
        <p:nvSpPr>
          <p:cNvPr id="44035" name="Rectangle 3"/>
          <p:cNvSpPr>
            <a:spLocks noGrp="1" noChangeArrowheads="1"/>
          </p:cNvSpPr>
          <p:nvPr>
            <p:ph type="body" idx="1"/>
          </p:nvPr>
        </p:nvSpPr>
        <p:spPr/>
        <p:txBody>
          <a:bodyPr/>
          <a:lstStyle/>
          <a:p>
            <a:pPr eaLnBrk="1" hangingPunct="1"/>
            <a:r>
              <a:rPr lang="en-US" smtClean="0"/>
              <a:t>Assessment Step should provide: </a:t>
            </a:r>
          </a:p>
          <a:p>
            <a:pPr lvl="1" eaLnBrk="1" hangingPunct="1"/>
            <a:r>
              <a:rPr lang="en-US" smtClean="0"/>
              <a:t>A holistic view of the client</a:t>
            </a:r>
          </a:p>
          <a:p>
            <a:pPr lvl="1" eaLnBrk="1" hangingPunct="1"/>
            <a:r>
              <a:rPr lang="en-US" smtClean="0"/>
              <a:t>Data on the client’s state of wellness, response to health problems, and risk factors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Competencies for Chapter 2: The Assessment Step</a:t>
            </a:r>
          </a:p>
        </p:txBody>
      </p:sp>
      <p:sp>
        <p:nvSpPr>
          <p:cNvPr id="17411" name="Rectangle 3"/>
          <p:cNvSpPr>
            <a:spLocks noGrp="1" noChangeArrowheads="1"/>
          </p:cNvSpPr>
          <p:nvPr>
            <p:ph type="body" idx="1"/>
          </p:nvPr>
        </p:nvSpPr>
        <p:spPr/>
        <p:txBody>
          <a:bodyPr/>
          <a:lstStyle/>
          <a:p>
            <a:pPr marL="609600" indent="-609600" eaLnBrk="1" hangingPunct="1">
              <a:lnSpc>
                <a:spcPct val="90000"/>
              </a:lnSpc>
            </a:pPr>
            <a:r>
              <a:rPr lang="en-US" sz="2400" smtClean="0"/>
              <a:t>By the end of this unit the student will:</a:t>
            </a:r>
          </a:p>
          <a:p>
            <a:pPr marL="982663" lvl="1" indent="-533400" eaLnBrk="1" hangingPunct="1">
              <a:lnSpc>
                <a:spcPct val="90000"/>
              </a:lnSpc>
              <a:buFont typeface="Wingdings" pitchFamily="-65" charset="2"/>
              <a:buAutoNum type="arabicPeriod"/>
            </a:pPr>
            <a:r>
              <a:rPr lang="en-US" sz="2000" smtClean="0"/>
              <a:t>Define assessment</a:t>
            </a:r>
          </a:p>
          <a:p>
            <a:pPr marL="982663" lvl="1" indent="-533400" eaLnBrk="1" hangingPunct="1">
              <a:lnSpc>
                <a:spcPct val="90000"/>
              </a:lnSpc>
              <a:buFont typeface="Wingdings" pitchFamily="-65" charset="2"/>
              <a:buAutoNum type="arabicPeriod"/>
            </a:pPr>
            <a:r>
              <a:rPr lang="en-US" sz="2000" smtClean="0"/>
              <a:t>Describe the 3 parts to developing a client database</a:t>
            </a:r>
          </a:p>
          <a:p>
            <a:pPr marL="982663" lvl="1" indent="-533400" eaLnBrk="1" hangingPunct="1">
              <a:lnSpc>
                <a:spcPct val="90000"/>
              </a:lnSpc>
              <a:buFont typeface="Wingdings" pitchFamily="-65" charset="2"/>
              <a:buAutoNum type="arabicPeriod"/>
            </a:pPr>
            <a:r>
              <a:rPr lang="en-US" sz="2000" smtClean="0"/>
              <a:t>Differentiate between subjective and objective data and list examples of each</a:t>
            </a:r>
          </a:p>
          <a:p>
            <a:pPr marL="982663" lvl="1" indent="-533400" eaLnBrk="1" hangingPunct="1">
              <a:lnSpc>
                <a:spcPct val="90000"/>
              </a:lnSpc>
              <a:buFont typeface="Wingdings" pitchFamily="-65" charset="2"/>
              <a:buAutoNum type="arabicPeriod"/>
            </a:pPr>
            <a:r>
              <a:rPr lang="en-US" sz="2000" smtClean="0"/>
              <a:t>Briefly describe 3 characteristics of data</a:t>
            </a:r>
          </a:p>
          <a:p>
            <a:pPr marL="982663" lvl="1" indent="-533400" eaLnBrk="1" hangingPunct="1">
              <a:lnSpc>
                <a:spcPct val="90000"/>
              </a:lnSpc>
              <a:buFont typeface="Wingdings" pitchFamily="-65" charset="2"/>
              <a:buAutoNum type="arabicPeriod"/>
            </a:pPr>
            <a:r>
              <a:rPr lang="en-US" sz="2000" smtClean="0"/>
              <a:t>List 4 sources of data</a:t>
            </a:r>
          </a:p>
          <a:p>
            <a:pPr marL="982663" lvl="1" indent="-533400" eaLnBrk="1" hangingPunct="1">
              <a:lnSpc>
                <a:spcPct val="90000"/>
              </a:lnSpc>
              <a:buFont typeface="Wingdings" pitchFamily="-65" charset="2"/>
              <a:buAutoNum type="arabicPeriod"/>
            </a:pPr>
            <a:r>
              <a:rPr lang="en-US" sz="2000" smtClean="0"/>
              <a:t>List 4 methods of data gathering</a:t>
            </a:r>
          </a:p>
          <a:p>
            <a:pPr marL="982663" lvl="1" indent="-533400" eaLnBrk="1" hangingPunct="1">
              <a:lnSpc>
                <a:spcPct val="90000"/>
              </a:lnSpc>
              <a:buFont typeface="Wingdings" pitchFamily="-65" charset="2"/>
              <a:buAutoNum type="arabicPeriod"/>
            </a:pPr>
            <a:r>
              <a:rPr lang="en-US" sz="2000" smtClean="0"/>
              <a:t>Describe proper patient interviewing technique</a:t>
            </a:r>
          </a:p>
          <a:p>
            <a:pPr marL="982663" lvl="1" indent="-533400" eaLnBrk="1" hangingPunct="1">
              <a:lnSpc>
                <a:spcPct val="90000"/>
              </a:lnSpc>
              <a:buFont typeface="Wingdings" pitchFamily="-65" charset="2"/>
              <a:buAutoNum type="arabicPeriod"/>
            </a:pPr>
            <a:r>
              <a:rPr lang="en-US" sz="2000" smtClean="0"/>
              <a:t>Define Initial, Focused, Emergency, and Time-lapse assessments</a:t>
            </a:r>
          </a:p>
          <a:p>
            <a:pPr marL="982663" lvl="1" indent="-533400" eaLnBrk="1" hangingPunct="1">
              <a:lnSpc>
                <a:spcPct val="90000"/>
              </a:lnSpc>
              <a:buFont typeface="Wingdings" pitchFamily="-65" charset="2"/>
              <a:buAutoNum type="arabicPeriod"/>
            </a:pPr>
            <a:r>
              <a:rPr lang="en-US" sz="2000" smtClean="0"/>
              <a:t>Describe the purpose of data validation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Grp="1" noChangeArrowheads="1"/>
          </p:cNvSpPr>
          <p:nvPr>
            <p:ph type="title"/>
          </p:nvPr>
        </p:nvSpPr>
        <p:spPr/>
        <p:txBody>
          <a:bodyPr/>
          <a:lstStyle/>
          <a:p>
            <a:pPr eaLnBrk="1" hangingPunct="1"/>
            <a:r>
              <a:rPr lang="en-US" smtClean="0"/>
              <a:t>Assessment Step:</a:t>
            </a:r>
          </a:p>
        </p:txBody>
      </p:sp>
      <p:sp>
        <p:nvSpPr>
          <p:cNvPr id="19459" name="Rectangle 6"/>
          <p:cNvSpPr>
            <a:spLocks noGrp="1" noChangeArrowheads="1"/>
          </p:cNvSpPr>
          <p:nvPr>
            <p:ph type="body" idx="1"/>
          </p:nvPr>
        </p:nvSpPr>
        <p:spPr>
          <a:xfrm>
            <a:off x="685800" y="1752600"/>
            <a:ext cx="7772400" cy="4343400"/>
          </a:xfrm>
        </p:spPr>
        <p:txBody>
          <a:bodyPr/>
          <a:lstStyle/>
          <a:p>
            <a:pPr eaLnBrk="1" hangingPunct="1"/>
            <a:r>
              <a:rPr lang="en-US" sz="2800" smtClean="0"/>
              <a:t>Assessing</a:t>
            </a:r>
          </a:p>
          <a:p>
            <a:pPr lvl="1" eaLnBrk="1" hangingPunct="1"/>
            <a:r>
              <a:rPr lang="en-US" sz="2600" smtClean="0"/>
              <a:t>Systematic and continuous collection, validation, and communication of client data</a:t>
            </a:r>
          </a:p>
          <a:p>
            <a:pPr eaLnBrk="1" hangingPunct="1"/>
            <a:r>
              <a:rPr lang="en-US" sz="2800" smtClean="0"/>
              <a:t>Data </a:t>
            </a:r>
          </a:p>
          <a:p>
            <a:pPr lvl="1" eaLnBrk="1" hangingPunct="1"/>
            <a:r>
              <a:rPr lang="en-US" sz="2600" smtClean="0"/>
              <a:t>Client information that reflects or pertains to health functioning </a:t>
            </a:r>
          </a:p>
          <a:p>
            <a:pPr eaLnBrk="1" hangingPunct="1"/>
            <a:r>
              <a:rPr lang="en-US" sz="2800" smtClean="0"/>
              <a:t>Database</a:t>
            </a:r>
          </a:p>
          <a:p>
            <a:pPr lvl="1" eaLnBrk="1" hangingPunct="1"/>
            <a:r>
              <a:rPr lang="en-US" sz="2600" smtClean="0"/>
              <a:t>All pertinent client information collected by the nurse and other healthcare professionals</a:t>
            </a:r>
          </a:p>
          <a:p>
            <a:pPr eaLnBrk="1" hangingPunct="1"/>
            <a:endParaRPr lang="en-US" sz="26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31863" y="379413"/>
            <a:ext cx="7158037" cy="754062"/>
          </a:xfrm>
        </p:spPr>
        <p:txBody>
          <a:bodyPr/>
          <a:lstStyle/>
          <a:p>
            <a:pPr eaLnBrk="1" hangingPunct="1"/>
            <a:r>
              <a:rPr lang="en-US" smtClean="0"/>
              <a:t>Assessment Step: </a:t>
            </a:r>
          </a:p>
        </p:txBody>
      </p:sp>
      <p:sp>
        <p:nvSpPr>
          <p:cNvPr id="21507" name="Rectangle 3"/>
          <p:cNvSpPr>
            <a:spLocks noGrp="1" noChangeArrowheads="1"/>
          </p:cNvSpPr>
          <p:nvPr>
            <p:ph type="body" idx="1"/>
          </p:nvPr>
        </p:nvSpPr>
        <p:spPr/>
        <p:txBody>
          <a:bodyPr/>
          <a:lstStyle/>
          <a:p>
            <a:pPr marL="609600" indent="-609600" eaLnBrk="1" hangingPunct="1">
              <a:buFont typeface="Wingdings" pitchFamily="-65" charset="2"/>
              <a:buNone/>
            </a:pPr>
            <a:r>
              <a:rPr lang="en-US" smtClean="0"/>
              <a:t>Developing a client database involves:</a:t>
            </a:r>
          </a:p>
          <a:p>
            <a:pPr marL="990600" lvl="1" indent="-541338" eaLnBrk="1" hangingPunct="1">
              <a:buFontTx/>
              <a:buAutoNum type="arabicPeriod"/>
            </a:pPr>
            <a:r>
              <a:rPr lang="en-US" smtClean="0"/>
              <a:t>Systematic gathering of data</a:t>
            </a:r>
          </a:p>
          <a:p>
            <a:pPr marL="990600" lvl="1" indent="-541338" eaLnBrk="1" hangingPunct="1">
              <a:buFontTx/>
              <a:buAutoNum type="arabicPeriod"/>
            </a:pPr>
            <a:r>
              <a:rPr lang="en-US" smtClean="0"/>
              <a:t>Sorting and organizing data</a:t>
            </a:r>
          </a:p>
          <a:p>
            <a:pPr marL="990600" lvl="1" indent="-541338" eaLnBrk="1" hangingPunct="1">
              <a:buFontTx/>
              <a:buAutoNum type="arabicPeriod"/>
            </a:pPr>
            <a:r>
              <a:rPr lang="en-US" smtClean="0"/>
              <a:t>Documenting data</a:t>
            </a:r>
          </a:p>
          <a:p>
            <a:pPr marL="990600" lvl="1" indent="-541338" eaLnBrk="1" hangingPunct="1">
              <a:buFontTx/>
              <a:buNone/>
            </a:pPr>
            <a:endParaRPr lang="en-US" smtClean="0"/>
          </a:p>
        </p:txBody>
      </p:sp>
      <p:pic>
        <p:nvPicPr>
          <p:cNvPr id="21508" name="Picture 4" descr="MCj04125900000[1]"/>
          <p:cNvPicPr>
            <a:picLocks noChangeAspect="1" noChangeArrowheads="1"/>
          </p:cNvPicPr>
          <p:nvPr/>
        </p:nvPicPr>
        <p:blipFill>
          <a:blip r:embed="rId3"/>
          <a:srcRect/>
          <a:stretch>
            <a:fillRect/>
          </a:stretch>
        </p:blipFill>
        <p:spPr bwMode="auto">
          <a:xfrm>
            <a:off x="3505200" y="4648200"/>
            <a:ext cx="2109788" cy="161766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title"/>
          </p:nvPr>
        </p:nvSpPr>
        <p:spPr/>
        <p:txBody>
          <a:bodyPr/>
          <a:lstStyle/>
          <a:p>
            <a:pPr eaLnBrk="1" hangingPunct="1"/>
            <a:r>
              <a:rPr lang="en-US" smtClean="0"/>
              <a:t>Assessment Step:</a:t>
            </a:r>
          </a:p>
        </p:txBody>
      </p:sp>
      <p:sp>
        <p:nvSpPr>
          <p:cNvPr id="23555" name="Rectangle 8"/>
          <p:cNvSpPr>
            <a:spLocks noGrp="1" noChangeArrowheads="1"/>
          </p:cNvSpPr>
          <p:nvPr>
            <p:ph type="body" idx="1"/>
          </p:nvPr>
        </p:nvSpPr>
        <p:spPr/>
        <p:txBody>
          <a:bodyPr/>
          <a:lstStyle/>
          <a:p>
            <a:pPr eaLnBrk="1" hangingPunct="1">
              <a:lnSpc>
                <a:spcPct val="90000"/>
              </a:lnSpc>
              <a:buFont typeface="Wingdings" pitchFamily="-65" charset="2"/>
              <a:buNone/>
            </a:pPr>
            <a:r>
              <a:rPr lang="en-US" sz="2800" b="1" smtClean="0"/>
              <a:t>Types of data</a:t>
            </a:r>
          </a:p>
          <a:p>
            <a:pPr eaLnBrk="1" hangingPunct="1">
              <a:lnSpc>
                <a:spcPct val="90000"/>
              </a:lnSpc>
            </a:pPr>
            <a:r>
              <a:rPr lang="en-US" sz="2600" i="1" smtClean="0"/>
              <a:t>Subjective:</a:t>
            </a:r>
            <a:r>
              <a:rPr lang="en-US" sz="2600" b="1" smtClean="0"/>
              <a:t> </a:t>
            </a:r>
            <a:r>
              <a:rPr lang="en-US" sz="2600" smtClean="0"/>
              <a:t>What client reports, believes, or feels</a:t>
            </a:r>
          </a:p>
          <a:p>
            <a:pPr eaLnBrk="1" hangingPunct="1">
              <a:lnSpc>
                <a:spcPct val="90000"/>
              </a:lnSpc>
            </a:pPr>
            <a:r>
              <a:rPr lang="en-US" sz="2600" i="1" smtClean="0"/>
              <a:t>Objective:</a:t>
            </a:r>
            <a:r>
              <a:rPr lang="en-US" sz="2600" b="1" smtClean="0"/>
              <a:t> </a:t>
            </a:r>
            <a:r>
              <a:rPr lang="en-US" sz="2600" smtClean="0"/>
              <a:t>What can be observed</a:t>
            </a:r>
          </a:p>
          <a:p>
            <a:pPr eaLnBrk="1" hangingPunct="1">
              <a:lnSpc>
                <a:spcPct val="90000"/>
              </a:lnSpc>
              <a:buFont typeface="Wingdings" pitchFamily="-65" charset="2"/>
              <a:buNone/>
            </a:pPr>
            <a:endParaRPr lang="en-US" sz="2600" b="1" smtClean="0"/>
          </a:p>
          <a:p>
            <a:pPr eaLnBrk="1" hangingPunct="1">
              <a:lnSpc>
                <a:spcPct val="90000"/>
              </a:lnSpc>
              <a:buFont typeface="Wingdings" pitchFamily="-65" charset="2"/>
              <a:buNone/>
            </a:pPr>
            <a:r>
              <a:rPr lang="en-US" sz="2600" b="1" smtClean="0"/>
              <a:t>Characteristics of data</a:t>
            </a:r>
          </a:p>
          <a:p>
            <a:pPr eaLnBrk="1" hangingPunct="1">
              <a:lnSpc>
                <a:spcPct val="90000"/>
              </a:lnSpc>
            </a:pPr>
            <a:r>
              <a:rPr lang="en-US" sz="2600" smtClean="0"/>
              <a:t>Complete</a:t>
            </a:r>
          </a:p>
          <a:p>
            <a:pPr eaLnBrk="1" hangingPunct="1">
              <a:lnSpc>
                <a:spcPct val="90000"/>
              </a:lnSpc>
            </a:pPr>
            <a:r>
              <a:rPr lang="en-US" sz="2600" smtClean="0"/>
              <a:t>Factual and accurate</a:t>
            </a:r>
          </a:p>
          <a:p>
            <a:pPr eaLnBrk="1" hangingPunct="1">
              <a:lnSpc>
                <a:spcPct val="90000"/>
              </a:lnSpc>
            </a:pPr>
            <a:r>
              <a:rPr lang="en-US" sz="2600" smtClean="0"/>
              <a:t>Relevant</a:t>
            </a:r>
          </a:p>
          <a:p>
            <a:pPr lvl="1" eaLnBrk="1" hangingPunct="1">
              <a:lnSpc>
                <a:spcPct val="90000"/>
              </a:lnSpc>
            </a:pPr>
            <a:r>
              <a:rPr lang="en-US" sz="2600" smtClean="0"/>
              <a:t>	</a:t>
            </a:r>
          </a:p>
          <a:p>
            <a:pPr eaLnBrk="1" hangingPunct="1">
              <a:lnSpc>
                <a:spcPct val="90000"/>
              </a:lnSpc>
            </a:pPr>
            <a:endParaRPr lang="en-US" sz="2600" smtClean="0"/>
          </a:p>
        </p:txBody>
      </p:sp>
      <p:pic>
        <p:nvPicPr>
          <p:cNvPr id="23556" name="Picture 9" descr="MCj03979970000[1]"/>
          <p:cNvPicPr>
            <a:picLocks noChangeAspect="1" noChangeArrowheads="1"/>
          </p:cNvPicPr>
          <p:nvPr/>
        </p:nvPicPr>
        <p:blipFill>
          <a:blip r:embed="rId3"/>
          <a:srcRect/>
          <a:stretch>
            <a:fillRect/>
          </a:stretch>
        </p:blipFill>
        <p:spPr bwMode="auto">
          <a:xfrm>
            <a:off x="6553200" y="5105400"/>
            <a:ext cx="1057275" cy="10572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Sources of Data:</a:t>
            </a:r>
          </a:p>
        </p:txBody>
      </p:sp>
      <p:sp>
        <p:nvSpPr>
          <p:cNvPr id="25603" name="Rectangle 3"/>
          <p:cNvSpPr>
            <a:spLocks noGrp="1" noChangeArrowheads="1"/>
          </p:cNvSpPr>
          <p:nvPr>
            <p:ph type="body" idx="1"/>
          </p:nvPr>
        </p:nvSpPr>
        <p:spPr/>
        <p:txBody>
          <a:bodyPr/>
          <a:lstStyle/>
          <a:p>
            <a:pPr eaLnBrk="1" hangingPunct="1"/>
            <a:r>
              <a:rPr lang="en-US" smtClean="0"/>
              <a:t>Client, client’s family, friends, caregivers</a:t>
            </a:r>
          </a:p>
          <a:p>
            <a:pPr eaLnBrk="1" hangingPunct="1"/>
            <a:r>
              <a:rPr lang="en-US" smtClean="0"/>
              <a:t>Medical record-laboratory/diagnostic studies</a:t>
            </a:r>
          </a:p>
          <a:p>
            <a:pPr eaLnBrk="1" hangingPunct="1"/>
            <a:r>
              <a:rPr lang="en-US" smtClean="0"/>
              <a:t>Other healthcare professionals</a:t>
            </a:r>
          </a:p>
          <a:p>
            <a:pPr eaLnBrk="1" hangingPunct="1"/>
            <a:r>
              <a:rPr lang="en-US" smtClean="0"/>
              <a:t>Nursing/healthcare literature</a:t>
            </a:r>
          </a:p>
          <a:p>
            <a:pPr eaLnBrk="1" hangingPunct="1"/>
            <a:endParaRPr lang="en-US" smtClean="0"/>
          </a:p>
        </p:txBody>
      </p:sp>
      <p:pic>
        <p:nvPicPr>
          <p:cNvPr id="25604" name="Picture 4" descr="MCj04259140000[1]"/>
          <p:cNvPicPr>
            <a:picLocks noChangeAspect="1" noChangeArrowheads="1"/>
          </p:cNvPicPr>
          <p:nvPr/>
        </p:nvPicPr>
        <p:blipFill>
          <a:blip r:embed="rId3"/>
          <a:srcRect/>
          <a:stretch>
            <a:fillRect/>
          </a:stretch>
        </p:blipFill>
        <p:spPr bwMode="auto">
          <a:xfrm>
            <a:off x="7086600" y="4648200"/>
            <a:ext cx="1412875" cy="18478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Data Gathering Methods:</a:t>
            </a:r>
          </a:p>
        </p:txBody>
      </p:sp>
      <p:sp>
        <p:nvSpPr>
          <p:cNvPr id="27651" name="Rectangle 3"/>
          <p:cNvSpPr>
            <a:spLocks noGrp="1" noChangeArrowheads="1"/>
          </p:cNvSpPr>
          <p:nvPr>
            <p:ph type="body" idx="1"/>
          </p:nvPr>
        </p:nvSpPr>
        <p:spPr/>
        <p:txBody>
          <a:bodyPr/>
          <a:lstStyle/>
          <a:p>
            <a:pPr eaLnBrk="1" hangingPunct="1"/>
            <a:r>
              <a:rPr lang="en-US" smtClean="0"/>
              <a:t>Observation</a:t>
            </a:r>
          </a:p>
          <a:p>
            <a:pPr eaLnBrk="1" hangingPunct="1"/>
            <a:r>
              <a:rPr lang="en-US" smtClean="0"/>
              <a:t>Interview</a:t>
            </a:r>
          </a:p>
          <a:p>
            <a:pPr eaLnBrk="1" hangingPunct="1"/>
            <a:r>
              <a:rPr lang="en-US" smtClean="0"/>
              <a:t>Nursing physical assessment</a:t>
            </a:r>
          </a:p>
          <a:p>
            <a:pPr eaLnBrk="1" hangingPunct="1"/>
            <a:r>
              <a:rPr lang="en-US" smtClean="0"/>
              <a:t>Nursing History</a:t>
            </a:r>
          </a:p>
          <a:p>
            <a:pPr eaLnBrk="1" hangingPunct="1"/>
            <a:endParaRPr lang="en-US" smtClean="0"/>
          </a:p>
        </p:txBody>
      </p:sp>
      <p:pic>
        <p:nvPicPr>
          <p:cNvPr id="27652" name="Picture 4" descr="MCj03516240000[1]"/>
          <p:cNvPicPr>
            <a:picLocks noChangeAspect="1" noChangeArrowheads="1"/>
          </p:cNvPicPr>
          <p:nvPr/>
        </p:nvPicPr>
        <p:blipFill>
          <a:blip r:embed="rId3"/>
          <a:srcRect/>
          <a:stretch>
            <a:fillRect/>
          </a:stretch>
        </p:blipFill>
        <p:spPr bwMode="auto">
          <a:xfrm>
            <a:off x="4343400" y="4953000"/>
            <a:ext cx="1808163" cy="15748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Interviews:</a:t>
            </a:r>
          </a:p>
        </p:txBody>
      </p:sp>
      <p:sp>
        <p:nvSpPr>
          <p:cNvPr id="29699" name="Rectangle 3"/>
          <p:cNvSpPr>
            <a:spLocks noGrp="1" noChangeArrowheads="1"/>
          </p:cNvSpPr>
          <p:nvPr>
            <p:ph type="body" idx="1"/>
          </p:nvPr>
        </p:nvSpPr>
        <p:spPr/>
        <p:txBody>
          <a:bodyPr/>
          <a:lstStyle/>
          <a:p>
            <a:pPr marL="609600" indent="-609600" eaLnBrk="1" hangingPunct="1">
              <a:buFont typeface="Wingdings" pitchFamily="-65" charset="2"/>
              <a:buAutoNum type="arabicPeriod"/>
            </a:pPr>
            <a:r>
              <a:rPr lang="en-US" smtClean="0"/>
              <a:t>Know your purpose</a:t>
            </a:r>
          </a:p>
          <a:p>
            <a:pPr marL="609600" indent="-609600" eaLnBrk="1" hangingPunct="1">
              <a:buFont typeface="Wingdings" pitchFamily="-65" charset="2"/>
              <a:buAutoNum type="arabicPeriod"/>
            </a:pPr>
            <a:r>
              <a:rPr lang="en-US" smtClean="0"/>
              <a:t>Research the records</a:t>
            </a:r>
          </a:p>
          <a:p>
            <a:pPr marL="609600" indent="-609600" eaLnBrk="1" hangingPunct="1">
              <a:buFont typeface="Wingdings" pitchFamily="-65" charset="2"/>
              <a:buAutoNum type="arabicPeriod"/>
            </a:pPr>
            <a:r>
              <a:rPr lang="en-US" smtClean="0"/>
              <a:t>Request an interview</a:t>
            </a:r>
          </a:p>
          <a:p>
            <a:pPr marL="609600" indent="-609600" eaLnBrk="1" hangingPunct="1">
              <a:buFont typeface="Wingdings" pitchFamily="-65" charset="2"/>
              <a:buAutoNum type="arabicPeriod"/>
            </a:pPr>
            <a:r>
              <a:rPr lang="en-US" smtClean="0"/>
              <a:t>Conduct the interview</a:t>
            </a:r>
          </a:p>
          <a:p>
            <a:pPr marL="609600" indent="-609600" eaLnBrk="1" hangingPunct="1">
              <a:buFont typeface="Wingdings" pitchFamily="-65" charset="2"/>
              <a:buAutoNum type="arabicPeriod"/>
            </a:pPr>
            <a:r>
              <a:rPr lang="en-US" smtClean="0"/>
              <a:t>Conclude the interview</a:t>
            </a:r>
          </a:p>
          <a:p>
            <a:pPr marL="609600" indent="-609600" eaLnBrk="1" hangingPunct="1"/>
            <a:endParaRPr lang="en-US" smtClean="0"/>
          </a:p>
        </p:txBody>
      </p:sp>
      <p:pic>
        <p:nvPicPr>
          <p:cNvPr id="29700" name="Picture 4" descr="MCj04061120000[1]"/>
          <p:cNvPicPr>
            <a:picLocks noChangeAspect="1" noChangeArrowheads="1"/>
          </p:cNvPicPr>
          <p:nvPr/>
        </p:nvPicPr>
        <p:blipFill>
          <a:blip r:embed="rId3"/>
          <a:srcRect/>
          <a:stretch>
            <a:fillRect/>
          </a:stretch>
        </p:blipFill>
        <p:spPr bwMode="auto">
          <a:xfrm>
            <a:off x="5105400" y="5181600"/>
            <a:ext cx="1841500" cy="10985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Interviewing Techniques:</a:t>
            </a:r>
          </a:p>
        </p:txBody>
      </p:sp>
      <p:sp>
        <p:nvSpPr>
          <p:cNvPr id="31747" name="Rectangle 3"/>
          <p:cNvSpPr>
            <a:spLocks noGrp="1" noChangeArrowheads="1"/>
          </p:cNvSpPr>
          <p:nvPr>
            <p:ph type="body" idx="1"/>
          </p:nvPr>
        </p:nvSpPr>
        <p:spPr/>
        <p:txBody>
          <a:bodyPr/>
          <a:lstStyle/>
          <a:p>
            <a:pPr eaLnBrk="1" hangingPunct="1">
              <a:lnSpc>
                <a:spcPct val="90000"/>
              </a:lnSpc>
            </a:pPr>
            <a:r>
              <a:rPr lang="en-US" smtClean="0"/>
              <a:t>Establish rapport </a:t>
            </a:r>
          </a:p>
          <a:p>
            <a:pPr eaLnBrk="1" hangingPunct="1">
              <a:lnSpc>
                <a:spcPct val="90000"/>
              </a:lnSpc>
            </a:pPr>
            <a:r>
              <a:rPr lang="en-US" smtClean="0"/>
              <a:t>Be sensitive to client’s needs</a:t>
            </a:r>
          </a:p>
          <a:p>
            <a:pPr eaLnBrk="1" hangingPunct="1">
              <a:lnSpc>
                <a:spcPct val="90000"/>
              </a:lnSpc>
            </a:pPr>
            <a:r>
              <a:rPr lang="en-US" smtClean="0"/>
              <a:t>Use active listening</a:t>
            </a:r>
          </a:p>
          <a:p>
            <a:pPr eaLnBrk="1" hangingPunct="1">
              <a:lnSpc>
                <a:spcPct val="90000"/>
              </a:lnSpc>
            </a:pPr>
            <a:r>
              <a:rPr lang="en-US" smtClean="0"/>
              <a:t>Ask open-ended questions </a:t>
            </a:r>
          </a:p>
          <a:p>
            <a:pPr eaLnBrk="1" hangingPunct="1">
              <a:lnSpc>
                <a:spcPct val="90000"/>
              </a:lnSpc>
            </a:pPr>
            <a:r>
              <a:rPr lang="en-US" smtClean="0"/>
              <a:t>Avoid closed-ended, leading, or probing questions</a:t>
            </a:r>
          </a:p>
          <a:p>
            <a:pPr eaLnBrk="1" hangingPunct="1">
              <a:lnSpc>
                <a:spcPct val="90000"/>
              </a:lnSpc>
            </a:pPr>
            <a:r>
              <a:rPr lang="en-US" smtClean="0"/>
              <a:t>Avoid agreeing or disagreeing</a:t>
            </a:r>
          </a:p>
          <a:p>
            <a:pPr eaLnBrk="1" hangingPunct="1">
              <a:lnSpc>
                <a:spcPct val="90000"/>
              </a:lnSpc>
            </a:pPr>
            <a:r>
              <a:rPr lang="en-US" smtClean="0"/>
              <a:t>Remain objective</a:t>
            </a:r>
          </a:p>
          <a:p>
            <a:pPr eaLnBrk="1" hangingPunct="1">
              <a:lnSpc>
                <a:spcPct val="90000"/>
              </a:lnSpc>
            </a:pPr>
            <a:endParaRPr lang="en-US" smtClean="0"/>
          </a:p>
        </p:txBody>
      </p:sp>
    </p:spTree>
  </p:cSld>
  <p:clrMapOvr>
    <a:masterClrMapping/>
  </p:clrMapOvr>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pitchFamily="-65"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Axis</Template>
  <TotalTime>2030</TotalTime>
  <Words>1477</Words>
  <Application>Microsoft PowerPoint</Application>
  <PresentationFormat>On-screen Show (4:3)</PresentationFormat>
  <Paragraphs>230</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ＭＳ Ｐゴシック</vt:lpstr>
      <vt:lpstr>Wingdings</vt:lpstr>
      <vt:lpstr>Times New Roman</vt:lpstr>
      <vt:lpstr>Axis</vt:lpstr>
      <vt:lpstr>THE NURSING PROCESS</vt:lpstr>
      <vt:lpstr>Competencies for Chapter 2: The Assessment Step</vt:lpstr>
      <vt:lpstr>Assessment Step:</vt:lpstr>
      <vt:lpstr>Assessment Step: </vt:lpstr>
      <vt:lpstr>Assessment Step:</vt:lpstr>
      <vt:lpstr>Sources of Data:</vt:lpstr>
      <vt:lpstr>Data Gathering Methods:</vt:lpstr>
      <vt:lpstr>Interviews:</vt:lpstr>
      <vt:lpstr>Interviewing Techniques:</vt:lpstr>
      <vt:lpstr>Planning Data Collection:</vt:lpstr>
      <vt:lpstr>Assessment Priorities:</vt:lpstr>
      <vt:lpstr>Data Validation:</vt:lpstr>
      <vt:lpstr>Data Communication:</vt:lpstr>
      <vt:lpstr>Chapter 2 - Summary</vt:lpstr>
      <vt:lpstr>Chapter 2 – Summary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dc:title>
  <dc:creator>Kim Flood</dc:creator>
  <cp:lastModifiedBy>jforest</cp:lastModifiedBy>
  <cp:revision>36</cp:revision>
  <cp:lastPrinted>2009-04-12T21:38:46Z</cp:lastPrinted>
  <dcterms:created xsi:type="dcterms:W3CDTF">2009-04-12T21:23:04Z</dcterms:created>
  <dcterms:modified xsi:type="dcterms:W3CDTF">2009-09-18T22:04:44Z</dcterms:modified>
</cp:coreProperties>
</file>