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7" r:id="rId1"/>
  </p:sldMasterIdLst>
  <p:notesMasterIdLst>
    <p:notesMasterId r:id="rId27"/>
  </p:notesMasterIdLst>
  <p:handoutMasterIdLst>
    <p:handoutMasterId r:id="rId28"/>
  </p:handoutMasterIdLst>
  <p:sldIdLst>
    <p:sldId id="345" r:id="rId2"/>
    <p:sldId id="379" r:id="rId3"/>
    <p:sldId id="380" r:id="rId4"/>
    <p:sldId id="333" r:id="rId5"/>
    <p:sldId id="346" r:id="rId6"/>
    <p:sldId id="334" r:id="rId7"/>
    <p:sldId id="336" r:id="rId8"/>
    <p:sldId id="338" r:id="rId9"/>
    <p:sldId id="353" r:id="rId10"/>
    <p:sldId id="350" r:id="rId11"/>
    <p:sldId id="342" r:id="rId12"/>
    <p:sldId id="357" r:id="rId13"/>
    <p:sldId id="352" r:id="rId14"/>
    <p:sldId id="364" r:id="rId15"/>
    <p:sldId id="367" r:id="rId16"/>
    <p:sldId id="368" r:id="rId17"/>
    <p:sldId id="369" r:id="rId18"/>
    <p:sldId id="370" r:id="rId19"/>
    <p:sldId id="371" r:id="rId20"/>
    <p:sldId id="372" r:id="rId21"/>
    <p:sldId id="373" r:id="rId22"/>
    <p:sldId id="374" r:id="rId23"/>
    <p:sldId id="381" r:id="rId24"/>
    <p:sldId id="382" r:id="rId25"/>
    <p:sldId id="383" r:id="rId26"/>
  </p:sldIdLst>
  <p:sldSz cx="9144000" cy="6858000" type="screen4x3"/>
  <p:notesSz cx="6858000" cy="9080500"/>
  <p:defaultTextStyle>
    <a:defPPr>
      <a:defRPr lang="en-US"/>
    </a:defPPr>
    <a:lvl1pPr algn="l" rtl="0" eaLnBrk="0" fontAlgn="base" hangingPunct="0">
      <a:spcBef>
        <a:spcPct val="0"/>
      </a:spcBef>
      <a:spcAft>
        <a:spcPct val="0"/>
      </a:spcAft>
      <a:defRPr kern="1200">
        <a:solidFill>
          <a:schemeClr val="tx1"/>
        </a:solidFill>
        <a:latin typeface="Arial" charset="0"/>
        <a:ea typeface="ＭＳ Ｐゴシック" pitchFamily="-65" charset="-128"/>
        <a:cs typeface="+mn-cs"/>
      </a:defRPr>
    </a:lvl1pPr>
    <a:lvl2pPr marL="457200" algn="l" rtl="0" eaLnBrk="0" fontAlgn="base" hangingPunct="0">
      <a:spcBef>
        <a:spcPct val="0"/>
      </a:spcBef>
      <a:spcAft>
        <a:spcPct val="0"/>
      </a:spcAft>
      <a:defRPr kern="1200">
        <a:solidFill>
          <a:schemeClr val="tx1"/>
        </a:solidFill>
        <a:latin typeface="Arial" charset="0"/>
        <a:ea typeface="ＭＳ Ｐゴシック" pitchFamily="-65" charset="-128"/>
        <a:cs typeface="+mn-cs"/>
      </a:defRPr>
    </a:lvl2pPr>
    <a:lvl3pPr marL="914400" algn="l" rtl="0" eaLnBrk="0" fontAlgn="base" hangingPunct="0">
      <a:spcBef>
        <a:spcPct val="0"/>
      </a:spcBef>
      <a:spcAft>
        <a:spcPct val="0"/>
      </a:spcAft>
      <a:defRPr kern="1200">
        <a:solidFill>
          <a:schemeClr val="tx1"/>
        </a:solidFill>
        <a:latin typeface="Arial" charset="0"/>
        <a:ea typeface="ＭＳ Ｐゴシック" pitchFamily="-65" charset="-128"/>
        <a:cs typeface="+mn-cs"/>
      </a:defRPr>
    </a:lvl3pPr>
    <a:lvl4pPr marL="1371600" algn="l" rtl="0" eaLnBrk="0" fontAlgn="base" hangingPunct="0">
      <a:spcBef>
        <a:spcPct val="0"/>
      </a:spcBef>
      <a:spcAft>
        <a:spcPct val="0"/>
      </a:spcAft>
      <a:defRPr kern="1200">
        <a:solidFill>
          <a:schemeClr val="tx1"/>
        </a:solidFill>
        <a:latin typeface="Arial" charset="0"/>
        <a:ea typeface="ＭＳ Ｐゴシック" pitchFamily="-65" charset="-128"/>
        <a:cs typeface="+mn-cs"/>
      </a:defRPr>
    </a:lvl4pPr>
    <a:lvl5pPr marL="1828800" algn="l" rtl="0" eaLnBrk="0" fontAlgn="base" hangingPunct="0">
      <a:spcBef>
        <a:spcPct val="0"/>
      </a:spcBef>
      <a:spcAft>
        <a:spcPct val="0"/>
      </a:spcAft>
      <a:defRPr kern="1200">
        <a:solidFill>
          <a:schemeClr val="tx1"/>
        </a:solidFill>
        <a:latin typeface="Arial" charset="0"/>
        <a:ea typeface="ＭＳ Ｐゴシック" pitchFamily="-65" charset="-128"/>
        <a:cs typeface="+mn-cs"/>
      </a:defRPr>
    </a:lvl5pPr>
    <a:lvl6pPr marL="2286000" algn="l" defTabSz="914400" rtl="0" eaLnBrk="1" latinLnBrk="0" hangingPunct="1">
      <a:defRPr kern="1200">
        <a:solidFill>
          <a:schemeClr val="tx1"/>
        </a:solidFill>
        <a:latin typeface="Arial" charset="0"/>
        <a:ea typeface="ＭＳ Ｐゴシック" pitchFamily="-65" charset="-128"/>
        <a:cs typeface="+mn-cs"/>
      </a:defRPr>
    </a:lvl6pPr>
    <a:lvl7pPr marL="2743200" algn="l" defTabSz="914400" rtl="0" eaLnBrk="1" latinLnBrk="0" hangingPunct="1">
      <a:defRPr kern="1200">
        <a:solidFill>
          <a:schemeClr val="tx1"/>
        </a:solidFill>
        <a:latin typeface="Arial" charset="0"/>
        <a:ea typeface="ＭＳ Ｐゴシック" pitchFamily="-65" charset="-128"/>
        <a:cs typeface="+mn-cs"/>
      </a:defRPr>
    </a:lvl7pPr>
    <a:lvl8pPr marL="3200400" algn="l" defTabSz="914400" rtl="0" eaLnBrk="1" latinLnBrk="0" hangingPunct="1">
      <a:defRPr kern="1200">
        <a:solidFill>
          <a:schemeClr val="tx1"/>
        </a:solidFill>
        <a:latin typeface="Arial" charset="0"/>
        <a:ea typeface="ＭＳ Ｐゴシック" pitchFamily="-65" charset="-128"/>
        <a:cs typeface="+mn-cs"/>
      </a:defRPr>
    </a:lvl8pPr>
    <a:lvl9pPr marL="3657600" algn="l" defTabSz="914400" rtl="0" eaLnBrk="1" latinLnBrk="0" hangingPunct="1">
      <a:defRPr kern="1200">
        <a:solidFill>
          <a:schemeClr val="tx1"/>
        </a:solidFill>
        <a:latin typeface="Arial" charset="0"/>
        <a:ea typeface="ＭＳ Ｐゴシック" pitchFamily="-65"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3" frameSlides="1"/>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3" d="100"/>
          <a:sy n="103" d="100"/>
        </p:scale>
        <p:origin x="-1206"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8130" name="Rectangle 2"/>
          <p:cNvSpPr>
            <a:spLocks noGrp="1" noChangeArrowheads="1"/>
          </p:cNvSpPr>
          <p:nvPr>
            <p:ph type="hdr" sz="quarter"/>
          </p:nvPr>
        </p:nvSpPr>
        <p:spPr bwMode="auto">
          <a:xfrm>
            <a:off x="0" y="0"/>
            <a:ext cx="2971800" cy="4540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Times New Roman" pitchFamily="-65" charset="0"/>
              </a:defRPr>
            </a:lvl1pPr>
          </a:lstStyle>
          <a:p>
            <a:endParaRPr lang="en-US"/>
          </a:p>
        </p:txBody>
      </p:sp>
      <p:sp>
        <p:nvSpPr>
          <p:cNvPr id="48131" name="Rectangle 3"/>
          <p:cNvSpPr>
            <a:spLocks noGrp="1" noChangeArrowheads="1"/>
          </p:cNvSpPr>
          <p:nvPr>
            <p:ph type="dt" sz="quarter" idx="1"/>
          </p:nvPr>
        </p:nvSpPr>
        <p:spPr bwMode="auto">
          <a:xfrm>
            <a:off x="3886200" y="0"/>
            <a:ext cx="2971800" cy="4540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Times New Roman" pitchFamily="-65" charset="0"/>
              </a:defRPr>
            </a:lvl1pPr>
          </a:lstStyle>
          <a:p>
            <a:endParaRPr lang="en-US"/>
          </a:p>
        </p:txBody>
      </p:sp>
      <p:sp>
        <p:nvSpPr>
          <p:cNvPr id="48132" name="Rectangle 4"/>
          <p:cNvSpPr>
            <a:spLocks noGrp="1" noChangeArrowheads="1"/>
          </p:cNvSpPr>
          <p:nvPr>
            <p:ph type="ftr" sz="quarter" idx="2"/>
          </p:nvPr>
        </p:nvSpPr>
        <p:spPr bwMode="auto">
          <a:xfrm>
            <a:off x="0" y="8626475"/>
            <a:ext cx="2971800" cy="4540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Times New Roman" pitchFamily="-65" charset="0"/>
              </a:defRPr>
            </a:lvl1pPr>
          </a:lstStyle>
          <a:p>
            <a:endParaRPr lang="en-US"/>
          </a:p>
        </p:txBody>
      </p:sp>
      <p:sp>
        <p:nvSpPr>
          <p:cNvPr id="48133" name="Rectangle 5"/>
          <p:cNvSpPr>
            <a:spLocks noGrp="1" noChangeArrowheads="1"/>
          </p:cNvSpPr>
          <p:nvPr>
            <p:ph type="sldNum" sz="quarter" idx="3"/>
          </p:nvPr>
        </p:nvSpPr>
        <p:spPr bwMode="auto">
          <a:xfrm>
            <a:off x="3886200" y="8626475"/>
            <a:ext cx="2971800" cy="4540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Times New Roman" pitchFamily="-65" charset="0"/>
              </a:defRPr>
            </a:lvl1pPr>
          </a:lstStyle>
          <a:p>
            <a:fld id="{DDFCAD2E-A2DA-45A2-8A9F-2166030AC6F0}"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40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Times New Roman" pitchFamily="-65" charset="0"/>
              </a:defRPr>
            </a:lvl1pPr>
          </a:lstStyle>
          <a:p>
            <a:endParaRPr lang="en-US"/>
          </a:p>
        </p:txBody>
      </p:sp>
      <p:sp>
        <p:nvSpPr>
          <p:cNvPr id="4099" name="Rectangle 3"/>
          <p:cNvSpPr>
            <a:spLocks noGrp="1" noChangeArrowheads="1"/>
          </p:cNvSpPr>
          <p:nvPr>
            <p:ph type="dt" idx="1"/>
          </p:nvPr>
        </p:nvSpPr>
        <p:spPr bwMode="auto">
          <a:xfrm>
            <a:off x="3886200" y="0"/>
            <a:ext cx="2971800" cy="4540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Times New Roman" pitchFamily="-65" charset="0"/>
              </a:defRPr>
            </a:lvl1pPr>
          </a:lstStyle>
          <a:p>
            <a:endParaRPr lang="en-US"/>
          </a:p>
        </p:txBody>
      </p:sp>
      <p:sp>
        <p:nvSpPr>
          <p:cNvPr id="14340" name="Rectangle 4"/>
          <p:cNvSpPr>
            <a:spLocks noGrp="1" noRot="1" noChangeAspect="1" noChangeArrowheads="1" noTextEdit="1"/>
          </p:cNvSpPr>
          <p:nvPr>
            <p:ph type="sldImg" idx="2"/>
          </p:nvPr>
        </p:nvSpPr>
        <p:spPr bwMode="auto">
          <a:xfrm>
            <a:off x="1158875" y="681038"/>
            <a:ext cx="4540250" cy="3405187"/>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914400" y="4313238"/>
            <a:ext cx="5029200" cy="4086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02" name="Rectangle 6"/>
          <p:cNvSpPr>
            <a:spLocks noGrp="1" noChangeArrowheads="1"/>
          </p:cNvSpPr>
          <p:nvPr>
            <p:ph type="ftr" sz="quarter" idx="4"/>
          </p:nvPr>
        </p:nvSpPr>
        <p:spPr bwMode="auto">
          <a:xfrm>
            <a:off x="0" y="8626475"/>
            <a:ext cx="2971800" cy="4540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Times New Roman" pitchFamily="-65" charset="0"/>
              </a:defRPr>
            </a:lvl1pPr>
          </a:lstStyle>
          <a:p>
            <a:endParaRPr lang="en-US"/>
          </a:p>
        </p:txBody>
      </p:sp>
      <p:sp>
        <p:nvSpPr>
          <p:cNvPr id="4103" name="Rectangle 7"/>
          <p:cNvSpPr>
            <a:spLocks noGrp="1" noChangeArrowheads="1"/>
          </p:cNvSpPr>
          <p:nvPr>
            <p:ph type="sldNum" sz="quarter" idx="5"/>
          </p:nvPr>
        </p:nvSpPr>
        <p:spPr bwMode="auto">
          <a:xfrm>
            <a:off x="3886200" y="8626475"/>
            <a:ext cx="2971800" cy="4540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Times New Roman" pitchFamily="-65" charset="0"/>
              </a:defRPr>
            </a:lvl1pPr>
          </a:lstStyle>
          <a:p>
            <a:fld id="{88C55F78-1286-49A5-8E3F-E339E9A1B165}" type="slidenum">
              <a:rPr lang="en-US"/>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65" charset="0"/>
        <a:ea typeface="ＭＳ Ｐゴシック" pitchFamily="-65" charset="-128"/>
        <a:cs typeface="ＭＳ Ｐゴシック" pitchFamily="-65" charset="-128"/>
      </a:defRPr>
    </a:lvl1pPr>
    <a:lvl2pPr marL="457200" algn="l" rtl="0" eaLnBrk="0" fontAlgn="base" hangingPunct="0">
      <a:spcBef>
        <a:spcPct val="30000"/>
      </a:spcBef>
      <a:spcAft>
        <a:spcPct val="0"/>
      </a:spcAft>
      <a:defRPr sz="1200" kern="1200">
        <a:solidFill>
          <a:schemeClr val="tx1"/>
        </a:solidFill>
        <a:latin typeface="Times New Roman" pitchFamily="-65" charset="0"/>
        <a:ea typeface="ＭＳ Ｐゴシック" pitchFamily="-65" charset="-128"/>
        <a:cs typeface="+mn-cs"/>
      </a:defRPr>
    </a:lvl2pPr>
    <a:lvl3pPr marL="914400" algn="l" rtl="0" eaLnBrk="0" fontAlgn="base" hangingPunct="0">
      <a:spcBef>
        <a:spcPct val="30000"/>
      </a:spcBef>
      <a:spcAft>
        <a:spcPct val="0"/>
      </a:spcAft>
      <a:defRPr sz="1200" kern="1200">
        <a:solidFill>
          <a:schemeClr val="tx1"/>
        </a:solidFill>
        <a:latin typeface="Times New Roman" pitchFamily="-65" charset="0"/>
        <a:ea typeface="ＭＳ Ｐゴシック" pitchFamily="-65" charset="-128"/>
        <a:cs typeface="+mn-cs"/>
      </a:defRPr>
    </a:lvl3pPr>
    <a:lvl4pPr marL="1371600" algn="l" rtl="0" eaLnBrk="0" fontAlgn="base" hangingPunct="0">
      <a:spcBef>
        <a:spcPct val="30000"/>
      </a:spcBef>
      <a:spcAft>
        <a:spcPct val="0"/>
      </a:spcAft>
      <a:defRPr sz="1200" kern="1200">
        <a:solidFill>
          <a:schemeClr val="tx1"/>
        </a:solidFill>
        <a:latin typeface="Times New Roman" pitchFamily="-65" charset="0"/>
        <a:ea typeface="ＭＳ Ｐゴシック" pitchFamily="-65" charset="-128"/>
        <a:cs typeface="+mn-cs"/>
      </a:defRPr>
    </a:lvl4pPr>
    <a:lvl5pPr marL="1828800" algn="l" rtl="0" eaLnBrk="0" fontAlgn="base" hangingPunct="0">
      <a:spcBef>
        <a:spcPct val="30000"/>
      </a:spcBef>
      <a:spcAft>
        <a:spcPct val="0"/>
      </a:spcAft>
      <a:defRPr sz="1200" kern="1200">
        <a:solidFill>
          <a:schemeClr val="tx1"/>
        </a:solidFill>
        <a:latin typeface="Times New Roman" pitchFamily="-65" charset="0"/>
        <a:ea typeface="ＭＳ Ｐゴシック" pitchFamily="-65"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p:spPr>
        <p:txBody>
          <a:bodyPr/>
          <a:lstStyle/>
          <a:p>
            <a:fld id="{6FEEA977-9BE8-4545-8E4E-DE684F92CDF0}" type="slidenum">
              <a:rPr lang="en-US"/>
              <a:pPr/>
              <a:t>1</a:t>
            </a:fld>
            <a:endParaRPr lang="en-US"/>
          </a:p>
        </p:txBody>
      </p:sp>
      <p:sp>
        <p:nvSpPr>
          <p:cNvPr id="16387" name="Rectangle 2"/>
          <p:cNvSpPr>
            <a:spLocks noGrp="1" noRot="1" noChangeAspect="1" noChangeArrowheads="1" noTextEdit="1"/>
          </p:cNvSpPr>
          <p:nvPr>
            <p:ph type="sldImg"/>
          </p:nvPr>
        </p:nvSpPr>
        <p:spPr>
          <a:solidFill>
            <a:srgbClr val="FFFFFF"/>
          </a:solidFill>
          <a:ln/>
        </p:spPr>
      </p:sp>
      <p:sp>
        <p:nvSpPr>
          <p:cNvPr id="16388" name="Rectangle 3"/>
          <p:cNvSpPr>
            <a:spLocks noGrp="1" noChangeArrowheads="1"/>
          </p:cNvSpPr>
          <p:nvPr>
            <p:ph type="body" idx="1"/>
          </p:nvPr>
        </p:nvSpPr>
        <p:spPr>
          <a:solidFill>
            <a:srgbClr val="FFFFFF"/>
          </a:solidFill>
          <a:ln>
            <a:solidFill>
              <a:srgbClr val="000000"/>
            </a:solidFill>
          </a:ln>
        </p:spPr>
        <p:txBody>
          <a:bodyPr/>
          <a:lstStyle/>
          <a:p>
            <a:pPr lvl="2" eaLnBrk="1" hangingPunct="1"/>
            <a:endParaRPr lang="en-US" smtClean="0"/>
          </a:p>
          <a:p>
            <a:pPr eaLnBrk="1" hangingPunct="1"/>
            <a:r>
              <a:rPr lang="en-US" sz="1000" smtClean="0">
                <a:latin typeface="Arial" charset="0"/>
              </a:rPr>
              <a:t>Chapter 3</a:t>
            </a:r>
          </a:p>
          <a:p>
            <a:pPr eaLnBrk="1" hangingPunct="1"/>
            <a:r>
              <a:rPr lang="en-US" sz="1000" smtClean="0">
                <a:latin typeface="Arial" charset="0"/>
              </a:rPr>
              <a:t>The Nursing Process:  </a:t>
            </a:r>
          </a:p>
          <a:p>
            <a:pPr eaLnBrk="1" hangingPunct="1"/>
            <a:r>
              <a:rPr lang="en-US" sz="1000" smtClean="0">
                <a:latin typeface="Arial" charset="0"/>
              </a:rPr>
              <a:t>The diagnosis or Need Identification Step:</a:t>
            </a:r>
          </a:p>
          <a:p>
            <a:pPr eaLnBrk="1" hangingPunct="1"/>
            <a:r>
              <a:rPr lang="en-US" sz="1000" smtClean="0">
                <a:latin typeface="Arial" charset="0"/>
              </a:rPr>
              <a:t>Analyzing the data</a:t>
            </a:r>
          </a:p>
          <a:p>
            <a:pPr eaLnBrk="1" hangingPunct="1"/>
            <a:endParaRPr lang="en-US" sz="1000" smtClean="0">
              <a:latin typeface="Arial" charset="0"/>
            </a:endParaRPr>
          </a:p>
          <a:p>
            <a:pPr eaLnBrk="1" hangingPunct="1"/>
            <a:r>
              <a:rPr lang="en-US" sz="1000" smtClean="0">
                <a:latin typeface="Arial" charset="0"/>
              </a:rPr>
              <a:t>Chapter 13</a:t>
            </a:r>
          </a:p>
          <a:p>
            <a:pPr eaLnBrk="1" hangingPunct="1"/>
            <a:r>
              <a:rPr lang="en-US" sz="1000" smtClean="0">
                <a:latin typeface="Arial" charset="0"/>
              </a:rPr>
              <a:t>Fundamentals: </a:t>
            </a:r>
          </a:p>
          <a:p>
            <a:pPr eaLnBrk="1" hangingPunct="1"/>
            <a:r>
              <a:rPr lang="en-US" sz="1000" smtClean="0">
                <a:latin typeface="Arial" charset="0"/>
              </a:rPr>
              <a:t>Diagnosing</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B7C18B8E-FDE5-4492-A5E7-86A0EE1619D9}" type="slidenum">
              <a:rPr lang="en-US"/>
              <a:pPr/>
              <a:t>10</a:t>
            </a:fld>
            <a:endParaRPr lang="en-US"/>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p:spPr>
        <p:txBody>
          <a:bodyPr/>
          <a:lstStyle/>
          <a:p>
            <a:pPr eaLnBrk="1" hangingPunct="1"/>
            <a:r>
              <a:rPr lang="en-US" b="1" smtClean="0">
                <a:latin typeface="Arial" charset="0"/>
              </a:rPr>
              <a:t>P</a:t>
            </a:r>
            <a:r>
              <a:rPr lang="en-US" smtClean="0">
                <a:latin typeface="Arial" charset="0"/>
              </a:rPr>
              <a:t> = Problem-to describe the health state or problem of a client as clearly as concisely as possible</a:t>
            </a:r>
          </a:p>
          <a:p>
            <a:pPr eaLnBrk="1" hangingPunct="1"/>
            <a:r>
              <a:rPr lang="en-US" b="1" smtClean="0">
                <a:latin typeface="Arial" charset="0"/>
              </a:rPr>
              <a:t>E</a:t>
            </a:r>
            <a:r>
              <a:rPr lang="en-US" smtClean="0">
                <a:latin typeface="Arial" charset="0"/>
              </a:rPr>
              <a:t> = Etiology/Cause -identifies the physiologic, psychological, sociologic, and spiritual and environmental factors </a:t>
            </a:r>
          </a:p>
          <a:p>
            <a:pPr eaLnBrk="1" hangingPunct="1"/>
            <a:r>
              <a:rPr lang="en-US" b="1" smtClean="0">
                <a:latin typeface="Arial" charset="0"/>
              </a:rPr>
              <a:t>S</a:t>
            </a:r>
            <a:r>
              <a:rPr lang="en-US" smtClean="0">
                <a:latin typeface="Arial" charset="0"/>
              </a:rPr>
              <a:t> = Signs/symptoms-Defining Characteristics – subjective and objective data that signal the existence of the actual or potential health problem.  </a:t>
            </a:r>
          </a:p>
          <a:p>
            <a:pPr eaLnBrk="1" hangingPunct="1"/>
            <a:r>
              <a:rPr lang="en-US" b="1" smtClean="0">
                <a:latin typeface="Arial" charset="0"/>
              </a:rPr>
              <a:t>Sign</a:t>
            </a:r>
            <a:r>
              <a:rPr lang="en-US" smtClean="0">
                <a:latin typeface="Arial" charset="0"/>
              </a:rPr>
              <a:t> – objective.  </a:t>
            </a:r>
            <a:r>
              <a:rPr lang="en-US" b="1" smtClean="0">
                <a:latin typeface="Arial" charset="0"/>
              </a:rPr>
              <a:t>Symptom</a:t>
            </a:r>
            <a:r>
              <a:rPr lang="en-US" smtClean="0">
                <a:latin typeface="Arial" charset="0"/>
              </a:rPr>
              <a:t> – Subjective changes in the body</a:t>
            </a:r>
          </a:p>
          <a:p>
            <a:pPr eaLnBrk="1" hangingPunct="1"/>
            <a:endParaRPr lang="en-US" smtClean="0">
              <a:latin typeface="Arial" charset="0"/>
            </a:endParaRPr>
          </a:p>
          <a:p>
            <a:pPr eaLnBrk="1" hangingPunct="1"/>
            <a:r>
              <a:rPr lang="en-US" smtClean="0">
                <a:latin typeface="Arial" charset="0"/>
              </a:rPr>
              <a:t>Nursing Diagnosis – Noun – NANDA – identifying specific client needs</a:t>
            </a:r>
          </a:p>
          <a:p>
            <a:pPr eaLnBrk="1" hangingPunct="1"/>
            <a:r>
              <a:rPr lang="en-US" smtClean="0">
                <a:latin typeface="Arial" charset="0"/>
              </a:rPr>
              <a:t>Nursing Diagnosis – Verb </a:t>
            </a:r>
          </a:p>
          <a:p>
            <a:pPr eaLnBrk="1" hangingPunct="1"/>
            <a:r>
              <a:rPr lang="en-US" smtClean="0">
                <a:latin typeface="Arial" charset="0"/>
              </a:rPr>
              <a:t>3 Part</a:t>
            </a:r>
          </a:p>
          <a:p>
            <a:pPr eaLnBrk="1" hangingPunct="1"/>
            <a:r>
              <a:rPr lang="en-US" smtClean="0">
                <a:latin typeface="Arial" charset="0"/>
              </a:rPr>
              <a:t>	-Identifying the client’s need</a:t>
            </a:r>
          </a:p>
          <a:p>
            <a:pPr eaLnBrk="1" hangingPunct="1"/>
            <a:r>
              <a:rPr lang="en-US" smtClean="0">
                <a:latin typeface="Arial" charset="0"/>
              </a:rPr>
              <a:t>	-Cause of the need</a:t>
            </a:r>
          </a:p>
          <a:p>
            <a:pPr eaLnBrk="1" hangingPunct="1"/>
            <a:r>
              <a:rPr lang="en-US" smtClean="0">
                <a:latin typeface="Arial" charset="0"/>
              </a:rPr>
              <a:t>	-Associated signs/ symptoms</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2AD02B8A-DFE2-4CC4-85A9-7FE9B91D1DF2}" type="slidenum">
              <a:rPr lang="en-US"/>
              <a:pPr/>
              <a:t>11</a:t>
            </a:fld>
            <a:endParaRPr lang="en-US"/>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p:spPr>
        <p:txBody>
          <a:bodyPr/>
          <a:lstStyle/>
          <a:p>
            <a:pPr eaLnBrk="1" hangingPunct="1"/>
            <a:r>
              <a:rPr lang="en-US" b="1" smtClean="0">
                <a:latin typeface="Arial" charset="0"/>
              </a:rPr>
              <a:t>Writing a nursing diagnosis</a:t>
            </a:r>
            <a:endParaRPr lang="en-US" b="1" smtClean="0"/>
          </a:p>
          <a:p>
            <a:pPr eaLnBrk="1" hangingPunct="1">
              <a:buFontTx/>
              <a:buChar char="•"/>
            </a:pPr>
            <a:r>
              <a:rPr lang="en-US" smtClean="0">
                <a:latin typeface="Arial" charset="0"/>
              </a:rPr>
              <a:t>Consult NANDA for lists of health problems that may be identified and treated by nurses</a:t>
            </a:r>
          </a:p>
          <a:p>
            <a:pPr eaLnBrk="1" hangingPunct="1">
              <a:buFontTx/>
              <a:buChar char="•"/>
            </a:pPr>
            <a:r>
              <a:rPr lang="en-US" smtClean="0">
                <a:latin typeface="Arial" charset="0"/>
              </a:rPr>
              <a:t>Write a nursing diagnosis if a health problem is identified that is treatable by independent nursing intervention</a:t>
            </a:r>
          </a:p>
          <a:p>
            <a:pPr eaLnBrk="1" hangingPunct="1">
              <a:buFontTx/>
              <a:buChar char="•"/>
            </a:pPr>
            <a:r>
              <a:rPr lang="en-US" smtClean="0">
                <a:latin typeface="Arial" charset="0"/>
              </a:rPr>
              <a:t>Nursing diagnosis statements are written as two-part statements (problem/cause) or three-part statements (problem/cause/problem’s defining characteristics)</a:t>
            </a:r>
          </a:p>
          <a:p>
            <a:pPr eaLnBrk="1" hangingPunct="1"/>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F40C3937-3DB3-4AE5-BBCD-7D6A244C10CB}" type="slidenum">
              <a:rPr lang="en-US"/>
              <a:pPr/>
              <a:t>12</a:t>
            </a:fld>
            <a:endParaRPr lang="en-US"/>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ln/>
        </p:spPr>
        <p:txBody>
          <a:bodyPr/>
          <a:lstStyle/>
          <a:p>
            <a:pPr eaLnBrk="1" hangingPunct="1"/>
            <a:r>
              <a:rPr lang="en-US" smtClean="0"/>
              <a:t>Guideline for Writing a Nursing Diagnosis</a:t>
            </a:r>
          </a:p>
          <a:p>
            <a:pPr lvl="1" eaLnBrk="1" hangingPunct="1"/>
            <a:r>
              <a:rPr lang="en-US" b="1" smtClean="0">
                <a:latin typeface="Arial" charset="0"/>
              </a:rPr>
              <a:t>P:</a:t>
            </a:r>
            <a:r>
              <a:rPr lang="en-US" smtClean="0">
                <a:latin typeface="Arial" charset="0"/>
              </a:rPr>
              <a:t>  Phrase patient problem (need)</a:t>
            </a:r>
          </a:p>
          <a:p>
            <a:pPr lvl="1" eaLnBrk="1" hangingPunct="1"/>
            <a:r>
              <a:rPr lang="en-US" smtClean="0">
                <a:latin typeface="Arial" charset="0"/>
              </a:rPr>
              <a:t>Link with phrase “related to”</a:t>
            </a:r>
          </a:p>
          <a:p>
            <a:pPr lvl="1" eaLnBrk="1" hangingPunct="1"/>
            <a:r>
              <a:rPr lang="en-US" b="1" smtClean="0">
                <a:latin typeface="Arial" charset="0"/>
              </a:rPr>
              <a:t>E:</a:t>
            </a:r>
            <a:r>
              <a:rPr lang="en-US" smtClean="0">
                <a:latin typeface="Arial" charset="0"/>
              </a:rPr>
              <a:t> Etiology (suspected cause for problem)</a:t>
            </a:r>
          </a:p>
          <a:p>
            <a:pPr lvl="1" eaLnBrk="1" hangingPunct="1"/>
            <a:r>
              <a:rPr lang="en-US" smtClean="0">
                <a:latin typeface="Arial" charset="0"/>
              </a:rPr>
              <a:t> Link with phrase “as evidenced by” </a:t>
            </a:r>
          </a:p>
          <a:p>
            <a:pPr lvl="1" eaLnBrk="1" hangingPunct="1"/>
            <a:r>
              <a:rPr lang="en-US" b="1" smtClean="0">
                <a:latin typeface="Arial" charset="0"/>
              </a:rPr>
              <a:t>S:</a:t>
            </a:r>
            <a:r>
              <a:rPr lang="en-US" smtClean="0">
                <a:latin typeface="Arial" charset="0"/>
              </a:rPr>
              <a:t>  List signs/symptoms (cues identified in the assessment that substantiate the nursing diagnosis)</a:t>
            </a:r>
          </a:p>
          <a:p>
            <a:pPr lvl="1" eaLnBrk="1" hangingPunct="1"/>
            <a:endParaRPr lang="en-US" smtClean="0">
              <a:latin typeface="Arial" charset="0"/>
            </a:endParaRPr>
          </a:p>
          <a:p>
            <a:pPr eaLnBrk="1" hangingPunct="1"/>
            <a:r>
              <a:rPr lang="en-US" b="1" smtClean="0">
                <a:latin typeface="Arial" charset="0"/>
              </a:rPr>
              <a:t>Remember:</a:t>
            </a:r>
          </a:p>
          <a:p>
            <a:pPr eaLnBrk="1" hangingPunct="1">
              <a:buFontTx/>
              <a:buChar char="•"/>
            </a:pPr>
            <a:r>
              <a:rPr lang="en-US" smtClean="0">
                <a:latin typeface="Arial" charset="0"/>
              </a:rPr>
              <a:t>Indicates health problem or what patient wants to change</a:t>
            </a:r>
          </a:p>
          <a:p>
            <a:pPr eaLnBrk="1" hangingPunct="1">
              <a:buFontTx/>
              <a:buChar char="•"/>
            </a:pPr>
            <a:r>
              <a:rPr lang="en-US" smtClean="0">
                <a:latin typeface="Arial" charset="0"/>
              </a:rPr>
              <a:t>Use non-judgmental language and legally advisable terms</a:t>
            </a:r>
          </a:p>
          <a:p>
            <a:pPr eaLnBrk="1" hangingPunct="1">
              <a:buFontTx/>
              <a:buChar char="•"/>
            </a:pPr>
            <a:r>
              <a:rPr lang="en-US" smtClean="0">
                <a:latin typeface="Arial" charset="0"/>
              </a:rPr>
              <a:t>Avoid using defining characteristics or medical diagnosis in problem statement</a:t>
            </a:r>
          </a:p>
          <a:p>
            <a:pPr eaLnBrk="1" hangingPunct="1"/>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p>
            <a:fld id="{D596DA02-8A6F-4962-B03B-59C57280DE22}" type="slidenum">
              <a:rPr lang="en-US"/>
              <a:pPr/>
              <a:t>13</a:t>
            </a:fld>
            <a:endParaRPr lang="en-US"/>
          </a:p>
        </p:txBody>
      </p:sp>
      <p:sp>
        <p:nvSpPr>
          <p:cNvPr id="39939" name="Rectangle 2"/>
          <p:cNvSpPr>
            <a:spLocks noGrp="1" noRot="1" noChangeAspect="1" noChangeArrowheads="1" noTextEdit="1"/>
          </p:cNvSpPr>
          <p:nvPr>
            <p:ph type="sldImg"/>
          </p:nvPr>
        </p:nvSpPr>
        <p:spPr>
          <a:solidFill>
            <a:srgbClr val="FFFFFF"/>
          </a:solidFill>
          <a:ln/>
        </p:spPr>
      </p:sp>
      <p:sp>
        <p:nvSpPr>
          <p:cNvPr id="39940" name="Rectangle 3"/>
          <p:cNvSpPr>
            <a:spLocks noGrp="1" noChangeArrowheads="1"/>
          </p:cNvSpPr>
          <p:nvPr>
            <p:ph type="body" idx="1"/>
          </p:nvPr>
        </p:nvSpPr>
        <p:spPr>
          <a:solidFill>
            <a:srgbClr val="FFFFFF"/>
          </a:solidFill>
          <a:ln>
            <a:solidFill>
              <a:srgbClr val="000000"/>
            </a:solidFill>
          </a:ln>
        </p:spPr>
        <p:txBody>
          <a:bodyPr/>
          <a:lstStyle/>
          <a:p>
            <a:pPr eaLnBrk="1" hangingPunct="1"/>
            <a:r>
              <a:rPr lang="en-US" smtClean="0"/>
              <a:t>Nursing Process-2</a:t>
            </a:r>
            <a:r>
              <a:rPr lang="en-US" baseline="30000" smtClean="0"/>
              <a:t>nd</a:t>
            </a:r>
            <a:r>
              <a:rPr lang="en-US" smtClean="0"/>
              <a:t> Step: </a:t>
            </a:r>
            <a:br>
              <a:rPr lang="en-US" smtClean="0"/>
            </a:br>
            <a:r>
              <a:rPr lang="en-US" smtClean="0"/>
              <a:t>Diagnosing</a:t>
            </a:r>
          </a:p>
          <a:p>
            <a:pPr eaLnBrk="1" hangingPunct="1">
              <a:buFont typeface="Wingdings" pitchFamily="-65" charset="2"/>
              <a:buNone/>
            </a:pPr>
            <a:r>
              <a:rPr lang="en-US" smtClean="0">
                <a:latin typeface="Arial" charset="0"/>
              </a:rPr>
              <a:t>Step 1 – Problem Sensing-review and analyze data to identify cues (signs and symptoms) suggesting client needs that can be described by a nursing diagnosis</a:t>
            </a:r>
          </a:p>
          <a:p>
            <a:pPr eaLnBrk="1" hangingPunct="1">
              <a:buFont typeface="Wingdings" pitchFamily="-65" charset="2"/>
              <a:buNone/>
            </a:pPr>
            <a:r>
              <a:rPr lang="en-US" smtClean="0">
                <a:latin typeface="Arial" charset="0"/>
              </a:rPr>
              <a:t>Step 2 – Rule out Process-alternative  explanations are considered for the identified cues to determine which nursing diagnosis is most appropriate.  </a:t>
            </a:r>
          </a:p>
          <a:p>
            <a:pPr lvl="1" eaLnBrk="1" hangingPunct="1">
              <a:buFont typeface="Wingdings" pitchFamily="-65" charset="2"/>
              <a:buChar char="l"/>
            </a:pPr>
            <a:r>
              <a:rPr lang="en-US" smtClean="0">
                <a:latin typeface="Arial" charset="0"/>
              </a:rPr>
              <a:t>What are my concerns about this client?</a:t>
            </a:r>
          </a:p>
          <a:p>
            <a:pPr lvl="1" eaLnBrk="1" hangingPunct="1">
              <a:buFont typeface="Wingdings" pitchFamily="-65" charset="2"/>
              <a:buChar char="l"/>
            </a:pPr>
            <a:r>
              <a:rPr lang="en-US" smtClean="0">
                <a:latin typeface="Arial" charset="0"/>
              </a:rPr>
              <a:t>Can I do something about it?</a:t>
            </a:r>
          </a:p>
          <a:p>
            <a:pPr lvl="1" eaLnBrk="1" hangingPunct="1">
              <a:buFont typeface="Wingdings" pitchFamily="-65" charset="2"/>
              <a:buChar char="l"/>
            </a:pPr>
            <a:r>
              <a:rPr lang="en-US" smtClean="0">
                <a:latin typeface="Arial" charset="0"/>
              </a:rPr>
              <a:t>Can the overall risk be reduced by nursing intervention?</a:t>
            </a:r>
          </a:p>
          <a:p>
            <a:pPr eaLnBrk="1" hangingPunct="1">
              <a:buFont typeface="Wingdings" pitchFamily="-65" charset="2"/>
              <a:buNone/>
            </a:pPr>
            <a:r>
              <a:rPr lang="en-US" smtClean="0">
                <a:latin typeface="Arial" charset="0"/>
              </a:rPr>
              <a:t>Step 3 - Synthesizing the Data-view the data as a whole-include information collected by other members of the healthcare team to provide a comprehensive picture of the client</a:t>
            </a:r>
          </a:p>
          <a:p>
            <a:pPr eaLnBrk="1" hangingPunct="1">
              <a:buFont typeface="Wingdings" pitchFamily="-65" charset="2"/>
              <a:buNone/>
            </a:pPr>
            <a:r>
              <a:rPr lang="en-US" smtClean="0">
                <a:latin typeface="Arial" charset="0"/>
              </a:rPr>
              <a:t>Step 4 – Evaluating or Confirming the Hypothesis-compare NANDA nursing diagnosis with the assessed possible etiology </a:t>
            </a:r>
          </a:p>
          <a:p>
            <a:pPr eaLnBrk="1" hangingPunct="1"/>
            <a:r>
              <a:rPr lang="en-US" smtClean="0">
                <a:latin typeface="Arial" charset="0"/>
              </a:rPr>
              <a:t>Step 5 – List client needs-combine accurate nursing diagnosis label with the assessed etiology and signs/symptoms</a:t>
            </a:r>
          </a:p>
          <a:p>
            <a:pPr eaLnBrk="1" hangingPunct="1"/>
            <a:r>
              <a:rPr lang="en-US" smtClean="0">
                <a:latin typeface="Arial" charset="0"/>
              </a:rPr>
              <a:t>Step 6-Re-evaluate the Problem List-make sure all nursing diagnoses are identified and list them according to priority and classify them according to status, actual need, risk need or resolved need.</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p>
            <a:fld id="{5191B1AF-2D7B-40A5-A442-7E548B2DAB11}" type="slidenum">
              <a:rPr lang="en-US"/>
              <a:pPr/>
              <a:t>14</a:t>
            </a:fld>
            <a:endParaRPr lang="en-US"/>
          </a:p>
        </p:txBody>
      </p:sp>
      <p:sp>
        <p:nvSpPr>
          <p:cNvPr id="41987" name="Rectangle 2"/>
          <p:cNvSpPr>
            <a:spLocks noGrp="1" noRot="1" noChangeAspect="1" noChangeArrowheads="1" noTextEdit="1"/>
          </p:cNvSpPr>
          <p:nvPr>
            <p:ph type="sldImg"/>
          </p:nvPr>
        </p:nvSpPr>
        <p:spPr>
          <a:solidFill>
            <a:srgbClr val="FFFFFF"/>
          </a:solidFill>
          <a:ln/>
        </p:spPr>
      </p:sp>
      <p:sp>
        <p:nvSpPr>
          <p:cNvPr id="41988" name="Rectangle 3"/>
          <p:cNvSpPr>
            <a:spLocks noGrp="1" noChangeArrowheads="1"/>
          </p:cNvSpPr>
          <p:nvPr>
            <p:ph type="body" idx="1"/>
          </p:nvPr>
        </p:nvSpPr>
        <p:spPr>
          <a:solidFill>
            <a:srgbClr val="FFFFFF"/>
          </a:solidFill>
          <a:ln>
            <a:solidFill>
              <a:srgbClr val="000000"/>
            </a:solidFill>
          </a:ln>
        </p:spPr>
        <p:txBody>
          <a:bodyPr/>
          <a:lstStyle/>
          <a:p>
            <a:pPr eaLnBrk="1" hangingPunct="1"/>
            <a:r>
              <a:rPr lang="en-US" b="1" smtClean="0"/>
              <a:t>Remember:</a:t>
            </a:r>
            <a:r>
              <a:rPr lang="en-US" b="1" smtClean="0">
                <a:latin typeface="Arial" charset="0"/>
              </a:rPr>
              <a:t> </a:t>
            </a:r>
          </a:p>
          <a:p>
            <a:pPr eaLnBrk="1" hangingPunct="1">
              <a:buFontTx/>
              <a:buChar char="•"/>
            </a:pPr>
            <a:r>
              <a:rPr lang="en-US" smtClean="0">
                <a:latin typeface="Arial" charset="0"/>
              </a:rPr>
              <a:t>Nursing Diagnosis – NOT – medical diagnosis </a:t>
            </a:r>
          </a:p>
          <a:p>
            <a:pPr eaLnBrk="1" hangingPunct="1"/>
            <a:r>
              <a:rPr lang="en-US" b="1" smtClean="0">
                <a:latin typeface="Arial" charset="0"/>
              </a:rPr>
              <a:t>Medical Diagnosis</a:t>
            </a:r>
            <a:r>
              <a:rPr lang="en-US" smtClean="0">
                <a:latin typeface="Arial" charset="0"/>
              </a:rPr>
              <a:t> – identify diseases, describes problems for which physician directs the primary treatment</a:t>
            </a:r>
          </a:p>
          <a:p>
            <a:pPr eaLnBrk="1" hangingPunct="1"/>
            <a:r>
              <a:rPr lang="en-US" b="1" smtClean="0">
                <a:latin typeface="Arial" charset="0"/>
              </a:rPr>
              <a:t>Nursing Diagnosis</a:t>
            </a:r>
            <a:r>
              <a:rPr lang="en-US" smtClean="0">
                <a:latin typeface="Arial" charset="0"/>
              </a:rPr>
              <a:t> – focus on unhealthy responses to health and illness, problems treated by nurses within the scope of independent nursing practice</a:t>
            </a:r>
            <a:endParaRPr lang="en-US" smtClean="0"/>
          </a:p>
          <a:p>
            <a:pPr eaLnBrk="1" hangingPunct="1"/>
            <a:r>
              <a:rPr lang="en-US" b="1" smtClean="0">
                <a:latin typeface="Arial" charset="0"/>
              </a:rPr>
              <a:t>Collaborative problems</a:t>
            </a:r>
            <a:r>
              <a:rPr lang="en-US" smtClean="0">
                <a:latin typeface="Arial" charset="0"/>
              </a:rPr>
              <a:t> – certain physiologic complications that nurses monitor to detect onset or changes in status</a:t>
            </a:r>
          </a:p>
          <a:p>
            <a:pPr eaLnBrk="1" hangingPunct="1"/>
            <a:endParaRPr lang="en-US" smtClean="0">
              <a:latin typeface="Arial" charset="0"/>
            </a:endParaRPr>
          </a:p>
          <a:p>
            <a:pPr eaLnBrk="1" hangingPunct="1">
              <a:buFontTx/>
              <a:buChar char="•"/>
            </a:pPr>
            <a:r>
              <a:rPr lang="en-US" smtClean="0">
                <a:latin typeface="Arial" charset="0"/>
              </a:rPr>
              <a:t>Nursing Diagnosis change with the client’s progress through various stages of illness.  Medical Diagnosis remains the same for as long as the disease is present.</a:t>
            </a:r>
          </a:p>
          <a:p>
            <a:pPr eaLnBrk="1" hangingPunct="1">
              <a:buFontTx/>
              <a:buChar char="•"/>
            </a:pPr>
            <a:endParaRPr lang="en-US" smtClean="0">
              <a:latin typeface="Arial" charset="0"/>
            </a:endParaRPr>
          </a:p>
          <a:p>
            <a:pPr eaLnBrk="1" hangingPunct="1">
              <a:buFontTx/>
              <a:buChar char="•"/>
            </a:pPr>
            <a:r>
              <a:rPr lang="en-US" smtClean="0">
                <a:latin typeface="Arial" charset="0"/>
              </a:rPr>
              <a:t>Validating – patients who are able to participate in their care should be encouraged to validate the diagnosis.</a:t>
            </a:r>
          </a:p>
          <a:p>
            <a:pPr eaLnBrk="1" hangingPunct="1">
              <a:buFontTx/>
              <a:buChar char="•"/>
            </a:pPr>
            <a:endParaRPr lang="en-US" smtClean="0">
              <a:latin typeface="Arial" charset="0"/>
            </a:endParaRPr>
          </a:p>
          <a:p>
            <a:pPr eaLnBrk="1" hangingPunct="1">
              <a:buFontTx/>
              <a:buChar char="•"/>
            </a:pPr>
            <a:r>
              <a:rPr lang="en-US" smtClean="0">
                <a:latin typeface="Arial" charset="0"/>
              </a:rPr>
              <a:t>Use of Nursing Diagnosis – common language – improved communication among nurses, and other healthcare providers</a:t>
            </a:r>
          </a:p>
          <a:p>
            <a:pPr eaLnBrk="1" hangingPunct="1"/>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8C55F78-1286-49A5-8E3F-E339E9A1B165}"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8C55F78-1286-49A5-8E3F-E339E9A1B165}"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8C55F78-1286-49A5-8E3F-E339E9A1B165}"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8C55F78-1286-49A5-8E3F-E339E9A1B165}"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8C55F78-1286-49A5-8E3F-E339E9A1B165}"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8C55F78-1286-49A5-8E3F-E339E9A1B165}"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8C55F78-1286-49A5-8E3F-E339E9A1B165}"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8C55F78-1286-49A5-8E3F-E339E9A1B165}"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p>
            <a:fld id="{41E27046-0EE6-4793-86AB-AC6067B2F672}" type="slidenum">
              <a:rPr lang="en-US"/>
              <a:pPr/>
              <a:t>22</a:t>
            </a:fld>
            <a:endParaRPr lang="en-US"/>
          </a:p>
        </p:txBody>
      </p:sp>
      <p:sp>
        <p:nvSpPr>
          <p:cNvPr id="51203" name="Rectangle 2"/>
          <p:cNvSpPr>
            <a:spLocks noGrp="1" noRot="1" noChangeAspect="1" noChangeArrowheads="1" noTextEdit="1"/>
          </p:cNvSpPr>
          <p:nvPr>
            <p:ph type="sldImg"/>
          </p:nvPr>
        </p:nvSpPr>
        <p:spPr>
          <a:solidFill>
            <a:srgbClr val="FFFFFF"/>
          </a:solidFill>
          <a:ln/>
        </p:spPr>
      </p:sp>
      <p:sp>
        <p:nvSpPr>
          <p:cNvPr id="51204" name="Rectangle 3"/>
          <p:cNvSpPr>
            <a:spLocks noGrp="1" noChangeArrowheads="1"/>
          </p:cNvSpPr>
          <p:nvPr>
            <p:ph type="body" idx="1"/>
          </p:nvPr>
        </p:nvSpPr>
        <p:spPr>
          <a:solidFill>
            <a:srgbClr val="FFFFFF"/>
          </a:solidFill>
          <a:ln>
            <a:solidFill>
              <a:srgbClr val="000000"/>
            </a:solidFill>
          </a:ln>
        </p:spPr>
        <p:txBody>
          <a:bodyPr/>
          <a:lstStyle/>
          <a:p>
            <a:pPr eaLnBrk="1" hangingPunct="1"/>
            <a:r>
              <a:rPr lang="en-US" smtClean="0"/>
              <a:t>See page 194 Nursing Process book for info on NANDA Constipation diagnosis</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8C55F78-1286-49A5-8E3F-E339E9A1B165}" type="slidenum">
              <a:rPr lang="en-US" smtClean="0"/>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8C55F78-1286-49A5-8E3F-E339E9A1B165}" type="slidenum">
              <a:rPr lang="en-US" smtClean="0"/>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8C55F78-1286-49A5-8E3F-E339E9A1B165}" type="slidenum">
              <a:rPr lang="en-US" smtClean="0"/>
              <a:pPr/>
              <a:t>25</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8C55F78-1286-49A5-8E3F-E339E9A1B165}"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p:spPr>
        <p:txBody>
          <a:bodyPr/>
          <a:lstStyle/>
          <a:p>
            <a:fld id="{ECD61A98-CF6D-4F5E-904B-BADEC086FC66}" type="slidenum">
              <a:rPr lang="en-US"/>
              <a:pPr/>
              <a:t>4</a:t>
            </a:fld>
            <a:endParaRPr lang="en-US"/>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a:ln/>
        </p:spPr>
        <p:txBody>
          <a:bodyPr/>
          <a:lstStyle/>
          <a:p>
            <a:pPr eaLnBrk="1" hangingPunct="1"/>
            <a:r>
              <a:rPr lang="en-US" smtClean="0"/>
              <a:t>To </a:t>
            </a:r>
            <a:r>
              <a:rPr lang="en-US" b="1" smtClean="0"/>
              <a:t>diagnose</a:t>
            </a:r>
            <a:r>
              <a:rPr lang="en-US" smtClean="0"/>
              <a:t> means to determine the cause and nature of a pathological condition, to recognize a disease.</a:t>
            </a:r>
          </a:p>
          <a:p>
            <a:pPr eaLnBrk="1" hangingPunct="1"/>
            <a:r>
              <a:rPr lang="en-US" b="1" smtClean="0"/>
              <a:t>Diagnosis</a:t>
            </a:r>
            <a:r>
              <a:rPr lang="en-US" smtClean="0"/>
              <a:t> means the use of scientific and skillful methods to establish the cause and nature of a sick person’s disease.</a:t>
            </a:r>
          </a:p>
          <a:p>
            <a:pPr eaLnBrk="1" hangingPunct="1"/>
            <a:r>
              <a:rPr lang="en-US" b="1" smtClean="0"/>
              <a:t>The purpose of Diagnosing is t</a:t>
            </a:r>
            <a:r>
              <a:rPr lang="en-US" b="1" smtClean="0">
                <a:latin typeface="Arial" charset="0"/>
              </a:rPr>
              <a:t>o identify: </a:t>
            </a:r>
          </a:p>
          <a:p>
            <a:pPr eaLnBrk="1" hangingPunct="1">
              <a:buFontTx/>
              <a:buChar char="•"/>
            </a:pPr>
            <a:r>
              <a:rPr lang="en-US" smtClean="0">
                <a:latin typeface="Arial" charset="0"/>
              </a:rPr>
              <a:t>actual and potential problems in the way the client responds to health or illness</a:t>
            </a:r>
          </a:p>
          <a:p>
            <a:pPr eaLnBrk="1" hangingPunct="1">
              <a:buFontTx/>
              <a:buChar char="•"/>
            </a:pPr>
            <a:r>
              <a:rPr lang="en-US" smtClean="0">
                <a:latin typeface="Arial" charset="0"/>
              </a:rPr>
              <a:t>factors that contribute to or cause the problems (etiologies)</a:t>
            </a:r>
          </a:p>
          <a:p>
            <a:pPr eaLnBrk="1" hangingPunct="1">
              <a:buFontTx/>
              <a:buChar char="•"/>
            </a:pPr>
            <a:r>
              <a:rPr lang="en-US" smtClean="0">
                <a:latin typeface="Arial" charset="0"/>
              </a:rPr>
              <a:t>strengths the client can draw on to prevent or resolve problems</a:t>
            </a:r>
          </a:p>
          <a:p>
            <a:pPr eaLnBrk="1" hangingPunct="1"/>
            <a:endParaRPr lang="en-US" smtClean="0">
              <a:latin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p>
            <a:fld id="{7E5C86C3-E98C-4CA8-B2FA-0BBE04FDBEF8}" type="slidenum">
              <a:rPr lang="en-US"/>
              <a:pPr/>
              <a:t>5</a:t>
            </a:fld>
            <a:endParaRPr lang="en-US"/>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a:ln/>
        </p:spPr>
        <p:txBody>
          <a:bodyPr/>
          <a:lstStyle/>
          <a:p>
            <a:pPr eaLnBrk="1" hangingPunct="1"/>
            <a:r>
              <a:rPr lang="en-US" b="1" smtClean="0"/>
              <a:t>Nursing Process-2</a:t>
            </a:r>
            <a:r>
              <a:rPr lang="en-US" b="1" baseline="30000" smtClean="0"/>
              <a:t>nd</a:t>
            </a:r>
            <a:r>
              <a:rPr lang="en-US" b="1" smtClean="0"/>
              <a:t> Step: Diagnosing</a:t>
            </a:r>
          </a:p>
          <a:p>
            <a:pPr eaLnBrk="1" hangingPunct="1">
              <a:buFontTx/>
              <a:buChar char="•"/>
            </a:pPr>
            <a:r>
              <a:rPr lang="en-US" smtClean="0">
                <a:latin typeface="Arial" charset="0"/>
              </a:rPr>
              <a:t>Interpret and analyze client data.  </a:t>
            </a:r>
            <a:r>
              <a:rPr lang="en-US" smtClean="0"/>
              <a:t>Analysis is the process of examining and categorizing information to reach a conclusion about a client’s needs.</a:t>
            </a:r>
          </a:p>
          <a:p>
            <a:pPr eaLnBrk="1" hangingPunct="1">
              <a:buFontTx/>
              <a:buChar char="•"/>
            </a:pPr>
            <a:r>
              <a:rPr lang="en-US" smtClean="0">
                <a:latin typeface="Arial" charset="0"/>
              </a:rPr>
              <a:t>Identify client strengths and health problems</a:t>
            </a:r>
          </a:p>
          <a:p>
            <a:pPr eaLnBrk="1" hangingPunct="1">
              <a:buFontTx/>
              <a:buChar char="•"/>
            </a:pPr>
            <a:r>
              <a:rPr lang="en-US" smtClean="0">
                <a:latin typeface="Arial" charset="0"/>
              </a:rPr>
              <a:t>Formulate and validate nursing diagnoses</a:t>
            </a:r>
          </a:p>
          <a:p>
            <a:pPr eaLnBrk="1" hangingPunct="1">
              <a:buFontTx/>
              <a:buChar char="•"/>
            </a:pPr>
            <a:r>
              <a:rPr lang="en-US" smtClean="0">
                <a:latin typeface="Arial" charset="0"/>
              </a:rPr>
              <a:t>Develop a prioritized list of nursing diagnoses </a:t>
            </a:r>
          </a:p>
          <a:p>
            <a:pPr eaLnBrk="1" hangingPunct="1"/>
            <a:endParaRPr lang="en-US" smtClean="0">
              <a:latin typeface="Arial" charset="0"/>
            </a:endParaRPr>
          </a:p>
          <a:p>
            <a:pPr eaLnBrk="1" hangingPunct="1"/>
            <a:endParaRPr lang="en-US" smtClean="0">
              <a:latin typeface="Arial" charset="0"/>
            </a:endParaRPr>
          </a:p>
          <a:p>
            <a:pPr eaLnBrk="1" hangingPunct="1"/>
            <a:endParaRPr lang="en-US" smtClean="0">
              <a:latin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p>
            <a:fld id="{92A7D994-6D3D-406E-8FD1-DD6EE1974C87}" type="slidenum">
              <a:rPr lang="en-US"/>
              <a:pPr/>
              <a:t>6</a:t>
            </a:fld>
            <a:endParaRPr lang="en-US"/>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p:spPr>
        <p:txBody>
          <a:bodyPr/>
          <a:lstStyle/>
          <a:p>
            <a:pPr eaLnBrk="1" hangingPunct="1"/>
            <a:r>
              <a:rPr lang="en-US" b="1" smtClean="0"/>
              <a:t>Interpret and analyze client data</a:t>
            </a:r>
          </a:p>
          <a:p>
            <a:pPr eaLnBrk="1" hangingPunct="1"/>
            <a:r>
              <a:rPr lang="en-US" b="1" smtClean="0"/>
              <a:t>You want to know:</a:t>
            </a:r>
          </a:p>
          <a:p>
            <a:pPr eaLnBrk="1" hangingPunct="1"/>
            <a:r>
              <a:rPr lang="en-US" smtClean="0">
                <a:latin typeface="Arial" charset="0"/>
              </a:rPr>
              <a:t>Is there a </a:t>
            </a:r>
            <a:r>
              <a:rPr lang="en-US" b="1" smtClean="0">
                <a:latin typeface="Arial" charset="0"/>
              </a:rPr>
              <a:t>health problem</a:t>
            </a:r>
            <a:r>
              <a:rPr lang="en-US" smtClean="0">
                <a:latin typeface="Arial" charset="0"/>
              </a:rPr>
              <a:t>? </a:t>
            </a:r>
          </a:p>
          <a:p>
            <a:pPr lvl="1" eaLnBrk="1" hangingPunct="1"/>
            <a:r>
              <a:rPr lang="en-US" smtClean="0">
                <a:latin typeface="Arial" charset="0"/>
              </a:rPr>
              <a:t>a condition that necessitates intervening to prevent or resolve disease or illness or to promote coping and wellness</a:t>
            </a:r>
          </a:p>
          <a:p>
            <a:pPr eaLnBrk="1" hangingPunct="1"/>
            <a:r>
              <a:rPr lang="en-US" smtClean="0">
                <a:latin typeface="Arial" charset="0"/>
              </a:rPr>
              <a:t>Which healthcare professional can best treat the problem? </a:t>
            </a:r>
          </a:p>
          <a:p>
            <a:pPr lvl="1" eaLnBrk="1" hangingPunct="1"/>
            <a:r>
              <a:rPr lang="en-US" b="1" smtClean="0">
                <a:latin typeface="Arial" charset="0"/>
              </a:rPr>
              <a:t>Nursing diagnosis</a:t>
            </a:r>
            <a:r>
              <a:rPr lang="en-US" smtClean="0">
                <a:latin typeface="Arial" charset="0"/>
              </a:rPr>
              <a:t> – actual or potential health problems that can be prevented or resolved by independent nursing interventions</a:t>
            </a:r>
          </a:p>
          <a:p>
            <a:pPr lvl="1" eaLnBrk="1" hangingPunct="1"/>
            <a:endParaRPr lang="en-US" smtClean="0">
              <a:latin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AC4E86BC-0583-494D-B0F8-3DE6F9CEE0C0}" type="slidenum">
              <a:rPr lang="en-US"/>
              <a:pPr/>
              <a:t>7</a:t>
            </a:fld>
            <a:endParaRPr lang="en-US"/>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p:spPr>
        <p:txBody>
          <a:bodyPr/>
          <a:lstStyle/>
          <a:p>
            <a:pPr eaLnBrk="1" hangingPunct="1"/>
            <a:r>
              <a:rPr lang="en-US" b="1" smtClean="0">
                <a:latin typeface="Arial" charset="0"/>
              </a:rPr>
              <a:t>Medical Diagnosis –</a:t>
            </a:r>
            <a:r>
              <a:rPr lang="en-US" smtClean="0">
                <a:latin typeface="Arial" charset="0"/>
              </a:rPr>
              <a:t> identify diseases, describes problems for which physician directs the primary treatment.  A medical diagnosis remain the same for as long as the disease is present.</a:t>
            </a:r>
          </a:p>
          <a:p>
            <a:pPr eaLnBrk="1" hangingPunct="1"/>
            <a:r>
              <a:rPr lang="en-US" b="1" smtClean="0">
                <a:latin typeface="Arial" charset="0"/>
              </a:rPr>
              <a:t>Nursing Diagnosis</a:t>
            </a:r>
            <a:r>
              <a:rPr lang="en-US" smtClean="0">
                <a:latin typeface="Arial" charset="0"/>
              </a:rPr>
              <a:t> – focus on unhealthy responses to health and illness, problems treated by nurses within the scope of independent nursing practice.   A nursing diagnosis may change from day to day as the patient’s responses change.  </a:t>
            </a:r>
            <a:r>
              <a:rPr lang="en-US" smtClean="0"/>
              <a:t> </a:t>
            </a:r>
            <a:r>
              <a:rPr lang="en-US" b="1" smtClean="0"/>
              <a:t>What it is about the patient that gives rise to the need for nursing as opposed to the need for medicine or for physical therapy.  </a:t>
            </a:r>
            <a:r>
              <a:rPr lang="en-US" smtClean="0"/>
              <a:t>Nursing diagnoses are written to describe patient problems that nurses can treat independently</a:t>
            </a:r>
            <a:r>
              <a:rPr lang="en-US" b="1" smtClean="0"/>
              <a:t>.</a:t>
            </a:r>
          </a:p>
          <a:p>
            <a:pPr eaLnBrk="1" hangingPunct="1"/>
            <a:r>
              <a:rPr lang="en-US" b="1" smtClean="0"/>
              <a:t>Example:</a:t>
            </a:r>
          </a:p>
          <a:p>
            <a:pPr eaLnBrk="1" hangingPunct="1"/>
            <a:r>
              <a:rPr lang="en-US" b="1" smtClean="0"/>
              <a:t>Myocardial Infarction or Heart attack is a medical diagnosis.</a:t>
            </a:r>
          </a:p>
          <a:p>
            <a:pPr eaLnBrk="1" hangingPunct="1"/>
            <a:r>
              <a:rPr lang="en-US" b="1" smtClean="0"/>
              <a:t>Fear, altered health maintenance, knowledge deficit, an pain are nursing diagnoses</a:t>
            </a:r>
          </a:p>
          <a:p>
            <a:pPr eaLnBrk="1" hangingPunct="1"/>
            <a:endParaRPr lang="en-US" b="1" smtClean="0"/>
          </a:p>
          <a:p>
            <a:pPr eaLnBrk="1" hangingPunct="1"/>
            <a:r>
              <a:rPr lang="en-US" b="1" smtClean="0">
                <a:latin typeface="Arial" charset="0"/>
              </a:rPr>
              <a:t> Collaborative problems</a:t>
            </a:r>
            <a:r>
              <a:rPr lang="en-US" smtClean="0">
                <a:latin typeface="Arial" charset="0"/>
              </a:rPr>
              <a:t> – certain physiologic complications that nurses monitor to detect onset or changes in status or “when the nurse writes patient outcomes that require delegated medical orders for goal achievement, this situation is not a nursing diagnosis but a collaborative problem” (Carpenito, 1995)  These problems require nursing and medical intervention.  Collaborative problems are the primary responsibility of nurses but the prescription for treatment comes from both nursing and medicine.</a:t>
            </a:r>
            <a:endParaRPr lang="en-US" b="1" smtClean="0"/>
          </a:p>
          <a:p>
            <a:pPr eaLnBrk="1" hangingPunct="1"/>
            <a:r>
              <a:rPr lang="en-US" b="1" smtClean="0"/>
              <a:t>See table 13-1 Page 258 Fundamentals for comparisons</a:t>
            </a:r>
          </a:p>
          <a:p>
            <a:pPr eaLnBrk="1" hangingPunct="1"/>
            <a:endParaRPr lang="en-US" b="1" smtClean="0"/>
          </a:p>
          <a:p>
            <a:pPr eaLnBrk="1" hangingPunct="1"/>
            <a:endParaRPr lang="en-US" b="1" smtClean="0"/>
          </a:p>
          <a:p>
            <a:pPr eaLnBrk="1" hangingPunct="1"/>
            <a:endParaRPr lang="en-US" b="1"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p>
            <a:fld id="{CAFA8B2F-0D17-4423-BEAA-3CCC90166FA2}" type="slidenum">
              <a:rPr lang="en-US"/>
              <a:pPr/>
              <a:t>8</a:t>
            </a:fld>
            <a:endParaRPr lang="en-US"/>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a:ln/>
        </p:spPr>
        <p:txBody>
          <a:bodyPr/>
          <a:lstStyle/>
          <a:p>
            <a:pPr eaLnBrk="1" hangingPunct="1"/>
            <a:r>
              <a:rPr lang="en-US" sz="900" b="1" smtClean="0"/>
              <a:t>Interpret and analyze client data</a:t>
            </a:r>
          </a:p>
          <a:p>
            <a:pPr eaLnBrk="1" hangingPunct="1">
              <a:buFontTx/>
              <a:buChar char="•"/>
            </a:pPr>
            <a:r>
              <a:rPr lang="en-US" sz="900" smtClean="0">
                <a:latin typeface="Arial" charset="0"/>
              </a:rPr>
              <a:t>Interpretation begins at assessments -you are interpreting and analyzing the data while you are still collecting it </a:t>
            </a:r>
          </a:p>
          <a:p>
            <a:pPr eaLnBrk="1" hangingPunct="1">
              <a:buFontTx/>
              <a:buChar char="•"/>
            </a:pPr>
            <a:r>
              <a:rPr lang="en-US" sz="900" smtClean="0">
                <a:latin typeface="Arial" charset="0"/>
              </a:rPr>
              <a:t>Look for </a:t>
            </a:r>
            <a:r>
              <a:rPr lang="en-US" sz="900" b="1" smtClean="0">
                <a:latin typeface="Arial" charset="0"/>
              </a:rPr>
              <a:t>cues</a:t>
            </a:r>
            <a:r>
              <a:rPr lang="en-US" sz="900" smtClean="0">
                <a:latin typeface="Arial" charset="0"/>
              </a:rPr>
              <a:t> (significant data or data that influence this analysis) A piece of data that raises a red flag so you begin to look for patterns that indicate an actual or potential problem.</a:t>
            </a:r>
          </a:p>
          <a:p>
            <a:pPr eaLnBrk="1" hangingPunct="1">
              <a:buFontTx/>
              <a:buChar char="•"/>
            </a:pPr>
            <a:r>
              <a:rPr lang="en-US" sz="900" smtClean="0">
                <a:latin typeface="Arial" charset="0"/>
              </a:rPr>
              <a:t>Look for:</a:t>
            </a:r>
          </a:p>
          <a:p>
            <a:pPr lvl="1" eaLnBrk="1" hangingPunct="1">
              <a:buFontTx/>
              <a:buChar char="•"/>
            </a:pPr>
            <a:r>
              <a:rPr lang="en-US" sz="900" smtClean="0">
                <a:latin typeface="Arial" charset="0"/>
              </a:rPr>
              <a:t>clusters(Data Cluster – grouping of patient data or cues that points to the existence of a patient health problem ), </a:t>
            </a:r>
          </a:p>
          <a:p>
            <a:pPr lvl="1" eaLnBrk="1" hangingPunct="1">
              <a:buFontTx/>
              <a:buChar char="•"/>
            </a:pPr>
            <a:r>
              <a:rPr lang="en-US" sz="900" smtClean="0">
                <a:latin typeface="Arial" charset="0"/>
              </a:rPr>
              <a:t>strengths (Determining strengths – healthy physiologic functioning, emotional health, cognitive abilities, coping skills, interpersonal strengths, and spiritual strengths), </a:t>
            </a:r>
          </a:p>
          <a:p>
            <a:pPr lvl="1" eaLnBrk="1" hangingPunct="1">
              <a:buFontTx/>
              <a:buChar char="•"/>
            </a:pPr>
            <a:r>
              <a:rPr lang="en-US" sz="900" smtClean="0">
                <a:latin typeface="Arial" charset="0"/>
              </a:rPr>
              <a:t>Problems (Determining problem areas – limitation in this aspect of health status and may benefit from professional care), </a:t>
            </a:r>
          </a:p>
          <a:p>
            <a:pPr lvl="1" eaLnBrk="1" hangingPunct="1">
              <a:buFontTx/>
              <a:buChar char="•"/>
            </a:pPr>
            <a:r>
              <a:rPr lang="en-US" sz="900" smtClean="0">
                <a:latin typeface="Arial" charset="0"/>
              </a:rPr>
              <a:t>potential problems (Potential problems – important for nurses to identify potential health problems)</a:t>
            </a:r>
          </a:p>
          <a:p>
            <a:pPr eaLnBrk="1" hangingPunct="1">
              <a:buFontTx/>
              <a:buChar char="•"/>
            </a:pPr>
            <a:r>
              <a:rPr lang="en-US" sz="900" smtClean="0">
                <a:latin typeface="Arial" charset="0"/>
              </a:rPr>
              <a:t>Compare to standards-changes, deviation, behavior. For example, need to know normal ranges for blood pressure and the client’s normal range to know if blood pressure is a deviation.</a:t>
            </a:r>
          </a:p>
          <a:p>
            <a:pPr eaLnBrk="1" hangingPunct="1">
              <a:buFontTx/>
              <a:buChar char="•"/>
            </a:pPr>
            <a:r>
              <a:rPr lang="en-US" sz="900" smtClean="0">
                <a:latin typeface="Arial" charset="0"/>
              </a:rPr>
              <a:t>Know that sorting out healthy data and not healthy data is not as clear cut as it appears. </a:t>
            </a:r>
          </a:p>
          <a:p>
            <a:pPr eaLnBrk="1" hangingPunct="1">
              <a:buFontTx/>
              <a:buChar char="•"/>
            </a:pPr>
            <a:r>
              <a:rPr lang="en-US" sz="900" smtClean="0">
                <a:latin typeface="Arial" charset="0"/>
              </a:rPr>
              <a:t>Draw conclusions</a:t>
            </a:r>
          </a:p>
          <a:p>
            <a:pPr lvl="1" eaLnBrk="1" hangingPunct="1"/>
            <a:r>
              <a:rPr lang="en-US" sz="900" b="1" smtClean="0">
                <a:latin typeface="Arial" charset="0"/>
              </a:rPr>
              <a:t>Reaching conclusions</a:t>
            </a:r>
          </a:p>
          <a:p>
            <a:pPr lvl="1" eaLnBrk="1" hangingPunct="1"/>
            <a:r>
              <a:rPr lang="en-US" sz="900" smtClean="0">
                <a:latin typeface="Arial" charset="0"/>
              </a:rPr>
              <a:t>No problem-no nursing response is indicated, reinforce health habits, initiate health promotion activities to prevent disease or illness or to promote a higher level of wellness</a:t>
            </a:r>
          </a:p>
          <a:p>
            <a:pPr lvl="1" eaLnBrk="1" hangingPunct="1"/>
            <a:r>
              <a:rPr lang="en-US" sz="900" smtClean="0">
                <a:latin typeface="Arial" charset="0"/>
              </a:rPr>
              <a:t>Possible problem-collect more data to confirm or disconfirm suspected problem</a:t>
            </a:r>
          </a:p>
          <a:p>
            <a:pPr lvl="1" eaLnBrk="1" hangingPunct="1"/>
            <a:r>
              <a:rPr lang="en-US" sz="900" smtClean="0">
                <a:latin typeface="Arial" charset="0"/>
              </a:rPr>
              <a:t>Actual or potential nursing diagnosis-begin planning, implementing and evaluating care designed to prevent, reduce or resolve the problem.</a:t>
            </a:r>
          </a:p>
          <a:p>
            <a:pPr lvl="1" eaLnBrk="1" hangingPunct="1"/>
            <a:r>
              <a:rPr lang="en-US" sz="900" smtClean="0">
                <a:latin typeface="Arial" charset="0"/>
              </a:rPr>
              <a:t>Clinical problem other than nursing diagnosis-Consult with appropriate healthcare professional and work collaboratively on problem or refer to medicine.</a:t>
            </a:r>
          </a:p>
          <a:p>
            <a:pPr eaLnBrk="1" hangingPunct="1"/>
            <a:endParaRPr lang="en-US" sz="900" smtClean="0"/>
          </a:p>
          <a:p>
            <a:pPr eaLnBrk="1" hangingPunct="1">
              <a:buFontTx/>
              <a:buChar char="•"/>
            </a:pPr>
            <a:endParaRPr lang="en-US" sz="900" smtClean="0">
              <a:latin typeface="Arial" charset="0"/>
            </a:endParaRPr>
          </a:p>
          <a:p>
            <a:pPr eaLnBrk="1" hangingPunct="1"/>
            <a:endParaRPr lang="en-US" sz="900" smtClean="0">
              <a:latin typeface="Arial"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p>
            <a:fld id="{A98FC9D7-F661-4D5B-AF5A-BE5B29CBAAA0}" type="slidenum">
              <a:rPr lang="en-US"/>
              <a:pPr/>
              <a:t>9</a:t>
            </a:fld>
            <a:endParaRPr lang="en-US"/>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p:spPr>
        <p:txBody>
          <a:bodyPr/>
          <a:lstStyle/>
          <a:p>
            <a:pPr eaLnBrk="1" hangingPunct="1"/>
            <a:r>
              <a:rPr lang="en-US" smtClean="0">
                <a:latin typeface="Arial" charset="0"/>
              </a:rPr>
              <a:t>Formulate and validate nursing diagnoses</a:t>
            </a:r>
            <a:endParaRPr lang="en-US" smtClean="0"/>
          </a:p>
          <a:p>
            <a:pPr eaLnBrk="1" hangingPunct="1"/>
            <a:r>
              <a:rPr lang="en-US" b="1" smtClean="0">
                <a:latin typeface="Arial" charset="0"/>
              </a:rPr>
              <a:t>Formulate and validate nursing diagnoses</a:t>
            </a:r>
          </a:p>
          <a:p>
            <a:pPr eaLnBrk="1" hangingPunct="1"/>
            <a:r>
              <a:rPr lang="en-US" smtClean="0">
                <a:latin typeface="Arial" charset="0"/>
              </a:rPr>
              <a:t> </a:t>
            </a:r>
            <a:r>
              <a:rPr lang="en-US" b="1" smtClean="0">
                <a:latin typeface="Arial" charset="0"/>
              </a:rPr>
              <a:t>Types of Nursing Diagnosis</a:t>
            </a:r>
          </a:p>
          <a:p>
            <a:pPr lvl="1" eaLnBrk="1" hangingPunct="1">
              <a:buFontTx/>
              <a:buChar char="•"/>
            </a:pPr>
            <a:r>
              <a:rPr lang="en-US" b="1" smtClean="0">
                <a:latin typeface="Arial" charset="0"/>
              </a:rPr>
              <a:t>Actual Diagnoses</a:t>
            </a:r>
          </a:p>
          <a:p>
            <a:pPr lvl="2" eaLnBrk="1" hangingPunct="1">
              <a:buFontTx/>
              <a:buChar char="•"/>
            </a:pPr>
            <a:r>
              <a:rPr lang="en-US" smtClean="0">
                <a:latin typeface="Arial" charset="0"/>
              </a:rPr>
              <a:t>human response to health conditions that currently exist</a:t>
            </a:r>
          </a:p>
          <a:p>
            <a:pPr lvl="1" eaLnBrk="1" hangingPunct="1">
              <a:buFontTx/>
              <a:buChar char="•"/>
            </a:pPr>
            <a:r>
              <a:rPr lang="en-US" b="1" smtClean="0">
                <a:latin typeface="Arial" charset="0"/>
              </a:rPr>
              <a:t>Wellness Diagnoses</a:t>
            </a:r>
          </a:p>
          <a:p>
            <a:pPr lvl="2" eaLnBrk="1" hangingPunct="1">
              <a:buFontTx/>
              <a:buChar char="•"/>
            </a:pPr>
            <a:r>
              <a:rPr lang="en-US" smtClean="0">
                <a:latin typeface="Arial" charset="0"/>
              </a:rPr>
              <a:t>actual diagnosis that has a wellness focus –opportunity to improve an aspect of health more than a need</a:t>
            </a:r>
          </a:p>
          <a:p>
            <a:pPr lvl="1" eaLnBrk="1" hangingPunct="1">
              <a:buFontTx/>
              <a:buChar char="•"/>
            </a:pPr>
            <a:r>
              <a:rPr lang="en-US" b="1" smtClean="0">
                <a:latin typeface="Arial" charset="0"/>
              </a:rPr>
              <a:t>Risk Diagnoses</a:t>
            </a:r>
          </a:p>
          <a:p>
            <a:pPr lvl="2" eaLnBrk="1" hangingPunct="1">
              <a:buFontTx/>
              <a:buChar char="•"/>
            </a:pPr>
            <a:r>
              <a:rPr lang="en-US" smtClean="0">
                <a:latin typeface="Arial" charset="0"/>
              </a:rPr>
              <a:t>potential responses in a vulnerable individual-risk factors</a:t>
            </a:r>
          </a:p>
          <a:p>
            <a:pPr lvl="1" eaLnBrk="1" hangingPunct="1">
              <a:buFontTx/>
              <a:buChar char="•"/>
            </a:pPr>
            <a:r>
              <a:rPr lang="en-US" b="1" smtClean="0">
                <a:latin typeface="Arial" charset="0"/>
              </a:rPr>
              <a:t>Resolved Diagnoses</a:t>
            </a:r>
          </a:p>
          <a:p>
            <a:pPr lvl="2" eaLnBrk="1" hangingPunct="1">
              <a:buFontTx/>
              <a:buChar char="•"/>
            </a:pPr>
            <a:r>
              <a:rPr lang="en-US" smtClean="0">
                <a:latin typeface="Arial" charset="0"/>
              </a:rPr>
              <a:t>no intervention needed-problem resolved-no diagnostic statement needed</a:t>
            </a:r>
          </a:p>
          <a:p>
            <a:pPr eaLnBrk="1" hangingPunct="1"/>
            <a:endParaRPr lang="en-US" smtClean="0"/>
          </a:p>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6"/>
          <p:cNvGrpSpPr>
            <a:grpSpLocks/>
          </p:cNvGrpSpPr>
          <p:nvPr/>
        </p:nvGrpSpPr>
        <p:grpSpPr bwMode="auto">
          <a:xfrm>
            <a:off x="0" y="914400"/>
            <a:ext cx="8686800" cy="2514600"/>
            <a:chOff x="0" y="576"/>
            <a:chExt cx="5472" cy="1584"/>
          </a:xfrm>
        </p:grpSpPr>
        <p:sp>
          <p:nvSpPr>
            <p:cNvPr id="5" name="Oval 7"/>
            <p:cNvSpPr>
              <a:spLocks noChangeArrowheads="1"/>
            </p:cNvSpPr>
            <p:nvPr/>
          </p:nvSpPr>
          <p:spPr bwMode="auto">
            <a:xfrm>
              <a:off x="144" y="576"/>
              <a:ext cx="1584" cy="1584"/>
            </a:xfrm>
            <a:prstGeom prst="ellipse">
              <a:avLst/>
            </a:prstGeom>
            <a:noFill/>
            <a:ln w="12700">
              <a:solidFill>
                <a:schemeClr val="accent1"/>
              </a:solidFill>
              <a:round/>
              <a:headEnd/>
              <a:tailEnd/>
            </a:ln>
            <a:effectLst/>
          </p:spPr>
          <p:txBody>
            <a:bodyPr wrap="none" anchor="ctr"/>
            <a:lstStyle/>
            <a:p>
              <a:pPr algn="ctr" eaLnBrk="1" hangingPunct="1"/>
              <a:endParaRPr lang="en-US"/>
            </a:p>
          </p:txBody>
        </p:sp>
        <p:sp>
          <p:nvSpPr>
            <p:cNvPr id="6" name="Rectangle 8"/>
            <p:cNvSpPr>
              <a:spLocks noChangeArrowheads="1"/>
            </p:cNvSpPr>
            <p:nvPr/>
          </p:nvSpPr>
          <p:spPr bwMode="hidden">
            <a:xfrm>
              <a:off x="0" y="1056"/>
              <a:ext cx="2976" cy="720"/>
            </a:xfrm>
            <a:prstGeom prst="rect">
              <a:avLst/>
            </a:prstGeom>
            <a:solidFill>
              <a:schemeClr val="accent2"/>
            </a:solidFill>
            <a:ln w="9525">
              <a:noFill/>
              <a:miter lim="800000"/>
              <a:headEnd/>
              <a:tailEnd/>
            </a:ln>
            <a:effectLst/>
          </p:spPr>
          <p:txBody>
            <a:bodyPr wrap="none" anchor="ctr"/>
            <a:lstStyle/>
            <a:p>
              <a:pPr algn="ctr" eaLnBrk="1" hangingPunct="1"/>
              <a:endParaRPr lang="en-US" sz="2400">
                <a:latin typeface="Times New Roman" pitchFamily="-65" charset="0"/>
              </a:endParaRPr>
            </a:p>
          </p:txBody>
        </p:sp>
        <p:sp>
          <p:nvSpPr>
            <p:cNvPr id="7" name="Rectangle 9"/>
            <p:cNvSpPr>
              <a:spLocks noChangeArrowheads="1"/>
            </p:cNvSpPr>
            <p:nvPr/>
          </p:nvSpPr>
          <p:spPr bwMode="hidden">
            <a:xfrm>
              <a:off x="2496" y="1056"/>
              <a:ext cx="2976" cy="720"/>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eaLnBrk="1" hangingPunct="1"/>
              <a:endParaRPr lang="en-US" sz="2400">
                <a:latin typeface="Times New Roman" pitchFamily="-65" charset="0"/>
              </a:endParaRPr>
            </a:p>
          </p:txBody>
        </p:sp>
        <p:sp>
          <p:nvSpPr>
            <p:cNvPr id="8" name="Freeform 10"/>
            <p:cNvSpPr>
              <a:spLocks noChangeArrowheads="1"/>
            </p:cNvSpPr>
            <p:nvPr/>
          </p:nvSpPr>
          <p:spPr bwMode="auto">
            <a:xfrm>
              <a:off x="384" y="960"/>
              <a:ext cx="144" cy="913"/>
            </a:xfrm>
            <a:custGeom>
              <a:avLst/>
              <a:gdLst/>
              <a:ahLst/>
              <a:cxnLst>
                <a:cxn ang="0">
                  <a:pos x="1000" y="1000"/>
                </a:cxn>
                <a:cxn ang="0">
                  <a:pos x="0" y="1000"/>
                </a:cxn>
                <a:cxn ang="0">
                  <a:pos x="0" y="0"/>
                </a:cxn>
                <a:cxn ang="0">
                  <a:pos x="1000" y="0"/>
                </a:cxn>
              </a:cxnLst>
              <a:rect l="0" t="0" r="r" b="b"/>
              <a:pathLst>
                <a:path w="1000" h="1000">
                  <a:moveTo>
                    <a:pt x="1000" y="1000"/>
                  </a:moveTo>
                  <a:lnTo>
                    <a:pt x="0" y="1000"/>
                  </a:lnTo>
                  <a:lnTo>
                    <a:pt x="0" y="0"/>
                  </a:lnTo>
                  <a:lnTo>
                    <a:pt x="1000" y="0"/>
                  </a:lnTo>
                </a:path>
              </a:pathLst>
            </a:custGeom>
            <a:noFill/>
            <a:ln w="76200" cmpd="sng">
              <a:solidFill>
                <a:schemeClr val="tx2"/>
              </a:solidFill>
              <a:miter lim="800000"/>
              <a:headEnd/>
              <a:tailEnd/>
            </a:ln>
          </p:spPr>
          <p:txBody>
            <a:bodyPr/>
            <a:lstStyle/>
            <a:p>
              <a:endParaRPr lang="en-US"/>
            </a:p>
          </p:txBody>
        </p:sp>
        <p:sp>
          <p:nvSpPr>
            <p:cNvPr id="9" name="Freeform 11"/>
            <p:cNvSpPr>
              <a:spLocks noChangeArrowheads="1"/>
            </p:cNvSpPr>
            <p:nvPr/>
          </p:nvSpPr>
          <p:spPr bwMode="auto">
            <a:xfrm>
              <a:off x="4944" y="762"/>
              <a:ext cx="165" cy="864"/>
            </a:xfrm>
            <a:custGeom>
              <a:avLst/>
              <a:gdLst/>
              <a:ahLst/>
              <a:cxnLst>
                <a:cxn ang="0">
                  <a:pos x="0" y="0"/>
                </a:cxn>
                <a:cxn ang="0">
                  <a:pos x="1000" y="0"/>
                </a:cxn>
                <a:cxn ang="0">
                  <a:pos x="1000" y="1000"/>
                </a:cxn>
                <a:cxn ang="0">
                  <a:pos x="0" y="1000"/>
                </a:cxn>
              </a:cxnLst>
              <a:rect l="0" t="0" r="r" b="b"/>
              <a:pathLst>
                <a:path w="1000" h="1000">
                  <a:moveTo>
                    <a:pt x="0" y="0"/>
                  </a:moveTo>
                  <a:lnTo>
                    <a:pt x="1000" y="0"/>
                  </a:lnTo>
                  <a:lnTo>
                    <a:pt x="1000" y="1000"/>
                  </a:lnTo>
                  <a:lnTo>
                    <a:pt x="0" y="1000"/>
                  </a:lnTo>
                </a:path>
              </a:pathLst>
            </a:custGeom>
            <a:noFill/>
            <a:ln w="76200" cap="flat" cmpd="sng">
              <a:solidFill>
                <a:schemeClr val="accent1"/>
              </a:solidFill>
              <a:prstDash val="solid"/>
              <a:miter lim="800000"/>
              <a:headEnd/>
              <a:tailEnd/>
            </a:ln>
          </p:spPr>
          <p:txBody>
            <a:bodyPr/>
            <a:lstStyle/>
            <a:p>
              <a:endParaRPr lang="en-US"/>
            </a:p>
          </p:txBody>
        </p:sp>
      </p:grpSp>
      <p:sp>
        <p:nvSpPr>
          <p:cNvPr id="312322" name="Rectangle 2"/>
          <p:cNvSpPr>
            <a:spLocks noGrp="1" noChangeArrowheads="1"/>
          </p:cNvSpPr>
          <p:nvPr>
            <p:ph type="subTitle" idx="1"/>
          </p:nvPr>
        </p:nvSpPr>
        <p:spPr>
          <a:xfrm>
            <a:off x="2286000" y="3581400"/>
            <a:ext cx="5638800" cy="1905000"/>
          </a:xfrm>
        </p:spPr>
        <p:txBody>
          <a:bodyPr/>
          <a:lstStyle>
            <a:lvl1pPr marL="0" indent="0">
              <a:buFont typeface="Wingdings" pitchFamily="-65" charset="2"/>
              <a:buNone/>
              <a:defRPr/>
            </a:lvl1pPr>
          </a:lstStyle>
          <a:p>
            <a:r>
              <a:rPr lang="en-US"/>
              <a:t>Click to edit Master subtitle style</a:t>
            </a:r>
          </a:p>
        </p:txBody>
      </p:sp>
      <p:sp>
        <p:nvSpPr>
          <p:cNvPr id="312332" name="Rectangle 12"/>
          <p:cNvSpPr>
            <a:spLocks noGrp="1" noChangeArrowheads="1"/>
          </p:cNvSpPr>
          <p:nvPr>
            <p:ph type="ctrTitle"/>
          </p:nvPr>
        </p:nvSpPr>
        <p:spPr>
          <a:xfrm>
            <a:off x="838200" y="1443038"/>
            <a:ext cx="7086600" cy="1600200"/>
          </a:xfrm>
        </p:spPr>
        <p:txBody>
          <a:bodyPr anchor="ctr"/>
          <a:lstStyle>
            <a:lvl1pPr>
              <a:defRPr/>
            </a:lvl1pPr>
          </a:lstStyle>
          <a:p>
            <a:r>
              <a:rPr lang="en-US"/>
              <a:t>Click to edit Master title style</a:t>
            </a:r>
          </a:p>
        </p:txBody>
      </p:sp>
      <p:sp>
        <p:nvSpPr>
          <p:cNvPr id="10" name="Rectangle 3"/>
          <p:cNvSpPr>
            <a:spLocks noGrp="1" noChangeArrowheads="1"/>
          </p:cNvSpPr>
          <p:nvPr>
            <p:ph type="dt" sz="half" idx="10"/>
          </p:nvPr>
        </p:nvSpPr>
        <p:spPr>
          <a:xfrm>
            <a:off x="685800" y="6248400"/>
            <a:ext cx="1905000" cy="457200"/>
          </a:xfrm>
        </p:spPr>
        <p:txBody>
          <a:bodyPr/>
          <a:lstStyle>
            <a:lvl1pPr>
              <a:defRPr/>
            </a:lvl1pPr>
          </a:lstStyle>
          <a:p>
            <a:endParaRPr lang="en-US"/>
          </a:p>
        </p:txBody>
      </p:sp>
      <p:sp>
        <p:nvSpPr>
          <p:cNvPr id="11" name="Rectangle 4"/>
          <p:cNvSpPr>
            <a:spLocks noGrp="1" noChangeArrowheads="1"/>
          </p:cNvSpPr>
          <p:nvPr>
            <p:ph type="ftr" sz="quarter" idx="11"/>
          </p:nvPr>
        </p:nvSpPr>
        <p:spPr>
          <a:xfrm>
            <a:off x="3124200" y="6248400"/>
            <a:ext cx="2895600" cy="457200"/>
          </a:xfrm>
        </p:spPr>
        <p:txBody>
          <a:bodyPr/>
          <a:lstStyle>
            <a:lvl1pPr>
              <a:defRPr/>
            </a:lvl1pPr>
          </a:lstStyle>
          <a:p>
            <a:endParaRPr lang="en-US"/>
          </a:p>
        </p:txBody>
      </p:sp>
      <p:sp>
        <p:nvSpPr>
          <p:cNvPr id="12" name="Rectangle 5"/>
          <p:cNvSpPr>
            <a:spLocks noGrp="1" noChangeArrowheads="1"/>
          </p:cNvSpPr>
          <p:nvPr>
            <p:ph type="sldNum" sz="quarter" idx="12"/>
          </p:nvPr>
        </p:nvSpPr>
        <p:spPr>
          <a:xfrm>
            <a:off x="6553200" y="6248400"/>
            <a:ext cx="1905000" cy="457200"/>
          </a:xfrm>
        </p:spPr>
        <p:txBody>
          <a:bodyPr/>
          <a:lstStyle>
            <a:lvl1pPr>
              <a:defRPr/>
            </a:lvl1pPr>
          </a:lstStyle>
          <a:p>
            <a:fld id="{A33F76DE-F4B4-4A2B-9DEF-BA1200648161}"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dt" sz="half" idx="10"/>
          </p:nvPr>
        </p:nvSpPr>
        <p:spPr>
          <a:ln/>
        </p:spPr>
        <p:txBody>
          <a:bodyPr/>
          <a:lstStyle>
            <a:lvl1pPr>
              <a:defRPr/>
            </a:lvl1pPr>
          </a:lstStyle>
          <a:p>
            <a:endParaRPr lang="en-US"/>
          </a:p>
        </p:txBody>
      </p:sp>
      <p:sp>
        <p:nvSpPr>
          <p:cNvPr id="5" name="Rectangle 7"/>
          <p:cNvSpPr>
            <a:spLocks noGrp="1" noChangeArrowheads="1"/>
          </p:cNvSpPr>
          <p:nvPr>
            <p:ph type="ftr" sz="quarter" idx="11"/>
          </p:nvPr>
        </p:nvSpPr>
        <p:spPr>
          <a:ln/>
        </p:spPr>
        <p:txBody>
          <a:bodyPr/>
          <a:lstStyle>
            <a:lvl1pPr>
              <a:defRPr/>
            </a:lvl1pPr>
          </a:lstStyle>
          <a:p>
            <a:endParaRPr lang="en-US"/>
          </a:p>
        </p:txBody>
      </p:sp>
      <p:sp>
        <p:nvSpPr>
          <p:cNvPr id="6" name="Rectangle 8"/>
          <p:cNvSpPr>
            <a:spLocks noGrp="1" noChangeArrowheads="1"/>
          </p:cNvSpPr>
          <p:nvPr>
            <p:ph type="sldNum" sz="quarter" idx="12"/>
          </p:nvPr>
        </p:nvSpPr>
        <p:spPr>
          <a:ln/>
        </p:spPr>
        <p:txBody>
          <a:bodyPr/>
          <a:lstStyle>
            <a:lvl1pPr>
              <a:defRPr/>
            </a:lvl1pPr>
          </a:lstStyle>
          <a:p>
            <a:fld id="{289C4A7A-A148-4FED-B131-8A57271DE49C}"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91313" y="96838"/>
            <a:ext cx="1919287" cy="59991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31863" y="96838"/>
            <a:ext cx="5607050" cy="59991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dt" sz="half" idx="10"/>
          </p:nvPr>
        </p:nvSpPr>
        <p:spPr>
          <a:ln/>
        </p:spPr>
        <p:txBody>
          <a:bodyPr/>
          <a:lstStyle>
            <a:lvl1pPr>
              <a:defRPr/>
            </a:lvl1pPr>
          </a:lstStyle>
          <a:p>
            <a:endParaRPr lang="en-US"/>
          </a:p>
        </p:txBody>
      </p:sp>
      <p:sp>
        <p:nvSpPr>
          <p:cNvPr id="5" name="Rectangle 7"/>
          <p:cNvSpPr>
            <a:spLocks noGrp="1" noChangeArrowheads="1"/>
          </p:cNvSpPr>
          <p:nvPr>
            <p:ph type="ftr" sz="quarter" idx="11"/>
          </p:nvPr>
        </p:nvSpPr>
        <p:spPr>
          <a:ln/>
        </p:spPr>
        <p:txBody>
          <a:bodyPr/>
          <a:lstStyle>
            <a:lvl1pPr>
              <a:defRPr/>
            </a:lvl1pPr>
          </a:lstStyle>
          <a:p>
            <a:endParaRPr lang="en-US"/>
          </a:p>
        </p:txBody>
      </p:sp>
      <p:sp>
        <p:nvSpPr>
          <p:cNvPr id="6" name="Rectangle 8"/>
          <p:cNvSpPr>
            <a:spLocks noGrp="1" noChangeArrowheads="1"/>
          </p:cNvSpPr>
          <p:nvPr>
            <p:ph type="sldNum" sz="quarter" idx="12"/>
          </p:nvPr>
        </p:nvSpPr>
        <p:spPr>
          <a:ln/>
        </p:spPr>
        <p:txBody>
          <a:bodyPr/>
          <a:lstStyle>
            <a:lvl1pPr>
              <a:defRPr/>
            </a:lvl1pPr>
          </a:lstStyle>
          <a:p>
            <a:fld id="{7B09D611-033C-4655-824F-4D6B833EB60B}"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dt" sz="half" idx="10"/>
          </p:nvPr>
        </p:nvSpPr>
        <p:spPr>
          <a:ln/>
        </p:spPr>
        <p:txBody>
          <a:bodyPr/>
          <a:lstStyle>
            <a:lvl1pPr>
              <a:defRPr/>
            </a:lvl1pPr>
          </a:lstStyle>
          <a:p>
            <a:endParaRPr lang="en-US"/>
          </a:p>
        </p:txBody>
      </p:sp>
      <p:sp>
        <p:nvSpPr>
          <p:cNvPr id="5" name="Rectangle 7"/>
          <p:cNvSpPr>
            <a:spLocks noGrp="1" noChangeArrowheads="1"/>
          </p:cNvSpPr>
          <p:nvPr>
            <p:ph type="ftr" sz="quarter" idx="11"/>
          </p:nvPr>
        </p:nvSpPr>
        <p:spPr>
          <a:ln/>
        </p:spPr>
        <p:txBody>
          <a:bodyPr/>
          <a:lstStyle>
            <a:lvl1pPr>
              <a:defRPr/>
            </a:lvl1pPr>
          </a:lstStyle>
          <a:p>
            <a:endParaRPr lang="en-US"/>
          </a:p>
        </p:txBody>
      </p:sp>
      <p:sp>
        <p:nvSpPr>
          <p:cNvPr id="6" name="Rectangle 8"/>
          <p:cNvSpPr>
            <a:spLocks noGrp="1" noChangeArrowheads="1"/>
          </p:cNvSpPr>
          <p:nvPr>
            <p:ph type="sldNum" sz="quarter" idx="12"/>
          </p:nvPr>
        </p:nvSpPr>
        <p:spPr>
          <a:ln/>
        </p:spPr>
        <p:txBody>
          <a:bodyPr/>
          <a:lstStyle>
            <a:lvl1pPr>
              <a:defRPr/>
            </a:lvl1pPr>
          </a:lstStyle>
          <a:p>
            <a:fld id="{53E15E06-8219-4A88-9728-28A3068FB9DF}"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dt" sz="half" idx="10"/>
          </p:nvPr>
        </p:nvSpPr>
        <p:spPr>
          <a:ln/>
        </p:spPr>
        <p:txBody>
          <a:bodyPr/>
          <a:lstStyle>
            <a:lvl1pPr>
              <a:defRPr/>
            </a:lvl1pPr>
          </a:lstStyle>
          <a:p>
            <a:endParaRPr lang="en-US"/>
          </a:p>
        </p:txBody>
      </p:sp>
      <p:sp>
        <p:nvSpPr>
          <p:cNvPr id="5" name="Rectangle 7"/>
          <p:cNvSpPr>
            <a:spLocks noGrp="1" noChangeArrowheads="1"/>
          </p:cNvSpPr>
          <p:nvPr>
            <p:ph type="ftr" sz="quarter" idx="11"/>
          </p:nvPr>
        </p:nvSpPr>
        <p:spPr>
          <a:ln/>
        </p:spPr>
        <p:txBody>
          <a:bodyPr/>
          <a:lstStyle>
            <a:lvl1pPr>
              <a:defRPr/>
            </a:lvl1pPr>
          </a:lstStyle>
          <a:p>
            <a:endParaRPr lang="en-US"/>
          </a:p>
        </p:txBody>
      </p:sp>
      <p:sp>
        <p:nvSpPr>
          <p:cNvPr id="6" name="Rectangle 8"/>
          <p:cNvSpPr>
            <a:spLocks noGrp="1" noChangeArrowheads="1"/>
          </p:cNvSpPr>
          <p:nvPr>
            <p:ph type="sldNum" sz="quarter" idx="12"/>
          </p:nvPr>
        </p:nvSpPr>
        <p:spPr>
          <a:ln/>
        </p:spPr>
        <p:txBody>
          <a:bodyPr/>
          <a:lstStyle>
            <a:lvl1pPr>
              <a:defRPr/>
            </a:lvl1pPr>
          </a:lstStyle>
          <a:p>
            <a:fld id="{6685E3F1-505E-4D19-9FA3-70684102B00F}"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949325" y="1981200"/>
            <a:ext cx="3754438"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56163" y="1981200"/>
            <a:ext cx="3754437"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dt" sz="half" idx="10"/>
          </p:nvPr>
        </p:nvSpPr>
        <p:spPr>
          <a:ln/>
        </p:spPr>
        <p:txBody>
          <a:bodyPr/>
          <a:lstStyle>
            <a:lvl1pPr>
              <a:defRPr/>
            </a:lvl1pPr>
          </a:lstStyle>
          <a:p>
            <a:endParaRPr lang="en-US"/>
          </a:p>
        </p:txBody>
      </p:sp>
      <p:sp>
        <p:nvSpPr>
          <p:cNvPr id="6" name="Rectangle 7"/>
          <p:cNvSpPr>
            <a:spLocks noGrp="1" noChangeArrowheads="1"/>
          </p:cNvSpPr>
          <p:nvPr>
            <p:ph type="ftr" sz="quarter" idx="11"/>
          </p:nvPr>
        </p:nvSpPr>
        <p:spPr>
          <a:ln/>
        </p:spPr>
        <p:txBody>
          <a:bodyPr/>
          <a:lstStyle>
            <a:lvl1pPr>
              <a:defRPr/>
            </a:lvl1pPr>
          </a:lstStyle>
          <a:p>
            <a:endParaRPr lang="en-US"/>
          </a:p>
        </p:txBody>
      </p:sp>
      <p:sp>
        <p:nvSpPr>
          <p:cNvPr id="7" name="Rectangle 8"/>
          <p:cNvSpPr>
            <a:spLocks noGrp="1" noChangeArrowheads="1"/>
          </p:cNvSpPr>
          <p:nvPr>
            <p:ph type="sldNum" sz="quarter" idx="12"/>
          </p:nvPr>
        </p:nvSpPr>
        <p:spPr>
          <a:ln/>
        </p:spPr>
        <p:txBody>
          <a:bodyPr/>
          <a:lstStyle>
            <a:lvl1pPr>
              <a:defRPr/>
            </a:lvl1pPr>
          </a:lstStyle>
          <a:p>
            <a:fld id="{F7E39994-2E55-407B-8742-CE50D5BF262F}"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noChangeArrowheads="1"/>
          </p:cNvSpPr>
          <p:nvPr>
            <p:ph type="dt" sz="half" idx="10"/>
          </p:nvPr>
        </p:nvSpPr>
        <p:spPr>
          <a:ln/>
        </p:spPr>
        <p:txBody>
          <a:bodyPr/>
          <a:lstStyle>
            <a:lvl1pPr>
              <a:defRPr/>
            </a:lvl1pPr>
          </a:lstStyle>
          <a:p>
            <a:endParaRPr lang="en-US"/>
          </a:p>
        </p:txBody>
      </p:sp>
      <p:sp>
        <p:nvSpPr>
          <p:cNvPr id="8" name="Rectangle 7"/>
          <p:cNvSpPr>
            <a:spLocks noGrp="1" noChangeArrowheads="1"/>
          </p:cNvSpPr>
          <p:nvPr>
            <p:ph type="ftr" sz="quarter" idx="11"/>
          </p:nvPr>
        </p:nvSpPr>
        <p:spPr>
          <a:ln/>
        </p:spPr>
        <p:txBody>
          <a:bodyPr/>
          <a:lstStyle>
            <a:lvl1pPr>
              <a:defRPr/>
            </a:lvl1pPr>
          </a:lstStyle>
          <a:p>
            <a:endParaRPr lang="en-US"/>
          </a:p>
        </p:txBody>
      </p:sp>
      <p:sp>
        <p:nvSpPr>
          <p:cNvPr id="9" name="Rectangle 8"/>
          <p:cNvSpPr>
            <a:spLocks noGrp="1" noChangeArrowheads="1"/>
          </p:cNvSpPr>
          <p:nvPr>
            <p:ph type="sldNum" sz="quarter" idx="12"/>
          </p:nvPr>
        </p:nvSpPr>
        <p:spPr>
          <a:ln/>
        </p:spPr>
        <p:txBody>
          <a:bodyPr/>
          <a:lstStyle>
            <a:lvl1pPr>
              <a:defRPr/>
            </a:lvl1pPr>
          </a:lstStyle>
          <a:p>
            <a:fld id="{340BBC35-716C-4446-80A1-28C9367E9D6F}"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6"/>
          <p:cNvSpPr>
            <a:spLocks noGrp="1" noChangeArrowheads="1"/>
          </p:cNvSpPr>
          <p:nvPr>
            <p:ph type="dt" sz="half" idx="10"/>
          </p:nvPr>
        </p:nvSpPr>
        <p:spPr>
          <a:ln/>
        </p:spPr>
        <p:txBody>
          <a:bodyPr/>
          <a:lstStyle>
            <a:lvl1pPr>
              <a:defRPr/>
            </a:lvl1pPr>
          </a:lstStyle>
          <a:p>
            <a:endParaRPr lang="en-US"/>
          </a:p>
        </p:txBody>
      </p:sp>
      <p:sp>
        <p:nvSpPr>
          <p:cNvPr id="4" name="Rectangle 7"/>
          <p:cNvSpPr>
            <a:spLocks noGrp="1" noChangeArrowheads="1"/>
          </p:cNvSpPr>
          <p:nvPr>
            <p:ph type="ftr" sz="quarter" idx="11"/>
          </p:nvPr>
        </p:nvSpPr>
        <p:spPr>
          <a:ln/>
        </p:spPr>
        <p:txBody>
          <a:bodyPr/>
          <a:lstStyle>
            <a:lvl1pPr>
              <a:defRPr/>
            </a:lvl1pPr>
          </a:lstStyle>
          <a:p>
            <a:endParaRPr lang="en-US"/>
          </a:p>
        </p:txBody>
      </p:sp>
      <p:sp>
        <p:nvSpPr>
          <p:cNvPr id="5" name="Rectangle 8"/>
          <p:cNvSpPr>
            <a:spLocks noGrp="1" noChangeArrowheads="1"/>
          </p:cNvSpPr>
          <p:nvPr>
            <p:ph type="sldNum" sz="quarter" idx="12"/>
          </p:nvPr>
        </p:nvSpPr>
        <p:spPr>
          <a:ln/>
        </p:spPr>
        <p:txBody>
          <a:bodyPr/>
          <a:lstStyle>
            <a:lvl1pPr>
              <a:defRPr/>
            </a:lvl1pPr>
          </a:lstStyle>
          <a:p>
            <a:fld id="{7909D161-70EF-4C94-A754-7C5AE9721B01}"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dt" sz="half" idx="10"/>
          </p:nvPr>
        </p:nvSpPr>
        <p:spPr>
          <a:ln/>
        </p:spPr>
        <p:txBody>
          <a:bodyPr/>
          <a:lstStyle>
            <a:lvl1pPr>
              <a:defRPr/>
            </a:lvl1pPr>
          </a:lstStyle>
          <a:p>
            <a:endParaRPr lang="en-US"/>
          </a:p>
        </p:txBody>
      </p:sp>
      <p:sp>
        <p:nvSpPr>
          <p:cNvPr id="3" name="Rectangle 7"/>
          <p:cNvSpPr>
            <a:spLocks noGrp="1" noChangeArrowheads="1"/>
          </p:cNvSpPr>
          <p:nvPr>
            <p:ph type="ftr" sz="quarter" idx="11"/>
          </p:nvPr>
        </p:nvSpPr>
        <p:spPr>
          <a:ln/>
        </p:spPr>
        <p:txBody>
          <a:bodyPr/>
          <a:lstStyle>
            <a:lvl1pPr>
              <a:defRPr/>
            </a:lvl1pPr>
          </a:lstStyle>
          <a:p>
            <a:endParaRPr lang="en-US"/>
          </a:p>
        </p:txBody>
      </p:sp>
      <p:sp>
        <p:nvSpPr>
          <p:cNvPr id="4" name="Rectangle 8"/>
          <p:cNvSpPr>
            <a:spLocks noGrp="1" noChangeArrowheads="1"/>
          </p:cNvSpPr>
          <p:nvPr>
            <p:ph type="sldNum" sz="quarter" idx="12"/>
          </p:nvPr>
        </p:nvSpPr>
        <p:spPr>
          <a:ln/>
        </p:spPr>
        <p:txBody>
          <a:bodyPr/>
          <a:lstStyle>
            <a:lvl1pPr>
              <a:defRPr/>
            </a:lvl1pPr>
          </a:lstStyle>
          <a:p>
            <a:fld id="{1E276ABD-3046-4597-8A61-9C8E79DD2C66}"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dt" sz="half" idx="10"/>
          </p:nvPr>
        </p:nvSpPr>
        <p:spPr>
          <a:ln/>
        </p:spPr>
        <p:txBody>
          <a:bodyPr/>
          <a:lstStyle>
            <a:lvl1pPr>
              <a:defRPr/>
            </a:lvl1pPr>
          </a:lstStyle>
          <a:p>
            <a:endParaRPr lang="en-US"/>
          </a:p>
        </p:txBody>
      </p:sp>
      <p:sp>
        <p:nvSpPr>
          <p:cNvPr id="6" name="Rectangle 7"/>
          <p:cNvSpPr>
            <a:spLocks noGrp="1" noChangeArrowheads="1"/>
          </p:cNvSpPr>
          <p:nvPr>
            <p:ph type="ftr" sz="quarter" idx="11"/>
          </p:nvPr>
        </p:nvSpPr>
        <p:spPr>
          <a:ln/>
        </p:spPr>
        <p:txBody>
          <a:bodyPr/>
          <a:lstStyle>
            <a:lvl1pPr>
              <a:defRPr/>
            </a:lvl1pPr>
          </a:lstStyle>
          <a:p>
            <a:endParaRPr lang="en-US"/>
          </a:p>
        </p:txBody>
      </p:sp>
      <p:sp>
        <p:nvSpPr>
          <p:cNvPr id="7" name="Rectangle 8"/>
          <p:cNvSpPr>
            <a:spLocks noGrp="1" noChangeArrowheads="1"/>
          </p:cNvSpPr>
          <p:nvPr>
            <p:ph type="sldNum" sz="quarter" idx="12"/>
          </p:nvPr>
        </p:nvSpPr>
        <p:spPr>
          <a:ln/>
        </p:spPr>
        <p:txBody>
          <a:bodyPr/>
          <a:lstStyle>
            <a:lvl1pPr>
              <a:defRPr/>
            </a:lvl1pPr>
          </a:lstStyle>
          <a:p>
            <a:fld id="{8711C4CA-EFD7-42BE-89B4-9B1703C2C955}"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dt" sz="half" idx="10"/>
          </p:nvPr>
        </p:nvSpPr>
        <p:spPr>
          <a:ln/>
        </p:spPr>
        <p:txBody>
          <a:bodyPr/>
          <a:lstStyle>
            <a:lvl1pPr>
              <a:defRPr/>
            </a:lvl1pPr>
          </a:lstStyle>
          <a:p>
            <a:endParaRPr lang="en-US"/>
          </a:p>
        </p:txBody>
      </p:sp>
      <p:sp>
        <p:nvSpPr>
          <p:cNvPr id="6" name="Rectangle 7"/>
          <p:cNvSpPr>
            <a:spLocks noGrp="1" noChangeArrowheads="1"/>
          </p:cNvSpPr>
          <p:nvPr>
            <p:ph type="ftr" sz="quarter" idx="11"/>
          </p:nvPr>
        </p:nvSpPr>
        <p:spPr>
          <a:ln/>
        </p:spPr>
        <p:txBody>
          <a:bodyPr/>
          <a:lstStyle>
            <a:lvl1pPr>
              <a:defRPr/>
            </a:lvl1pPr>
          </a:lstStyle>
          <a:p>
            <a:endParaRPr lang="en-US"/>
          </a:p>
        </p:txBody>
      </p:sp>
      <p:sp>
        <p:nvSpPr>
          <p:cNvPr id="7" name="Rectangle 8"/>
          <p:cNvSpPr>
            <a:spLocks noGrp="1" noChangeArrowheads="1"/>
          </p:cNvSpPr>
          <p:nvPr>
            <p:ph type="sldNum" sz="quarter" idx="12"/>
          </p:nvPr>
        </p:nvSpPr>
        <p:spPr>
          <a:ln/>
        </p:spPr>
        <p:txBody>
          <a:bodyPr/>
          <a:lstStyle>
            <a:lvl1pPr>
              <a:defRPr/>
            </a:lvl1pPr>
          </a:lstStyle>
          <a:p>
            <a:fld id="{43764355-268E-4CBA-9B39-8D5BF530474A}"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1298" name="Rectangle 2"/>
          <p:cNvSpPr>
            <a:spLocks noChangeArrowheads="1"/>
          </p:cNvSpPr>
          <p:nvPr/>
        </p:nvSpPr>
        <p:spPr bwMode="auto">
          <a:xfrm>
            <a:off x="0" y="1377950"/>
            <a:ext cx="2133600" cy="101600"/>
          </a:xfrm>
          <a:prstGeom prst="rect">
            <a:avLst/>
          </a:prstGeom>
          <a:solidFill>
            <a:schemeClr val="accent2"/>
          </a:solidFill>
          <a:ln w="9525">
            <a:noFill/>
            <a:miter lim="800000"/>
            <a:headEnd/>
            <a:tailEnd/>
          </a:ln>
          <a:effectLst/>
        </p:spPr>
        <p:txBody>
          <a:bodyPr wrap="none" anchor="ctr"/>
          <a:lstStyle/>
          <a:p>
            <a:pPr algn="ctr" eaLnBrk="1" hangingPunct="1"/>
            <a:endParaRPr lang="en-US" sz="2400">
              <a:latin typeface="Times New Roman" pitchFamily="-65" charset="0"/>
            </a:endParaRPr>
          </a:p>
        </p:txBody>
      </p:sp>
      <p:sp>
        <p:nvSpPr>
          <p:cNvPr id="311299" name="Rectangle 3"/>
          <p:cNvSpPr>
            <a:spLocks noChangeArrowheads="1"/>
          </p:cNvSpPr>
          <p:nvPr/>
        </p:nvSpPr>
        <p:spPr bwMode="auto">
          <a:xfrm>
            <a:off x="1447800" y="1377950"/>
            <a:ext cx="7239000" cy="101600"/>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eaLnBrk="1" hangingPunct="1"/>
            <a:endParaRPr lang="en-US" sz="2400">
              <a:latin typeface="Times New Roman" pitchFamily="-65" charset="0"/>
            </a:endParaRPr>
          </a:p>
        </p:txBody>
      </p:sp>
      <p:sp>
        <p:nvSpPr>
          <p:cNvPr id="1028" name="Rectangle 4"/>
          <p:cNvSpPr>
            <a:spLocks noGrp="1" noChangeArrowheads="1"/>
          </p:cNvSpPr>
          <p:nvPr>
            <p:ph type="title"/>
          </p:nvPr>
        </p:nvSpPr>
        <p:spPr bwMode="auto">
          <a:xfrm>
            <a:off x="931863" y="96838"/>
            <a:ext cx="7158037" cy="1412875"/>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29" name="Rectangle 5"/>
          <p:cNvSpPr>
            <a:spLocks noGrp="1" noChangeArrowheads="1"/>
          </p:cNvSpPr>
          <p:nvPr>
            <p:ph type="body" idx="1"/>
          </p:nvPr>
        </p:nvSpPr>
        <p:spPr bwMode="auto">
          <a:xfrm>
            <a:off x="949325" y="1981200"/>
            <a:ext cx="7661275"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11302" name="Rectangle 6"/>
          <p:cNvSpPr>
            <a:spLocks noGrp="1" noChangeArrowheads="1"/>
          </p:cNvSpPr>
          <p:nvPr>
            <p:ph type="dt" sz="half" idx="2"/>
          </p:nvPr>
        </p:nvSpPr>
        <p:spPr bwMode="auto">
          <a:xfrm>
            <a:off x="94615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a:lvl1pPr>
          </a:lstStyle>
          <a:p>
            <a:endParaRPr lang="en-US"/>
          </a:p>
        </p:txBody>
      </p:sp>
      <p:sp>
        <p:nvSpPr>
          <p:cNvPr id="311303" name="Rectangle 7"/>
          <p:cNvSpPr>
            <a:spLocks noGrp="1" noChangeArrowheads="1"/>
          </p:cNvSpPr>
          <p:nvPr>
            <p:ph type="ftr" sz="quarter" idx="3"/>
          </p:nvPr>
        </p:nvSpPr>
        <p:spPr bwMode="auto">
          <a:xfrm>
            <a:off x="33528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a:lvl1pPr>
          </a:lstStyle>
          <a:p>
            <a:endParaRPr lang="en-US"/>
          </a:p>
        </p:txBody>
      </p:sp>
      <p:sp>
        <p:nvSpPr>
          <p:cNvPr id="311304" name="Rectangle 8"/>
          <p:cNvSpPr>
            <a:spLocks noGrp="1" noChangeArrowheads="1"/>
          </p:cNvSpPr>
          <p:nvPr>
            <p:ph type="sldNum" sz="quarter" idx="4"/>
          </p:nvPr>
        </p:nvSpPr>
        <p:spPr bwMode="auto">
          <a:xfrm>
            <a:off x="67056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a:lvl1pPr>
          </a:lstStyle>
          <a:p>
            <a:fld id="{E85CA219-E142-4B8A-957A-6123F3FF5B7C}" type="slidenum">
              <a:rPr lang="en-US"/>
              <a:pPr/>
              <a:t>‹#›</a:t>
            </a:fld>
            <a:endParaRPr lang="en-US"/>
          </a:p>
        </p:txBody>
      </p:sp>
      <p:sp>
        <p:nvSpPr>
          <p:cNvPr id="311305" name="Freeform 9"/>
          <p:cNvSpPr>
            <a:spLocks noChangeArrowheads="1"/>
          </p:cNvSpPr>
          <p:nvPr/>
        </p:nvSpPr>
        <p:spPr bwMode="auto">
          <a:xfrm>
            <a:off x="838200" y="561975"/>
            <a:ext cx="152400" cy="1066800"/>
          </a:xfrm>
          <a:custGeom>
            <a:avLst/>
            <a:gdLst/>
            <a:ahLst/>
            <a:cxnLst>
              <a:cxn ang="0">
                <a:pos x="1000" y="1000"/>
              </a:cxn>
              <a:cxn ang="0">
                <a:pos x="0" y="1000"/>
              </a:cxn>
              <a:cxn ang="0">
                <a:pos x="0" y="0"/>
              </a:cxn>
              <a:cxn ang="0">
                <a:pos x="1000" y="0"/>
              </a:cxn>
            </a:cxnLst>
            <a:rect l="0" t="0" r="r" b="b"/>
            <a:pathLst>
              <a:path w="1000" h="1000">
                <a:moveTo>
                  <a:pt x="1000" y="1000"/>
                </a:moveTo>
                <a:lnTo>
                  <a:pt x="0" y="1000"/>
                </a:lnTo>
                <a:lnTo>
                  <a:pt x="0" y="0"/>
                </a:lnTo>
                <a:lnTo>
                  <a:pt x="1000" y="0"/>
                </a:lnTo>
              </a:path>
            </a:pathLst>
          </a:custGeom>
          <a:noFill/>
          <a:ln w="76200" cmpd="sng">
            <a:solidFill>
              <a:schemeClr val="tx2"/>
            </a:solidFill>
            <a:miter lim="800000"/>
            <a:headEnd/>
            <a:tailEnd/>
          </a:ln>
        </p:spPr>
        <p:txBody>
          <a:bodyPr/>
          <a:lstStyle/>
          <a:p>
            <a:endParaRPr lang="en-US"/>
          </a:p>
        </p:txBody>
      </p:sp>
      <p:sp>
        <p:nvSpPr>
          <p:cNvPr id="311306" name="Freeform 10"/>
          <p:cNvSpPr>
            <a:spLocks noChangeArrowheads="1"/>
          </p:cNvSpPr>
          <p:nvPr/>
        </p:nvSpPr>
        <p:spPr bwMode="auto">
          <a:xfrm>
            <a:off x="8262938" y="269875"/>
            <a:ext cx="152400" cy="1073150"/>
          </a:xfrm>
          <a:custGeom>
            <a:avLst/>
            <a:gdLst/>
            <a:ahLst/>
            <a:cxnLst>
              <a:cxn ang="0">
                <a:pos x="0" y="0"/>
              </a:cxn>
              <a:cxn ang="0">
                <a:pos x="1000" y="0"/>
              </a:cxn>
              <a:cxn ang="0">
                <a:pos x="1000" y="1000"/>
              </a:cxn>
              <a:cxn ang="0">
                <a:pos x="0" y="1000"/>
              </a:cxn>
            </a:cxnLst>
            <a:rect l="0" t="0" r="r" b="b"/>
            <a:pathLst>
              <a:path w="1000" h="1000">
                <a:moveTo>
                  <a:pt x="0" y="0"/>
                </a:moveTo>
                <a:lnTo>
                  <a:pt x="1000" y="0"/>
                </a:lnTo>
                <a:lnTo>
                  <a:pt x="1000" y="1000"/>
                </a:lnTo>
                <a:lnTo>
                  <a:pt x="0" y="1000"/>
                </a:lnTo>
              </a:path>
            </a:pathLst>
          </a:custGeom>
          <a:noFill/>
          <a:ln w="76200" cap="flat" cmpd="sng">
            <a:solidFill>
              <a:schemeClr val="accent1"/>
            </a:solidFill>
            <a:prstDash val="solid"/>
            <a:miter lim="800000"/>
            <a:headEnd/>
            <a:tailEnd/>
          </a:ln>
        </p:spPr>
        <p:txBody>
          <a:bodyPr/>
          <a:lstStyle/>
          <a:p>
            <a:endParaRPr lang="en-US"/>
          </a:p>
        </p:txBody>
      </p:sp>
    </p:spTree>
  </p:cSld>
  <p:clrMap bg1="lt1" tx1="dk1" bg2="lt2" tx2="dk2" accent1="accent1" accent2="accent2" accent3="accent3" accent4="accent4" accent5="accent5" accent6="accent6" hlink="hlink" folHlink="folHlink"/>
  <p:sldLayoutIdLst>
    <p:sldLayoutId id="2147483692"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Lst>
  <p:txStyles>
    <p:titleStyle>
      <a:lvl1pPr algn="l" rtl="0" eaLnBrk="0" fontAlgn="base" hangingPunct="0">
        <a:spcBef>
          <a:spcPct val="0"/>
        </a:spcBef>
        <a:spcAft>
          <a:spcPct val="0"/>
        </a:spcAft>
        <a:defRPr sz="4000">
          <a:solidFill>
            <a:schemeClr val="tx2"/>
          </a:solidFill>
          <a:latin typeface="+mj-lt"/>
          <a:ea typeface="ＭＳ Ｐゴシック" pitchFamily="-65" charset="-128"/>
          <a:cs typeface="ＭＳ Ｐゴシック" pitchFamily="-65" charset="-128"/>
        </a:defRPr>
      </a:lvl1pPr>
      <a:lvl2pPr algn="l" rtl="0" eaLnBrk="0" fontAlgn="base" hangingPunct="0">
        <a:spcBef>
          <a:spcPct val="0"/>
        </a:spcBef>
        <a:spcAft>
          <a:spcPct val="0"/>
        </a:spcAft>
        <a:defRPr sz="4000">
          <a:solidFill>
            <a:schemeClr val="tx2"/>
          </a:solidFill>
          <a:latin typeface="Arial" pitchFamily="-65" charset="0"/>
          <a:ea typeface="ＭＳ Ｐゴシック" pitchFamily="-65" charset="-128"/>
          <a:cs typeface="ＭＳ Ｐゴシック" pitchFamily="-65" charset="-128"/>
        </a:defRPr>
      </a:lvl2pPr>
      <a:lvl3pPr algn="l" rtl="0" eaLnBrk="0" fontAlgn="base" hangingPunct="0">
        <a:spcBef>
          <a:spcPct val="0"/>
        </a:spcBef>
        <a:spcAft>
          <a:spcPct val="0"/>
        </a:spcAft>
        <a:defRPr sz="4000">
          <a:solidFill>
            <a:schemeClr val="tx2"/>
          </a:solidFill>
          <a:latin typeface="Arial" pitchFamily="-65" charset="0"/>
          <a:ea typeface="ＭＳ Ｐゴシック" pitchFamily="-65" charset="-128"/>
          <a:cs typeface="ＭＳ Ｐゴシック" pitchFamily="-65" charset="-128"/>
        </a:defRPr>
      </a:lvl3pPr>
      <a:lvl4pPr algn="l" rtl="0" eaLnBrk="0" fontAlgn="base" hangingPunct="0">
        <a:spcBef>
          <a:spcPct val="0"/>
        </a:spcBef>
        <a:spcAft>
          <a:spcPct val="0"/>
        </a:spcAft>
        <a:defRPr sz="4000">
          <a:solidFill>
            <a:schemeClr val="tx2"/>
          </a:solidFill>
          <a:latin typeface="Arial" pitchFamily="-65" charset="0"/>
          <a:ea typeface="ＭＳ Ｐゴシック" pitchFamily="-65" charset="-128"/>
          <a:cs typeface="ＭＳ Ｐゴシック" pitchFamily="-65" charset="-128"/>
        </a:defRPr>
      </a:lvl4pPr>
      <a:lvl5pPr algn="l" rtl="0" eaLnBrk="0" fontAlgn="base" hangingPunct="0">
        <a:spcBef>
          <a:spcPct val="0"/>
        </a:spcBef>
        <a:spcAft>
          <a:spcPct val="0"/>
        </a:spcAft>
        <a:defRPr sz="4000">
          <a:solidFill>
            <a:schemeClr val="tx2"/>
          </a:solidFill>
          <a:latin typeface="Arial" pitchFamily="-65" charset="0"/>
          <a:ea typeface="ＭＳ Ｐゴシック" pitchFamily="-65" charset="-128"/>
          <a:cs typeface="ＭＳ Ｐゴシック" pitchFamily="-65" charset="-128"/>
        </a:defRPr>
      </a:lvl5pPr>
      <a:lvl6pPr marL="457200" algn="l" rtl="0" fontAlgn="base">
        <a:spcBef>
          <a:spcPct val="0"/>
        </a:spcBef>
        <a:spcAft>
          <a:spcPct val="0"/>
        </a:spcAft>
        <a:defRPr sz="4000">
          <a:solidFill>
            <a:schemeClr val="tx2"/>
          </a:solidFill>
          <a:latin typeface="Arial" pitchFamily="-65" charset="0"/>
        </a:defRPr>
      </a:lvl6pPr>
      <a:lvl7pPr marL="914400" algn="l" rtl="0" fontAlgn="base">
        <a:spcBef>
          <a:spcPct val="0"/>
        </a:spcBef>
        <a:spcAft>
          <a:spcPct val="0"/>
        </a:spcAft>
        <a:defRPr sz="4000">
          <a:solidFill>
            <a:schemeClr val="tx2"/>
          </a:solidFill>
          <a:latin typeface="Arial" pitchFamily="-65" charset="0"/>
        </a:defRPr>
      </a:lvl7pPr>
      <a:lvl8pPr marL="1371600" algn="l" rtl="0" fontAlgn="base">
        <a:spcBef>
          <a:spcPct val="0"/>
        </a:spcBef>
        <a:spcAft>
          <a:spcPct val="0"/>
        </a:spcAft>
        <a:defRPr sz="4000">
          <a:solidFill>
            <a:schemeClr val="tx2"/>
          </a:solidFill>
          <a:latin typeface="Arial" pitchFamily="-65" charset="0"/>
        </a:defRPr>
      </a:lvl8pPr>
      <a:lvl9pPr marL="1828800" algn="l" rtl="0" fontAlgn="base">
        <a:spcBef>
          <a:spcPct val="0"/>
        </a:spcBef>
        <a:spcAft>
          <a:spcPct val="0"/>
        </a:spcAft>
        <a:defRPr sz="4000">
          <a:solidFill>
            <a:schemeClr val="tx2"/>
          </a:solidFill>
          <a:latin typeface="Arial" pitchFamily="-65" charset="0"/>
        </a:defRPr>
      </a:lvl9pPr>
    </p:titleStyle>
    <p:bodyStyle>
      <a:lvl1pPr marL="447675" indent="-447675" algn="l" rtl="0" eaLnBrk="0" fontAlgn="base" hangingPunct="0">
        <a:spcBef>
          <a:spcPct val="20000"/>
        </a:spcBef>
        <a:spcAft>
          <a:spcPct val="0"/>
        </a:spcAft>
        <a:buClr>
          <a:schemeClr val="accent1"/>
        </a:buClr>
        <a:buSzPct val="70000"/>
        <a:buFont typeface="Wingdings" pitchFamily="-65" charset="2"/>
        <a:buChar char="n"/>
        <a:defRPr sz="3200">
          <a:solidFill>
            <a:schemeClr val="tx1"/>
          </a:solidFill>
          <a:latin typeface="+mn-lt"/>
          <a:ea typeface="ＭＳ Ｐゴシック" pitchFamily="-65" charset="-128"/>
          <a:cs typeface="ＭＳ Ｐゴシック" pitchFamily="-65" charset="-128"/>
        </a:defRPr>
      </a:lvl1pPr>
      <a:lvl2pPr marL="889000" indent="-439738" algn="l" rtl="0" eaLnBrk="0" fontAlgn="base" hangingPunct="0">
        <a:spcBef>
          <a:spcPct val="20000"/>
        </a:spcBef>
        <a:spcAft>
          <a:spcPct val="0"/>
        </a:spcAft>
        <a:buClr>
          <a:schemeClr val="hlink"/>
        </a:buClr>
        <a:buSzPct val="65000"/>
        <a:buFont typeface="Wingdings" pitchFamily="-65" charset="2"/>
        <a:buChar char="¡"/>
        <a:defRPr sz="2800">
          <a:solidFill>
            <a:schemeClr val="tx1"/>
          </a:solidFill>
          <a:latin typeface="+mn-lt"/>
          <a:ea typeface="ＭＳ Ｐゴシック" pitchFamily="-65" charset="-128"/>
        </a:defRPr>
      </a:lvl2pPr>
      <a:lvl3pPr marL="1293813" indent="-403225" algn="l" rtl="0" eaLnBrk="0" fontAlgn="base" hangingPunct="0">
        <a:spcBef>
          <a:spcPct val="20000"/>
        </a:spcBef>
        <a:spcAft>
          <a:spcPct val="0"/>
        </a:spcAft>
        <a:buClr>
          <a:schemeClr val="accent1"/>
        </a:buClr>
        <a:buSzPct val="70000"/>
        <a:buFont typeface="Wingdings" pitchFamily="-65" charset="2"/>
        <a:buChar char="n"/>
        <a:defRPr sz="2400">
          <a:solidFill>
            <a:schemeClr val="tx1"/>
          </a:solidFill>
          <a:latin typeface="+mn-lt"/>
          <a:ea typeface="ＭＳ Ｐゴシック" pitchFamily="-65" charset="-128"/>
        </a:defRPr>
      </a:lvl3pPr>
      <a:lvl4pPr marL="1681163" indent="-385763" algn="l" rtl="0" eaLnBrk="0" fontAlgn="base" hangingPunct="0">
        <a:spcBef>
          <a:spcPct val="20000"/>
        </a:spcBef>
        <a:spcAft>
          <a:spcPct val="0"/>
        </a:spcAft>
        <a:buClr>
          <a:schemeClr val="hlink"/>
        </a:buClr>
        <a:buSzPct val="75000"/>
        <a:buFont typeface="Wingdings" pitchFamily="-65" charset="2"/>
        <a:buChar char="¡"/>
        <a:defRPr sz="2000">
          <a:solidFill>
            <a:schemeClr val="tx1"/>
          </a:solidFill>
          <a:latin typeface="+mn-lt"/>
          <a:ea typeface="ＭＳ Ｐゴシック" pitchFamily="-65" charset="-128"/>
        </a:defRPr>
      </a:lvl4pPr>
      <a:lvl5pPr marL="2070100" indent="-387350" algn="l" rtl="0" eaLnBrk="0" fontAlgn="base" hangingPunct="0">
        <a:spcBef>
          <a:spcPct val="20000"/>
        </a:spcBef>
        <a:spcAft>
          <a:spcPct val="0"/>
        </a:spcAft>
        <a:buClr>
          <a:schemeClr val="accent1"/>
        </a:buClr>
        <a:buSzPct val="70000"/>
        <a:buFont typeface="Wingdings" pitchFamily="-65" charset="2"/>
        <a:buChar char="n"/>
        <a:defRPr sz="2000">
          <a:solidFill>
            <a:schemeClr val="tx1"/>
          </a:solidFill>
          <a:latin typeface="+mn-lt"/>
          <a:ea typeface="ＭＳ Ｐゴシック" pitchFamily="-65" charset="-128"/>
        </a:defRPr>
      </a:lvl5pPr>
      <a:lvl6pPr marL="2527300" indent="-387350" algn="l" rtl="0" fontAlgn="base">
        <a:spcBef>
          <a:spcPct val="20000"/>
        </a:spcBef>
        <a:spcAft>
          <a:spcPct val="0"/>
        </a:spcAft>
        <a:buClr>
          <a:schemeClr val="accent1"/>
        </a:buClr>
        <a:buSzPct val="70000"/>
        <a:buFont typeface="Wingdings" pitchFamily="-65" charset="2"/>
        <a:buChar char="n"/>
        <a:defRPr sz="2000">
          <a:solidFill>
            <a:schemeClr val="tx1"/>
          </a:solidFill>
          <a:latin typeface="+mn-lt"/>
          <a:ea typeface="ＭＳ Ｐゴシック" pitchFamily="-65" charset="-128"/>
        </a:defRPr>
      </a:lvl6pPr>
      <a:lvl7pPr marL="2984500" indent="-387350" algn="l" rtl="0" fontAlgn="base">
        <a:spcBef>
          <a:spcPct val="20000"/>
        </a:spcBef>
        <a:spcAft>
          <a:spcPct val="0"/>
        </a:spcAft>
        <a:buClr>
          <a:schemeClr val="accent1"/>
        </a:buClr>
        <a:buSzPct val="70000"/>
        <a:buFont typeface="Wingdings" pitchFamily="-65" charset="2"/>
        <a:buChar char="n"/>
        <a:defRPr sz="2000">
          <a:solidFill>
            <a:schemeClr val="tx1"/>
          </a:solidFill>
          <a:latin typeface="+mn-lt"/>
          <a:ea typeface="ＭＳ Ｐゴシック" pitchFamily="-65" charset="-128"/>
        </a:defRPr>
      </a:lvl7pPr>
      <a:lvl8pPr marL="3441700" indent="-387350" algn="l" rtl="0" fontAlgn="base">
        <a:spcBef>
          <a:spcPct val="20000"/>
        </a:spcBef>
        <a:spcAft>
          <a:spcPct val="0"/>
        </a:spcAft>
        <a:buClr>
          <a:schemeClr val="accent1"/>
        </a:buClr>
        <a:buSzPct val="70000"/>
        <a:buFont typeface="Wingdings" pitchFamily="-65" charset="2"/>
        <a:buChar char="n"/>
        <a:defRPr sz="2000">
          <a:solidFill>
            <a:schemeClr val="tx1"/>
          </a:solidFill>
          <a:latin typeface="+mn-lt"/>
          <a:ea typeface="ＭＳ Ｐゴシック" pitchFamily="-65" charset="-128"/>
        </a:defRPr>
      </a:lvl8pPr>
      <a:lvl9pPr marL="3898900" indent="-387350" algn="l" rtl="0" fontAlgn="base">
        <a:spcBef>
          <a:spcPct val="20000"/>
        </a:spcBef>
        <a:spcAft>
          <a:spcPct val="0"/>
        </a:spcAft>
        <a:buClr>
          <a:schemeClr val="accent1"/>
        </a:buClr>
        <a:buSzPct val="70000"/>
        <a:buFont typeface="Wingdings" pitchFamily="-65" charset="2"/>
        <a:buChar char="n"/>
        <a:defRPr sz="2000">
          <a:solidFill>
            <a:schemeClr val="tx1"/>
          </a:solidFill>
          <a:latin typeface="+mn-lt"/>
          <a:ea typeface="ＭＳ Ｐゴシック" pitchFamily="-65"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n-US" smtClean="0"/>
              <a:t>THE NURSING PROCESS</a:t>
            </a:r>
          </a:p>
        </p:txBody>
      </p:sp>
      <p:sp>
        <p:nvSpPr>
          <p:cNvPr id="15363" name="Rectangle 3"/>
          <p:cNvSpPr>
            <a:spLocks noGrp="1" noChangeArrowheads="1"/>
          </p:cNvSpPr>
          <p:nvPr>
            <p:ph type="body" idx="1"/>
          </p:nvPr>
        </p:nvSpPr>
        <p:spPr/>
        <p:txBody>
          <a:bodyPr/>
          <a:lstStyle/>
          <a:p>
            <a:pPr algn="ctr" eaLnBrk="1" hangingPunct="1">
              <a:buFont typeface="Wingdings" pitchFamily="-65" charset="2"/>
              <a:buNone/>
            </a:pPr>
            <a:r>
              <a:rPr lang="en-US" sz="2800" smtClean="0"/>
              <a:t>Chapter 3 </a:t>
            </a:r>
          </a:p>
          <a:p>
            <a:pPr algn="ctr" eaLnBrk="1" hangingPunct="1">
              <a:buFont typeface="Wingdings" pitchFamily="-65" charset="2"/>
              <a:buNone/>
            </a:pPr>
            <a:r>
              <a:rPr lang="en-US" sz="2800" smtClean="0"/>
              <a:t>The Diagnosis Step:  </a:t>
            </a:r>
          </a:p>
          <a:p>
            <a:pPr algn="ctr" eaLnBrk="1" hangingPunct="1">
              <a:buFont typeface="Wingdings" pitchFamily="-65" charset="2"/>
              <a:buNone/>
            </a:pPr>
            <a:r>
              <a:rPr lang="en-US" sz="2800" smtClean="0"/>
              <a:t>Analyzing the Data</a:t>
            </a:r>
          </a:p>
          <a:p>
            <a:pPr algn="ctr" eaLnBrk="1" hangingPunct="1">
              <a:buFont typeface="Wingdings" pitchFamily="-65" charset="2"/>
              <a:buNone/>
            </a:pPr>
            <a:endParaRPr lang="en-US" sz="2800" smtClean="0"/>
          </a:p>
          <a:p>
            <a:pPr algn="ctr" eaLnBrk="1" hangingPunct="1">
              <a:buFont typeface="Wingdings" pitchFamily="-65" charset="2"/>
              <a:buNone/>
            </a:pPr>
            <a:r>
              <a:rPr lang="en-US" sz="2800" smtClean="0"/>
              <a:t>Chapter 13</a:t>
            </a:r>
          </a:p>
          <a:p>
            <a:pPr algn="ctr" eaLnBrk="1" hangingPunct="1">
              <a:buFont typeface="Wingdings" pitchFamily="-65" charset="2"/>
              <a:buNone/>
            </a:pPr>
            <a:r>
              <a:rPr lang="en-US" sz="2800" smtClean="0"/>
              <a:t>Fundamentals: </a:t>
            </a:r>
          </a:p>
          <a:p>
            <a:pPr algn="ctr" eaLnBrk="1" hangingPunct="1">
              <a:buFont typeface="Wingdings" pitchFamily="-65" charset="2"/>
              <a:buNone/>
            </a:pPr>
            <a:r>
              <a:rPr lang="en-US" sz="2800" smtClean="0"/>
              <a:t>Diagnosing</a:t>
            </a:r>
          </a:p>
          <a:p>
            <a:pPr lvl="1" algn="ctr" eaLnBrk="1" hangingPunct="1">
              <a:buFont typeface="Wingdings" pitchFamily="-65" charset="2"/>
              <a:buNone/>
            </a:pPr>
            <a:endParaRPr lang="en-US"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3"/>
          <p:cNvSpPr>
            <a:spLocks noGrp="1" noChangeArrowheads="1"/>
          </p:cNvSpPr>
          <p:nvPr>
            <p:ph type="body" idx="1"/>
          </p:nvPr>
        </p:nvSpPr>
        <p:spPr>
          <a:xfrm>
            <a:off x="685800" y="1828800"/>
            <a:ext cx="7772400" cy="4572000"/>
          </a:xfrm>
        </p:spPr>
        <p:txBody>
          <a:bodyPr/>
          <a:lstStyle/>
          <a:p>
            <a:pPr eaLnBrk="1" hangingPunct="1">
              <a:lnSpc>
                <a:spcPct val="90000"/>
              </a:lnSpc>
              <a:buFont typeface="Wingdings" pitchFamily="-65" charset="2"/>
              <a:buNone/>
            </a:pPr>
            <a:r>
              <a:rPr lang="en-US" b="1" smtClean="0"/>
              <a:t>P</a:t>
            </a:r>
            <a:r>
              <a:rPr lang="en-US" sz="2800" smtClean="0"/>
              <a:t> = </a:t>
            </a:r>
            <a:r>
              <a:rPr lang="en-US" sz="2800" b="1" smtClean="0"/>
              <a:t>Problem</a:t>
            </a:r>
            <a:r>
              <a:rPr lang="en-US" sz="2800" smtClean="0"/>
              <a:t>-describe the health state or problem of a client</a:t>
            </a:r>
          </a:p>
          <a:p>
            <a:pPr eaLnBrk="1" hangingPunct="1">
              <a:lnSpc>
                <a:spcPct val="90000"/>
              </a:lnSpc>
              <a:buFont typeface="Wingdings" pitchFamily="-65" charset="2"/>
              <a:buNone/>
            </a:pPr>
            <a:r>
              <a:rPr lang="en-US" b="1" smtClean="0"/>
              <a:t>E</a:t>
            </a:r>
            <a:r>
              <a:rPr lang="en-US" sz="2800" smtClean="0"/>
              <a:t> = </a:t>
            </a:r>
            <a:r>
              <a:rPr lang="en-US" sz="2800" b="1" smtClean="0"/>
              <a:t>Etiology</a:t>
            </a:r>
            <a:r>
              <a:rPr lang="en-US" sz="2800" smtClean="0"/>
              <a:t>-identifies the physiologic, psychological, sociologic, and spiritual and environmental factors </a:t>
            </a:r>
          </a:p>
          <a:p>
            <a:pPr eaLnBrk="1" hangingPunct="1">
              <a:lnSpc>
                <a:spcPct val="90000"/>
              </a:lnSpc>
              <a:buFont typeface="Wingdings" pitchFamily="-65" charset="2"/>
              <a:buNone/>
            </a:pPr>
            <a:r>
              <a:rPr lang="en-US" b="1" smtClean="0"/>
              <a:t>S</a:t>
            </a:r>
            <a:r>
              <a:rPr lang="en-US" sz="2800" smtClean="0"/>
              <a:t> = </a:t>
            </a:r>
            <a:r>
              <a:rPr lang="en-US" sz="2800" b="1" smtClean="0"/>
              <a:t>Signs/symptoms</a:t>
            </a:r>
            <a:r>
              <a:rPr lang="en-US" sz="2800" smtClean="0"/>
              <a:t>- defining characteristics – subjective and objective data that signal a problem and supports the diagnosis</a:t>
            </a:r>
          </a:p>
          <a:p>
            <a:pPr eaLnBrk="1" hangingPunct="1">
              <a:lnSpc>
                <a:spcPct val="90000"/>
              </a:lnSpc>
              <a:buFont typeface="Wingdings" pitchFamily="-65" charset="2"/>
              <a:buNone/>
            </a:pPr>
            <a:endParaRPr lang="en-US" sz="2800" smtClean="0"/>
          </a:p>
        </p:txBody>
      </p:sp>
      <p:sp>
        <p:nvSpPr>
          <p:cNvPr id="32771" name="Title 6"/>
          <p:cNvSpPr>
            <a:spLocks noGrp="1"/>
          </p:cNvSpPr>
          <p:nvPr>
            <p:ph type="title"/>
          </p:nvPr>
        </p:nvSpPr>
        <p:spPr/>
        <p:txBody>
          <a:bodyPr/>
          <a:lstStyle/>
          <a:p>
            <a:pPr eaLnBrk="1" hangingPunct="1"/>
            <a:r>
              <a:rPr lang="en-US" smtClean="0"/>
              <a:t>PES: Parts of the Client Diagnostic Statement</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r>
              <a:rPr lang="en-US" smtClean="0"/>
              <a:t>Writing a Nursing Diagnosis</a:t>
            </a:r>
          </a:p>
        </p:txBody>
      </p:sp>
      <p:sp>
        <p:nvSpPr>
          <p:cNvPr id="34819" name="Rectangle 3"/>
          <p:cNvSpPr>
            <a:spLocks noGrp="1" noChangeArrowheads="1"/>
          </p:cNvSpPr>
          <p:nvPr>
            <p:ph type="body" idx="1"/>
          </p:nvPr>
        </p:nvSpPr>
        <p:spPr/>
        <p:txBody>
          <a:bodyPr/>
          <a:lstStyle/>
          <a:p>
            <a:pPr eaLnBrk="1" hangingPunct="1"/>
            <a:r>
              <a:rPr lang="en-US" smtClean="0"/>
              <a:t>Consult NANDA</a:t>
            </a:r>
          </a:p>
          <a:p>
            <a:pPr eaLnBrk="1" hangingPunct="1"/>
            <a:r>
              <a:rPr lang="en-US" smtClean="0"/>
              <a:t>Nursing diagnosis statements are written in:</a:t>
            </a:r>
          </a:p>
          <a:p>
            <a:pPr lvl="1" eaLnBrk="1" hangingPunct="1"/>
            <a:r>
              <a:rPr lang="en-US" smtClean="0"/>
              <a:t>Two-part statements (problem/cause) or </a:t>
            </a:r>
          </a:p>
          <a:p>
            <a:pPr lvl="1" eaLnBrk="1" hangingPunct="1"/>
            <a:r>
              <a:rPr lang="en-US" smtClean="0"/>
              <a:t>Three-part statements (problem/cause/problem’s defining characteristics)</a:t>
            </a:r>
          </a:p>
          <a:p>
            <a:pPr eaLnBrk="1" hangingPunct="1"/>
            <a:endParaRPr lang="en-US"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eaLnBrk="1" hangingPunct="1"/>
            <a:r>
              <a:rPr lang="en-US" smtClean="0"/>
              <a:t>Guideline for Writing a Nursing Diagnosis</a:t>
            </a:r>
          </a:p>
        </p:txBody>
      </p:sp>
      <p:sp>
        <p:nvSpPr>
          <p:cNvPr id="36867" name="Rectangle 3"/>
          <p:cNvSpPr>
            <a:spLocks noGrp="1" noChangeArrowheads="1"/>
          </p:cNvSpPr>
          <p:nvPr>
            <p:ph type="body" idx="1"/>
          </p:nvPr>
        </p:nvSpPr>
        <p:spPr>
          <a:xfrm>
            <a:off x="304800" y="2209800"/>
            <a:ext cx="8153400" cy="3886200"/>
          </a:xfrm>
        </p:spPr>
        <p:txBody>
          <a:bodyPr/>
          <a:lstStyle/>
          <a:p>
            <a:pPr lvl="1" eaLnBrk="1" hangingPunct="1">
              <a:buFont typeface="Wingdings" pitchFamily="-65" charset="2"/>
              <a:buNone/>
            </a:pPr>
            <a:r>
              <a:rPr lang="en-US" b="1" smtClean="0"/>
              <a:t>P:</a:t>
            </a:r>
            <a:r>
              <a:rPr lang="en-US" smtClean="0"/>
              <a:t>  Phrase patient problem (need)</a:t>
            </a:r>
          </a:p>
          <a:p>
            <a:pPr lvl="1" eaLnBrk="1" hangingPunct="1"/>
            <a:r>
              <a:rPr lang="en-US" smtClean="0"/>
              <a:t>Link with phrase “related to”</a:t>
            </a:r>
          </a:p>
          <a:p>
            <a:pPr lvl="1" eaLnBrk="1" hangingPunct="1">
              <a:buFont typeface="Wingdings" pitchFamily="-65" charset="2"/>
              <a:buNone/>
            </a:pPr>
            <a:r>
              <a:rPr lang="en-US" b="1" smtClean="0"/>
              <a:t>E:</a:t>
            </a:r>
            <a:r>
              <a:rPr lang="en-US" smtClean="0"/>
              <a:t> Etiology (suspected cause for problem)</a:t>
            </a:r>
          </a:p>
          <a:p>
            <a:pPr lvl="1" eaLnBrk="1" hangingPunct="1"/>
            <a:r>
              <a:rPr lang="en-US" smtClean="0"/>
              <a:t> Link with phrase “as evidenced by” </a:t>
            </a:r>
          </a:p>
          <a:p>
            <a:pPr lvl="1" eaLnBrk="1" hangingPunct="1">
              <a:buFont typeface="Wingdings" pitchFamily="-65" charset="2"/>
              <a:buNone/>
            </a:pPr>
            <a:r>
              <a:rPr lang="en-US" b="1" smtClean="0"/>
              <a:t>S:</a:t>
            </a:r>
            <a:r>
              <a:rPr lang="en-US" smtClean="0"/>
              <a:t>  List signs/symptoms (cues identified in the assessment that substantiate the nursing diagnosis)</a:t>
            </a:r>
          </a:p>
          <a:p>
            <a:pPr lvl="1" eaLnBrk="1" hangingPunct="1">
              <a:buFont typeface="Wingdings" pitchFamily="-65" charset="2"/>
              <a:buNone/>
            </a:pPr>
            <a:endParaRPr lang="en-US"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hangingPunct="1"/>
            <a:r>
              <a:rPr lang="en-US" smtClean="0"/>
              <a:t>Nursing Process-2</a:t>
            </a:r>
            <a:r>
              <a:rPr lang="en-US" baseline="30000" smtClean="0"/>
              <a:t>nd</a:t>
            </a:r>
            <a:r>
              <a:rPr lang="en-US" smtClean="0"/>
              <a:t> Step: </a:t>
            </a:r>
            <a:br>
              <a:rPr lang="en-US" smtClean="0"/>
            </a:br>
            <a:r>
              <a:rPr lang="en-US" smtClean="0"/>
              <a:t>Diagnosing</a:t>
            </a:r>
          </a:p>
        </p:txBody>
      </p:sp>
      <p:sp>
        <p:nvSpPr>
          <p:cNvPr id="38915" name="Rectangle 3"/>
          <p:cNvSpPr>
            <a:spLocks noGrp="1" noChangeArrowheads="1"/>
          </p:cNvSpPr>
          <p:nvPr>
            <p:ph type="body" idx="1"/>
          </p:nvPr>
        </p:nvSpPr>
        <p:spPr>
          <a:xfrm>
            <a:off x="949325" y="2286000"/>
            <a:ext cx="7661275" cy="3581400"/>
          </a:xfrm>
        </p:spPr>
        <p:txBody>
          <a:bodyPr/>
          <a:lstStyle/>
          <a:p>
            <a:pPr marL="609600" indent="-609600" eaLnBrk="1" hangingPunct="1">
              <a:lnSpc>
                <a:spcPct val="90000"/>
              </a:lnSpc>
              <a:buFont typeface="Wingdings" pitchFamily="-65" charset="2"/>
              <a:buNone/>
            </a:pPr>
            <a:r>
              <a:rPr lang="en-US" sz="2800" smtClean="0"/>
              <a:t>Step 1 - Problem Sensing</a:t>
            </a:r>
          </a:p>
          <a:p>
            <a:pPr marL="609600" indent="-609600" eaLnBrk="1" hangingPunct="1">
              <a:lnSpc>
                <a:spcPct val="90000"/>
              </a:lnSpc>
              <a:buFont typeface="Wingdings" pitchFamily="-65" charset="2"/>
              <a:buNone/>
            </a:pPr>
            <a:r>
              <a:rPr lang="en-US" sz="2800" smtClean="0"/>
              <a:t>Step 2 - Rule out Process</a:t>
            </a:r>
          </a:p>
          <a:p>
            <a:pPr marL="609600" indent="-609600" eaLnBrk="1" hangingPunct="1">
              <a:lnSpc>
                <a:spcPct val="90000"/>
              </a:lnSpc>
              <a:buFont typeface="Wingdings" pitchFamily="-65" charset="2"/>
              <a:buNone/>
            </a:pPr>
            <a:r>
              <a:rPr lang="en-US" sz="2800" smtClean="0"/>
              <a:t>Step 3 - Synthesizing the Data</a:t>
            </a:r>
          </a:p>
          <a:p>
            <a:pPr marL="609600" indent="-609600" eaLnBrk="1" hangingPunct="1">
              <a:lnSpc>
                <a:spcPct val="90000"/>
              </a:lnSpc>
              <a:buFont typeface="Wingdings" pitchFamily="-65" charset="2"/>
              <a:buNone/>
            </a:pPr>
            <a:r>
              <a:rPr lang="en-US" sz="2800" smtClean="0"/>
              <a:t>Step 4 - Evaluating or Confirming the</a:t>
            </a:r>
          </a:p>
          <a:p>
            <a:pPr marL="609600" indent="-609600" eaLnBrk="1" hangingPunct="1">
              <a:lnSpc>
                <a:spcPct val="90000"/>
              </a:lnSpc>
              <a:buFont typeface="Wingdings" pitchFamily="-65" charset="2"/>
              <a:buNone/>
            </a:pPr>
            <a:r>
              <a:rPr lang="en-US" sz="2800" smtClean="0"/>
              <a:t>               Hypothesis</a:t>
            </a:r>
          </a:p>
          <a:p>
            <a:pPr marL="609600" indent="-609600" eaLnBrk="1" hangingPunct="1">
              <a:lnSpc>
                <a:spcPct val="90000"/>
              </a:lnSpc>
              <a:buFont typeface="Wingdings" pitchFamily="-65" charset="2"/>
              <a:buNone/>
            </a:pPr>
            <a:r>
              <a:rPr lang="en-US" sz="2800" smtClean="0"/>
              <a:t>Step 5 - List client needs</a:t>
            </a:r>
          </a:p>
          <a:p>
            <a:pPr marL="609600" indent="-609600" eaLnBrk="1" hangingPunct="1">
              <a:lnSpc>
                <a:spcPct val="90000"/>
              </a:lnSpc>
              <a:buFont typeface="Wingdings" pitchFamily="-65" charset="2"/>
              <a:buNone/>
            </a:pPr>
            <a:r>
              <a:rPr lang="en-US" sz="2800" smtClean="0"/>
              <a:t>Step 6 - Re-evaluate the Problem List</a:t>
            </a:r>
          </a:p>
          <a:p>
            <a:pPr marL="609600" indent="-609600" eaLnBrk="1" hangingPunct="1">
              <a:lnSpc>
                <a:spcPct val="90000"/>
              </a:lnSpc>
            </a:pPr>
            <a:endParaRPr lang="en-US" sz="280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838200" y="457200"/>
            <a:ext cx="7158038" cy="941388"/>
          </a:xfrm>
        </p:spPr>
        <p:txBody>
          <a:bodyPr/>
          <a:lstStyle/>
          <a:p>
            <a:pPr eaLnBrk="1" hangingPunct="1"/>
            <a:r>
              <a:rPr lang="en-US" smtClean="0"/>
              <a:t>Remember:</a:t>
            </a:r>
          </a:p>
        </p:txBody>
      </p:sp>
      <p:sp>
        <p:nvSpPr>
          <p:cNvPr id="40963" name="Rectangle 3"/>
          <p:cNvSpPr>
            <a:spLocks noGrp="1" noChangeArrowheads="1"/>
          </p:cNvSpPr>
          <p:nvPr>
            <p:ph type="body" idx="1"/>
          </p:nvPr>
        </p:nvSpPr>
        <p:spPr>
          <a:xfrm>
            <a:off x="609600" y="1676400"/>
            <a:ext cx="8153400" cy="4419600"/>
          </a:xfrm>
        </p:spPr>
        <p:txBody>
          <a:bodyPr/>
          <a:lstStyle/>
          <a:p>
            <a:pPr eaLnBrk="1" hangingPunct="1"/>
            <a:r>
              <a:rPr lang="en-US" sz="2800" smtClean="0"/>
              <a:t>Nursing Diagnosis – NOT – medical diagnosis </a:t>
            </a:r>
          </a:p>
          <a:p>
            <a:pPr eaLnBrk="1" hangingPunct="1"/>
            <a:r>
              <a:rPr lang="en-US" sz="2800" smtClean="0"/>
              <a:t>Nursing Diagnosis change with the client’s progress through various stages of illness </a:t>
            </a:r>
          </a:p>
          <a:p>
            <a:pPr eaLnBrk="1" hangingPunct="1"/>
            <a:r>
              <a:rPr lang="en-US" sz="2800" smtClean="0"/>
              <a:t>Patients who are able to participate in their care should be encouraged to validate the diagnosis</a:t>
            </a:r>
          </a:p>
          <a:p>
            <a:pPr eaLnBrk="1" hangingPunct="1"/>
            <a:r>
              <a:rPr lang="en-US" sz="2800" smtClean="0"/>
              <a:t>Nursing Diagnosis provides a common language to improve communication among nurses, and other healthcare providers</a:t>
            </a:r>
          </a:p>
          <a:p>
            <a:pPr eaLnBrk="1" hangingPunct="1"/>
            <a:endParaRPr lang="en-US" sz="280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pPr eaLnBrk="1" hangingPunct="1"/>
            <a:r>
              <a:rPr lang="en-US" smtClean="0"/>
              <a:t>Examples of Nursing Diagnosis </a:t>
            </a:r>
          </a:p>
        </p:txBody>
      </p:sp>
      <p:sp>
        <p:nvSpPr>
          <p:cNvPr id="43011" name="Rectangle 3"/>
          <p:cNvSpPr>
            <a:spLocks noGrp="1" noChangeArrowheads="1"/>
          </p:cNvSpPr>
          <p:nvPr>
            <p:ph type="body" idx="1"/>
          </p:nvPr>
        </p:nvSpPr>
        <p:spPr/>
        <p:txBody>
          <a:bodyPr/>
          <a:lstStyle/>
          <a:p>
            <a:pPr eaLnBrk="1" hangingPunct="1"/>
            <a:r>
              <a:rPr lang="en-US" smtClean="0"/>
              <a:t>Potential altered oral mucus membrane related to NPO state</a:t>
            </a:r>
          </a:p>
          <a:p>
            <a:pPr eaLnBrk="1" hangingPunct="1">
              <a:buFont typeface="Wingdings" pitchFamily="-65" charset="2"/>
              <a:buNone/>
            </a:pPr>
            <a:endParaRPr lang="en-US" smtClean="0"/>
          </a:p>
          <a:p>
            <a:pPr eaLnBrk="1" hangingPunct="1"/>
            <a:r>
              <a:rPr lang="en-US" smtClean="0"/>
              <a:t>Grieving related to recent job loss as manifested by statement of anger</a:t>
            </a:r>
          </a:p>
          <a:p>
            <a:pPr eaLnBrk="1" hangingPunct="1"/>
            <a:endParaRPr lang="en-US"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eaLnBrk="1" hangingPunct="1"/>
            <a:r>
              <a:rPr lang="en-US" smtClean="0"/>
              <a:t>Avoiding Errors</a:t>
            </a:r>
          </a:p>
        </p:txBody>
      </p:sp>
      <p:sp>
        <p:nvSpPr>
          <p:cNvPr id="44035" name="Rectangle 3"/>
          <p:cNvSpPr>
            <a:spLocks noGrp="1" noChangeArrowheads="1"/>
          </p:cNvSpPr>
          <p:nvPr>
            <p:ph type="body" idx="1"/>
          </p:nvPr>
        </p:nvSpPr>
        <p:spPr/>
        <p:txBody>
          <a:bodyPr/>
          <a:lstStyle/>
          <a:p>
            <a:pPr eaLnBrk="1" hangingPunct="1"/>
            <a:r>
              <a:rPr lang="en-US" smtClean="0"/>
              <a:t>Identify client response, not medical diagnosis</a:t>
            </a:r>
          </a:p>
          <a:p>
            <a:pPr lvl="1" eaLnBrk="1" hangingPunct="1"/>
            <a:r>
              <a:rPr lang="en-US" smtClean="0"/>
              <a:t>Correct:  Anxiety related to fear of illness</a:t>
            </a:r>
          </a:p>
          <a:p>
            <a:pPr lvl="1" eaLnBrk="1" hangingPunct="1"/>
            <a:r>
              <a:rPr lang="en-US" smtClean="0"/>
              <a:t>Incorrect:  Anxiety related to myocardial infarction</a:t>
            </a:r>
          </a:p>
          <a:p>
            <a:pPr lvl="1" eaLnBrk="1" hangingPunct="1"/>
            <a:endParaRPr lang="en-US"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eaLnBrk="1" hangingPunct="1"/>
            <a:r>
              <a:rPr lang="en-US" smtClean="0"/>
              <a:t>Avoiding Errors</a:t>
            </a:r>
          </a:p>
        </p:txBody>
      </p:sp>
      <p:sp>
        <p:nvSpPr>
          <p:cNvPr id="45059" name="Rectangle 3"/>
          <p:cNvSpPr>
            <a:spLocks noGrp="1" noChangeArrowheads="1"/>
          </p:cNvSpPr>
          <p:nvPr>
            <p:ph type="body" idx="1"/>
          </p:nvPr>
        </p:nvSpPr>
        <p:spPr/>
        <p:txBody>
          <a:bodyPr/>
          <a:lstStyle/>
          <a:p>
            <a:pPr eaLnBrk="1" hangingPunct="1"/>
            <a:r>
              <a:rPr lang="en-US" smtClean="0"/>
              <a:t>Identify problem created by condition rather than the condition itself</a:t>
            </a:r>
          </a:p>
          <a:p>
            <a:pPr lvl="1" eaLnBrk="1" hangingPunct="1"/>
            <a:r>
              <a:rPr lang="en-US" smtClean="0"/>
              <a:t>Correct:  Ineffective individual coping related to noncompliance with treatment regimen</a:t>
            </a:r>
          </a:p>
          <a:p>
            <a:pPr lvl="1" eaLnBrk="1" hangingPunct="1"/>
            <a:r>
              <a:rPr lang="en-US" smtClean="0"/>
              <a:t>Incorrect:  Ineffective individual coping related to chronic illness</a:t>
            </a:r>
          </a:p>
          <a:p>
            <a:pPr lvl="1" eaLnBrk="1" hangingPunct="1">
              <a:buFont typeface="Wingdings" pitchFamily="-65" charset="2"/>
              <a:buNone/>
            </a:pPr>
            <a:endParaRPr lang="en-US"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pPr eaLnBrk="1" hangingPunct="1"/>
            <a:r>
              <a:rPr lang="en-US" smtClean="0"/>
              <a:t>Avoiding Errors</a:t>
            </a:r>
          </a:p>
        </p:txBody>
      </p:sp>
      <p:sp>
        <p:nvSpPr>
          <p:cNvPr id="46083" name="Rectangle 3"/>
          <p:cNvSpPr>
            <a:spLocks noGrp="1" noChangeArrowheads="1"/>
          </p:cNvSpPr>
          <p:nvPr>
            <p:ph type="body" idx="1"/>
          </p:nvPr>
        </p:nvSpPr>
        <p:spPr/>
        <p:txBody>
          <a:bodyPr/>
          <a:lstStyle/>
          <a:p>
            <a:pPr eaLnBrk="1" hangingPunct="1"/>
            <a:r>
              <a:rPr lang="en-US" sz="2800" smtClean="0"/>
              <a:t>Identify problem brought about by diagnostic study rather than the diagnostic study itself</a:t>
            </a:r>
          </a:p>
          <a:p>
            <a:pPr lvl="1" eaLnBrk="1" hangingPunct="1"/>
            <a:r>
              <a:rPr lang="en-US" sz="2400" smtClean="0"/>
              <a:t>Correct:  Anxiety related to lack of knowledge about cardiac catheterization as evidenced by hyperventilation and profuse sweating each time cardiac catheterization is discussed</a:t>
            </a:r>
          </a:p>
          <a:p>
            <a:pPr lvl="1" eaLnBrk="1" hangingPunct="1"/>
            <a:r>
              <a:rPr lang="en-US" sz="2400" smtClean="0"/>
              <a:t>Incorrect:  Anxiety related to cardiac catheterization</a:t>
            </a:r>
          </a:p>
          <a:p>
            <a:pPr lvl="1" eaLnBrk="1" hangingPunct="1">
              <a:buFont typeface="Wingdings" pitchFamily="-65" charset="2"/>
              <a:buNone/>
            </a:pPr>
            <a:endParaRPr lang="en-US" sz="240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pPr eaLnBrk="1" hangingPunct="1"/>
            <a:r>
              <a:rPr lang="en-US" smtClean="0"/>
              <a:t>Avoiding Errors</a:t>
            </a:r>
          </a:p>
        </p:txBody>
      </p:sp>
      <p:sp>
        <p:nvSpPr>
          <p:cNvPr id="47107" name="Rectangle 3"/>
          <p:cNvSpPr>
            <a:spLocks noGrp="1" noChangeArrowheads="1"/>
          </p:cNvSpPr>
          <p:nvPr>
            <p:ph type="body" idx="1"/>
          </p:nvPr>
        </p:nvSpPr>
        <p:spPr/>
        <p:txBody>
          <a:bodyPr/>
          <a:lstStyle/>
          <a:p>
            <a:pPr eaLnBrk="1" hangingPunct="1"/>
            <a:r>
              <a:rPr lang="en-US" smtClean="0"/>
              <a:t>Identify the diagnostic category rather than the symptom</a:t>
            </a:r>
          </a:p>
          <a:p>
            <a:pPr lvl="1" eaLnBrk="1" hangingPunct="1"/>
            <a:r>
              <a:rPr lang="en-US" smtClean="0"/>
              <a:t>Correct:  Altered breathing pattern related to excessive mucus production as evidenced by coughing and drooling</a:t>
            </a:r>
          </a:p>
          <a:p>
            <a:pPr lvl="1" eaLnBrk="1" hangingPunct="1"/>
            <a:r>
              <a:rPr lang="en-US" smtClean="0"/>
              <a:t>Incorrect:  Cough related to excessive mucus production</a:t>
            </a:r>
          </a:p>
          <a:p>
            <a:pPr lvl="1" eaLnBrk="1" hangingPunct="1">
              <a:buFont typeface="Wingdings" pitchFamily="-65" charset="2"/>
              <a:buNone/>
            </a:pPr>
            <a:endParaRPr lang="en-US"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3"/>
          <p:cNvSpPr>
            <a:spLocks noGrp="1" noChangeArrowheads="1"/>
          </p:cNvSpPr>
          <p:nvPr>
            <p:ph type="body" idx="1"/>
          </p:nvPr>
        </p:nvSpPr>
        <p:spPr/>
        <p:txBody>
          <a:bodyPr/>
          <a:lstStyle/>
          <a:p>
            <a:pPr eaLnBrk="1" hangingPunct="1"/>
            <a:r>
              <a:rPr lang="en-US" smtClean="0"/>
              <a:t>Doenges, M. E., &amp; Moorhouse, M. F. (2008). </a:t>
            </a:r>
            <a:r>
              <a:rPr lang="en-US" i="1" smtClean="0"/>
              <a:t>Application of nursing process and</a:t>
            </a:r>
            <a:r>
              <a:rPr lang="en-US" smtClean="0"/>
              <a:t> </a:t>
            </a:r>
            <a:r>
              <a:rPr lang="en-US" i="1" smtClean="0"/>
              <a:t>nursing diagnosis: An interactive text for diagnostic reasoning</a:t>
            </a:r>
            <a:r>
              <a:rPr lang="en-US" smtClean="0"/>
              <a:t> (5th ed.). Philadelphia: F. A. Davis.</a:t>
            </a:r>
          </a:p>
          <a:p>
            <a:pPr eaLnBrk="1" hangingPunct="1">
              <a:buFont typeface="Wingdings" pitchFamily="-65" charset="2"/>
              <a:buNone/>
            </a:pPr>
            <a:endParaRPr lang="en-US" smtClean="0"/>
          </a:p>
        </p:txBody>
      </p:sp>
      <p:sp>
        <p:nvSpPr>
          <p:cNvPr id="18435" name="Title 5"/>
          <p:cNvSpPr>
            <a:spLocks noGrp="1"/>
          </p:cNvSpPr>
          <p:nvPr>
            <p:ph type="title"/>
          </p:nvPr>
        </p:nvSpPr>
        <p:spPr/>
        <p:txBody>
          <a:bodyPr/>
          <a:lstStyle/>
          <a:p>
            <a:pPr eaLnBrk="1" hangingPunct="1"/>
            <a:r>
              <a:rPr lang="en-US" smtClean="0"/>
              <a:t>Reference</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pPr eaLnBrk="1" hangingPunct="1"/>
            <a:r>
              <a:rPr lang="en-US" smtClean="0"/>
              <a:t>Avoiding Errors</a:t>
            </a:r>
          </a:p>
        </p:txBody>
      </p:sp>
      <p:sp>
        <p:nvSpPr>
          <p:cNvPr id="48131" name="Rectangle 3"/>
          <p:cNvSpPr>
            <a:spLocks noGrp="1" noChangeArrowheads="1"/>
          </p:cNvSpPr>
          <p:nvPr>
            <p:ph type="body" idx="1"/>
          </p:nvPr>
        </p:nvSpPr>
        <p:spPr/>
        <p:txBody>
          <a:bodyPr/>
          <a:lstStyle/>
          <a:p>
            <a:pPr eaLnBrk="1" hangingPunct="1"/>
            <a:r>
              <a:rPr lang="en-US" smtClean="0"/>
              <a:t>Identify the patient response to the equipment or treatment rather than the equipment itself</a:t>
            </a:r>
          </a:p>
          <a:p>
            <a:pPr lvl="1" eaLnBrk="1" hangingPunct="1"/>
            <a:r>
              <a:rPr lang="en-US" smtClean="0"/>
              <a:t>Correct:  Impaired physical mobility related to weakness and fatigue</a:t>
            </a:r>
          </a:p>
          <a:p>
            <a:pPr lvl="1" eaLnBrk="1" hangingPunct="1"/>
            <a:r>
              <a:rPr lang="en-US" smtClean="0"/>
              <a:t>Incorrect:  Impaired physical mobility related to cast</a:t>
            </a:r>
          </a:p>
          <a:p>
            <a:pPr lvl="1" eaLnBrk="1" hangingPunct="1">
              <a:buFont typeface="Wingdings" pitchFamily="-65" charset="2"/>
              <a:buNone/>
            </a:pPr>
            <a:endParaRPr lang="en-US"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pPr eaLnBrk="1" hangingPunct="1"/>
            <a:r>
              <a:rPr lang="en-US" smtClean="0"/>
              <a:t>Avoiding Errors</a:t>
            </a:r>
          </a:p>
        </p:txBody>
      </p:sp>
      <p:sp>
        <p:nvSpPr>
          <p:cNvPr id="49155" name="Rectangle 3"/>
          <p:cNvSpPr>
            <a:spLocks noGrp="1" noChangeArrowheads="1"/>
          </p:cNvSpPr>
          <p:nvPr>
            <p:ph type="body" idx="1"/>
          </p:nvPr>
        </p:nvSpPr>
        <p:spPr/>
        <p:txBody>
          <a:bodyPr/>
          <a:lstStyle/>
          <a:p>
            <a:pPr eaLnBrk="1" hangingPunct="1"/>
            <a:r>
              <a:rPr lang="en-US" smtClean="0"/>
              <a:t>Identify associated factors, avoid legally inadvisable and judgmental statements</a:t>
            </a:r>
          </a:p>
          <a:p>
            <a:pPr lvl="1" eaLnBrk="1" hangingPunct="1"/>
            <a:r>
              <a:rPr lang="en-US" smtClean="0"/>
              <a:t>Correct:  Altered family processes related to social deviance by family member</a:t>
            </a:r>
          </a:p>
          <a:p>
            <a:pPr lvl="1" eaLnBrk="1" hangingPunct="1"/>
            <a:r>
              <a:rPr lang="en-US" smtClean="0"/>
              <a:t>Incorrect:  Fear related to frequent beatings by husband</a:t>
            </a:r>
          </a:p>
          <a:p>
            <a:pPr lvl="1" eaLnBrk="1" hangingPunct="1">
              <a:buFont typeface="Wingdings" pitchFamily="-65" charset="2"/>
              <a:buNone/>
            </a:pPr>
            <a:endParaRPr lang="en-US"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914400" y="609600"/>
            <a:ext cx="7158038" cy="754063"/>
          </a:xfrm>
        </p:spPr>
        <p:txBody>
          <a:bodyPr/>
          <a:lstStyle/>
          <a:p>
            <a:pPr eaLnBrk="1" hangingPunct="1"/>
            <a:r>
              <a:rPr lang="en-US" smtClean="0"/>
              <a:t>Case Scenario</a:t>
            </a:r>
          </a:p>
        </p:txBody>
      </p:sp>
      <p:sp>
        <p:nvSpPr>
          <p:cNvPr id="50179" name="Rectangle 3"/>
          <p:cNvSpPr>
            <a:spLocks noGrp="1" noChangeArrowheads="1"/>
          </p:cNvSpPr>
          <p:nvPr>
            <p:ph type="body" idx="1"/>
          </p:nvPr>
        </p:nvSpPr>
        <p:spPr>
          <a:xfrm>
            <a:off x="495300" y="1295400"/>
            <a:ext cx="8153400" cy="5257800"/>
          </a:xfrm>
        </p:spPr>
        <p:txBody>
          <a:bodyPr/>
          <a:lstStyle/>
          <a:p>
            <a:pPr eaLnBrk="1" hangingPunct="1">
              <a:lnSpc>
                <a:spcPct val="90000"/>
              </a:lnSpc>
              <a:buFont typeface="Wingdings" pitchFamily="-65" charset="2"/>
              <a:buNone/>
            </a:pPr>
            <a:r>
              <a:rPr lang="en-US" sz="2800" smtClean="0"/>
              <a:t>		</a:t>
            </a:r>
          </a:p>
          <a:p>
            <a:pPr lvl="1" eaLnBrk="1" hangingPunct="1">
              <a:lnSpc>
                <a:spcPct val="90000"/>
              </a:lnSpc>
              <a:buFont typeface="Wingdings" pitchFamily="-65" charset="2"/>
              <a:buNone/>
            </a:pPr>
            <a:r>
              <a:rPr lang="en-US" sz="2400" smtClean="0"/>
              <a:t>81 y.o. male S/P CVA admitted to ECF for custodial care.  History includes:</a:t>
            </a:r>
          </a:p>
          <a:p>
            <a:pPr lvl="1" eaLnBrk="1" hangingPunct="1">
              <a:lnSpc>
                <a:spcPct val="90000"/>
              </a:lnSpc>
            </a:pPr>
            <a:r>
              <a:rPr lang="en-US" sz="2400" smtClean="0"/>
              <a:t>Poor PO intake x 2 weeks</a:t>
            </a:r>
          </a:p>
          <a:p>
            <a:pPr lvl="1" eaLnBrk="1" hangingPunct="1">
              <a:lnSpc>
                <a:spcPct val="90000"/>
              </a:lnSpc>
            </a:pPr>
            <a:r>
              <a:rPr lang="en-US" sz="2400" smtClean="0"/>
              <a:t>No bowel movement x 3 days</a:t>
            </a:r>
          </a:p>
          <a:p>
            <a:pPr lvl="1" eaLnBrk="1" hangingPunct="1">
              <a:lnSpc>
                <a:spcPct val="90000"/>
              </a:lnSpc>
            </a:pPr>
            <a:r>
              <a:rPr lang="en-US" sz="2400" smtClean="0"/>
              <a:t>Unable to perform ADL’s independently</a:t>
            </a:r>
          </a:p>
          <a:p>
            <a:pPr lvl="2" eaLnBrk="1" hangingPunct="1">
              <a:lnSpc>
                <a:spcPct val="90000"/>
              </a:lnSpc>
            </a:pPr>
            <a:r>
              <a:rPr lang="en-US" smtClean="0"/>
              <a:t>uses FWW in home or W/C on outing-last 2 weeks has had very limited ambulation related to viral illness</a:t>
            </a:r>
          </a:p>
          <a:p>
            <a:pPr lvl="2" eaLnBrk="1" hangingPunct="1">
              <a:lnSpc>
                <a:spcPct val="90000"/>
              </a:lnSpc>
            </a:pPr>
            <a:r>
              <a:rPr lang="en-US" smtClean="0"/>
              <a:t>requires set-up for meals and encouragement with fluid intake</a:t>
            </a:r>
          </a:p>
          <a:p>
            <a:pPr lvl="2" eaLnBrk="1" hangingPunct="1">
              <a:lnSpc>
                <a:spcPct val="90000"/>
              </a:lnSpc>
            </a:pPr>
            <a:r>
              <a:rPr lang="en-US" smtClean="0"/>
              <a:t>uses adult pads for bladder incontinence </a:t>
            </a:r>
          </a:p>
          <a:p>
            <a:pPr lvl="2" eaLnBrk="1" hangingPunct="1">
              <a:lnSpc>
                <a:spcPct val="90000"/>
              </a:lnSpc>
            </a:pPr>
            <a:r>
              <a:rPr lang="en-US" smtClean="0"/>
              <a:t>requires assistance with showers</a:t>
            </a:r>
          </a:p>
          <a:p>
            <a:pPr eaLnBrk="1" hangingPunct="1">
              <a:lnSpc>
                <a:spcPct val="90000"/>
              </a:lnSpc>
            </a:pPr>
            <a:endParaRPr lang="en-US" sz="2800"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itle 1"/>
          <p:cNvSpPr>
            <a:spLocks noGrp="1"/>
          </p:cNvSpPr>
          <p:nvPr>
            <p:ph type="title"/>
          </p:nvPr>
        </p:nvSpPr>
        <p:spPr/>
        <p:txBody>
          <a:bodyPr/>
          <a:lstStyle/>
          <a:p>
            <a:pPr eaLnBrk="1" hangingPunct="1"/>
            <a:r>
              <a:rPr lang="en-US" smtClean="0"/>
              <a:t>Summary</a:t>
            </a:r>
          </a:p>
        </p:txBody>
      </p:sp>
      <p:sp>
        <p:nvSpPr>
          <p:cNvPr id="52227" name="Content Placeholder 2"/>
          <p:cNvSpPr>
            <a:spLocks noGrp="1"/>
          </p:cNvSpPr>
          <p:nvPr>
            <p:ph idx="1"/>
          </p:nvPr>
        </p:nvSpPr>
        <p:spPr/>
        <p:txBody>
          <a:bodyPr/>
          <a:lstStyle/>
          <a:p>
            <a:pPr eaLnBrk="1" hangingPunct="1">
              <a:buFont typeface="Wingdings" pitchFamily="-65" charset="2"/>
              <a:buNone/>
            </a:pPr>
            <a:r>
              <a:rPr lang="en-US" smtClean="0"/>
              <a:t>The Nursing Diagnosis:</a:t>
            </a:r>
          </a:p>
          <a:p>
            <a:pPr eaLnBrk="1" hangingPunct="1"/>
            <a:r>
              <a:rPr lang="en-US" smtClean="0"/>
              <a:t>Addresses human responses to actual and potential health concerns</a:t>
            </a:r>
          </a:p>
          <a:p>
            <a:pPr eaLnBrk="1" hangingPunct="1"/>
            <a:r>
              <a:rPr lang="en-US" smtClean="0"/>
              <a:t>Provides a common language for nurses and other healthcare professionals and promotes identification of appropriate patient goals</a:t>
            </a:r>
          </a:p>
          <a:p>
            <a:pPr eaLnBrk="1" hangingPunct="1"/>
            <a:endParaRPr lang="en-US"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1"/>
          <p:cNvSpPr>
            <a:spLocks noGrp="1"/>
          </p:cNvSpPr>
          <p:nvPr>
            <p:ph type="title"/>
          </p:nvPr>
        </p:nvSpPr>
        <p:spPr/>
        <p:txBody>
          <a:bodyPr/>
          <a:lstStyle/>
          <a:p>
            <a:pPr eaLnBrk="1" hangingPunct="1"/>
            <a:r>
              <a:rPr lang="en-US" smtClean="0"/>
              <a:t>Summary- (continued)</a:t>
            </a:r>
          </a:p>
        </p:txBody>
      </p:sp>
      <p:sp>
        <p:nvSpPr>
          <p:cNvPr id="53251" name="Content Placeholder 2"/>
          <p:cNvSpPr>
            <a:spLocks noGrp="1"/>
          </p:cNvSpPr>
          <p:nvPr>
            <p:ph idx="1"/>
          </p:nvPr>
        </p:nvSpPr>
        <p:spPr/>
        <p:txBody>
          <a:bodyPr/>
          <a:lstStyle/>
          <a:p>
            <a:pPr eaLnBrk="1" hangingPunct="1"/>
            <a:r>
              <a:rPr lang="en-US" smtClean="0"/>
              <a:t>Is a conclusion drawn from data with patient needs amenable to treatment by nurses</a:t>
            </a:r>
          </a:p>
          <a:p>
            <a:pPr eaLnBrk="1" hangingPunct="1"/>
            <a:r>
              <a:rPr lang="en-US" smtClean="0"/>
              <a:t>Must be supported by data</a:t>
            </a:r>
          </a:p>
          <a:p>
            <a:pPr eaLnBrk="1" hangingPunct="1"/>
            <a:r>
              <a:rPr lang="en-US" smtClean="0"/>
              <a:t>The nursing diagnosis changes as patient progresses through various stages of illness</a:t>
            </a:r>
          </a:p>
          <a:p>
            <a:pPr eaLnBrk="1" hangingPunct="1">
              <a:buFont typeface="Wingdings" pitchFamily="-65" charset="2"/>
              <a:buNone/>
            </a:pPr>
            <a:endParaRPr lang="en-US"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1"/>
          <p:cNvSpPr>
            <a:spLocks noGrp="1"/>
          </p:cNvSpPr>
          <p:nvPr>
            <p:ph type="title"/>
          </p:nvPr>
        </p:nvSpPr>
        <p:spPr/>
        <p:txBody>
          <a:bodyPr/>
          <a:lstStyle/>
          <a:p>
            <a:pPr eaLnBrk="1" hangingPunct="1"/>
            <a:r>
              <a:rPr lang="en-US" smtClean="0"/>
              <a:t>Summary- (continued)</a:t>
            </a:r>
          </a:p>
        </p:txBody>
      </p:sp>
      <p:sp>
        <p:nvSpPr>
          <p:cNvPr id="54275" name="Content Placeholder 2"/>
          <p:cNvSpPr>
            <a:spLocks noGrp="1"/>
          </p:cNvSpPr>
          <p:nvPr>
            <p:ph idx="1"/>
          </p:nvPr>
        </p:nvSpPr>
        <p:spPr/>
        <p:txBody>
          <a:bodyPr/>
          <a:lstStyle/>
          <a:p>
            <a:pPr eaLnBrk="1" hangingPunct="1"/>
            <a:r>
              <a:rPr lang="en-US" smtClean="0"/>
              <a:t>There are six steps for diagnostic reasoning</a:t>
            </a:r>
          </a:p>
          <a:p>
            <a:pPr eaLnBrk="1" hangingPunct="1"/>
            <a:r>
              <a:rPr lang="en-US" smtClean="0"/>
              <a:t>Be specific when writing diagnosis and “related to” statement</a:t>
            </a:r>
          </a:p>
          <a:p>
            <a:pPr eaLnBrk="1" hangingPunct="1"/>
            <a:r>
              <a:rPr lang="en-US" smtClean="0"/>
              <a:t>Important to focus intervention on the roots of human response</a:t>
            </a:r>
          </a:p>
          <a:p>
            <a:pPr eaLnBrk="1" hangingPunct="1"/>
            <a:endParaRPr lang="en-US"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US" sz="3200" smtClean="0"/>
              <a:t>Competencies for Chapter 3: The Diagnosis or Need Identification Step</a:t>
            </a:r>
          </a:p>
        </p:txBody>
      </p:sp>
      <p:sp>
        <p:nvSpPr>
          <p:cNvPr id="19459" name="Rectangle 3"/>
          <p:cNvSpPr>
            <a:spLocks noGrp="1" noChangeArrowheads="1"/>
          </p:cNvSpPr>
          <p:nvPr>
            <p:ph type="body" idx="1"/>
          </p:nvPr>
        </p:nvSpPr>
        <p:spPr/>
        <p:txBody>
          <a:bodyPr/>
          <a:lstStyle/>
          <a:p>
            <a:pPr marL="609600" indent="-609600" eaLnBrk="1" hangingPunct="1">
              <a:lnSpc>
                <a:spcPct val="80000"/>
              </a:lnSpc>
            </a:pPr>
            <a:r>
              <a:rPr lang="en-US" sz="2800" smtClean="0"/>
              <a:t>By the end of this unit the student will:</a:t>
            </a:r>
          </a:p>
          <a:p>
            <a:pPr marL="982663" lvl="1" indent="-533400" eaLnBrk="1" hangingPunct="1">
              <a:lnSpc>
                <a:spcPct val="80000"/>
              </a:lnSpc>
              <a:buFont typeface="Wingdings" pitchFamily="-65" charset="2"/>
              <a:buAutoNum type="arabicPeriod"/>
            </a:pPr>
            <a:r>
              <a:rPr lang="en-US" smtClean="0"/>
              <a:t>List 3 purposes of the nursing diagnosis</a:t>
            </a:r>
          </a:p>
          <a:p>
            <a:pPr marL="982663" lvl="1" indent="-533400" eaLnBrk="1" hangingPunct="1">
              <a:lnSpc>
                <a:spcPct val="80000"/>
              </a:lnSpc>
              <a:buFont typeface="Wingdings" pitchFamily="-65" charset="2"/>
              <a:buAutoNum type="arabicPeriod"/>
            </a:pPr>
            <a:r>
              <a:rPr lang="en-US" smtClean="0"/>
              <a:t>Differentiate between nursing and medical diagnoses</a:t>
            </a:r>
          </a:p>
          <a:p>
            <a:pPr marL="982663" lvl="1" indent="-533400" eaLnBrk="1" hangingPunct="1">
              <a:lnSpc>
                <a:spcPct val="80000"/>
              </a:lnSpc>
              <a:buFont typeface="Wingdings" pitchFamily="-65" charset="2"/>
              <a:buAutoNum type="arabicPeriod"/>
            </a:pPr>
            <a:r>
              <a:rPr lang="en-US" smtClean="0"/>
              <a:t>Define 4 types of nursing diagnoses</a:t>
            </a:r>
          </a:p>
          <a:p>
            <a:pPr marL="982663" lvl="1" indent="-533400" eaLnBrk="1" hangingPunct="1">
              <a:lnSpc>
                <a:spcPct val="80000"/>
              </a:lnSpc>
              <a:buFont typeface="Wingdings" pitchFamily="-65" charset="2"/>
              <a:buAutoNum type="arabicPeriod"/>
            </a:pPr>
            <a:r>
              <a:rPr lang="en-US" smtClean="0"/>
              <a:t>Define PES relating to parts of the nursing diagnosis statement</a:t>
            </a:r>
          </a:p>
          <a:p>
            <a:pPr marL="982663" lvl="1" indent="-533400" eaLnBrk="1" hangingPunct="1">
              <a:lnSpc>
                <a:spcPct val="80000"/>
              </a:lnSpc>
              <a:buFont typeface="Wingdings" pitchFamily="-65" charset="2"/>
              <a:buAutoNum type="arabicPeriod"/>
            </a:pPr>
            <a:r>
              <a:rPr lang="en-US" smtClean="0"/>
              <a:t>Identify the 6 steps involved in need identification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914400" y="381000"/>
            <a:ext cx="7158038" cy="941388"/>
          </a:xfrm>
        </p:spPr>
        <p:txBody>
          <a:bodyPr/>
          <a:lstStyle/>
          <a:p>
            <a:pPr eaLnBrk="1" hangingPunct="1"/>
            <a:r>
              <a:rPr lang="en-US" smtClean="0"/>
              <a:t>Purpose of Diagnosing</a:t>
            </a:r>
          </a:p>
        </p:txBody>
      </p:sp>
      <p:sp>
        <p:nvSpPr>
          <p:cNvPr id="20483" name="Rectangle 3"/>
          <p:cNvSpPr>
            <a:spLocks noGrp="1" noChangeArrowheads="1"/>
          </p:cNvSpPr>
          <p:nvPr>
            <p:ph type="body" idx="1"/>
          </p:nvPr>
        </p:nvSpPr>
        <p:spPr>
          <a:xfrm>
            <a:off x="685800" y="1600200"/>
            <a:ext cx="7772400" cy="4495800"/>
          </a:xfrm>
        </p:spPr>
        <p:txBody>
          <a:bodyPr/>
          <a:lstStyle/>
          <a:p>
            <a:pPr eaLnBrk="1" hangingPunct="1">
              <a:buFont typeface="Wingdings" pitchFamily="-65" charset="2"/>
              <a:buNone/>
            </a:pPr>
            <a:r>
              <a:rPr lang="en-US" smtClean="0"/>
              <a:t>To identify: </a:t>
            </a:r>
          </a:p>
          <a:p>
            <a:pPr eaLnBrk="1" hangingPunct="1"/>
            <a:r>
              <a:rPr lang="en-US" smtClean="0"/>
              <a:t>Actual and potential problems in the way the client responds to health or illness</a:t>
            </a:r>
          </a:p>
          <a:p>
            <a:pPr eaLnBrk="1" hangingPunct="1"/>
            <a:r>
              <a:rPr lang="en-US" smtClean="0"/>
              <a:t>Factors that contribute to or cause the problems (etiologies)</a:t>
            </a:r>
          </a:p>
          <a:p>
            <a:pPr eaLnBrk="1" hangingPunct="1"/>
            <a:r>
              <a:rPr lang="en-US" smtClean="0"/>
              <a:t>Strengths the client can draw on to prevent or resolve problems</a:t>
            </a:r>
          </a:p>
          <a:p>
            <a:pPr eaLnBrk="1" hangingPunct="1"/>
            <a:endParaRPr lang="en-US"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n-US" smtClean="0"/>
              <a:t>Nursing Process:</a:t>
            </a:r>
            <a:br>
              <a:rPr lang="en-US" smtClean="0"/>
            </a:br>
            <a:r>
              <a:rPr lang="en-US" smtClean="0"/>
              <a:t>Diagnosing</a:t>
            </a:r>
          </a:p>
        </p:txBody>
      </p:sp>
      <p:sp>
        <p:nvSpPr>
          <p:cNvPr id="22531" name="Rectangle 3"/>
          <p:cNvSpPr>
            <a:spLocks noGrp="1" noChangeArrowheads="1"/>
          </p:cNvSpPr>
          <p:nvPr>
            <p:ph type="body" idx="1"/>
          </p:nvPr>
        </p:nvSpPr>
        <p:spPr/>
        <p:txBody>
          <a:bodyPr/>
          <a:lstStyle/>
          <a:p>
            <a:pPr marL="609600" indent="-609600" eaLnBrk="1" hangingPunct="1">
              <a:buFont typeface="Wingdings" pitchFamily="-65" charset="2"/>
              <a:buAutoNum type="arabicPeriod"/>
            </a:pPr>
            <a:r>
              <a:rPr lang="en-US" smtClean="0"/>
              <a:t>Interpret and analyze client data to identify client strengths and health problems</a:t>
            </a:r>
          </a:p>
          <a:p>
            <a:pPr marL="990600" lvl="1" indent="-541338" eaLnBrk="1" hangingPunct="1"/>
            <a:r>
              <a:rPr lang="en-US" smtClean="0"/>
              <a:t>If data indicates a health problem treatable by independent nursing intervention</a:t>
            </a:r>
          </a:p>
          <a:p>
            <a:pPr marL="609600" indent="-609600" eaLnBrk="1" hangingPunct="1">
              <a:buFont typeface="Wingdings" pitchFamily="-65" charset="2"/>
              <a:buAutoNum type="arabicPeriod" startAt="2"/>
            </a:pPr>
            <a:r>
              <a:rPr lang="en-US" smtClean="0"/>
              <a:t>Formulate and validate nursing diagnoses </a:t>
            </a:r>
          </a:p>
          <a:p>
            <a:pPr marL="609600" indent="-609600" eaLnBrk="1" hangingPunct="1">
              <a:buFont typeface="Wingdings" pitchFamily="-65" charset="2"/>
              <a:buNone/>
            </a:pPr>
            <a:endParaRPr lang="en-US"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3"/>
          <p:cNvSpPr>
            <a:spLocks noGrp="1" noChangeArrowheads="1"/>
          </p:cNvSpPr>
          <p:nvPr>
            <p:ph type="body" idx="1"/>
          </p:nvPr>
        </p:nvSpPr>
        <p:spPr>
          <a:xfrm>
            <a:off x="685800" y="1676400"/>
            <a:ext cx="7772400" cy="4724400"/>
          </a:xfrm>
        </p:spPr>
        <p:txBody>
          <a:bodyPr/>
          <a:lstStyle/>
          <a:p>
            <a:pPr eaLnBrk="1" hangingPunct="1">
              <a:lnSpc>
                <a:spcPct val="90000"/>
              </a:lnSpc>
            </a:pPr>
            <a:r>
              <a:rPr lang="en-US" smtClean="0"/>
              <a:t>Is there a </a:t>
            </a:r>
            <a:r>
              <a:rPr lang="en-US" b="1" smtClean="0"/>
              <a:t>health problem</a:t>
            </a:r>
            <a:r>
              <a:rPr lang="en-US" smtClean="0"/>
              <a:t>? </a:t>
            </a:r>
          </a:p>
          <a:p>
            <a:pPr eaLnBrk="1" hangingPunct="1">
              <a:lnSpc>
                <a:spcPct val="90000"/>
              </a:lnSpc>
            </a:pPr>
            <a:endParaRPr lang="en-US" smtClean="0"/>
          </a:p>
          <a:p>
            <a:pPr eaLnBrk="1" hangingPunct="1">
              <a:lnSpc>
                <a:spcPct val="90000"/>
              </a:lnSpc>
            </a:pPr>
            <a:r>
              <a:rPr lang="en-US" smtClean="0"/>
              <a:t>Which healthcare professional can best treat the problem? </a:t>
            </a:r>
          </a:p>
          <a:p>
            <a:pPr eaLnBrk="1" hangingPunct="1">
              <a:lnSpc>
                <a:spcPct val="90000"/>
              </a:lnSpc>
              <a:buFont typeface="Wingdings" pitchFamily="-65" charset="2"/>
              <a:buNone/>
            </a:pPr>
            <a:endParaRPr lang="en-US" smtClean="0"/>
          </a:p>
          <a:p>
            <a:pPr eaLnBrk="1" hangingPunct="1">
              <a:lnSpc>
                <a:spcPct val="90000"/>
              </a:lnSpc>
            </a:pPr>
            <a:r>
              <a:rPr lang="en-US" smtClean="0"/>
              <a:t>What problems can be managed by </a:t>
            </a:r>
            <a:r>
              <a:rPr lang="en-US" b="1" smtClean="0"/>
              <a:t>nursing</a:t>
            </a:r>
            <a:r>
              <a:rPr lang="en-US" smtClean="0"/>
              <a:t> intervention?</a:t>
            </a:r>
          </a:p>
          <a:p>
            <a:pPr eaLnBrk="1" hangingPunct="1">
              <a:lnSpc>
                <a:spcPct val="90000"/>
              </a:lnSpc>
            </a:pPr>
            <a:endParaRPr lang="en-US" smtClean="0"/>
          </a:p>
          <a:p>
            <a:pPr lvl="1" eaLnBrk="1" hangingPunct="1">
              <a:lnSpc>
                <a:spcPct val="90000"/>
              </a:lnSpc>
            </a:pPr>
            <a:endParaRPr lang="en-US" smtClean="0"/>
          </a:p>
          <a:p>
            <a:pPr lvl="1" eaLnBrk="1" hangingPunct="1">
              <a:lnSpc>
                <a:spcPct val="90000"/>
              </a:lnSpc>
              <a:buFont typeface="Wingdings" pitchFamily="-65" charset="2"/>
              <a:buNone/>
            </a:pPr>
            <a:endParaRPr lang="en-US" smtClean="0"/>
          </a:p>
        </p:txBody>
      </p:sp>
      <p:sp>
        <p:nvSpPr>
          <p:cNvPr id="24579" name="Rectangle 4"/>
          <p:cNvSpPr>
            <a:spLocks noGrp="1" noChangeArrowheads="1"/>
          </p:cNvSpPr>
          <p:nvPr>
            <p:ph type="title"/>
          </p:nvPr>
        </p:nvSpPr>
        <p:spPr>
          <a:xfrm>
            <a:off x="914400" y="609600"/>
            <a:ext cx="7158038" cy="754063"/>
          </a:xfrm>
        </p:spPr>
        <p:txBody>
          <a:bodyPr/>
          <a:lstStyle/>
          <a:p>
            <a:pPr eaLnBrk="1" hangingPunct="1"/>
            <a:r>
              <a:rPr lang="en-US" smtClean="0"/>
              <a:t>Interpret/analyze client data</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914400" y="381000"/>
            <a:ext cx="7158038" cy="1036638"/>
          </a:xfrm>
        </p:spPr>
        <p:txBody>
          <a:bodyPr/>
          <a:lstStyle/>
          <a:p>
            <a:pPr eaLnBrk="1" hangingPunct="1"/>
            <a:r>
              <a:rPr lang="en-US" smtClean="0"/>
              <a:t>Focus of Nursing Diagnosis</a:t>
            </a:r>
          </a:p>
        </p:txBody>
      </p:sp>
      <p:sp>
        <p:nvSpPr>
          <p:cNvPr id="26627" name="Rectangle 3"/>
          <p:cNvSpPr>
            <a:spLocks noGrp="1" noChangeArrowheads="1"/>
          </p:cNvSpPr>
          <p:nvPr>
            <p:ph type="body" idx="1"/>
          </p:nvPr>
        </p:nvSpPr>
        <p:spPr>
          <a:xfrm>
            <a:off x="685800" y="1447800"/>
            <a:ext cx="7772400" cy="4648200"/>
          </a:xfrm>
        </p:spPr>
        <p:txBody>
          <a:bodyPr/>
          <a:lstStyle/>
          <a:p>
            <a:pPr eaLnBrk="1" hangingPunct="1"/>
            <a:r>
              <a:rPr lang="en-US" sz="2800" b="1" smtClean="0"/>
              <a:t>Medical Diagnosis</a:t>
            </a:r>
            <a:r>
              <a:rPr lang="en-US" sz="2800" smtClean="0"/>
              <a:t> – identify diseases, describes problems, treated by a physician (narrow focus)</a:t>
            </a:r>
          </a:p>
          <a:p>
            <a:pPr eaLnBrk="1" hangingPunct="1">
              <a:buFont typeface="Wingdings" pitchFamily="-65" charset="2"/>
              <a:buNone/>
            </a:pPr>
            <a:endParaRPr lang="en-US" sz="2800" smtClean="0"/>
          </a:p>
          <a:p>
            <a:pPr eaLnBrk="1" hangingPunct="1"/>
            <a:r>
              <a:rPr lang="en-US" sz="2800" b="1" smtClean="0"/>
              <a:t>Nursing Diagnosis</a:t>
            </a:r>
            <a:r>
              <a:rPr lang="en-US" sz="2800" smtClean="0"/>
              <a:t> – focus on human response to disease process (holistic view)</a:t>
            </a:r>
          </a:p>
          <a:p>
            <a:pPr eaLnBrk="1" hangingPunct="1">
              <a:buFont typeface="Wingdings" pitchFamily="-65" charset="2"/>
              <a:buNone/>
            </a:pPr>
            <a:endParaRPr lang="en-US" sz="2800" smtClean="0"/>
          </a:p>
          <a:p>
            <a:pPr eaLnBrk="1" hangingPunct="1"/>
            <a:r>
              <a:rPr lang="en-US" sz="2800" smtClean="0"/>
              <a:t>The </a:t>
            </a:r>
            <a:r>
              <a:rPr lang="en-US" sz="2800" b="1" smtClean="0"/>
              <a:t>Nursing Diagnosis </a:t>
            </a:r>
            <a:r>
              <a:rPr lang="en-US" sz="2800" smtClean="0"/>
              <a:t>is a conclusion drawn from data with needs amenable to treatment by nurses</a:t>
            </a:r>
          </a:p>
          <a:p>
            <a:pPr eaLnBrk="1" hangingPunct="1">
              <a:buFont typeface="Wingdings" pitchFamily="-65" charset="2"/>
              <a:buNone/>
            </a:pPr>
            <a:endParaRPr lang="en-US" sz="2800" smtClean="0"/>
          </a:p>
          <a:p>
            <a:pPr eaLnBrk="1" hangingPunct="1">
              <a:buFont typeface="Wingdings" pitchFamily="-65" charset="2"/>
              <a:buNone/>
            </a:pPr>
            <a:endParaRPr lang="en-US" sz="2800" smtClean="0"/>
          </a:p>
          <a:p>
            <a:pPr eaLnBrk="1" hangingPunct="1"/>
            <a:endParaRPr lang="en-US" sz="280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914400" y="381000"/>
            <a:ext cx="7158038" cy="1036638"/>
          </a:xfrm>
        </p:spPr>
        <p:txBody>
          <a:bodyPr/>
          <a:lstStyle/>
          <a:p>
            <a:pPr eaLnBrk="1" hangingPunct="1"/>
            <a:r>
              <a:rPr lang="en-US" smtClean="0"/>
              <a:t>Interpret/Analyze Client Data</a:t>
            </a:r>
          </a:p>
        </p:txBody>
      </p:sp>
      <p:sp>
        <p:nvSpPr>
          <p:cNvPr id="28675" name="Rectangle 3"/>
          <p:cNvSpPr>
            <a:spLocks noGrp="1" noChangeArrowheads="1"/>
          </p:cNvSpPr>
          <p:nvPr>
            <p:ph type="body" idx="1"/>
          </p:nvPr>
        </p:nvSpPr>
        <p:spPr>
          <a:xfrm>
            <a:off x="685800" y="1600200"/>
            <a:ext cx="7772400" cy="4495800"/>
          </a:xfrm>
        </p:spPr>
        <p:txBody>
          <a:bodyPr/>
          <a:lstStyle/>
          <a:p>
            <a:pPr eaLnBrk="1" hangingPunct="1">
              <a:lnSpc>
                <a:spcPct val="90000"/>
              </a:lnSpc>
            </a:pPr>
            <a:r>
              <a:rPr lang="en-US" sz="2800" smtClean="0"/>
              <a:t>Interpretation begins at assessment</a:t>
            </a:r>
          </a:p>
          <a:p>
            <a:pPr eaLnBrk="1" hangingPunct="1">
              <a:lnSpc>
                <a:spcPct val="90000"/>
              </a:lnSpc>
            </a:pPr>
            <a:r>
              <a:rPr lang="en-US" sz="2800" smtClean="0"/>
              <a:t> Diagnosis must be supported by data</a:t>
            </a:r>
          </a:p>
          <a:p>
            <a:pPr eaLnBrk="1" hangingPunct="1">
              <a:lnSpc>
                <a:spcPct val="90000"/>
              </a:lnSpc>
            </a:pPr>
            <a:r>
              <a:rPr lang="en-US" sz="2800" smtClean="0"/>
              <a:t>Look for clusters, strengths, problems, potential problems </a:t>
            </a:r>
          </a:p>
          <a:p>
            <a:pPr eaLnBrk="1" hangingPunct="1">
              <a:lnSpc>
                <a:spcPct val="90000"/>
              </a:lnSpc>
            </a:pPr>
            <a:r>
              <a:rPr lang="en-US" sz="2800" smtClean="0"/>
              <a:t>Draw conclusions</a:t>
            </a:r>
          </a:p>
          <a:p>
            <a:pPr lvl="1" eaLnBrk="1" hangingPunct="1">
              <a:lnSpc>
                <a:spcPct val="90000"/>
              </a:lnSpc>
            </a:pPr>
            <a:r>
              <a:rPr lang="en-US" sz="2400" smtClean="0"/>
              <a:t>No problem</a:t>
            </a:r>
          </a:p>
          <a:p>
            <a:pPr lvl="1" eaLnBrk="1" hangingPunct="1">
              <a:lnSpc>
                <a:spcPct val="90000"/>
              </a:lnSpc>
            </a:pPr>
            <a:r>
              <a:rPr lang="en-US" sz="2400" smtClean="0"/>
              <a:t>Possible problem</a:t>
            </a:r>
          </a:p>
          <a:p>
            <a:pPr lvl="1" eaLnBrk="1" hangingPunct="1">
              <a:lnSpc>
                <a:spcPct val="90000"/>
              </a:lnSpc>
            </a:pPr>
            <a:r>
              <a:rPr lang="en-US" sz="2400" smtClean="0"/>
              <a:t>Actual or potential nursing diagnosis</a:t>
            </a:r>
          </a:p>
          <a:p>
            <a:pPr lvl="1" eaLnBrk="1" hangingPunct="1">
              <a:lnSpc>
                <a:spcPct val="90000"/>
              </a:lnSpc>
              <a:buFont typeface="Wingdings" pitchFamily="-65" charset="2"/>
              <a:buNone/>
            </a:pPr>
            <a:endParaRPr lang="en-US" sz="2400" smtClean="0"/>
          </a:p>
          <a:p>
            <a:pPr eaLnBrk="1" hangingPunct="1">
              <a:lnSpc>
                <a:spcPct val="90000"/>
              </a:lnSpc>
            </a:pPr>
            <a:endParaRPr lang="en-US" sz="280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990600" y="762000"/>
            <a:ext cx="7158038" cy="754063"/>
          </a:xfrm>
        </p:spPr>
        <p:txBody>
          <a:bodyPr/>
          <a:lstStyle/>
          <a:p>
            <a:pPr eaLnBrk="1" hangingPunct="1"/>
            <a:r>
              <a:rPr lang="en-US" smtClean="0"/>
              <a:t>Formulate/Validate </a:t>
            </a:r>
            <a:br>
              <a:rPr lang="en-US" smtClean="0"/>
            </a:br>
            <a:r>
              <a:rPr lang="en-US" smtClean="0"/>
              <a:t>Nursing Diagnoses</a:t>
            </a:r>
          </a:p>
        </p:txBody>
      </p:sp>
      <p:sp>
        <p:nvSpPr>
          <p:cNvPr id="30723" name="Rectangle 3"/>
          <p:cNvSpPr>
            <a:spLocks noGrp="1" noChangeArrowheads="1"/>
          </p:cNvSpPr>
          <p:nvPr>
            <p:ph type="body" idx="1"/>
          </p:nvPr>
        </p:nvSpPr>
        <p:spPr>
          <a:xfrm>
            <a:off x="1249363" y="1981200"/>
            <a:ext cx="6985000" cy="3505200"/>
          </a:xfrm>
        </p:spPr>
        <p:txBody>
          <a:bodyPr/>
          <a:lstStyle/>
          <a:p>
            <a:pPr eaLnBrk="1" hangingPunct="1">
              <a:buFont typeface="Wingdings" pitchFamily="-65" charset="2"/>
              <a:buNone/>
            </a:pPr>
            <a:r>
              <a:rPr lang="en-US" smtClean="0"/>
              <a:t>Types of Nursing Diagnosis</a:t>
            </a:r>
          </a:p>
          <a:p>
            <a:pPr lvl="1" eaLnBrk="1" hangingPunct="1"/>
            <a:r>
              <a:rPr lang="en-US" smtClean="0"/>
              <a:t>Actual Diagnoses</a:t>
            </a:r>
          </a:p>
          <a:p>
            <a:pPr lvl="1" eaLnBrk="1" hangingPunct="1"/>
            <a:r>
              <a:rPr lang="en-US" smtClean="0"/>
              <a:t>Wellness Diagnoses</a:t>
            </a:r>
          </a:p>
          <a:p>
            <a:pPr lvl="1" eaLnBrk="1" hangingPunct="1"/>
            <a:r>
              <a:rPr lang="en-US" smtClean="0"/>
              <a:t>Risk Diagnoses</a:t>
            </a:r>
          </a:p>
          <a:p>
            <a:pPr lvl="1" eaLnBrk="1" hangingPunct="1"/>
            <a:r>
              <a:rPr lang="en-US" smtClean="0"/>
              <a:t>Resolved Diagnoses</a:t>
            </a:r>
          </a:p>
          <a:p>
            <a:pPr eaLnBrk="1" hangingPunct="1"/>
            <a:endParaRPr lang="en-US" smtClean="0"/>
          </a:p>
        </p:txBody>
      </p:sp>
    </p:spTree>
  </p:cSld>
  <p:clrMapOvr>
    <a:masterClrMapping/>
  </p:clrMapOvr>
</p:sld>
</file>

<file path=ppt/theme/theme1.xml><?xml version="1.0" encoding="utf-8"?>
<a:theme xmlns:a="http://schemas.openxmlformats.org/drawingml/2006/main" name="Axis">
  <a:themeElements>
    <a:clrScheme name="Axis 8">
      <a:dk1>
        <a:srgbClr val="292929"/>
      </a:dk1>
      <a:lt1>
        <a:srgbClr val="FFFFFF"/>
      </a:lt1>
      <a:dk2>
        <a:srgbClr val="000000"/>
      </a:dk2>
      <a:lt2>
        <a:srgbClr val="808080"/>
      </a:lt2>
      <a:accent1>
        <a:srgbClr val="CC9900"/>
      </a:accent1>
      <a:accent2>
        <a:srgbClr val="CCCC99"/>
      </a:accent2>
      <a:accent3>
        <a:srgbClr val="FFFFFF"/>
      </a:accent3>
      <a:accent4>
        <a:srgbClr val="212121"/>
      </a:accent4>
      <a:accent5>
        <a:srgbClr val="E2CAAA"/>
      </a:accent5>
      <a:accent6>
        <a:srgbClr val="B9B98A"/>
      </a:accent6>
      <a:hlink>
        <a:srgbClr val="999933"/>
      </a:hlink>
      <a:folHlink>
        <a:srgbClr val="B2B2B2"/>
      </a:folHlink>
    </a:clrScheme>
    <a:fontScheme name="Axi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pitchFamily="-65"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pitchFamily="-65" charset="0"/>
          </a:defRPr>
        </a:defPPr>
      </a:lstStyle>
    </a:lnDef>
  </a:objectDefaults>
  <a:extraClrSchemeLst>
    <a:extraClrScheme>
      <a:clrScheme name="Axis 1">
        <a:dk1>
          <a:srgbClr val="080808"/>
        </a:dk1>
        <a:lt1>
          <a:srgbClr val="F8F8F8"/>
        </a:lt1>
        <a:dk2>
          <a:srgbClr val="330000"/>
        </a:dk2>
        <a:lt2>
          <a:srgbClr val="FFFFFF"/>
        </a:lt2>
        <a:accent1>
          <a:srgbClr val="FF9900"/>
        </a:accent1>
        <a:accent2>
          <a:srgbClr val="CC3300"/>
        </a:accent2>
        <a:accent3>
          <a:srgbClr val="ADAAAA"/>
        </a:accent3>
        <a:accent4>
          <a:srgbClr val="D4D4D4"/>
        </a:accent4>
        <a:accent5>
          <a:srgbClr val="FFCAAA"/>
        </a:accent5>
        <a:accent6>
          <a:srgbClr val="B92D00"/>
        </a:accent6>
        <a:hlink>
          <a:srgbClr val="CC6600"/>
        </a:hlink>
        <a:folHlink>
          <a:srgbClr val="B2B282"/>
        </a:folHlink>
      </a:clrScheme>
      <a:clrMap bg1="dk2" tx1="lt1" bg2="dk1" tx2="lt2" accent1="accent1" accent2="accent2" accent3="accent3" accent4="accent4" accent5="accent5" accent6="accent6" hlink="hlink" folHlink="folHlink"/>
    </a:extraClrScheme>
    <a:extraClrScheme>
      <a:clrScheme name="Axis 2">
        <a:dk1>
          <a:srgbClr val="333333"/>
        </a:dk1>
        <a:lt1>
          <a:srgbClr val="F8F8F8"/>
        </a:lt1>
        <a:dk2>
          <a:srgbClr val="800000"/>
        </a:dk2>
        <a:lt2>
          <a:srgbClr val="FFFFFF"/>
        </a:lt2>
        <a:accent1>
          <a:srgbClr val="CC9900"/>
        </a:accent1>
        <a:accent2>
          <a:srgbClr val="666666"/>
        </a:accent2>
        <a:accent3>
          <a:srgbClr val="C0AAAA"/>
        </a:accent3>
        <a:accent4>
          <a:srgbClr val="D4D4D4"/>
        </a:accent4>
        <a:accent5>
          <a:srgbClr val="E2CAAA"/>
        </a:accent5>
        <a:accent6>
          <a:srgbClr val="5C5C5C"/>
        </a:accent6>
        <a:hlink>
          <a:srgbClr val="CC6600"/>
        </a:hlink>
        <a:folHlink>
          <a:srgbClr val="95A587"/>
        </a:folHlink>
      </a:clrScheme>
      <a:clrMap bg1="dk2" tx1="lt1" bg2="dk1" tx2="lt2" accent1="accent1" accent2="accent2" accent3="accent3" accent4="accent4" accent5="accent5" accent6="accent6" hlink="hlink" folHlink="folHlink"/>
    </a:extraClrScheme>
    <a:extraClrScheme>
      <a:clrScheme name="Axis 3">
        <a:dk1>
          <a:srgbClr val="5F5F5F"/>
        </a:dk1>
        <a:lt1>
          <a:srgbClr val="A4BEE0"/>
        </a:lt1>
        <a:dk2>
          <a:srgbClr val="013253"/>
        </a:dk2>
        <a:lt2>
          <a:srgbClr val="FFFFFF"/>
        </a:lt2>
        <a:accent1>
          <a:srgbClr val="588480"/>
        </a:accent1>
        <a:accent2>
          <a:srgbClr val="6600FF"/>
        </a:accent2>
        <a:accent3>
          <a:srgbClr val="AAADB3"/>
        </a:accent3>
        <a:accent4>
          <a:srgbClr val="8BA2BF"/>
        </a:accent4>
        <a:accent5>
          <a:srgbClr val="B4C2C0"/>
        </a:accent5>
        <a:accent6>
          <a:srgbClr val="5C00E7"/>
        </a:accent6>
        <a:hlink>
          <a:srgbClr val="CCCC00"/>
        </a:hlink>
        <a:folHlink>
          <a:srgbClr val="5F5F5F"/>
        </a:folHlink>
      </a:clrScheme>
      <a:clrMap bg1="dk2" tx1="lt1" bg2="dk1" tx2="lt2" accent1="accent1" accent2="accent2" accent3="accent3" accent4="accent4" accent5="accent5" accent6="accent6" hlink="hlink" folHlink="folHlink"/>
    </a:extraClrScheme>
    <a:extraClrScheme>
      <a:clrScheme name="Axis 4">
        <a:dk1>
          <a:srgbClr val="003300"/>
        </a:dk1>
        <a:lt1>
          <a:srgbClr val="F8F8F8"/>
        </a:lt1>
        <a:dk2>
          <a:srgbClr val="3D4A1C"/>
        </a:dk2>
        <a:lt2>
          <a:srgbClr val="FFFFFF"/>
        </a:lt2>
        <a:accent1>
          <a:srgbClr val="99CC00"/>
        </a:accent1>
        <a:accent2>
          <a:srgbClr val="669900"/>
        </a:accent2>
        <a:accent3>
          <a:srgbClr val="AFB1AB"/>
        </a:accent3>
        <a:accent4>
          <a:srgbClr val="D4D4D4"/>
        </a:accent4>
        <a:accent5>
          <a:srgbClr val="CAE2AA"/>
        </a:accent5>
        <a:accent6>
          <a:srgbClr val="5C8A00"/>
        </a:accent6>
        <a:hlink>
          <a:srgbClr val="CC9900"/>
        </a:hlink>
        <a:folHlink>
          <a:srgbClr val="B2B282"/>
        </a:folHlink>
      </a:clrScheme>
      <a:clrMap bg1="dk2" tx1="lt1" bg2="dk1" tx2="lt2" accent1="accent1" accent2="accent2" accent3="accent3" accent4="accent4" accent5="accent5" accent6="accent6" hlink="hlink" folHlink="folHlink"/>
    </a:extraClrScheme>
    <a:extraClrScheme>
      <a:clrScheme name="Axis 5">
        <a:dk1>
          <a:srgbClr val="333333"/>
        </a:dk1>
        <a:lt1>
          <a:srgbClr val="F8F8F8"/>
        </a:lt1>
        <a:dk2>
          <a:srgbClr val="005D8C"/>
        </a:dk2>
        <a:lt2>
          <a:srgbClr val="FFFFFF"/>
        </a:lt2>
        <a:accent1>
          <a:srgbClr val="00CC99"/>
        </a:accent1>
        <a:accent2>
          <a:srgbClr val="0099CC"/>
        </a:accent2>
        <a:accent3>
          <a:srgbClr val="AAB6C5"/>
        </a:accent3>
        <a:accent4>
          <a:srgbClr val="D4D4D4"/>
        </a:accent4>
        <a:accent5>
          <a:srgbClr val="AAE2CA"/>
        </a:accent5>
        <a:accent6>
          <a:srgbClr val="008AB9"/>
        </a:accent6>
        <a:hlink>
          <a:srgbClr val="FFCC00"/>
        </a:hlink>
        <a:folHlink>
          <a:srgbClr val="D8D48C"/>
        </a:folHlink>
      </a:clrScheme>
      <a:clrMap bg1="dk2" tx1="lt1" bg2="dk1" tx2="lt2" accent1="accent1" accent2="accent2" accent3="accent3" accent4="accent4" accent5="accent5" accent6="accent6" hlink="hlink" folHlink="folHlink"/>
    </a:extraClrScheme>
    <a:extraClrScheme>
      <a:clrScheme name="Axis 6">
        <a:dk1>
          <a:srgbClr val="000000"/>
        </a:dk1>
        <a:lt1>
          <a:srgbClr val="ECAE00"/>
        </a:lt1>
        <a:dk2>
          <a:srgbClr val="FFFFFF"/>
        </a:dk2>
        <a:lt2>
          <a:srgbClr val="333333"/>
        </a:lt2>
        <a:accent1>
          <a:srgbClr val="CC6600"/>
        </a:accent1>
        <a:accent2>
          <a:srgbClr val="BA6D10"/>
        </a:accent2>
        <a:accent3>
          <a:srgbClr val="F4D3AA"/>
        </a:accent3>
        <a:accent4>
          <a:srgbClr val="000000"/>
        </a:accent4>
        <a:accent5>
          <a:srgbClr val="E2B8AA"/>
        </a:accent5>
        <a:accent6>
          <a:srgbClr val="A8620D"/>
        </a:accent6>
        <a:hlink>
          <a:srgbClr val="666633"/>
        </a:hlink>
        <a:folHlink>
          <a:srgbClr val="8D996D"/>
        </a:folHlink>
      </a:clrScheme>
      <a:clrMap bg1="lt1" tx1="dk1" bg2="lt2" tx2="dk2" accent1="accent1" accent2="accent2" accent3="accent3" accent4="accent4" accent5="accent5" accent6="accent6" hlink="hlink" folHlink="folHlink"/>
    </a:extraClrScheme>
    <a:extraClrScheme>
      <a:clrScheme name="Axis 7">
        <a:dk1>
          <a:srgbClr val="000000"/>
        </a:dk1>
        <a:lt1>
          <a:srgbClr val="FFFFFF"/>
        </a:lt1>
        <a:dk2>
          <a:srgbClr val="372221"/>
        </a:dk2>
        <a:lt2>
          <a:srgbClr val="808080"/>
        </a:lt2>
        <a:accent1>
          <a:srgbClr val="009999"/>
        </a:accent1>
        <a:accent2>
          <a:srgbClr val="9AAC98"/>
        </a:accent2>
        <a:accent3>
          <a:srgbClr val="FFFFFF"/>
        </a:accent3>
        <a:accent4>
          <a:srgbClr val="000000"/>
        </a:accent4>
        <a:accent5>
          <a:srgbClr val="AACACA"/>
        </a:accent5>
        <a:accent6>
          <a:srgbClr val="8B9B89"/>
        </a:accent6>
        <a:hlink>
          <a:srgbClr val="666699"/>
        </a:hlink>
        <a:folHlink>
          <a:srgbClr val="B2B2B2"/>
        </a:folHlink>
      </a:clrScheme>
      <a:clrMap bg1="lt1" tx1="dk1" bg2="lt2" tx2="dk2" accent1="accent1" accent2="accent2" accent3="accent3" accent4="accent4" accent5="accent5" accent6="accent6" hlink="hlink" folHlink="folHlink"/>
    </a:extraClrScheme>
    <a:extraClrScheme>
      <a:clrScheme name="Axis 8">
        <a:dk1>
          <a:srgbClr val="292929"/>
        </a:dk1>
        <a:lt1>
          <a:srgbClr val="FFFFFF"/>
        </a:lt1>
        <a:dk2>
          <a:srgbClr val="000000"/>
        </a:dk2>
        <a:lt2>
          <a:srgbClr val="808080"/>
        </a:lt2>
        <a:accent1>
          <a:srgbClr val="CC9900"/>
        </a:accent1>
        <a:accent2>
          <a:srgbClr val="CCCC99"/>
        </a:accent2>
        <a:accent3>
          <a:srgbClr val="FFFFFF"/>
        </a:accent3>
        <a:accent4>
          <a:srgbClr val="212121"/>
        </a:accent4>
        <a:accent5>
          <a:srgbClr val="E2CAAA"/>
        </a:accent5>
        <a:accent6>
          <a:srgbClr val="B9B98A"/>
        </a:accent6>
        <a:hlink>
          <a:srgbClr val="999933"/>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Axis</Template>
  <TotalTime>2517</TotalTime>
  <Words>2020</Words>
  <Application>Microsoft Office PowerPoint</Application>
  <PresentationFormat>On-screen Show (4:3)</PresentationFormat>
  <Paragraphs>269</Paragraphs>
  <Slides>25</Slides>
  <Notes>25</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Axis</vt:lpstr>
      <vt:lpstr>THE NURSING PROCESS</vt:lpstr>
      <vt:lpstr>Reference</vt:lpstr>
      <vt:lpstr>Competencies for Chapter 3: The Diagnosis or Need Identification Step</vt:lpstr>
      <vt:lpstr>Purpose of Diagnosing</vt:lpstr>
      <vt:lpstr>Nursing Process: Diagnosing</vt:lpstr>
      <vt:lpstr>Interpret/analyze client data</vt:lpstr>
      <vt:lpstr>Focus of Nursing Diagnosis</vt:lpstr>
      <vt:lpstr>Interpret/Analyze Client Data</vt:lpstr>
      <vt:lpstr>Formulate/Validate  Nursing Diagnoses</vt:lpstr>
      <vt:lpstr>PES: Parts of the Client Diagnostic Statement</vt:lpstr>
      <vt:lpstr>Writing a Nursing Diagnosis</vt:lpstr>
      <vt:lpstr>Guideline for Writing a Nursing Diagnosis</vt:lpstr>
      <vt:lpstr>Nursing Process-2nd Step:  Diagnosing</vt:lpstr>
      <vt:lpstr>Remember:</vt:lpstr>
      <vt:lpstr>Examples of Nursing Diagnosis </vt:lpstr>
      <vt:lpstr>Avoiding Errors</vt:lpstr>
      <vt:lpstr>Avoiding Errors</vt:lpstr>
      <vt:lpstr>Avoiding Errors</vt:lpstr>
      <vt:lpstr>Avoiding Errors</vt:lpstr>
      <vt:lpstr>Avoiding Errors</vt:lpstr>
      <vt:lpstr>Avoiding Errors</vt:lpstr>
      <vt:lpstr>Case Scenario</vt:lpstr>
      <vt:lpstr>Summary</vt:lpstr>
      <vt:lpstr>Summary- (continued)</vt:lpstr>
      <vt:lpstr>Summary- (continued)</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Medical Terminology</dc:title>
  <dc:creator>Kim Flood</dc:creator>
  <cp:lastModifiedBy>nfoltz</cp:lastModifiedBy>
  <cp:revision>45</cp:revision>
  <cp:lastPrinted>2009-04-20T01:56:45Z</cp:lastPrinted>
  <dcterms:created xsi:type="dcterms:W3CDTF">2009-04-20T00:22:12Z</dcterms:created>
  <dcterms:modified xsi:type="dcterms:W3CDTF">2010-09-19T01:27:17Z</dcterms:modified>
</cp:coreProperties>
</file>