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Layouts/slideLayout22.xml" ContentType="application/vnd.openxmlformats-officedocument.presentationml.slideLayout+xml"/>
  <Override PartName="/ppt/notesSlides/notesSlide16.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20.xml" ContentType="application/vnd.openxmlformats-officedocument.presentationml.slideLayout+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Override PartName="/ppt/theme/theme4.xml" ContentType="application/vnd.openxmlformats-officedocument.theme+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Override PartName="/ppt/notesSlides/notesSlide17.xml" ContentType="application/vnd.openxmlformats-officedocument.presentationml.notesSlid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Layouts/slideLayout12.xml" ContentType="application/vnd.openxmlformats-officedocument.presentationml.slideLayout+xml"/>
  <Override PartName="/ppt/slideLayouts/slideLayout21.xml" ContentType="application/vnd.openxmlformats-officedocument.presentationml.slideLayout+xml"/>
  <Override PartName="/ppt/notesSlides/notesSlide1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7" r:id="rId1"/>
    <p:sldMasterId id="2147483675" r:id="rId2"/>
  </p:sldMasterIdLst>
  <p:notesMasterIdLst>
    <p:notesMasterId r:id="rId21"/>
  </p:notesMasterIdLst>
  <p:handoutMasterIdLst>
    <p:handoutMasterId r:id="rId22"/>
  </p:handoutMasterIdLst>
  <p:sldIdLst>
    <p:sldId id="365" r:id="rId3"/>
    <p:sldId id="407" r:id="rId4"/>
    <p:sldId id="408" r:id="rId5"/>
    <p:sldId id="396" r:id="rId6"/>
    <p:sldId id="400" r:id="rId7"/>
    <p:sldId id="401" r:id="rId8"/>
    <p:sldId id="366" r:id="rId9"/>
    <p:sldId id="381" r:id="rId10"/>
    <p:sldId id="403" r:id="rId11"/>
    <p:sldId id="412" r:id="rId12"/>
    <p:sldId id="389" r:id="rId13"/>
    <p:sldId id="390" r:id="rId14"/>
    <p:sldId id="391" r:id="rId15"/>
    <p:sldId id="392" r:id="rId16"/>
    <p:sldId id="393" r:id="rId17"/>
    <p:sldId id="404" r:id="rId18"/>
    <p:sldId id="413" r:id="rId19"/>
    <p:sldId id="405" r:id="rId20"/>
  </p:sldIdLst>
  <p:sldSz cx="9144000" cy="6858000" type="screen4x3"/>
  <p:notesSz cx="6858000" cy="90805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40" autoAdjust="0"/>
    <p:restoredTop sz="94595" autoAdjust="0"/>
  </p:normalViewPr>
  <p:slideViewPr>
    <p:cSldViewPr>
      <p:cViewPr varScale="1">
        <p:scale>
          <a:sx n="103" d="100"/>
          <a:sy n="103" d="100"/>
        </p:scale>
        <p:origin x="-1206"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ableStyles" Target="tableStyles.xml"/><Relationship Id="rId3" Type="http://schemas.openxmlformats.org/officeDocument/2006/relationships/slide" Target="slides/slide1.xml"/><Relationship Id="rId21" Type="http://schemas.openxmlformats.org/officeDocument/2006/relationships/notesMaster" Target="notesMasters/notes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8130" name="Rectangle 2"/>
          <p:cNvSpPr>
            <a:spLocks noGrp="1" noChangeArrowheads="1"/>
          </p:cNvSpPr>
          <p:nvPr>
            <p:ph type="hdr" sz="quarter"/>
          </p:nvPr>
        </p:nvSpPr>
        <p:spPr bwMode="auto">
          <a:xfrm>
            <a:off x="0" y="0"/>
            <a:ext cx="2971800" cy="4540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Times New Roman" pitchFamily="18" charset="0"/>
              </a:defRPr>
            </a:lvl1pPr>
          </a:lstStyle>
          <a:p>
            <a:endParaRPr lang="en-US"/>
          </a:p>
        </p:txBody>
      </p:sp>
      <p:sp>
        <p:nvSpPr>
          <p:cNvPr id="48131" name="Rectangle 3"/>
          <p:cNvSpPr>
            <a:spLocks noGrp="1" noChangeArrowheads="1"/>
          </p:cNvSpPr>
          <p:nvPr>
            <p:ph type="dt" sz="quarter" idx="1"/>
          </p:nvPr>
        </p:nvSpPr>
        <p:spPr bwMode="auto">
          <a:xfrm>
            <a:off x="3886200" y="0"/>
            <a:ext cx="2971800" cy="4540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Times New Roman" pitchFamily="18" charset="0"/>
              </a:defRPr>
            </a:lvl1pPr>
          </a:lstStyle>
          <a:p>
            <a:endParaRPr lang="en-US"/>
          </a:p>
        </p:txBody>
      </p:sp>
      <p:sp>
        <p:nvSpPr>
          <p:cNvPr id="48132" name="Rectangle 4"/>
          <p:cNvSpPr>
            <a:spLocks noGrp="1" noChangeArrowheads="1"/>
          </p:cNvSpPr>
          <p:nvPr>
            <p:ph type="ftr" sz="quarter" idx="2"/>
          </p:nvPr>
        </p:nvSpPr>
        <p:spPr bwMode="auto">
          <a:xfrm>
            <a:off x="0" y="8626475"/>
            <a:ext cx="2971800" cy="45402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Times New Roman" pitchFamily="18" charset="0"/>
              </a:defRPr>
            </a:lvl1pPr>
          </a:lstStyle>
          <a:p>
            <a:endParaRPr lang="en-US"/>
          </a:p>
        </p:txBody>
      </p:sp>
      <p:sp>
        <p:nvSpPr>
          <p:cNvPr id="48133" name="Rectangle 5"/>
          <p:cNvSpPr>
            <a:spLocks noGrp="1" noChangeArrowheads="1"/>
          </p:cNvSpPr>
          <p:nvPr>
            <p:ph type="sldNum" sz="quarter" idx="3"/>
          </p:nvPr>
        </p:nvSpPr>
        <p:spPr bwMode="auto">
          <a:xfrm>
            <a:off x="3886200" y="8626475"/>
            <a:ext cx="2971800" cy="45402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Times New Roman" pitchFamily="18" charset="0"/>
              </a:defRPr>
            </a:lvl1pPr>
          </a:lstStyle>
          <a:p>
            <a:fld id="{9F54D1DF-AEF4-4AC4-92A5-A2500D084654}" type="slidenum">
              <a:rPr lang="en-US"/>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2971800" cy="4540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Times New Roman" pitchFamily="18" charset="0"/>
              </a:defRPr>
            </a:lvl1pPr>
          </a:lstStyle>
          <a:p>
            <a:endParaRPr lang="en-US"/>
          </a:p>
        </p:txBody>
      </p:sp>
      <p:sp>
        <p:nvSpPr>
          <p:cNvPr id="4099" name="Rectangle 3"/>
          <p:cNvSpPr>
            <a:spLocks noGrp="1" noChangeArrowheads="1"/>
          </p:cNvSpPr>
          <p:nvPr>
            <p:ph type="dt" idx="1"/>
          </p:nvPr>
        </p:nvSpPr>
        <p:spPr bwMode="auto">
          <a:xfrm>
            <a:off x="3886200" y="0"/>
            <a:ext cx="2971800" cy="4540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Times New Roman" pitchFamily="18" charset="0"/>
              </a:defRPr>
            </a:lvl1pPr>
          </a:lstStyle>
          <a:p>
            <a:endParaRPr lang="en-US"/>
          </a:p>
        </p:txBody>
      </p:sp>
      <p:sp>
        <p:nvSpPr>
          <p:cNvPr id="4100" name="Rectangle 4"/>
          <p:cNvSpPr>
            <a:spLocks noGrp="1" noRot="1" noChangeAspect="1" noChangeArrowheads="1" noTextEdit="1"/>
          </p:cNvSpPr>
          <p:nvPr>
            <p:ph type="sldImg" idx="2"/>
          </p:nvPr>
        </p:nvSpPr>
        <p:spPr bwMode="auto">
          <a:xfrm>
            <a:off x="1158875" y="681038"/>
            <a:ext cx="4540250" cy="3405187"/>
          </a:xfrm>
          <a:prstGeom prst="rect">
            <a:avLst/>
          </a:prstGeom>
          <a:noFill/>
          <a:ln w="9525">
            <a:solidFill>
              <a:srgbClr val="000000"/>
            </a:solidFill>
            <a:miter lim="800000"/>
            <a:headEnd/>
            <a:tailEnd/>
          </a:ln>
          <a:effectLst/>
        </p:spPr>
      </p:sp>
      <p:sp>
        <p:nvSpPr>
          <p:cNvPr id="4101" name="Rectangle 5"/>
          <p:cNvSpPr>
            <a:spLocks noGrp="1" noChangeArrowheads="1"/>
          </p:cNvSpPr>
          <p:nvPr>
            <p:ph type="body" sz="quarter" idx="3"/>
          </p:nvPr>
        </p:nvSpPr>
        <p:spPr bwMode="auto">
          <a:xfrm>
            <a:off x="914400" y="4313238"/>
            <a:ext cx="5029200" cy="40862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102" name="Rectangle 6"/>
          <p:cNvSpPr>
            <a:spLocks noGrp="1" noChangeArrowheads="1"/>
          </p:cNvSpPr>
          <p:nvPr>
            <p:ph type="ftr" sz="quarter" idx="4"/>
          </p:nvPr>
        </p:nvSpPr>
        <p:spPr bwMode="auto">
          <a:xfrm>
            <a:off x="0" y="8626475"/>
            <a:ext cx="2971800" cy="45402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Times New Roman" pitchFamily="18" charset="0"/>
              </a:defRPr>
            </a:lvl1pPr>
          </a:lstStyle>
          <a:p>
            <a:endParaRPr lang="en-US"/>
          </a:p>
        </p:txBody>
      </p:sp>
      <p:sp>
        <p:nvSpPr>
          <p:cNvPr id="4103" name="Rectangle 7"/>
          <p:cNvSpPr>
            <a:spLocks noGrp="1" noChangeArrowheads="1"/>
          </p:cNvSpPr>
          <p:nvPr>
            <p:ph type="sldNum" sz="quarter" idx="5"/>
          </p:nvPr>
        </p:nvSpPr>
        <p:spPr bwMode="auto">
          <a:xfrm>
            <a:off x="3886200" y="8626475"/>
            <a:ext cx="2971800" cy="45402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Times New Roman" pitchFamily="18" charset="0"/>
              </a:defRPr>
            </a:lvl1pPr>
          </a:lstStyle>
          <a:p>
            <a:fld id="{8DE2B49F-E10E-4421-AFB2-05ECB62442E8}" type="slidenum">
              <a:rPr lang="en-US"/>
              <a:pPr/>
              <a:t>‹#›</a:t>
            </a:fld>
            <a:endParaRPr 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Times New Roman" pitchFamily="18" charset="0"/>
        <a:ea typeface="+mn-ea"/>
        <a:cs typeface="+mn-cs"/>
      </a:defRPr>
    </a:lvl1pPr>
    <a:lvl2pPr marL="457200" algn="l" rtl="0" fontAlgn="base">
      <a:spcBef>
        <a:spcPct val="30000"/>
      </a:spcBef>
      <a:spcAft>
        <a:spcPct val="0"/>
      </a:spcAft>
      <a:defRPr sz="1200" kern="1200">
        <a:solidFill>
          <a:schemeClr val="tx1"/>
        </a:solidFill>
        <a:latin typeface="Times New Roman" pitchFamily="18" charset="0"/>
        <a:ea typeface="+mn-ea"/>
        <a:cs typeface="+mn-cs"/>
      </a:defRPr>
    </a:lvl2pPr>
    <a:lvl3pPr marL="914400" algn="l" rtl="0" fontAlgn="base">
      <a:spcBef>
        <a:spcPct val="30000"/>
      </a:spcBef>
      <a:spcAft>
        <a:spcPct val="0"/>
      </a:spcAft>
      <a:defRPr sz="1200" kern="1200">
        <a:solidFill>
          <a:schemeClr val="tx1"/>
        </a:solidFill>
        <a:latin typeface="Times New Roman" pitchFamily="18" charset="0"/>
        <a:ea typeface="+mn-ea"/>
        <a:cs typeface="+mn-cs"/>
      </a:defRPr>
    </a:lvl3pPr>
    <a:lvl4pPr marL="1371600" algn="l" rtl="0" fontAlgn="base">
      <a:spcBef>
        <a:spcPct val="30000"/>
      </a:spcBef>
      <a:spcAft>
        <a:spcPct val="0"/>
      </a:spcAft>
      <a:defRPr sz="1200" kern="1200">
        <a:solidFill>
          <a:schemeClr val="tx1"/>
        </a:solidFill>
        <a:latin typeface="Times New Roman" pitchFamily="18" charset="0"/>
        <a:ea typeface="+mn-ea"/>
        <a:cs typeface="+mn-cs"/>
      </a:defRPr>
    </a:lvl4pPr>
    <a:lvl5pPr marL="1828800" algn="l" rtl="0" fontAlgn="base">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DE2B49F-E10E-4421-AFB2-05ECB62442E8}"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8510B5C-BE14-4020-B83D-F951D43C7403}" type="slidenum">
              <a:rPr lang="en-US"/>
              <a:pPr/>
              <a:t>10</a:t>
            </a:fld>
            <a:endParaRPr lang="en-US"/>
          </a:p>
        </p:txBody>
      </p:sp>
      <p:sp>
        <p:nvSpPr>
          <p:cNvPr id="334850" name="Rectangle 2"/>
          <p:cNvSpPr>
            <a:spLocks noGrp="1" noRot="1" noChangeAspect="1" noChangeArrowheads="1" noTextEdit="1"/>
          </p:cNvSpPr>
          <p:nvPr>
            <p:ph type="sldImg"/>
          </p:nvPr>
        </p:nvSpPr>
        <p:spPr>
          <a:ln/>
        </p:spPr>
      </p:sp>
      <p:sp>
        <p:nvSpPr>
          <p:cNvPr id="334851" name="Rectangle 3"/>
          <p:cNvSpPr>
            <a:spLocks noGrp="1" noChangeArrowheads="1"/>
          </p:cNvSpPr>
          <p:nvPr>
            <p:ph type="body" idx="1"/>
          </p:nvPr>
        </p:nvSpPr>
        <p:spPr/>
        <p:txBody>
          <a:bodyPr/>
          <a:lstStyle/>
          <a:p>
            <a:r>
              <a:rPr lang="en-US" sz="900"/>
              <a:t>Writing goals/outcomes</a:t>
            </a:r>
          </a:p>
          <a:p>
            <a:r>
              <a:rPr lang="en-US" sz="900">
                <a:latin typeface="Arial" charset="0"/>
              </a:rPr>
              <a:t>Goals– are derived from the problem statement of the nursing diagnosis</a:t>
            </a:r>
          </a:p>
          <a:p>
            <a:r>
              <a:rPr lang="en-US" sz="900">
                <a:latin typeface="Arial" charset="0"/>
              </a:rPr>
              <a:t>Long-term vs. short-term goals</a:t>
            </a:r>
          </a:p>
          <a:p>
            <a:r>
              <a:rPr lang="en-US" sz="900">
                <a:latin typeface="Arial" charset="0"/>
              </a:rPr>
              <a:t>Short-term goals:  specific guides for care/usually met before discharge or transfer.  May be building blocks for attaining long-term goals</a:t>
            </a:r>
          </a:p>
          <a:p>
            <a:r>
              <a:rPr lang="en-US" sz="900">
                <a:latin typeface="Arial" charset="0"/>
              </a:rPr>
              <a:t>Long-term goals:  indicate the overall direction or end result of care.  May also include discharge goals</a:t>
            </a:r>
          </a:p>
          <a:p>
            <a:r>
              <a:rPr lang="en-US" sz="900">
                <a:latin typeface="Arial" charset="0"/>
              </a:rPr>
              <a:t>Discharge-planning goals:  planning for future needs, especially eventual discharge from the facility.  Discharge planning begins when the client enters the healthcare setting.  Crucial to continuity of care.  Responsible for continuity of care between nursing personnel, planning for services from setting to setting, and for providing direction for client/family members.</a:t>
            </a:r>
          </a:p>
          <a:p>
            <a:r>
              <a:rPr lang="en-US" sz="900">
                <a:latin typeface="Arial" charset="0"/>
              </a:rPr>
              <a:t>Goals are also divided into categories according to the type of change they describe.</a:t>
            </a:r>
          </a:p>
          <a:p>
            <a:r>
              <a:rPr lang="en-US" sz="900">
                <a:latin typeface="Arial" charset="0"/>
              </a:rPr>
              <a:t>Cognitive, psychomotor, and affective goals</a:t>
            </a:r>
          </a:p>
          <a:p>
            <a:r>
              <a:rPr lang="en-US" sz="900">
                <a:latin typeface="Arial" charset="0"/>
              </a:rPr>
              <a:t>Cognitive:  patient knowledge or intellectual behaviors (teaching)</a:t>
            </a:r>
          </a:p>
          <a:p>
            <a:r>
              <a:rPr lang="en-US" sz="900">
                <a:latin typeface="Arial" charset="0"/>
              </a:rPr>
              <a:t>Psychomotor:  patient acheiveing new skill</a:t>
            </a:r>
          </a:p>
          <a:p>
            <a:r>
              <a:rPr lang="en-US" sz="900">
                <a:latin typeface="Arial" charset="0"/>
              </a:rPr>
              <a:t>Affective:  describe changes in values, beliefs and attitude</a:t>
            </a:r>
          </a:p>
          <a:p>
            <a:r>
              <a:rPr lang="en-US" sz="900">
                <a:latin typeface="Arial" charset="0"/>
              </a:rPr>
              <a:t>Guidelines for goal writing</a:t>
            </a:r>
          </a:p>
          <a:p>
            <a:r>
              <a:rPr lang="en-US" sz="900">
                <a:latin typeface="Arial" charset="0"/>
              </a:rPr>
              <a:t>	subject (the patient)</a:t>
            </a:r>
          </a:p>
          <a:p>
            <a:r>
              <a:rPr lang="en-US" sz="900">
                <a:latin typeface="Arial" charset="0"/>
              </a:rPr>
              <a:t>	verb (action the patient will perform in observable, measurable terms </a:t>
            </a:r>
          </a:p>
          <a:p>
            <a:r>
              <a:rPr lang="en-US" sz="900">
                <a:latin typeface="Arial" charset="0"/>
              </a:rPr>
              <a:t>	See page 276 table for example.</a:t>
            </a:r>
            <a:endParaRPr lang="en-US" sz="900"/>
          </a:p>
          <a:p>
            <a:r>
              <a:rPr lang="en-US" sz="900">
                <a:latin typeface="Arial" charset="0"/>
              </a:rPr>
              <a:t>Common errors</a:t>
            </a:r>
          </a:p>
          <a:p>
            <a:r>
              <a:rPr lang="en-US" sz="900">
                <a:latin typeface="Arial" charset="0"/>
              </a:rPr>
              <a:t>	Expressing the patient goal as a nursing intervention</a:t>
            </a:r>
          </a:p>
          <a:p>
            <a:r>
              <a:rPr lang="en-US" sz="900">
                <a:latin typeface="Arial" charset="0"/>
              </a:rPr>
              <a:t>	Using verbs that are not observable and measurable</a:t>
            </a:r>
          </a:p>
          <a:p>
            <a:r>
              <a:rPr lang="en-US" sz="900">
                <a:latin typeface="Arial" charset="0"/>
              </a:rPr>
              <a:t>	Including more than one patient behavior/manifestation</a:t>
            </a:r>
          </a:p>
          <a:p>
            <a:r>
              <a:rPr lang="en-US" sz="900">
                <a:latin typeface="Arial" charset="0"/>
              </a:rPr>
              <a:t>Writing goals so vaguely that other nurses are unsure of the goal of nursing care</a:t>
            </a:r>
          </a:p>
          <a:p>
            <a:endParaRPr lang="en-US" sz="90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B23F5DC-CDB2-468F-8EF8-79E3ABEA69CB}" type="slidenum">
              <a:rPr lang="en-US"/>
              <a:pPr/>
              <a:t>11</a:t>
            </a:fld>
            <a:endParaRPr lang="en-US"/>
          </a:p>
        </p:txBody>
      </p:sp>
      <p:sp>
        <p:nvSpPr>
          <p:cNvPr id="348162" name="Rectangle 2"/>
          <p:cNvSpPr>
            <a:spLocks noGrp="1" noRot="1" noChangeAspect="1" noChangeArrowheads="1" noTextEdit="1"/>
          </p:cNvSpPr>
          <p:nvPr>
            <p:ph type="sldImg"/>
          </p:nvPr>
        </p:nvSpPr>
        <p:spPr>
          <a:ln/>
        </p:spPr>
      </p:sp>
      <p:sp>
        <p:nvSpPr>
          <p:cNvPr id="348163" name="Rectangle 3"/>
          <p:cNvSpPr>
            <a:spLocks noGrp="1" noChangeArrowheads="1"/>
          </p:cNvSpPr>
          <p:nvPr>
            <p:ph type="body" idx="1"/>
          </p:nvPr>
        </p:nvSpPr>
        <p:spPr/>
        <p:txBody>
          <a:bodyPr/>
          <a:lstStyle/>
          <a:p>
            <a:r>
              <a:rPr lang="en-US">
                <a:latin typeface="Arial" charset="0"/>
              </a:rPr>
              <a:t>Components of client outcomes:</a:t>
            </a:r>
          </a:p>
          <a:p>
            <a:pPr lvl="1"/>
            <a:r>
              <a:rPr lang="en-US">
                <a:latin typeface="Arial" charset="0"/>
              </a:rPr>
              <a:t>Specific</a:t>
            </a:r>
          </a:p>
          <a:p>
            <a:pPr lvl="1"/>
            <a:r>
              <a:rPr lang="en-US">
                <a:latin typeface="Arial" charset="0"/>
              </a:rPr>
              <a:t>Realistic</a:t>
            </a:r>
          </a:p>
          <a:p>
            <a:pPr lvl="1"/>
            <a:r>
              <a:rPr lang="en-US">
                <a:latin typeface="Arial" charset="0"/>
              </a:rPr>
              <a:t>Consider the clients circumstances and desires</a:t>
            </a:r>
          </a:p>
          <a:p>
            <a:pPr lvl="1"/>
            <a:r>
              <a:rPr lang="en-US">
                <a:latin typeface="Arial" charset="0"/>
              </a:rPr>
              <a:t>Indicate a time frame</a:t>
            </a:r>
          </a:p>
          <a:p>
            <a:pPr lvl="1"/>
            <a:r>
              <a:rPr lang="en-US">
                <a:latin typeface="Arial" charset="0"/>
              </a:rPr>
              <a:t>Provide measurable evaluation criteria</a:t>
            </a:r>
            <a:br>
              <a:rPr lang="en-US">
                <a:latin typeface="Arial" charset="0"/>
              </a:rPr>
            </a:br>
            <a:endParaRPr lang="en-US">
              <a:latin typeface="Arial" charset="0"/>
            </a:endParaRPr>
          </a:p>
          <a:p>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F3D8B22-50F9-4E79-9C7E-451C9C4C177D}" type="slidenum">
              <a:rPr lang="en-US"/>
              <a:pPr/>
              <a:t>12</a:t>
            </a:fld>
            <a:endParaRPr lang="en-US"/>
          </a:p>
        </p:txBody>
      </p:sp>
      <p:sp>
        <p:nvSpPr>
          <p:cNvPr id="335874" name="Rectangle 2"/>
          <p:cNvSpPr>
            <a:spLocks noGrp="1" noRot="1" noChangeAspect="1" noChangeArrowheads="1" noTextEdit="1"/>
          </p:cNvSpPr>
          <p:nvPr>
            <p:ph type="sldImg"/>
          </p:nvPr>
        </p:nvSpPr>
        <p:spPr>
          <a:ln/>
        </p:spPr>
      </p:sp>
      <p:sp>
        <p:nvSpPr>
          <p:cNvPr id="335875" name="Rectangle 3"/>
          <p:cNvSpPr>
            <a:spLocks noGrp="1" noChangeArrowheads="1"/>
          </p:cNvSpPr>
          <p:nvPr>
            <p:ph type="body" idx="1"/>
          </p:nvPr>
        </p:nvSpPr>
        <p:spPr/>
        <p:txBody>
          <a:bodyPr/>
          <a:lstStyle/>
          <a:p>
            <a:r>
              <a:rPr lang="en-US">
                <a:latin typeface="Arial" charset="0"/>
              </a:rPr>
              <a:t>Selecting appropriate nursing interventions</a:t>
            </a:r>
          </a:p>
          <a:p>
            <a:r>
              <a:rPr lang="en-US">
                <a:latin typeface="Arial" charset="0"/>
              </a:rPr>
              <a:t>		-Omaha system: goal development</a:t>
            </a:r>
          </a:p>
          <a:p>
            <a:r>
              <a:rPr lang="en-US">
                <a:latin typeface="Arial" charset="0"/>
              </a:rPr>
              <a:t>Practice Activity 4-3</a:t>
            </a:r>
          </a:p>
          <a:p>
            <a:r>
              <a:rPr lang="en-US">
                <a:latin typeface="Arial" charset="0"/>
              </a:rPr>
              <a:t>Difference between a goal (broad) and an outcome (specific)</a:t>
            </a:r>
          </a:p>
          <a:p>
            <a:r>
              <a:rPr lang="en-US">
                <a:latin typeface="Arial" charset="0"/>
              </a:rPr>
              <a:t>Types of information that nursing interventions need to contain</a:t>
            </a:r>
          </a:p>
          <a:p>
            <a:r>
              <a:rPr lang="en-US">
                <a:latin typeface="Arial" charset="0"/>
              </a:rPr>
              <a:t>		-Date intervention is written</a:t>
            </a:r>
          </a:p>
          <a:p>
            <a:r>
              <a:rPr lang="en-US">
                <a:latin typeface="Arial" charset="0"/>
              </a:rPr>
              <a:t>		-Action verb reflecting activity to be 		performed</a:t>
            </a:r>
          </a:p>
          <a:p>
            <a:r>
              <a:rPr lang="en-US">
                <a:latin typeface="Arial" charset="0"/>
              </a:rPr>
              <a:t>		-Qualifiers of how, when, where, 			time/frequency, and amount</a:t>
            </a:r>
          </a:p>
          <a:p>
            <a:r>
              <a:rPr lang="en-US">
                <a:latin typeface="Arial" charset="0"/>
              </a:rPr>
              <a:t>		-Signature and/or initials of the nurse</a:t>
            </a: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153D48B-E61B-4332-A8EF-B9FD0806A0A8}" type="slidenum">
              <a:rPr lang="en-US"/>
              <a:pPr/>
              <a:t>13</a:t>
            </a:fld>
            <a:endParaRPr lang="en-US"/>
          </a:p>
        </p:txBody>
      </p:sp>
      <p:sp>
        <p:nvSpPr>
          <p:cNvPr id="356354" name="Rectangle 2"/>
          <p:cNvSpPr>
            <a:spLocks noGrp="1" noRot="1" noChangeAspect="1" noChangeArrowheads="1" noTextEdit="1"/>
          </p:cNvSpPr>
          <p:nvPr>
            <p:ph type="sldImg"/>
          </p:nvPr>
        </p:nvSpPr>
        <p:spPr>
          <a:ln/>
        </p:spPr>
      </p:sp>
      <p:sp>
        <p:nvSpPr>
          <p:cNvPr id="356355" name="Rectangle 3"/>
          <p:cNvSpPr>
            <a:spLocks noGrp="1" noChangeArrowheads="1"/>
          </p:cNvSpPr>
          <p:nvPr>
            <p:ph type="body" idx="1"/>
          </p:nvPr>
        </p:nvSpPr>
        <p:spPr/>
        <p:txBody>
          <a:bodyPr/>
          <a:lstStyle/>
          <a:p>
            <a:r>
              <a:rPr lang="en-US"/>
              <a:t>See page 288-289 and 290-291 in Fundamentals book</a:t>
            </a: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DE2D125-C53B-4D15-89A1-E6841FE1998A}" type="slidenum">
              <a:rPr lang="en-US"/>
              <a:pPr/>
              <a:t>14</a:t>
            </a:fld>
            <a:endParaRPr lang="en-US"/>
          </a:p>
        </p:txBody>
      </p:sp>
      <p:sp>
        <p:nvSpPr>
          <p:cNvPr id="333826" name="Rectangle 2"/>
          <p:cNvSpPr>
            <a:spLocks noGrp="1" noRot="1" noChangeAspect="1" noChangeArrowheads="1" noTextEdit="1"/>
          </p:cNvSpPr>
          <p:nvPr>
            <p:ph type="sldImg"/>
          </p:nvPr>
        </p:nvSpPr>
        <p:spPr>
          <a:ln/>
        </p:spPr>
      </p:sp>
      <p:sp>
        <p:nvSpPr>
          <p:cNvPr id="333827" name="Rectangle 3"/>
          <p:cNvSpPr>
            <a:spLocks noGrp="1" noChangeArrowheads="1"/>
          </p:cNvSpPr>
          <p:nvPr>
            <p:ph type="body" idx="1"/>
          </p:nvPr>
        </p:nvSpPr>
        <p:spPr/>
        <p:txBody>
          <a:bodyPr/>
          <a:lstStyle/>
          <a:p>
            <a:pPr lvl="1"/>
            <a:r>
              <a:rPr lang="en-US">
                <a:latin typeface="Arial" charset="0"/>
              </a:rPr>
              <a:t>Individualizes care</a:t>
            </a:r>
          </a:p>
          <a:p>
            <a:pPr lvl="1"/>
            <a:r>
              <a:rPr lang="en-US">
                <a:latin typeface="Arial" charset="0"/>
              </a:rPr>
              <a:t>Set priorities</a:t>
            </a:r>
          </a:p>
          <a:p>
            <a:pPr lvl="1"/>
            <a:r>
              <a:rPr lang="en-US">
                <a:latin typeface="Arial" charset="0"/>
              </a:rPr>
              <a:t>Enhances communication/ among nursing personnel and their colleague-other disciplines</a:t>
            </a:r>
          </a:p>
          <a:p>
            <a:pPr lvl="1"/>
            <a:r>
              <a:rPr lang="en-US">
                <a:latin typeface="Arial" charset="0"/>
              </a:rPr>
              <a:t>provide continuity of care/ Promote continuity of the patient’s responses to nursing care</a:t>
            </a:r>
          </a:p>
          <a:p>
            <a:pPr lvl="1"/>
            <a:r>
              <a:rPr lang="en-US">
                <a:latin typeface="Arial" charset="0"/>
              </a:rPr>
              <a:t>Promote the nurse’s professional development</a:t>
            </a:r>
            <a:br>
              <a:rPr lang="en-US">
                <a:latin typeface="Arial" charset="0"/>
              </a:rPr>
            </a:br>
            <a:r>
              <a:rPr lang="en-US">
                <a:latin typeface="Arial" charset="0"/>
              </a:rPr>
              <a:t>assist with determination of staff needs</a:t>
            </a:r>
          </a:p>
          <a:p>
            <a:pPr lvl="1"/>
            <a:r>
              <a:rPr lang="en-US">
                <a:latin typeface="Arial" charset="0"/>
              </a:rPr>
              <a:t>documents nursing process</a:t>
            </a:r>
          </a:p>
          <a:p>
            <a:r>
              <a:rPr lang="en-US">
                <a:latin typeface="Arial" charset="0"/>
              </a:rPr>
              <a:t>   serve as a teaching tool</a:t>
            </a:r>
          </a:p>
          <a:p>
            <a:endParaRPr lang="en-US">
              <a:latin typeface="Arial" charset="0"/>
            </a:endParaRPr>
          </a:p>
          <a:p>
            <a:r>
              <a:rPr lang="en-US"/>
              <a:t>Writing the Plan of Care</a:t>
            </a:r>
          </a:p>
          <a:p>
            <a:r>
              <a:rPr lang="en-US">
                <a:latin typeface="Arial" charset="0"/>
              </a:rPr>
              <a:t>A written guides that directs the efforts of the nursing team as the nurses work with patients to meet health goals.</a:t>
            </a:r>
          </a:p>
          <a:p>
            <a:r>
              <a:rPr lang="en-US">
                <a:latin typeface="Arial" charset="0"/>
              </a:rPr>
              <a:t>Page 282 - 283</a:t>
            </a:r>
          </a:p>
          <a:p>
            <a:endParaRPr lang="en-US">
              <a:latin typeface="Arial" charset="0"/>
            </a:endParaRPr>
          </a:p>
          <a:p>
            <a:r>
              <a:rPr lang="en-US">
                <a:latin typeface="Arial" charset="0"/>
              </a:rPr>
              <a:t>   </a:t>
            </a: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DE2B49F-E10E-4421-AFB2-05ECB62442E8}" type="slidenum">
              <a:rPr lang="en-US" smtClean="0"/>
              <a:pPr/>
              <a:t>15</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DE2B49F-E10E-4421-AFB2-05ECB62442E8}" type="slidenum">
              <a:rPr lang="en-US" smtClean="0"/>
              <a:pPr/>
              <a:t>16</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DE2B49F-E10E-4421-AFB2-05ECB62442E8}" type="slidenum">
              <a:rPr lang="en-US" smtClean="0"/>
              <a:pPr/>
              <a:t>17</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34147DA-706D-4A0C-8194-D8275C334E19}" type="slidenum">
              <a:rPr lang="en-US"/>
              <a:pPr/>
              <a:t>18</a:t>
            </a:fld>
            <a:endParaRPr lang="en-US"/>
          </a:p>
        </p:txBody>
      </p:sp>
      <p:sp>
        <p:nvSpPr>
          <p:cNvPr id="359426" name="Rectangle 2"/>
          <p:cNvSpPr>
            <a:spLocks noGrp="1" noRot="1" noChangeAspect="1" noChangeArrowheads="1" noTextEdit="1"/>
          </p:cNvSpPr>
          <p:nvPr>
            <p:ph type="sldImg"/>
          </p:nvPr>
        </p:nvSpPr>
        <p:spPr bwMode="auto">
          <a:xfrm>
            <a:off x="1158875" y="681038"/>
            <a:ext cx="4540250" cy="3405187"/>
          </a:xfrm>
          <a:prstGeom prst="rect">
            <a:avLst/>
          </a:prstGeom>
          <a:solidFill>
            <a:srgbClr val="FFFFFF"/>
          </a:solidFill>
          <a:ln>
            <a:solidFill>
              <a:srgbClr val="000000"/>
            </a:solidFill>
            <a:miter lim="800000"/>
            <a:headEnd/>
            <a:tailEnd/>
          </a:ln>
        </p:spPr>
      </p:sp>
      <p:sp>
        <p:nvSpPr>
          <p:cNvPr id="359427" name="Rectangle 3"/>
          <p:cNvSpPr>
            <a:spLocks noGrp="1" noChangeArrowheads="1"/>
          </p:cNvSpPr>
          <p:nvPr>
            <p:ph type="body" idx="1"/>
          </p:nvPr>
        </p:nvSpPr>
        <p:spPr bwMode="auto">
          <a:xfrm>
            <a:off x="914400" y="4313238"/>
            <a:ext cx="5029200" cy="4086225"/>
          </a:xfrm>
          <a:prstGeom prst="rect">
            <a:avLst/>
          </a:prstGeom>
          <a:solidFill>
            <a:srgbClr val="FFFFFF"/>
          </a:solidFill>
          <a:ln>
            <a:solidFill>
              <a:srgbClr val="000000"/>
            </a:solidFill>
            <a:miter lim="800000"/>
            <a:headEnd/>
            <a:tailEnd/>
          </a:ln>
        </p:spPr>
        <p:txBody>
          <a:bodyPr/>
          <a:lstStyle/>
          <a:p>
            <a:r>
              <a:rPr lang="en-US" sz="900"/>
              <a:t>PLANNING</a:t>
            </a:r>
          </a:p>
          <a:p>
            <a:pPr lvl="1">
              <a:buFontTx/>
              <a:buChar char="•"/>
            </a:pPr>
            <a:r>
              <a:rPr lang="en-US" sz="900">
                <a:latin typeface="Arial" charset="0"/>
              </a:rPr>
              <a:t>Initial</a:t>
            </a:r>
          </a:p>
          <a:p>
            <a:pPr lvl="1">
              <a:buFontTx/>
              <a:buChar char="•"/>
            </a:pPr>
            <a:r>
              <a:rPr lang="en-US" sz="900">
                <a:latin typeface="Arial" charset="0"/>
              </a:rPr>
              <a:t>Ongoing problem-oriented</a:t>
            </a:r>
          </a:p>
          <a:p>
            <a:pPr lvl="1">
              <a:buFontTx/>
              <a:buChar char="•"/>
            </a:pPr>
            <a:r>
              <a:rPr lang="en-US" sz="900">
                <a:latin typeface="Arial" charset="0"/>
              </a:rPr>
              <a:t>Discharge</a:t>
            </a:r>
          </a:p>
          <a:p>
            <a:endParaRPr lang="en-US" sz="900"/>
          </a:p>
          <a:p>
            <a:pPr>
              <a:buFont typeface="Wingdings" pitchFamily="2" charset="2"/>
              <a:buAutoNum type="arabicPeriod"/>
            </a:pPr>
            <a:r>
              <a:rPr lang="en-US">
                <a:latin typeface="Arial" charset="0"/>
              </a:rPr>
              <a:t>Set priorities</a:t>
            </a:r>
          </a:p>
          <a:p>
            <a:pPr>
              <a:buFont typeface="Wingdings" pitchFamily="2" charset="2"/>
              <a:buAutoNum type="arabicPeriod"/>
            </a:pPr>
            <a:r>
              <a:rPr lang="en-US">
                <a:latin typeface="Arial" charset="0"/>
              </a:rPr>
              <a:t>Establish client goals—Remember a g</a:t>
            </a:r>
            <a:r>
              <a:rPr lang="en-US" sz="900">
                <a:latin typeface="Arial" charset="0"/>
              </a:rPr>
              <a:t>oal is an aim or an end.  Write goals/outcomes that determine the evaluation strategy</a:t>
            </a:r>
          </a:p>
          <a:p>
            <a:pPr>
              <a:buFont typeface="Wingdings" pitchFamily="2" charset="2"/>
              <a:buAutoNum type="arabicPeriod"/>
            </a:pPr>
            <a:r>
              <a:rPr lang="en-US">
                <a:latin typeface="Arial" charset="0"/>
              </a:rPr>
              <a:t>Identify desired outcomes--</a:t>
            </a:r>
            <a:r>
              <a:rPr lang="en-US" sz="900">
                <a:latin typeface="Arial" charset="0"/>
              </a:rPr>
              <a:t>Expected outcomes – refers to the more specific, measurable criteria used to evaluate the extent to which a goal has been met.</a:t>
            </a:r>
          </a:p>
          <a:p>
            <a:pPr>
              <a:buFont typeface="Wingdings" pitchFamily="2" charset="2"/>
              <a:buAutoNum type="arabicPeriod"/>
            </a:pPr>
            <a:r>
              <a:rPr lang="en-US">
                <a:latin typeface="Arial" charset="0"/>
              </a:rPr>
              <a:t>Select appropriate nursing interventions</a:t>
            </a:r>
          </a:p>
          <a:p>
            <a:pPr>
              <a:buFont typeface="Wingdings" pitchFamily="2" charset="2"/>
              <a:buAutoNum type="arabicPeriod"/>
            </a:pPr>
            <a:r>
              <a:rPr lang="en-US">
                <a:latin typeface="Arial" charset="0"/>
              </a:rPr>
              <a:t>Document Client Plan of Care –This is </a:t>
            </a:r>
            <a:r>
              <a:rPr lang="en-US" sz="900">
                <a:latin typeface="Arial" charset="0"/>
              </a:rPr>
              <a:t>communicating the plan of nursing care</a:t>
            </a:r>
            <a:endParaRPr lang="en-US">
              <a:latin typeface="Arial" charset="0"/>
            </a:endParaRPr>
          </a:p>
          <a:p>
            <a:pPr>
              <a:buFont typeface="Wingdings" pitchFamily="2" charset="2"/>
              <a:buAutoNum type="arabicPeriod"/>
            </a:pPr>
            <a:r>
              <a:rPr lang="en-US">
                <a:latin typeface="Arial" charset="0"/>
              </a:rPr>
              <a:t>Validate the Client Plan of Care </a:t>
            </a:r>
            <a:r>
              <a:rPr lang="en-US" sz="900">
                <a:latin typeface="Arial" charset="0"/>
              </a:rPr>
              <a:t>Patient goal – expected patient outcome, an expected conclusion to a patient health problem</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DE2B49F-E10E-4421-AFB2-05ECB62442E8}" type="slidenum">
              <a:rPr lang="en-US" smtClean="0"/>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DE2B49F-E10E-4421-AFB2-05ECB62442E8}"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DE2B49F-E10E-4421-AFB2-05ECB62442E8}"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DE2B49F-E10E-4421-AFB2-05ECB62442E8}"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DE2B49F-E10E-4421-AFB2-05ECB62442E8}" type="slidenum">
              <a:rPr lang="en-US" smtClean="0"/>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FACA2C2-256F-4768-8C99-2EBECD200311}" type="slidenum">
              <a:rPr lang="en-US"/>
              <a:pPr/>
              <a:t>7</a:t>
            </a:fld>
            <a:endParaRPr lang="en-US"/>
          </a:p>
        </p:txBody>
      </p:sp>
      <p:sp>
        <p:nvSpPr>
          <p:cNvPr id="313346" name="Rectangle 2"/>
          <p:cNvSpPr>
            <a:spLocks noGrp="1" noRot="1" noChangeAspect="1" noChangeArrowheads="1" noTextEdit="1"/>
          </p:cNvSpPr>
          <p:nvPr>
            <p:ph type="sldImg"/>
          </p:nvPr>
        </p:nvSpPr>
        <p:spPr>
          <a:ln/>
        </p:spPr>
      </p:sp>
      <p:sp>
        <p:nvSpPr>
          <p:cNvPr id="313347" name="Rectangle 3"/>
          <p:cNvSpPr>
            <a:spLocks noGrp="1" noChangeArrowheads="1"/>
          </p:cNvSpPr>
          <p:nvPr>
            <p:ph type="body" idx="1"/>
          </p:nvPr>
        </p:nvSpPr>
        <p:spPr/>
        <p:txBody>
          <a:bodyPr/>
          <a:lstStyle/>
          <a:p>
            <a:pPr marL="228600" indent="-228600"/>
            <a:r>
              <a:rPr lang="en-US" sz="900"/>
              <a:t>PLANNING</a:t>
            </a:r>
          </a:p>
          <a:p>
            <a:pPr marL="685800" lvl="1" indent="-228600">
              <a:buFontTx/>
              <a:buChar char="•"/>
            </a:pPr>
            <a:r>
              <a:rPr lang="en-US" sz="900">
                <a:latin typeface="Arial" charset="0"/>
              </a:rPr>
              <a:t>Initial</a:t>
            </a:r>
          </a:p>
          <a:p>
            <a:pPr marL="685800" lvl="1" indent="-228600">
              <a:buFontTx/>
              <a:buChar char="•"/>
            </a:pPr>
            <a:r>
              <a:rPr lang="en-US" sz="900">
                <a:latin typeface="Arial" charset="0"/>
              </a:rPr>
              <a:t>Ongoing problem-oriented</a:t>
            </a:r>
          </a:p>
          <a:p>
            <a:pPr marL="685800" lvl="1" indent="-228600">
              <a:buFontTx/>
              <a:buChar char="•"/>
            </a:pPr>
            <a:r>
              <a:rPr lang="en-US" sz="900">
                <a:latin typeface="Arial" charset="0"/>
              </a:rPr>
              <a:t>Discharge</a:t>
            </a:r>
          </a:p>
          <a:p>
            <a:pPr marL="228600" indent="-228600"/>
            <a:endParaRPr lang="en-US" sz="900"/>
          </a:p>
          <a:p>
            <a:pPr marL="228600" indent="-228600">
              <a:buFont typeface="Wingdings" pitchFamily="2" charset="2"/>
              <a:buAutoNum type="arabicPeriod"/>
            </a:pPr>
            <a:r>
              <a:rPr lang="en-US">
                <a:latin typeface="Arial" charset="0"/>
              </a:rPr>
              <a:t>Set priorities</a:t>
            </a:r>
          </a:p>
          <a:p>
            <a:pPr marL="228600" indent="-228600">
              <a:buFont typeface="Wingdings" pitchFamily="2" charset="2"/>
              <a:buAutoNum type="arabicPeriod"/>
            </a:pPr>
            <a:r>
              <a:rPr lang="en-US">
                <a:latin typeface="Arial" charset="0"/>
              </a:rPr>
              <a:t>Establish client goals—Remember a g</a:t>
            </a:r>
            <a:r>
              <a:rPr lang="en-US" sz="900">
                <a:latin typeface="Arial" charset="0"/>
              </a:rPr>
              <a:t>oal is an aim or an end.  Write goals/outcomes that determine the evaluation strategy</a:t>
            </a:r>
          </a:p>
          <a:p>
            <a:pPr marL="228600" indent="-228600">
              <a:buFont typeface="Wingdings" pitchFamily="2" charset="2"/>
              <a:buAutoNum type="arabicPeriod"/>
            </a:pPr>
            <a:r>
              <a:rPr lang="en-US">
                <a:latin typeface="Arial" charset="0"/>
              </a:rPr>
              <a:t>Identify desired outcomes--</a:t>
            </a:r>
            <a:r>
              <a:rPr lang="en-US" sz="900">
                <a:latin typeface="Arial" charset="0"/>
              </a:rPr>
              <a:t>Expected outcomes – refers to the more specific, measurable criteria used to evaluate the extent to which a goal has been met.</a:t>
            </a:r>
          </a:p>
          <a:p>
            <a:pPr marL="228600" indent="-228600">
              <a:buFont typeface="Wingdings" pitchFamily="2" charset="2"/>
              <a:buAutoNum type="arabicPeriod"/>
            </a:pPr>
            <a:r>
              <a:rPr lang="en-US">
                <a:latin typeface="Arial" charset="0"/>
              </a:rPr>
              <a:t>Select appropriate nursing interventions</a:t>
            </a:r>
          </a:p>
          <a:p>
            <a:pPr marL="228600" indent="-228600">
              <a:buFont typeface="Wingdings" pitchFamily="2" charset="2"/>
              <a:buAutoNum type="arabicPeriod"/>
            </a:pPr>
            <a:r>
              <a:rPr lang="en-US">
                <a:latin typeface="Arial" charset="0"/>
              </a:rPr>
              <a:t>Document Client Plan of Care –This is </a:t>
            </a:r>
            <a:r>
              <a:rPr lang="en-US" sz="900">
                <a:latin typeface="Arial" charset="0"/>
              </a:rPr>
              <a:t>communicating the plan of nursing care</a:t>
            </a:r>
            <a:endParaRPr lang="en-US">
              <a:latin typeface="Arial" charset="0"/>
            </a:endParaRPr>
          </a:p>
          <a:p>
            <a:pPr marL="228600" indent="-228600">
              <a:buFont typeface="Wingdings" pitchFamily="2" charset="2"/>
              <a:buAutoNum type="arabicPeriod"/>
            </a:pPr>
            <a:r>
              <a:rPr lang="en-US">
                <a:latin typeface="Arial" charset="0"/>
              </a:rPr>
              <a:t>Validate the Client Plan of Care </a:t>
            </a:r>
            <a:r>
              <a:rPr lang="en-US" sz="900">
                <a:latin typeface="Arial" charset="0"/>
              </a:rPr>
              <a:t>Patient goal – expected patient outcome, an expected conclusion to a patient health problem</a:t>
            </a:r>
          </a:p>
          <a:p>
            <a:pPr marL="228600" indent="-228600"/>
            <a:endParaRPr lang="en-US" sz="900"/>
          </a:p>
          <a:p>
            <a:pPr marL="228600" indent="-228600"/>
            <a:r>
              <a:rPr lang="en-US" sz="900">
                <a:latin typeface="Arial" charset="0"/>
              </a:rPr>
              <a:t>	</a:t>
            </a:r>
          </a:p>
          <a:p>
            <a:pPr marL="228600" indent="-228600"/>
            <a:endParaRPr lang="en-US" sz="900">
              <a:latin typeface="Arial"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68ED93D-B278-47B6-9FC3-EF8B34AF704F}" type="slidenum">
              <a:rPr lang="en-US"/>
              <a:pPr/>
              <a:t>8</a:t>
            </a:fld>
            <a:endParaRPr lang="en-US"/>
          </a:p>
        </p:txBody>
      </p:sp>
      <p:sp>
        <p:nvSpPr>
          <p:cNvPr id="336898" name="Rectangle 2"/>
          <p:cNvSpPr>
            <a:spLocks noGrp="1" noRot="1" noChangeAspect="1" noChangeArrowheads="1" noTextEdit="1"/>
          </p:cNvSpPr>
          <p:nvPr>
            <p:ph type="sldImg"/>
          </p:nvPr>
        </p:nvSpPr>
        <p:spPr>
          <a:ln/>
        </p:spPr>
      </p:sp>
      <p:sp>
        <p:nvSpPr>
          <p:cNvPr id="336899" name="Rectangle 3"/>
          <p:cNvSpPr>
            <a:spLocks noGrp="1" noChangeArrowheads="1"/>
          </p:cNvSpPr>
          <p:nvPr>
            <p:ph type="body" idx="1"/>
          </p:nvPr>
        </p:nvSpPr>
        <p:spPr/>
        <p:txBody>
          <a:bodyPr/>
          <a:lstStyle/>
          <a:p>
            <a:r>
              <a:rPr lang="en-US"/>
              <a:t>Ranking client needs so the nurse's attention and actions are properly focused</a:t>
            </a:r>
          </a:p>
          <a:p>
            <a:r>
              <a:rPr lang="en-US"/>
              <a:t>Use Maslow’s Hierarchy of needs as way to prioritize.</a:t>
            </a:r>
          </a:p>
          <a:p>
            <a:r>
              <a:rPr lang="en-US"/>
              <a:t>1943-Abraham Maslow- theorized that human behavior is motivated by needs that are arranged from basic needs to higher level of needs.  Baseline survival needs (such as food, fluid, and oxygen) must be met first for life to continue.  After those needs are cared for higher level needs (such as love, belonging, and self-esteem) can be focused on.  Keep in mind that some clients with chronic problems may achieve higher level needs even though baseline survival may be compromised.  They learn to function within physiological limitations and refocus energy.</a:t>
            </a:r>
          </a:p>
          <a:p>
            <a:r>
              <a:rPr lang="en-US"/>
              <a:t>Kalish expanded the hierarchy</a:t>
            </a:r>
          </a:p>
          <a:p>
            <a:r>
              <a:rPr lang="en-US"/>
              <a:t>See table 4-1 and 4-2 on pg. 78 and 79</a:t>
            </a:r>
          </a:p>
          <a:p>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7704F33-5E1B-42BC-93E0-F916597811F0}" type="slidenum">
              <a:rPr lang="en-US"/>
              <a:pPr/>
              <a:t>9</a:t>
            </a:fld>
            <a:endParaRPr lang="en-US"/>
          </a:p>
        </p:txBody>
      </p:sp>
      <p:sp>
        <p:nvSpPr>
          <p:cNvPr id="355330" name="Rectangle 2"/>
          <p:cNvSpPr>
            <a:spLocks noGrp="1" noRot="1" noChangeAspect="1" noChangeArrowheads="1" noTextEdit="1"/>
          </p:cNvSpPr>
          <p:nvPr>
            <p:ph type="sldImg"/>
          </p:nvPr>
        </p:nvSpPr>
        <p:spPr>
          <a:ln/>
        </p:spPr>
      </p:sp>
      <p:sp>
        <p:nvSpPr>
          <p:cNvPr id="355331" name="Rectangle 3"/>
          <p:cNvSpPr>
            <a:spLocks noGrp="1" noChangeArrowheads="1"/>
          </p:cNvSpPr>
          <p:nvPr>
            <p:ph type="body" idx="1"/>
          </p:nvPr>
        </p:nvSpPr>
        <p:spPr/>
        <p:txBody>
          <a:bodyPr/>
          <a:lstStyle/>
          <a:p>
            <a:r>
              <a:rPr lang="en-US"/>
              <a:t>Goal, objective, and outcome are often used interchageably.</a:t>
            </a:r>
          </a:p>
          <a:p>
            <a:r>
              <a:rPr lang="en-US"/>
              <a:t>Some facilities goal/objective refers to what is wanted and outcome describe the results achieved.</a:t>
            </a:r>
          </a:p>
          <a:p>
            <a:r>
              <a:rPr lang="en-US"/>
              <a:t>We will use goal/outcome to refer to expected patient outcomes.</a:t>
            </a: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bwMode="auto">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368642" name="Rectangle 2"/>
          <p:cNvSpPr>
            <a:spLocks noGrp="1" noChangeArrowheads="1"/>
          </p:cNvSpPr>
          <p:nvPr>
            <p:ph type="ctrTitle"/>
          </p:nvPr>
        </p:nvSpPr>
        <p:spPr>
          <a:xfrm>
            <a:off x="1279525" y="1600200"/>
            <a:ext cx="7085013" cy="1066800"/>
          </a:xfrm>
        </p:spPr>
        <p:txBody>
          <a:bodyPr/>
          <a:lstStyle>
            <a:lvl1pPr>
              <a:defRPr/>
            </a:lvl1pPr>
          </a:lstStyle>
          <a:p>
            <a:r>
              <a:rPr lang="en-US"/>
              <a:t>Click to edit Master title style</a:t>
            </a:r>
          </a:p>
        </p:txBody>
      </p:sp>
      <p:sp>
        <p:nvSpPr>
          <p:cNvPr id="368643" name="Rectangle 3"/>
          <p:cNvSpPr>
            <a:spLocks noGrp="1" noChangeArrowheads="1"/>
          </p:cNvSpPr>
          <p:nvPr>
            <p:ph type="subTitle" idx="1"/>
          </p:nvPr>
        </p:nvSpPr>
        <p:spPr>
          <a:xfrm>
            <a:off x="1279525" y="2819400"/>
            <a:ext cx="5256213" cy="1143000"/>
          </a:xfrm>
        </p:spPr>
        <p:txBody>
          <a:bodyPr/>
          <a:lstStyle>
            <a:lvl1pPr marL="0" indent="0">
              <a:buFontTx/>
              <a:buNone/>
              <a:defRPr/>
            </a:lvl1pPr>
          </a:lstStyle>
          <a:p>
            <a:r>
              <a:rPr lang="en-US"/>
              <a:t>Click to edit Master subtitle style</a:t>
            </a:r>
          </a:p>
        </p:txBody>
      </p:sp>
      <p:sp>
        <p:nvSpPr>
          <p:cNvPr id="368644" name="Rectangle 4"/>
          <p:cNvSpPr>
            <a:spLocks noGrp="1" noChangeArrowheads="1"/>
          </p:cNvSpPr>
          <p:nvPr>
            <p:ph type="dt" sz="half" idx="2"/>
          </p:nvPr>
        </p:nvSpPr>
        <p:spPr/>
        <p:txBody>
          <a:bodyPr/>
          <a:lstStyle>
            <a:lvl1pPr>
              <a:defRPr/>
            </a:lvl1pPr>
          </a:lstStyle>
          <a:p>
            <a:endParaRPr lang="en-US"/>
          </a:p>
        </p:txBody>
      </p:sp>
      <p:sp>
        <p:nvSpPr>
          <p:cNvPr id="368645" name="Rectangle 5"/>
          <p:cNvSpPr>
            <a:spLocks noGrp="1" noChangeArrowheads="1"/>
          </p:cNvSpPr>
          <p:nvPr>
            <p:ph type="ftr" sz="quarter" idx="3"/>
          </p:nvPr>
        </p:nvSpPr>
        <p:spPr/>
        <p:txBody>
          <a:bodyPr/>
          <a:lstStyle>
            <a:lvl1pPr>
              <a:defRPr/>
            </a:lvl1pPr>
          </a:lstStyle>
          <a:p>
            <a:endParaRPr lang="en-US"/>
          </a:p>
        </p:txBody>
      </p:sp>
      <p:sp>
        <p:nvSpPr>
          <p:cNvPr id="368646" name="Rectangle 6"/>
          <p:cNvSpPr>
            <a:spLocks noGrp="1" noChangeArrowheads="1"/>
          </p:cNvSpPr>
          <p:nvPr>
            <p:ph type="sldNum" sz="quarter" idx="4"/>
          </p:nvPr>
        </p:nvSpPr>
        <p:spPr/>
        <p:txBody>
          <a:bodyPr/>
          <a:lstStyle>
            <a:lvl1pPr>
              <a:defRPr/>
            </a:lvl1pPr>
          </a:lstStyle>
          <a:p>
            <a:fld id="{DBCC0830-F876-439C-8001-93B0107B634B}"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4A45E6C5-575A-42EA-90EE-F3A7B2A440AA}"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94475" y="685800"/>
            <a:ext cx="1771650" cy="544036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79525" y="685800"/>
            <a:ext cx="5162550" cy="54403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BC8D16D9-C097-4EAE-B34D-9B1E4BA970BC}" type="slidenum">
              <a:rPr lang="en-US"/>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389122" name="Rectangle 2"/>
          <p:cNvSpPr>
            <a:spLocks noGrp="1" noChangeArrowheads="1"/>
          </p:cNvSpPr>
          <p:nvPr>
            <p:ph type="subTitle" idx="1"/>
          </p:nvPr>
        </p:nvSpPr>
        <p:spPr>
          <a:xfrm>
            <a:off x="2286000" y="3581400"/>
            <a:ext cx="5638800" cy="1905000"/>
          </a:xfrm>
        </p:spPr>
        <p:txBody>
          <a:bodyPr/>
          <a:lstStyle>
            <a:lvl1pPr marL="0" indent="0">
              <a:buFont typeface="Wingdings" pitchFamily="2" charset="2"/>
              <a:buNone/>
              <a:defRPr/>
            </a:lvl1pPr>
          </a:lstStyle>
          <a:p>
            <a:r>
              <a:rPr lang="en-US"/>
              <a:t>Click to edit Master subtitle style</a:t>
            </a:r>
          </a:p>
        </p:txBody>
      </p:sp>
      <p:sp>
        <p:nvSpPr>
          <p:cNvPr id="389123" name="Rectangle 3"/>
          <p:cNvSpPr>
            <a:spLocks noGrp="1" noChangeArrowheads="1"/>
          </p:cNvSpPr>
          <p:nvPr>
            <p:ph type="dt" sz="half" idx="2"/>
          </p:nvPr>
        </p:nvSpPr>
        <p:spPr>
          <a:xfrm>
            <a:off x="685800" y="6248400"/>
            <a:ext cx="1905000" cy="457200"/>
          </a:xfrm>
        </p:spPr>
        <p:txBody>
          <a:bodyPr/>
          <a:lstStyle>
            <a:lvl1pPr>
              <a:defRPr/>
            </a:lvl1pPr>
          </a:lstStyle>
          <a:p>
            <a:endParaRPr lang="en-US"/>
          </a:p>
        </p:txBody>
      </p:sp>
      <p:sp>
        <p:nvSpPr>
          <p:cNvPr id="389124" name="Rectangle 4"/>
          <p:cNvSpPr>
            <a:spLocks noGrp="1" noChangeArrowheads="1"/>
          </p:cNvSpPr>
          <p:nvPr>
            <p:ph type="ftr" sz="quarter" idx="3"/>
          </p:nvPr>
        </p:nvSpPr>
        <p:spPr>
          <a:xfrm>
            <a:off x="3124200" y="6248400"/>
            <a:ext cx="2895600" cy="457200"/>
          </a:xfrm>
        </p:spPr>
        <p:txBody>
          <a:bodyPr/>
          <a:lstStyle>
            <a:lvl1pPr>
              <a:defRPr/>
            </a:lvl1pPr>
          </a:lstStyle>
          <a:p>
            <a:endParaRPr lang="en-US"/>
          </a:p>
        </p:txBody>
      </p:sp>
      <p:sp>
        <p:nvSpPr>
          <p:cNvPr id="389125" name="Rectangle 5"/>
          <p:cNvSpPr>
            <a:spLocks noGrp="1" noChangeArrowheads="1"/>
          </p:cNvSpPr>
          <p:nvPr>
            <p:ph type="sldNum" sz="quarter" idx="4"/>
          </p:nvPr>
        </p:nvSpPr>
        <p:spPr>
          <a:xfrm>
            <a:off x="6553200" y="6248400"/>
            <a:ext cx="1905000" cy="457200"/>
          </a:xfrm>
        </p:spPr>
        <p:txBody>
          <a:bodyPr/>
          <a:lstStyle>
            <a:lvl1pPr>
              <a:defRPr/>
            </a:lvl1pPr>
          </a:lstStyle>
          <a:p>
            <a:fld id="{E0461D64-4C25-4A0B-B0DA-3D2623B342FF}" type="slidenum">
              <a:rPr lang="en-US"/>
              <a:pPr/>
              <a:t>‹#›</a:t>
            </a:fld>
            <a:endParaRPr lang="en-US"/>
          </a:p>
        </p:txBody>
      </p:sp>
      <p:grpSp>
        <p:nvGrpSpPr>
          <p:cNvPr id="389126" name="Group 6"/>
          <p:cNvGrpSpPr>
            <a:grpSpLocks/>
          </p:cNvGrpSpPr>
          <p:nvPr/>
        </p:nvGrpSpPr>
        <p:grpSpPr bwMode="auto">
          <a:xfrm>
            <a:off x="0" y="914400"/>
            <a:ext cx="8686800" cy="2514600"/>
            <a:chOff x="0" y="576"/>
            <a:chExt cx="5472" cy="1584"/>
          </a:xfrm>
        </p:grpSpPr>
        <p:sp>
          <p:nvSpPr>
            <p:cNvPr id="389127" name="Oval 7"/>
            <p:cNvSpPr>
              <a:spLocks noChangeArrowheads="1"/>
            </p:cNvSpPr>
            <p:nvPr/>
          </p:nvSpPr>
          <p:spPr bwMode="auto">
            <a:xfrm>
              <a:off x="144" y="576"/>
              <a:ext cx="1584" cy="1584"/>
            </a:xfrm>
            <a:prstGeom prst="ellipse">
              <a:avLst/>
            </a:prstGeom>
            <a:noFill/>
            <a:ln w="12700">
              <a:solidFill>
                <a:schemeClr val="accent1"/>
              </a:solidFill>
              <a:round/>
              <a:headEnd/>
              <a:tailEnd/>
            </a:ln>
            <a:effectLst/>
          </p:spPr>
          <p:txBody>
            <a:bodyPr wrap="none" anchor="ctr"/>
            <a:lstStyle/>
            <a:p>
              <a:pPr algn="ctr"/>
              <a:endParaRPr lang="en-US"/>
            </a:p>
          </p:txBody>
        </p:sp>
        <p:sp>
          <p:nvSpPr>
            <p:cNvPr id="389128" name="Rectangle 8"/>
            <p:cNvSpPr>
              <a:spLocks noChangeArrowheads="1"/>
            </p:cNvSpPr>
            <p:nvPr/>
          </p:nvSpPr>
          <p:spPr bwMode="hidden">
            <a:xfrm>
              <a:off x="0" y="1056"/>
              <a:ext cx="2976" cy="720"/>
            </a:xfrm>
            <a:prstGeom prst="rect">
              <a:avLst/>
            </a:prstGeom>
            <a:solidFill>
              <a:schemeClr val="accent2"/>
            </a:solidFill>
            <a:ln w="9525">
              <a:noFill/>
              <a:miter lim="800000"/>
              <a:headEnd/>
              <a:tailEnd/>
            </a:ln>
            <a:effectLst/>
          </p:spPr>
          <p:txBody>
            <a:bodyPr wrap="none" anchor="ctr"/>
            <a:lstStyle/>
            <a:p>
              <a:pPr algn="ctr"/>
              <a:endParaRPr lang="en-US" sz="2400">
                <a:latin typeface="Times New Roman" pitchFamily="18" charset="0"/>
              </a:endParaRPr>
            </a:p>
          </p:txBody>
        </p:sp>
        <p:sp>
          <p:nvSpPr>
            <p:cNvPr id="389129" name="Rectangle 9"/>
            <p:cNvSpPr>
              <a:spLocks noChangeArrowheads="1"/>
            </p:cNvSpPr>
            <p:nvPr/>
          </p:nvSpPr>
          <p:spPr bwMode="hidden">
            <a:xfrm>
              <a:off x="2496" y="1056"/>
              <a:ext cx="2976" cy="720"/>
            </a:xfrm>
            <a:prstGeom prst="rect">
              <a:avLst/>
            </a:prstGeom>
            <a:gradFill rotWithShape="0">
              <a:gsLst>
                <a:gs pos="0">
                  <a:schemeClr val="accent2"/>
                </a:gs>
                <a:gs pos="100000">
                  <a:schemeClr val="bg1"/>
                </a:gs>
              </a:gsLst>
              <a:lin ang="0" scaled="1"/>
            </a:gradFill>
            <a:ln w="9525">
              <a:noFill/>
              <a:miter lim="800000"/>
              <a:headEnd/>
              <a:tailEnd/>
            </a:ln>
            <a:effectLst/>
          </p:spPr>
          <p:txBody>
            <a:bodyPr wrap="none" anchor="ctr"/>
            <a:lstStyle/>
            <a:p>
              <a:pPr algn="ctr"/>
              <a:endParaRPr lang="en-US" sz="2400">
                <a:latin typeface="Times New Roman" pitchFamily="18" charset="0"/>
              </a:endParaRPr>
            </a:p>
          </p:txBody>
        </p:sp>
        <p:sp>
          <p:nvSpPr>
            <p:cNvPr id="389130" name="Freeform 10"/>
            <p:cNvSpPr>
              <a:spLocks noChangeArrowheads="1"/>
            </p:cNvSpPr>
            <p:nvPr/>
          </p:nvSpPr>
          <p:spPr bwMode="auto">
            <a:xfrm>
              <a:off x="384" y="960"/>
              <a:ext cx="144" cy="913"/>
            </a:xfrm>
            <a:custGeom>
              <a:avLst/>
              <a:gdLst/>
              <a:ahLst/>
              <a:cxnLst>
                <a:cxn ang="0">
                  <a:pos x="1000" y="1000"/>
                </a:cxn>
                <a:cxn ang="0">
                  <a:pos x="0" y="1000"/>
                </a:cxn>
                <a:cxn ang="0">
                  <a:pos x="0" y="0"/>
                </a:cxn>
                <a:cxn ang="0">
                  <a:pos x="1000" y="0"/>
                </a:cxn>
              </a:cxnLst>
              <a:rect l="0" t="0" r="r" b="b"/>
              <a:pathLst>
                <a:path w="1000" h="1000">
                  <a:moveTo>
                    <a:pt x="1000" y="1000"/>
                  </a:moveTo>
                  <a:lnTo>
                    <a:pt x="0" y="1000"/>
                  </a:lnTo>
                  <a:lnTo>
                    <a:pt x="0" y="0"/>
                  </a:lnTo>
                  <a:lnTo>
                    <a:pt x="1000" y="0"/>
                  </a:lnTo>
                </a:path>
              </a:pathLst>
            </a:custGeom>
            <a:noFill/>
            <a:ln w="76200" cmpd="sng">
              <a:solidFill>
                <a:schemeClr val="tx2"/>
              </a:solidFill>
              <a:miter lim="800000"/>
              <a:headEnd/>
              <a:tailEnd/>
            </a:ln>
          </p:spPr>
          <p:txBody>
            <a:bodyPr/>
            <a:lstStyle/>
            <a:p>
              <a:endParaRPr lang="en-US"/>
            </a:p>
          </p:txBody>
        </p:sp>
        <p:sp>
          <p:nvSpPr>
            <p:cNvPr id="389131" name="Freeform 11"/>
            <p:cNvSpPr>
              <a:spLocks noChangeArrowheads="1"/>
            </p:cNvSpPr>
            <p:nvPr/>
          </p:nvSpPr>
          <p:spPr bwMode="auto">
            <a:xfrm>
              <a:off x="4944" y="762"/>
              <a:ext cx="165" cy="864"/>
            </a:xfrm>
            <a:custGeom>
              <a:avLst/>
              <a:gdLst/>
              <a:ahLst/>
              <a:cxnLst>
                <a:cxn ang="0">
                  <a:pos x="0" y="0"/>
                </a:cxn>
                <a:cxn ang="0">
                  <a:pos x="1000" y="0"/>
                </a:cxn>
                <a:cxn ang="0">
                  <a:pos x="1000" y="1000"/>
                </a:cxn>
                <a:cxn ang="0">
                  <a:pos x="0" y="1000"/>
                </a:cxn>
              </a:cxnLst>
              <a:rect l="0" t="0" r="r" b="b"/>
              <a:pathLst>
                <a:path w="1000" h="1000">
                  <a:moveTo>
                    <a:pt x="0" y="0"/>
                  </a:moveTo>
                  <a:lnTo>
                    <a:pt x="1000" y="0"/>
                  </a:lnTo>
                  <a:lnTo>
                    <a:pt x="1000" y="1000"/>
                  </a:lnTo>
                  <a:lnTo>
                    <a:pt x="0" y="1000"/>
                  </a:lnTo>
                </a:path>
              </a:pathLst>
            </a:custGeom>
            <a:noFill/>
            <a:ln w="76200" cap="flat" cmpd="sng">
              <a:solidFill>
                <a:schemeClr val="accent1"/>
              </a:solidFill>
              <a:prstDash val="solid"/>
              <a:miter lim="800000"/>
              <a:headEnd/>
              <a:tailEnd/>
            </a:ln>
          </p:spPr>
          <p:txBody>
            <a:bodyPr/>
            <a:lstStyle/>
            <a:p>
              <a:endParaRPr lang="en-US"/>
            </a:p>
          </p:txBody>
        </p:sp>
      </p:grpSp>
      <p:sp>
        <p:nvSpPr>
          <p:cNvPr id="389132" name="Rectangle 12"/>
          <p:cNvSpPr>
            <a:spLocks noGrp="1" noChangeArrowheads="1"/>
          </p:cNvSpPr>
          <p:nvPr>
            <p:ph type="ctrTitle"/>
          </p:nvPr>
        </p:nvSpPr>
        <p:spPr>
          <a:xfrm>
            <a:off x="838200" y="1443038"/>
            <a:ext cx="7086600" cy="1600200"/>
          </a:xfrm>
        </p:spPr>
        <p:txBody>
          <a:bodyPr anchor="ctr"/>
          <a:lstStyle>
            <a:lvl1pPr>
              <a:defRPr/>
            </a:lvl1pPr>
          </a:lstStyle>
          <a:p>
            <a:r>
              <a:rPr lang="en-US"/>
              <a:t>Click to edit Master title style</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CDCEC58A-8982-4299-804E-955C4EB31A29}" type="slidenum">
              <a:rPr lang="en-US"/>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8B60EE01-8048-4F44-8445-0D554671E1C4}" type="slidenum">
              <a:rPr lang="en-US"/>
              <a:pPr/>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949325" y="1981200"/>
            <a:ext cx="3754438"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856163" y="1981200"/>
            <a:ext cx="3754437"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2C63195C-59E4-48D2-B1C6-B408A9C22452}" type="slidenum">
              <a:rPr lang="en-US"/>
              <a:pPr/>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5CA87054-9AF2-49A0-B6D1-C126CE45CDD8}" type="slidenum">
              <a:rPr lang="en-US"/>
              <a:pPr/>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6E88FEBA-4883-491B-99CE-A71366C7A9BC}" type="slidenum">
              <a:rPr lang="en-US"/>
              <a:pPr/>
              <a:t>‹#›</a:t>
            </a:fld>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B52EFEA0-DC5D-438B-BAE8-CE689CA6C7CE}" type="slidenum">
              <a:rPr lang="en-US"/>
              <a:pPr/>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FC1D62E6-A575-40BF-9597-1DB3BCCB57BC}"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1F091692-121F-40E4-AD88-020C91E7F6E2}" type="slidenum">
              <a:rPr lang="en-US"/>
              <a:pPr/>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5583EA5A-1831-4852-AC9D-E7C8CD60FEB1}" type="slidenum">
              <a:rPr lang="en-US"/>
              <a:pPr/>
              <a:t>‹#›</a:t>
            </a:fld>
            <a:endParaRPr 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6849F49C-5EC1-4D07-B2F1-EDDD1FDEFBE1}" type="slidenum">
              <a:rPr lang="en-US"/>
              <a:pPr/>
              <a:t>‹#›</a:t>
            </a:fld>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91313" y="96838"/>
            <a:ext cx="1919287" cy="599916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931863" y="96838"/>
            <a:ext cx="5607050" cy="599916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5BE6BB70-59B4-41D5-9872-94F4860A06FF}"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A653E7BD-0780-4BE4-84F9-EF1BDDB98574}"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79525" y="1600200"/>
            <a:ext cx="25527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84625" y="1600200"/>
            <a:ext cx="25527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43E96F55-8385-46E1-A952-0F051F69E927}"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70F7B3E3-1C64-4269-A2C8-EA1B32064051}"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C101C4D7-406B-4AE8-9662-94DA39E1E39C}"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ACB959AD-4BBD-4C61-AB5F-BCEDBFC4E05B}"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5A3C0AC7-F170-40BC-8F6E-07C4A3BDD59D}"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F31D5408-AF03-4FA9-8FD8-4C43F495D5F7}"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367618" name="Rectangle 2"/>
          <p:cNvSpPr>
            <a:spLocks noGrp="1" noChangeArrowheads="1"/>
          </p:cNvSpPr>
          <p:nvPr>
            <p:ph type="title"/>
          </p:nvPr>
        </p:nvSpPr>
        <p:spPr bwMode="auto">
          <a:xfrm>
            <a:off x="1279525" y="685800"/>
            <a:ext cx="7086600" cy="73183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367619" name="Rectangle 3"/>
          <p:cNvSpPr>
            <a:spLocks noGrp="1" noChangeArrowheads="1"/>
          </p:cNvSpPr>
          <p:nvPr>
            <p:ph type="body" idx="1"/>
          </p:nvPr>
        </p:nvSpPr>
        <p:spPr bwMode="auto">
          <a:xfrm>
            <a:off x="1279525" y="1600200"/>
            <a:ext cx="52578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367620" name="Rectangle 4"/>
          <p:cNvSpPr>
            <a:spLocks noGrp="1" noChangeArrowheads="1"/>
          </p:cNvSpPr>
          <p:nvPr>
            <p:ph type="dt" sz="half" idx="2"/>
          </p:nvPr>
        </p:nvSpPr>
        <p:spPr bwMode="auto">
          <a:xfrm>
            <a:off x="457200" y="6429375"/>
            <a:ext cx="2133600" cy="3238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mn-lt"/>
              </a:defRPr>
            </a:lvl1pPr>
          </a:lstStyle>
          <a:p>
            <a:endParaRPr lang="en-US"/>
          </a:p>
        </p:txBody>
      </p:sp>
      <p:sp>
        <p:nvSpPr>
          <p:cNvPr id="367621" name="Rectangle 5"/>
          <p:cNvSpPr>
            <a:spLocks noGrp="1" noChangeArrowheads="1"/>
          </p:cNvSpPr>
          <p:nvPr>
            <p:ph type="ftr" sz="quarter" idx="3"/>
          </p:nvPr>
        </p:nvSpPr>
        <p:spPr bwMode="auto">
          <a:xfrm>
            <a:off x="3124200" y="6429375"/>
            <a:ext cx="2895600" cy="3238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200">
                <a:latin typeface="+mn-lt"/>
              </a:defRPr>
            </a:lvl1pPr>
          </a:lstStyle>
          <a:p>
            <a:endParaRPr lang="en-US"/>
          </a:p>
        </p:txBody>
      </p:sp>
      <p:sp>
        <p:nvSpPr>
          <p:cNvPr id="367622" name="Rectangle 6"/>
          <p:cNvSpPr>
            <a:spLocks noGrp="1" noChangeArrowheads="1"/>
          </p:cNvSpPr>
          <p:nvPr>
            <p:ph type="sldNum" sz="quarter" idx="4"/>
          </p:nvPr>
        </p:nvSpPr>
        <p:spPr bwMode="auto">
          <a:xfrm>
            <a:off x="6553200" y="6429375"/>
            <a:ext cx="2133600" cy="3238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mn-lt"/>
              </a:defRPr>
            </a:lvl1pPr>
          </a:lstStyle>
          <a:p>
            <a:fld id="{B287160D-6516-4196-A5A5-61A5609332AA}"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58" r:id="rId1"/>
    <p:sldLayoutId id="2147483677" r:id="rId2"/>
    <p:sldLayoutId id="2147483678" r:id="rId3"/>
    <p:sldLayoutId id="2147483679" r:id="rId4"/>
    <p:sldLayoutId id="2147483680" r:id="rId5"/>
    <p:sldLayoutId id="2147483681" r:id="rId6"/>
    <p:sldLayoutId id="2147483682" r:id="rId7"/>
    <p:sldLayoutId id="2147483683" r:id="rId8"/>
    <p:sldLayoutId id="2147483684" r:id="rId9"/>
    <p:sldLayoutId id="2147483685" r:id="rId10"/>
    <p:sldLayoutId id="2147483686" r:id="rId11"/>
  </p:sldLayoutIdLst>
  <p:txStyles>
    <p:titleStyle>
      <a:lvl1pPr algn="l" rtl="0" fontAlgn="base">
        <a:spcBef>
          <a:spcPct val="0"/>
        </a:spcBef>
        <a:spcAft>
          <a:spcPct val="0"/>
        </a:spcAft>
        <a:defRPr sz="3600">
          <a:solidFill>
            <a:schemeClr val="tx2"/>
          </a:solidFill>
          <a:latin typeface="+mj-lt"/>
          <a:ea typeface="+mj-ea"/>
          <a:cs typeface="+mj-cs"/>
        </a:defRPr>
      </a:lvl1pPr>
      <a:lvl2pPr algn="l" rtl="0" fontAlgn="base">
        <a:spcBef>
          <a:spcPct val="0"/>
        </a:spcBef>
        <a:spcAft>
          <a:spcPct val="0"/>
        </a:spcAft>
        <a:defRPr sz="3600">
          <a:solidFill>
            <a:schemeClr val="tx2"/>
          </a:solidFill>
          <a:latin typeface="Century Gothic" pitchFamily="34" charset="0"/>
        </a:defRPr>
      </a:lvl2pPr>
      <a:lvl3pPr algn="l" rtl="0" fontAlgn="base">
        <a:spcBef>
          <a:spcPct val="0"/>
        </a:spcBef>
        <a:spcAft>
          <a:spcPct val="0"/>
        </a:spcAft>
        <a:defRPr sz="3600">
          <a:solidFill>
            <a:schemeClr val="tx2"/>
          </a:solidFill>
          <a:latin typeface="Century Gothic" pitchFamily="34" charset="0"/>
        </a:defRPr>
      </a:lvl3pPr>
      <a:lvl4pPr algn="l" rtl="0" fontAlgn="base">
        <a:spcBef>
          <a:spcPct val="0"/>
        </a:spcBef>
        <a:spcAft>
          <a:spcPct val="0"/>
        </a:spcAft>
        <a:defRPr sz="3600">
          <a:solidFill>
            <a:schemeClr val="tx2"/>
          </a:solidFill>
          <a:latin typeface="Century Gothic" pitchFamily="34" charset="0"/>
        </a:defRPr>
      </a:lvl4pPr>
      <a:lvl5pPr algn="l" rtl="0" fontAlgn="base">
        <a:spcBef>
          <a:spcPct val="0"/>
        </a:spcBef>
        <a:spcAft>
          <a:spcPct val="0"/>
        </a:spcAft>
        <a:defRPr sz="3600">
          <a:solidFill>
            <a:schemeClr val="tx2"/>
          </a:solidFill>
          <a:latin typeface="Century Gothic" pitchFamily="34" charset="0"/>
        </a:defRPr>
      </a:lvl5pPr>
      <a:lvl6pPr marL="457200" algn="l" rtl="0" fontAlgn="base">
        <a:spcBef>
          <a:spcPct val="0"/>
        </a:spcBef>
        <a:spcAft>
          <a:spcPct val="0"/>
        </a:spcAft>
        <a:defRPr sz="3600">
          <a:solidFill>
            <a:schemeClr val="tx2"/>
          </a:solidFill>
          <a:latin typeface="Century Gothic" pitchFamily="34" charset="0"/>
        </a:defRPr>
      </a:lvl6pPr>
      <a:lvl7pPr marL="914400" algn="l" rtl="0" fontAlgn="base">
        <a:spcBef>
          <a:spcPct val="0"/>
        </a:spcBef>
        <a:spcAft>
          <a:spcPct val="0"/>
        </a:spcAft>
        <a:defRPr sz="3600">
          <a:solidFill>
            <a:schemeClr val="tx2"/>
          </a:solidFill>
          <a:latin typeface="Century Gothic" pitchFamily="34" charset="0"/>
        </a:defRPr>
      </a:lvl7pPr>
      <a:lvl8pPr marL="1371600" algn="l" rtl="0" fontAlgn="base">
        <a:spcBef>
          <a:spcPct val="0"/>
        </a:spcBef>
        <a:spcAft>
          <a:spcPct val="0"/>
        </a:spcAft>
        <a:defRPr sz="3600">
          <a:solidFill>
            <a:schemeClr val="tx2"/>
          </a:solidFill>
          <a:latin typeface="Century Gothic" pitchFamily="34" charset="0"/>
        </a:defRPr>
      </a:lvl8pPr>
      <a:lvl9pPr marL="1828800" algn="l" rtl="0" fontAlgn="base">
        <a:spcBef>
          <a:spcPct val="0"/>
        </a:spcBef>
        <a:spcAft>
          <a:spcPct val="0"/>
        </a:spcAft>
        <a:defRPr sz="3600">
          <a:solidFill>
            <a:schemeClr val="tx2"/>
          </a:solidFill>
          <a:latin typeface="Century Gothic" pitchFamily="34" charset="0"/>
        </a:defRPr>
      </a:lvl9pPr>
    </p:titleStyle>
    <p:bodyStyle>
      <a:lvl1pPr marL="342900" indent="-342900" algn="l" rtl="0" fontAlgn="base">
        <a:spcBef>
          <a:spcPct val="20000"/>
        </a:spcBef>
        <a:spcAft>
          <a:spcPct val="0"/>
        </a:spcAft>
        <a:buChar char="•"/>
        <a:defRPr sz="2800">
          <a:solidFill>
            <a:schemeClr val="tx1"/>
          </a:solidFill>
          <a:latin typeface="+mn-lt"/>
          <a:ea typeface="+mn-ea"/>
          <a:cs typeface="+mn-cs"/>
        </a:defRPr>
      </a:lvl1pPr>
      <a:lvl2pPr marL="742950" indent="-285750" algn="l" rtl="0" fontAlgn="base">
        <a:spcBef>
          <a:spcPct val="20000"/>
        </a:spcBef>
        <a:spcAft>
          <a:spcPct val="0"/>
        </a:spcAft>
        <a:buChar char="–"/>
        <a:defRPr sz="2400">
          <a:solidFill>
            <a:schemeClr val="tx1"/>
          </a:solidFill>
          <a:latin typeface="+mn-lt"/>
        </a:defRPr>
      </a:lvl2pPr>
      <a:lvl3pPr marL="1143000" indent="-228600" algn="l" rtl="0" fontAlgn="base">
        <a:spcBef>
          <a:spcPct val="20000"/>
        </a:spcBef>
        <a:spcAft>
          <a:spcPct val="0"/>
        </a:spcAft>
        <a:buChar char="•"/>
        <a:defRPr sz="2000">
          <a:solidFill>
            <a:schemeClr val="tx1"/>
          </a:solidFill>
          <a:latin typeface="+mn-lt"/>
        </a:defRPr>
      </a:lvl3pPr>
      <a:lvl4pPr marL="1600200" indent="-228600" algn="l" rtl="0" fontAlgn="base">
        <a:spcBef>
          <a:spcPct val="20000"/>
        </a:spcBef>
        <a:spcAft>
          <a:spcPct val="0"/>
        </a:spcAft>
        <a:buChar char="–"/>
        <a:defRPr>
          <a:solidFill>
            <a:schemeClr val="tx1"/>
          </a:solidFill>
          <a:latin typeface="+mn-lt"/>
        </a:defRPr>
      </a:lvl4pPr>
      <a:lvl5pPr marL="2057400" indent="-228600" algn="l" rtl="0" fontAlgn="base">
        <a:spcBef>
          <a:spcPct val="20000"/>
        </a:spcBef>
        <a:spcAft>
          <a:spcPct val="0"/>
        </a:spcAft>
        <a:buChar char="»"/>
        <a:defRPr sz="1600">
          <a:solidFill>
            <a:schemeClr val="tx1"/>
          </a:solidFill>
          <a:latin typeface="+mn-lt"/>
        </a:defRPr>
      </a:lvl5pPr>
      <a:lvl6pPr marL="2514600" indent="-228600" algn="l" rtl="0" fontAlgn="base">
        <a:spcBef>
          <a:spcPct val="20000"/>
        </a:spcBef>
        <a:spcAft>
          <a:spcPct val="0"/>
        </a:spcAft>
        <a:buChar char="»"/>
        <a:defRPr sz="1600">
          <a:solidFill>
            <a:schemeClr val="tx1"/>
          </a:solidFill>
          <a:latin typeface="+mn-lt"/>
        </a:defRPr>
      </a:lvl6pPr>
      <a:lvl7pPr marL="2971800" indent="-228600" algn="l" rtl="0" fontAlgn="base">
        <a:spcBef>
          <a:spcPct val="20000"/>
        </a:spcBef>
        <a:spcAft>
          <a:spcPct val="0"/>
        </a:spcAft>
        <a:buChar char="»"/>
        <a:defRPr sz="1600">
          <a:solidFill>
            <a:schemeClr val="tx1"/>
          </a:solidFill>
          <a:latin typeface="+mn-lt"/>
        </a:defRPr>
      </a:lvl7pPr>
      <a:lvl8pPr marL="3429000" indent="-228600" algn="l" rtl="0" fontAlgn="base">
        <a:spcBef>
          <a:spcPct val="20000"/>
        </a:spcBef>
        <a:spcAft>
          <a:spcPct val="0"/>
        </a:spcAft>
        <a:buChar char="»"/>
        <a:defRPr sz="1600">
          <a:solidFill>
            <a:schemeClr val="tx1"/>
          </a:solidFill>
          <a:latin typeface="+mn-lt"/>
        </a:defRPr>
      </a:lvl8pPr>
      <a:lvl9pPr marL="3886200" indent="-228600" algn="l" rtl="0" fontAlgn="base">
        <a:spcBef>
          <a:spcPct val="20000"/>
        </a:spcBef>
        <a:spcAft>
          <a:spcPct val="0"/>
        </a:spcAft>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88098" name="Rectangle 2"/>
          <p:cNvSpPr>
            <a:spLocks noChangeArrowheads="1"/>
          </p:cNvSpPr>
          <p:nvPr/>
        </p:nvSpPr>
        <p:spPr bwMode="auto">
          <a:xfrm>
            <a:off x="0" y="1377950"/>
            <a:ext cx="2133600" cy="101600"/>
          </a:xfrm>
          <a:prstGeom prst="rect">
            <a:avLst/>
          </a:prstGeom>
          <a:solidFill>
            <a:schemeClr val="accent2"/>
          </a:solidFill>
          <a:ln w="9525">
            <a:noFill/>
            <a:miter lim="800000"/>
            <a:headEnd/>
            <a:tailEnd/>
          </a:ln>
          <a:effectLst/>
        </p:spPr>
        <p:txBody>
          <a:bodyPr wrap="none" anchor="ctr"/>
          <a:lstStyle/>
          <a:p>
            <a:pPr algn="ctr"/>
            <a:endParaRPr lang="en-US" sz="2400">
              <a:latin typeface="Times New Roman" pitchFamily="18" charset="0"/>
            </a:endParaRPr>
          </a:p>
        </p:txBody>
      </p:sp>
      <p:sp>
        <p:nvSpPr>
          <p:cNvPr id="388099" name="Rectangle 3"/>
          <p:cNvSpPr>
            <a:spLocks noChangeArrowheads="1"/>
          </p:cNvSpPr>
          <p:nvPr/>
        </p:nvSpPr>
        <p:spPr bwMode="auto">
          <a:xfrm>
            <a:off x="1447800" y="1377950"/>
            <a:ext cx="7239000" cy="101600"/>
          </a:xfrm>
          <a:prstGeom prst="rect">
            <a:avLst/>
          </a:prstGeom>
          <a:gradFill rotWithShape="0">
            <a:gsLst>
              <a:gs pos="0">
                <a:schemeClr val="accent2"/>
              </a:gs>
              <a:gs pos="100000">
                <a:schemeClr val="bg1"/>
              </a:gs>
            </a:gsLst>
            <a:lin ang="0" scaled="1"/>
          </a:gradFill>
          <a:ln w="9525">
            <a:noFill/>
            <a:miter lim="800000"/>
            <a:headEnd/>
            <a:tailEnd/>
          </a:ln>
          <a:effectLst/>
        </p:spPr>
        <p:txBody>
          <a:bodyPr wrap="none" anchor="ctr"/>
          <a:lstStyle/>
          <a:p>
            <a:pPr algn="ctr"/>
            <a:endParaRPr lang="en-US" sz="2400">
              <a:latin typeface="Times New Roman" pitchFamily="18" charset="0"/>
            </a:endParaRPr>
          </a:p>
        </p:txBody>
      </p:sp>
      <p:sp>
        <p:nvSpPr>
          <p:cNvPr id="388100" name="Rectangle 4"/>
          <p:cNvSpPr>
            <a:spLocks noGrp="1" noChangeArrowheads="1"/>
          </p:cNvSpPr>
          <p:nvPr>
            <p:ph type="title"/>
          </p:nvPr>
        </p:nvSpPr>
        <p:spPr bwMode="auto">
          <a:xfrm>
            <a:off x="931863" y="96838"/>
            <a:ext cx="7158037" cy="141287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388101" name="Rectangle 5"/>
          <p:cNvSpPr>
            <a:spLocks noGrp="1" noChangeArrowheads="1"/>
          </p:cNvSpPr>
          <p:nvPr>
            <p:ph type="body" idx="1"/>
          </p:nvPr>
        </p:nvSpPr>
        <p:spPr bwMode="auto">
          <a:xfrm>
            <a:off x="949325" y="1981200"/>
            <a:ext cx="7661275"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388102" name="Rectangle 6"/>
          <p:cNvSpPr>
            <a:spLocks noGrp="1" noChangeArrowheads="1"/>
          </p:cNvSpPr>
          <p:nvPr>
            <p:ph type="dt" sz="half" idx="2"/>
          </p:nvPr>
        </p:nvSpPr>
        <p:spPr bwMode="auto">
          <a:xfrm>
            <a:off x="94615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endParaRPr lang="en-US"/>
          </a:p>
        </p:txBody>
      </p:sp>
      <p:sp>
        <p:nvSpPr>
          <p:cNvPr id="388103" name="Rectangle 7"/>
          <p:cNvSpPr>
            <a:spLocks noGrp="1" noChangeArrowheads="1"/>
          </p:cNvSpPr>
          <p:nvPr>
            <p:ph type="ftr" sz="quarter" idx="3"/>
          </p:nvPr>
        </p:nvSpPr>
        <p:spPr bwMode="auto">
          <a:xfrm>
            <a:off x="33528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endParaRPr lang="en-US"/>
          </a:p>
        </p:txBody>
      </p:sp>
      <p:sp>
        <p:nvSpPr>
          <p:cNvPr id="388104" name="Rectangle 8"/>
          <p:cNvSpPr>
            <a:spLocks noGrp="1" noChangeArrowheads="1"/>
          </p:cNvSpPr>
          <p:nvPr>
            <p:ph type="sldNum" sz="quarter" idx="4"/>
          </p:nvPr>
        </p:nvSpPr>
        <p:spPr bwMode="auto">
          <a:xfrm>
            <a:off x="67056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a:lvl1pPr>
          </a:lstStyle>
          <a:p>
            <a:fld id="{2E014A10-4053-42B5-B42E-8E3D151CE182}" type="slidenum">
              <a:rPr lang="en-US"/>
              <a:pPr/>
              <a:t>‹#›</a:t>
            </a:fld>
            <a:endParaRPr lang="en-US"/>
          </a:p>
        </p:txBody>
      </p:sp>
      <p:sp>
        <p:nvSpPr>
          <p:cNvPr id="388105" name="Freeform 9"/>
          <p:cNvSpPr>
            <a:spLocks noChangeArrowheads="1"/>
          </p:cNvSpPr>
          <p:nvPr/>
        </p:nvSpPr>
        <p:spPr bwMode="auto">
          <a:xfrm>
            <a:off x="838200" y="561975"/>
            <a:ext cx="152400" cy="1066800"/>
          </a:xfrm>
          <a:custGeom>
            <a:avLst/>
            <a:gdLst/>
            <a:ahLst/>
            <a:cxnLst>
              <a:cxn ang="0">
                <a:pos x="1000" y="1000"/>
              </a:cxn>
              <a:cxn ang="0">
                <a:pos x="0" y="1000"/>
              </a:cxn>
              <a:cxn ang="0">
                <a:pos x="0" y="0"/>
              </a:cxn>
              <a:cxn ang="0">
                <a:pos x="1000" y="0"/>
              </a:cxn>
            </a:cxnLst>
            <a:rect l="0" t="0" r="r" b="b"/>
            <a:pathLst>
              <a:path w="1000" h="1000">
                <a:moveTo>
                  <a:pt x="1000" y="1000"/>
                </a:moveTo>
                <a:lnTo>
                  <a:pt x="0" y="1000"/>
                </a:lnTo>
                <a:lnTo>
                  <a:pt x="0" y="0"/>
                </a:lnTo>
                <a:lnTo>
                  <a:pt x="1000" y="0"/>
                </a:lnTo>
              </a:path>
            </a:pathLst>
          </a:custGeom>
          <a:noFill/>
          <a:ln w="76200" cmpd="sng">
            <a:solidFill>
              <a:schemeClr val="tx2"/>
            </a:solidFill>
            <a:miter lim="800000"/>
            <a:headEnd/>
            <a:tailEnd/>
          </a:ln>
        </p:spPr>
        <p:txBody>
          <a:bodyPr/>
          <a:lstStyle/>
          <a:p>
            <a:endParaRPr lang="en-US"/>
          </a:p>
        </p:txBody>
      </p:sp>
      <p:sp>
        <p:nvSpPr>
          <p:cNvPr id="388106" name="Freeform 10"/>
          <p:cNvSpPr>
            <a:spLocks noChangeArrowheads="1"/>
          </p:cNvSpPr>
          <p:nvPr/>
        </p:nvSpPr>
        <p:spPr bwMode="auto">
          <a:xfrm>
            <a:off x="8262938" y="269875"/>
            <a:ext cx="152400" cy="1073150"/>
          </a:xfrm>
          <a:custGeom>
            <a:avLst/>
            <a:gdLst/>
            <a:ahLst/>
            <a:cxnLst>
              <a:cxn ang="0">
                <a:pos x="0" y="0"/>
              </a:cxn>
              <a:cxn ang="0">
                <a:pos x="1000" y="0"/>
              </a:cxn>
              <a:cxn ang="0">
                <a:pos x="1000" y="1000"/>
              </a:cxn>
              <a:cxn ang="0">
                <a:pos x="0" y="1000"/>
              </a:cxn>
            </a:cxnLst>
            <a:rect l="0" t="0" r="r" b="b"/>
            <a:pathLst>
              <a:path w="1000" h="1000">
                <a:moveTo>
                  <a:pt x="0" y="0"/>
                </a:moveTo>
                <a:lnTo>
                  <a:pt x="1000" y="0"/>
                </a:lnTo>
                <a:lnTo>
                  <a:pt x="1000" y="1000"/>
                </a:lnTo>
                <a:lnTo>
                  <a:pt x="0" y="1000"/>
                </a:lnTo>
              </a:path>
            </a:pathLst>
          </a:custGeom>
          <a:noFill/>
          <a:ln w="76200" cap="flat" cmpd="sng">
            <a:solidFill>
              <a:schemeClr val="accent1"/>
            </a:solidFill>
            <a:prstDash val="solid"/>
            <a:miter lim="800000"/>
            <a:headEnd/>
            <a:tailEnd/>
          </a:ln>
        </p:spPr>
        <p:txBody>
          <a:bodyPr/>
          <a:lstStyle/>
          <a:p>
            <a:endParaRPr lang="en-US"/>
          </a:p>
        </p:txBody>
      </p:sp>
    </p:spTree>
  </p:cSld>
  <p:clrMap bg1="lt1" tx1="dk1" bg2="lt2" tx2="dk2" accent1="accent1" accent2="accent2" accent3="accent3" accent4="accent4" accent5="accent5" accent6="accent6" hlink="hlink" folHlink="folHlink"/>
  <p:sldLayoutIdLst>
    <p:sldLayoutId id="2147483676" r:id="rId1"/>
    <p:sldLayoutId id="2147483687" r:id="rId2"/>
    <p:sldLayoutId id="2147483688" r:id="rId3"/>
    <p:sldLayoutId id="2147483689" r:id="rId4"/>
    <p:sldLayoutId id="2147483690" r:id="rId5"/>
    <p:sldLayoutId id="2147483691" r:id="rId6"/>
    <p:sldLayoutId id="2147483692" r:id="rId7"/>
    <p:sldLayoutId id="2147483693" r:id="rId8"/>
    <p:sldLayoutId id="2147483694" r:id="rId9"/>
    <p:sldLayoutId id="2147483695" r:id="rId10"/>
    <p:sldLayoutId id="2147483696" r:id="rId11"/>
  </p:sldLayoutIdLst>
  <p:txStyles>
    <p:titleStyle>
      <a:lvl1pPr algn="l" rtl="0" fontAlgn="base">
        <a:spcBef>
          <a:spcPct val="0"/>
        </a:spcBef>
        <a:spcAft>
          <a:spcPct val="0"/>
        </a:spcAft>
        <a:defRPr sz="4000">
          <a:solidFill>
            <a:schemeClr val="tx2"/>
          </a:solidFill>
          <a:latin typeface="+mj-lt"/>
          <a:ea typeface="+mj-ea"/>
          <a:cs typeface="+mj-cs"/>
        </a:defRPr>
      </a:lvl1pPr>
      <a:lvl2pPr algn="l" rtl="0" fontAlgn="base">
        <a:spcBef>
          <a:spcPct val="0"/>
        </a:spcBef>
        <a:spcAft>
          <a:spcPct val="0"/>
        </a:spcAft>
        <a:defRPr sz="4000">
          <a:solidFill>
            <a:schemeClr val="tx2"/>
          </a:solidFill>
          <a:latin typeface="Arial" charset="0"/>
        </a:defRPr>
      </a:lvl2pPr>
      <a:lvl3pPr algn="l" rtl="0" fontAlgn="base">
        <a:spcBef>
          <a:spcPct val="0"/>
        </a:spcBef>
        <a:spcAft>
          <a:spcPct val="0"/>
        </a:spcAft>
        <a:defRPr sz="4000">
          <a:solidFill>
            <a:schemeClr val="tx2"/>
          </a:solidFill>
          <a:latin typeface="Arial" charset="0"/>
        </a:defRPr>
      </a:lvl3pPr>
      <a:lvl4pPr algn="l" rtl="0" fontAlgn="base">
        <a:spcBef>
          <a:spcPct val="0"/>
        </a:spcBef>
        <a:spcAft>
          <a:spcPct val="0"/>
        </a:spcAft>
        <a:defRPr sz="4000">
          <a:solidFill>
            <a:schemeClr val="tx2"/>
          </a:solidFill>
          <a:latin typeface="Arial" charset="0"/>
        </a:defRPr>
      </a:lvl4pPr>
      <a:lvl5pPr algn="l" rtl="0" fontAlgn="base">
        <a:spcBef>
          <a:spcPct val="0"/>
        </a:spcBef>
        <a:spcAft>
          <a:spcPct val="0"/>
        </a:spcAft>
        <a:defRPr sz="4000">
          <a:solidFill>
            <a:schemeClr val="tx2"/>
          </a:solidFill>
          <a:latin typeface="Arial" charset="0"/>
        </a:defRPr>
      </a:lvl5pPr>
      <a:lvl6pPr marL="457200" algn="l" rtl="0" fontAlgn="base">
        <a:spcBef>
          <a:spcPct val="0"/>
        </a:spcBef>
        <a:spcAft>
          <a:spcPct val="0"/>
        </a:spcAft>
        <a:defRPr sz="4000">
          <a:solidFill>
            <a:schemeClr val="tx2"/>
          </a:solidFill>
          <a:latin typeface="Arial" charset="0"/>
        </a:defRPr>
      </a:lvl6pPr>
      <a:lvl7pPr marL="914400" algn="l" rtl="0" fontAlgn="base">
        <a:spcBef>
          <a:spcPct val="0"/>
        </a:spcBef>
        <a:spcAft>
          <a:spcPct val="0"/>
        </a:spcAft>
        <a:defRPr sz="4000">
          <a:solidFill>
            <a:schemeClr val="tx2"/>
          </a:solidFill>
          <a:latin typeface="Arial" charset="0"/>
        </a:defRPr>
      </a:lvl7pPr>
      <a:lvl8pPr marL="1371600" algn="l" rtl="0" fontAlgn="base">
        <a:spcBef>
          <a:spcPct val="0"/>
        </a:spcBef>
        <a:spcAft>
          <a:spcPct val="0"/>
        </a:spcAft>
        <a:defRPr sz="4000">
          <a:solidFill>
            <a:schemeClr val="tx2"/>
          </a:solidFill>
          <a:latin typeface="Arial" charset="0"/>
        </a:defRPr>
      </a:lvl8pPr>
      <a:lvl9pPr marL="1828800" algn="l" rtl="0" fontAlgn="base">
        <a:spcBef>
          <a:spcPct val="0"/>
        </a:spcBef>
        <a:spcAft>
          <a:spcPct val="0"/>
        </a:spcAft>
        <a:defRPr sz="4000">
          <a:solidFill>
            <a:schemeClr val="tx2"/>
          </a:solidFill>
          <a:latin typeface="Arial" charset="0"/>
        </a:defRPr>
      </a:lvl9pPr>
    </p:titleStyle>
    <p:bodyStyle>
      <a:lvl1pPr marL="447675" indent="-447675" algn="l" rtl="0" fontAlgn="base">
        <a:spcBef>
          <a:spcPct val="20000"/>
        </a:spcBef>
        <a:spcAft>
          <a:spcPct val="0"/>
        </a:spcAft>
        <a:buClr>
          <a:schemeClr val="accent1"/>
        </a:buClr>
        <a:buSzPct val="70000"/>
        <a:buFont typeface="Wingdings" pitchFamily="2" charset="2"/>
        <a:buChar char="n"/>
        <a:defRPr sz="3200">
          <a:solidFill>
            <a:schemeClr val="tx1"/>
          </a:solidFill>
          <a:latin typeface="+mn-lt"/>
          <a:ea typeface="+mn-ea"/>
          <a:cs typeface="+mn-cs"/>
        </a:defRPr>
      </a:lvl1pPr>
      <a:lvl2pPr marL="889000" indent="-439738" algn="l" rtl="0" fontAlgn="base">
        <a:spcBef>
          <a:spcPct val="20000"/>
        </a:spcBef>
        <a:spcAft>
          <a:spcPct val="0"/>
        </a:spcAft>
        <a:buClr>
          <a:schemeClr val="hlink"/>
        </a:buClr>
        <a:buSzPct val="65000"/>
        <a:buFont typeface="Wingdings" pitchFamily="2" charset="2"/>
        <a:buChar char="¡"/>
        <a:defRPr sz="2800">
          <a:solidFill>
            <a:schemeClr val="tx1"/>
          </a:solidFill>
          <a:latin typeface="+mn-lt"/>
        </a:defRPr>
      </a:lvl2pPr>
      <a:lvl3pPr marL="1293813" indent="-403225" algn="l" rtl="0" fontAlgn="base">
        <a:spcBef>
          <a:spcPct val="20000"/>
        </a:spcBef>
        <a:spcAft>
          <a:spcPct val="0"/>
        </a:spcAft>
        <a:buClr>
          <a:schemeClr val="accent1"/>
        </a:buClr>
        <a:buSzPct val="70000"/>
        <a:buFont typeface="Wingdings" pitchFamily="2" charset="2"/>
        <a:buChar char="n"/>
        <a:defRPr sz="2400">
          <a:solidFill>
            <a:schemeClr val="tx1"/>
          </a:solidFill>
          <a:latin typeface="+mn-lt"/>
        </a:defRPr>
      </a:lvl3pPr>
      <a:lvl4pPr marL="1681163" indent="-385763" algn="l" rtl="0" fontAlgn="base">
        <a:spcBef>
          <a:spcPct val="20000"/>
        </a:spcBef>
        <a:spcAft>
          <a:spcPct val="0"/>
        </a:spcAft>
        <a:buClr>
          <a:schemeClr val="hlink"/>
        </a:buClr>
        <a:buSzPct val="75000"/>
        <a:buFont typeface="Wingdings" pitchFamily="2" charset="2"/>
        <a:buChar char="¡"/>
        <a:defRPr sz="2000">
          <a:solidFill>
            <a:schemeClr val="tx1"/>
          </a:solidFill>
          <a:latin typeface="+mn-lt"/>
        </a:defRPr>
      </a:lvl4pPr>
      <a:lvl5pPr marL="2070100" indent="-387350" algn="l" rtl="0" fontAlgn="base">
        <a:spcBef>
          <a:spcPct val="20000"/>
        </a:spcBef>
        <a:spcAft>
          <a:spcPct val="0"/>
        </a:spcAft>
        <a:buClr>
          <a:schemeClr val="accent1"/>
        </a:buClr>
        <a:buSzPct val="70000"/>
        <a:buFont typeface="Wingdings" pitchFamily="2" charset="2"/>
        <a:buChar char="n"/>
        <a:defRPr sz="2000">
          <a:solidFill>
            <a:schemeClr val="tx1"/>
          </a:solidFill>
          <a:latin typeface="+mn-lt"/>
        </a:defRPr>
      </a:lvl5pPr>
      <a:lvl6pPr marL="2527300" indent="-387350" algn="l" rtl="0" fontAlgn="base">
        <a:spcBef>
          <a:spcPct val="20000"/>
        </a:spcBef>
        <a:spcAft>
          <a:spcPct val="0"/>
        </a:spcAft>
        <a:buClr>
          <a:schemeClr val="accent1"/>
        </a:buClr>
        <a:buSzPct val="70000"/>
        <a:buFont typeface="Wingdings" pitchFamily="2" charset="2"/>
        <a:buChar char="n"/>
        <a:defRPr sz="2000">
          <a:solidFill>
            <a:schemeClr val="tx1"/>
          </a:solidFill>
          <a:latin typeface="+mn-lt"/>
        </a:defRPr>
      </a:lvl6pPr>
      <a:lvl7pPr marL="2984500" indent="-387350" algn="l" rtl="0" fontAlgn="base">
        <a:spcBef>
          <a:spcPct val="20000"/>
        </a:spcBef>
        <a:spcAft>
          <a:spcPct val="0"/>
        </a:spcAft>
        <a:buClr>
          <a:schemeClr val="accent1"/>
        </a:buClr>
        <a:buSzPct val="70000"/>
        <a:buFont typeface="Wingdings" pitchFamily="2" charset="2"/>
        <a:buChar char="n"/>
        <a:defRPr sz="2000">
          <a:solidFill>
            <a:schemeClr val="tx1"/>
          </a:solidFill>
          <a:latin typeface="+mn-lt"/>
        </a:defRPr>
      </a:lvl7pPr>
      <a:lvl8pPr marL="3441700" indent="-387350" algn="l" rtl="0" fontAlgn="base">
        <a:spcBef>
          <a:spcPct val="20000"/>
        </a:spcBef>
        <a:spcAft>
          <a:spcPct val="0"/>
        </a:spcAft>
        <a:buClr>
          <a:schemeClr val="accent1"/>
        </a:buClr>
        <a:buSzPct val="70000"/>
        <a:buFont typeface="Wingdings" pitchFamily="2" charset="2"/>
        <a:buChar char="n"/>
        <a:defRPr sz="2000">
          <a:solidFill>
            <a:schemeClr val="tx1"/>
          </a:solidFill>
          <a:latin typeface="+mn-lt"/>
        </a:defRPr>
      </a:lvl8pPr>
      <a:lvl9pPr marL="3898900" indent="-387350" algn="l" rtl="0" fontAlgn="base">
        <a:spcBef>
          <a:spcPct val="20000"/>
        </a:spcBef>
        <a:spcAft>
          <a:spcPct val="0"/>
        </a:spcAft>
        <a:buClr>
          <a:schemeClr val="accent1"/>
        </a:buClr>
        <a:buSzPct val="70000"/>
        <a:buFont typeface="Wingdings" pitchFamily="2" charset="2"/>
        <a:buChar char="n"/>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9794" name="Rectangle 2"/>
          <p:cNvSpPr>
            <a:spLocks noGrp="1" noChangeArrowheads="1"/>
          </p:cNvSpPr>
          <p:nvPr>
            <p:ph type="ctrTitle"/>
          </p:nvPr>
        </p:nvSpPr>
        <p:spPr>
          <a:xfrm>
            <a:off x="762000" y="762000"/>
            <a:ext cx="7010400" cy="762000"/>
          </a:xfrm>
        </p:spPr>
        <p:txBody>
          <a:bodyPr/>
          <a:lstStyle/>
          <a:p>
            <a:r>
              <a:rPr lang="en-US" b="1" dirty="0"/>
              <a:t>NURSING PROCESS</a:t>
            </a:r>
          </a:p>
        </p:txBody>
      </p:sp>
      <p:sp>
        <p:nvSpPr>
          <p:cNvPr id="289795" name="Rectangle 3"/>
          <p:cNvSpPr>
            <a:spLocks noGrp="1" noChangeArrowheads="1"/>
          </p:cNvSpPr>
          <p:nvPr>
            <p:ph type="subTitle" idx="1"/>
          </p:nvPr>
        </p:nvSpPr>
        <p:spPr>
          <a:xfrm>
            <a:off x="-228600" y="2438400"/>
            <a:ext cx="8763000" cy="4114800"/>
          </a:xfrm>
        </p:spPr>
        <p:txBody>
          <a:bodyPr/>
          <a:lstStyle/>
          <a:p>
            <a:pPr algn="ctr"/>
            <a:endParaRPr lang="en-US" dirty="0" smtClean="0"/>
          </a:p>
          <a:p>
            <a:pPr algn="ctr"/>
            <a:r>
              <a:rPr lang="en-US" dirty="0" smtClean="0"/>
              <a:t>Chapter </a:t>
            </a:r>
            <a:r>
              <a:rPr lang="en-US" dirty="0"/>
              <a:t>4</a:t>
            </a:r>
          </a:p>
          <a:p>
            <a:pPr algn="ctr"/>
            <a:r>
              <a:rPr lang="en-US" dirty="0"/>
              <a:t>The Nursing Process:  </a:t>
            </a:r>
          </a:p>
          <a:p>
            <a:pPr algn="ctr"/>
            <a:r>
              <a:rPr lang="en-US" dirty="0"/>
              <a:t>The Planning Step:  </a:t>
            </a:r>
          </a:p>
          <a:p>
            <a:pPr algn="ctr"/>
            <a:r>
              <a:rPr lang="en-US" dirty="0"/>
              <a:t>Creating the Plan of </a:t>
            </a:r>
            <a:r>
              <a:rPr lang="en-US" dirty="0" smtClean="0"/>
              <a:t>Care</a:t>
            </a:r>
          </a:p>
          <a:p>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42" name="Rectangle 2"/>
          <p:cNvSpPr>
            <a:spLocks noGrp="1" noChangeArrowheads="1"/>
          </p:cNvSpPr>
          <p:nvPr>
            <p:ph type="title"/>
          </p:nvPr>
        </p:nvSpPr>
        <p:spPr/>
        <p:txBody>
          <a:bodyPr/>
          <a:lstStyle/>
          <a:p>
            <a:pPr marL="838200" indent="-838200"/>
            <a:r>
              <a:rPr lang="en-US" b="1" dirty="0"/>
              <a:t>Establishing Client Goals</a:t>
            </a:r>
          </a:p>
        </p:txBody>
      </p:sp>
      <p:sp>
        <p:nvSpPr>
          <p:cNvPr id="317443" name="Rectangle 3"/>
          <p:cNvSpPr>
            <a:spLocks noGrp="1" noChangeArrowheads="1"/>
          </p:cNvSpPr>
          <p:nvPr>
            <p:ph type="body" idx="1"/>
          </p:nvPr>
        </p:nvSpPr>
        <p:spPr>
          <a:xfrm>
            <a:off x="1066800" y="1600200"/>
            <a:ext cx="7235825" cy="3910013"/>
          </a:xfrm>
        </p:spPr>
        <p:txBody>
          <a:bodyPr/>
          <a:lstStyle/>
          <a:p>
            <a:pPr>
              <a:buFont typeface="Wingdings" pitchFamily="2" charset="2"/>
              <a:buNone/>
            </a:pPr>
            <a:r>
              <a:rPr lang="en-US" dirty="0"/>
              <a:t>Writing goals/outcomes</a:t>
            </a:r>
          </a:p>
          <a:p>
            <a:r>
              <a:rPr lang="en-US" b="1" dirty="0"/>
              <a:t>Goals</a:t>
            </a:r>
            <a:r>
              <a:rPr lang="en-US" dirty="0"/>
              <a:t>– </a:t>
            </a:r>
            <a:r>
              <a:rPr lang="en-US" dirty="0" smtClean="0"/>
              <a:t>derived </a:t>
            </a:r>
            <a:r>
              <a:rPr lang="en-US" dirty="0"/>
              <a:t>from the problem statement of the nursing diagnosis</a:t>
            </a:r>
          </a:p>
          <a:p>
            <a:r>
              <a:rPr lang="en-US" dirty="0"/>
              <a:t>short-term vs. Long-term goals </a:t>
            </a:r>
          </a:p>
          <a:p>
            <a:r>
              <a:rPr lang="en-US" dirty="0"/>
              <a:t>Guidelines for goal </a:t>
            </a:r>
            <a:r>
              <a:rPr lang="en-US" dirty="0" smtClean="0"/>
              <a:t>writing:</a:t>
            </a:r>
            <a:endParaRPr lang="en-US" dirty="0"/>
          </a:p>
          <a:p>
            <a:pPr>
              <a:buFont typeface="Wingdings" pitchFamily="2" charset="2"/>
              <a:buNone/>
            </a:pPr>
            <a:r>
              <a:rPr lang="en-US" dirty="0"/>
              <a:t>	subject, verb criteria, observable, measurable terms</a:t>
            </a:r>
          </a:p>
          <a:p>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8466" name="Rectangle 2"/>
          <p:cNvSpPr>
            <a:spLocks noGrp="1" noChangeArrowheads="1"/>
          </p:cNvSpPr>
          <p:nvPr>
            <p:ph type="title"/>
          </p:nvPr>
        </p:nvSpPr>
        <p:spPr>
          <a:xfrm>
            <a:off x="931863" y="96838"/>
            <a:ext cx="6665912" cy="1412875"/>
          </a:xfrm>
        </p:spPr>
        <p:txBody>
          <a:bodyPr/>
          <a:lstStyle/>
          <a:p>
            <a:pPr marL="838200" indent="-838200"/>
            <a:r>
              <a:rPr lang="en-US" b="1" dirty="0" smtClean="0"/>
              <a:t>	Identifying </a:t>
            </a:r>
            <a:r>
              <a:rPr lang="en-US" b="1" dirty="0"/>
              <a:t>Desired </a:t>
            </a:r>
            <a:r>
              <a:rPr lang="en-US" b="1" dirty="0" smtClean="0"/>
              <a:t>			Outcomes</a:t>
            </a:r>
            <a:endParaRPr lang="en-US" b="1" dirty="0"/>
          </a:p>
        </p:txBody>
      </p:sp>
      <p:sp>
        <p:nvSpPr>
          <p:cNvPr id="318467" name="Rectangle 3"/>
          <p:cNvSpPr>
            <a:spLocks noGrp="1" noChangeArrowheads="1"/>
          </p:cNvSpPr>
          <p:nvPr>
            <p:ph type="body" idx="1"/>
          </p:nvPr>
        </p:nvSpPr>
        <p:spPr/>
        <p:txBody>
          <a:bodyPr/>
          <a:lstStyle/>
          <a:p>
            <a:pPr>
              <a:buFont typeface="Wingdings" pitchFamily="2" charset="2"/>
              <a:buNone/>
            </a:pPr>
            <a:r>
              <a:rPr lang="en-US" sz="2400" dirty="0"/>
              <a:t>Components of client outcomes:</a:t>
            </a:r>
          </a:p>
          <a:p>
            <a:pPr lvl="1"/>
            <a:r>
              <a:rPr lang="en-US" sz="2400" dirty="0"/>
              <a:t>Specific</a:t>
            </a:r>
          </a:p>
          <a:p>
            <a:pPr lvl="1"/>
            <a:r>
              <a:rPr lang="en-US" sz="2400" dirty="0"/>
              <a:t>Realistic</a:t>
            </a:r>
          </a:p>
          <a:p>
            <a:pPr lvl="1"/>
            <a:r>
              <a:rPr lang="en-US" sz="2400" dirty="0"/>
              <a:t>Consider the clients circumstances and desires</a:t>
            </a:r>
          </a:p>
          <a:p>
            <a:pPr lvl="1"/>
            <a:r>
              <a:rPr lang="en-US" sz="2400" dirty="0"/>
              <a:t>Indicate a time frame</a:t>
            </a:r>
          </a:p>
          <a:p>
            <a:pPr lvl="1"/>
            <a:r>
              <a:rPr lang="en-US" sz="2400" dirty="0"/>
              <a:t>Provide measurable evaluation </a:t>
            </a:r>
            <a:r>
              <a:rPr lang="en-US" sz="2400" dirty="0" smtClean="0"/>
              <a:t>criteria</a:t>
            </a:r>
          </a:p>
          <a:p>
            <a:pPr lvl="1">
              <a:buNone/>
            </a:pPr>
            <a:endParaRPr lang="en-US" sz="2400" dirty="0" smtClean="0"/>
          </a:p>
          <a:p>
            <a:pPr lvl="1">
              <a:buNone/>
            </a:pPr>
            <a:r>
              <a:rPr lang="en-US" sz="2400" b="1" dirty="0" smtClean="0"/>
              <a:t>“All outcomes should tell the reader specifically what the client is working on or doing” </a:t>
            </a:r>
            <a:r>
              <a:rPr lang="en-US" sz="1800" dirty="0" smtClean="0"/>
              <a:t>(</a:t>
            </a:r>
            <a:r>
              <a:rPr lang="en-US" sz="1800" dirty="0" err="1" smtClean="0"/>
              <a:t>Doenges</a:t>
            </a:r>
            <a:r>
              <a:rPr lang="en-US" sz="1800" dirty="0"/>
              <a:t> </a:t>
            </a:r>
            <a:r>
              <a:rPr lang="en-US" sz="1800" dirty="0" smtClean="0"/>
              <a:t>&amp; </a:t>
            </a:r>
            <a:r>
              <a:rPr lang="en-US" sz="1800" dirty="0" err="1" smtClean="0"/>
              <a:t>Moorhouse</a:t>
            </a:r>
            <a:r>
              <a:rPr lang="en-US" sz="1800" dirty="0" smtClean="0"/>
              <a:t>, 2008, p. 82)</a:t>
            </a:r>
            <a:endParaRPr lang="en-US" b="1"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9490" name="Rectangle 2"/>
          <p:cNvSpPr>
            <a:spLocks noGrp="1" noChangeArrowheads="1"/>
          </p:cNvSpPr>
          <p:nvPr>
            <p:ph type="title"/>
          </p:nvPr>
        </p:nvSpPr>
        <p:spPr>
          <a:xfrm>
            <a:off x="931863" y="96838"/>
            <a:ext cx="6875462" cy="1412875"/>
          </a:xfrm>
        </p:spPr>
        <p:txBody>
          <a:bodyPr/>
          <a:lstStyle/>
          <a:p>
            <a:pPr marL="838200" indent="-838200"/>
            <a:r>
              <a:rPr lang="en-US" b="1" dirty="0" smtClean="0"/>
              <a:t>	Selecting </a:t>
            </a:r>
            <a:r>
              <a:rPr lang="en-US" b="1" dirty="0"/>
              <a:t>Appropriate </a:t>
            </a:r>
            <a:br>
              <a:rPr lang="en-US" b="1" dirty="0"/>
            </a:br>
            <a:r>
              <a:rPr lang="en-US" b="1" dirty="0"/>
              <a:t>Nursing Interventions</a:t>
            </a:r>
          </a:p>
        </p:txBody>
      </p:sp>
      <p:sp>
        <p:nvSpPr>
          <p:cNvPr id="319491" name="Rectangle 3"/>
          <p:cNvSpPr>
            <a:spLocks noGrp="1" noChangeArrowheads="1"/>
          </p:cNvSpPr>
          <p:nvPr>
            <p:ph type="body" idx="1"/>
          </p:nvPr>
        </p:nvSpPr>
        <p:spPr>
          <a:xfrm>
            <a:off x="949325" y="1752601"/>
            <a:ext cx="7661275" cy="4343400"/>
          </a:xfrm>
        </p:spPr>
        <p:txBody>
          <a:bodyPr/>
          <a:lstStyle/>
          <a:p>
            <a:r>
              <a:rPr lang="en-US" dirty="0"/>
              <a:t>Nursing Intervention</a:t>
            </a:r>
            <a:r>
              <a:rPr lang="en-US" dirty="0" smtClean="0"/>
              <a:t>:		</a:t>
            </a:r>
          </a:p>
          <a:p>
            <a:pPr lvl="1"/>
            <a:r>
              <a:rPr lang="en-US" dirty="0"/>
              <a:t>A</a:t>
            </a:r>
            <a:r>
              <a:rPr lang="en-US" dirty="0" smtClean="0"/>
              <a:t>ny treatment, based on clinical judgment and knowledge, that a nurse performs to enhance patient outcomes</a:t>
            </a:r>
          </a:p>
          <a:p>
            <a:pPr lvl="1"/>
            <a:r>
              <a:rPr lang="en-US" dirty="0" smtClean="0"/>
              <a:t>Prescriptions for behaviors, treatment, or activities that assist the client to achieve expected outcomes</a:t>
            </a:r>
          </a:p>
          <a:p>
            <a:pPr lvl="1"/>
            <a:r>
              <a:rPr lang="en-US" dirty="0" smtClean="0"/>
              <a:t>Individualizes client care</a:t>
            </a:r>
          </a:p>
          <a:p>
            <a:pPr lvl="1"/>
            <a:r>
              <a:rPr lang="en-US" dirty="0" smtClean="0"/>
              <a:t>Must consider nursing standards and agency policy</a:t>
            </a:r>
          </a:p>
          <a:p>
            <a:pPr lvl="1"/>
            <a:endParaRPr lang="en-US" dirty="0"/>
          </a:p>
          <a:p>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0514" name="Rectangle 2"/>
          <p:cNvSpPr>
            <a:spLocks noGrp="1" noChangeArrowheads="1"/>
          </p:cNvSpPr>
          <p:nvPr>
            <p:ph type="title"/>
          </p:nvPr>
        </p:nvSpPr>
        <p:spPr/>
        <p:txBody>
          <a:bodyPr/>
          <a:lstStyle/>
          <a:p>
            <a:r>
              <a:rPr lang="en-US" b="1" dirty="0"/>
              <a:t>Types of Interventions </a:t>
            </a:r>
            <a:r>
              <a:rPr lang="en-US" dirty="0"/>
              <a:t/>
            </a:r>
            <a:br>
              <a:rPr lang="en-US" dirty="0"/>
            </a:br>
            <a:endParaRPr lang="en-US" dirty="0"/>
          </a:p>
        </p:txBody>
      </p:sp>
      <p:sp>
        <p:nvSpPr>
          <p:cNvPr id="320515" name="Rectangle 3"/>
          <p:cNvSpPr>
            <a:spLocks noGrp="1" noChangeArrowheads="1"/>
          </p:cNvSpPr>
          <p:nvPr>
            <p:ph type="body" idx="1"/>
          </p:nvPr>
        </p:nvSpPr>
        <p:spPr>
          <a:xfrm>
            <a:off x="685800" y="1295400"/>
            <a:ext cx="7772400" cy="4800600"/>
          </a:xfrm>
        </p:spPr>
        <p:txBody>
          <a:bodyPr/>
          <a:lstStyle/>
          <a:p>
            <a:r>
              <a:rPr lang="en-US" sz="2400" dirty="0"/>
              <a:t>Nurse initiated </a:t>
            </a:r>
          </a:p>
          <a:p>
            <a:pPr lvl="1"/>
            <a:r>
              <a:rPr lang="en-US" sz="2400" dirty="0"/>
              <a:t>an autonomous </a:t>
            </a:r>
            <a:r>
              <a:rPr lang="en-US" sz="2400" dirty="0" smtClean="0"/>
              <a:t>action that </a:t>
            </a:r>
            <a:r>
              <a:rPr lang="en-US" sz="2400" dirty="0"/>
              <a:t>a nurse executes to benefit the </a:t>
            </a:r>
            <a:r>
              <a:rPr lang="en-US" sz="2400" dirty="0" smtClean="0"/>
              <a:t>patient</a:t>
            </a:r>
            <a:endParaRPr lang="en-US" sz="2400" dirty="0"/>
          </a:p>
          <a:p>
            <a:r>
              <a:rPr lang="en-US" sz="2400" dirty="0"/>
              <a:t>Physician initiated</a:t>
            </a:r>
          </a:p>
          <a:p>
            <a:pPr lvl="1"/>
            <a:r>
              <a:rPr lang="en-US" sz="2400" dirty="0"/>
              <a:t>I</a:t>
            </a:r>
            <a:r>
              <a:rPr lang="en-US" sz="2400" dirty="0" smtClean="0"/>
              <a:t>nitiated </a:t>
            </a:r>
            <a:r>
              <a:rPr lang="en-US" sz="2400" dirty="0"/>
              <a:t>by the physician in response to a medical diagnosis but carried out by a nurse in response to a doctor’s order</a:t>
            </a:r>
          </a:p>
          <a:p>
            <a:r>
              <a:rPr lang="en-US" sz="2400" dirty="0"/>
              <a:t>Collaborative</a:t>
            </a:r>
          </a:p>
          <a:p>
            <a:pPr lvl="1"/>
            <a:r>
              <a:rPr lang="en-US" sz="2400" dirty="0"/>
              <a:t>carrying out treatments initiated by other providers ( such as pharmacists, therapies, dietician)</a:t>
            </a:r>
          </a:p>
          <a:p>
            <a:endParaRPr lang="en-US" sz="24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1538" name="Rectangle 2"/>
          <p:cNvSpPr>
            <a:spLocks noGrp="1" noChangeArrowheads="1"/>
          </p:cNvSpPr>
          <p:nvPr>
            <p:ph type="title"/>
          </p:nvPr>
        </p:nvSpPr>
        <p:spPr>
          <a:xfrm>
            <a:off x="914400" y="381000"/>
            <a:ext cx="7597775" cy="1050925"/>
          </a:xfrm>
        </p:spPr>
        <p:txBody>
          <a:bodyPr/>
          <a:lstStyle/>
          <a:p>
            <a:pPr marL="838200" indent="-838200"/>
            <a:r>
              <a:rPr lang="en-US" b="1" dirty="0" smtClean="0"/>
              <a:t>	Documenting </a:t>
            </a:r>
            <a:r>
              <a:rPr lang="en-US" b="1" dirty="0"/>
              <a:t/>
            </a:r>
            <a:br>
              <a:rPr lang="en-US" b="1" dirty="0"/>
            </a:br>
            <a:r>
              <a:rPr lang="en-US" b="1" dirty="0"/>
              <a:t>Client Plan of Care</a:t>
            </a:r>
          </a:p>
        </p:txBody>
      </p:sp>
      <p:sp>
        <p:nvSpPr>
          <p:cNvPr id="321539" name="Rectangle 3"/>
          <p:cNvSpPr>
            <a:spLocks noGrp="1" noChangeArrowheads="1"/>
          </p:cNvSpPr>
          <p:nvPr>
            <p:ph type="body" idx="1"/>
          </p:nvPr>
        </p:nvSpPr>
        <p:spPr>
          <a:xfrm>
            <a:off x="685800" y="1981200"/>
            <a:ext cx="7772400" cy="4343400"/>
          </a:xfrm>
        </p:spPr>
        <p:txBody>
          <a:bodyPr/>
          <a:lstStyle/>
          <a:p>
            <a:pPr>
              <a:lnSpc>
                <a:spcPct val="90000"/>
              </a:lnSpc>
            </a:pPr>
            <a:r>
              <a:rPr lang="en-US" dirty="0"/>
              <a:t>A formal plan of care:</a:t>
            </a:r>
          </a:p>
          <a:p>
            <a:pPr lvl="1">
              <a:lnSpc>
                <a:spcPct val="90000"/>
              </a:lnSpc>
            </a:pPr>
            <a:r>
              <a:rPr lang="en-US" dirty="0"/>
              <a:t>Individualizes care</a:t>
            </a:r>
          </a:p>
          <a:p>
            <a:pPr lvl="1">
              <a:lnSpc>
                <a:spcPct val="90000"/>
              </a:lnSpc>
            </a:pPr>
            <a:r>
              <a:rPr lang="en-US" dirty="0"/>
              <a:t>Set priorities</a:t>
            </a:r>
          </a:p>
          <a:p>
            <a:pPr lvl="1">
              <a:lnSpc>
                <a:spcPct val="90000"/>
              </a:lnSpc>
            </a:pPr>
            <a:r>
              <a:rPr lang="en-US" dirty="0"/>
              <a:t>Enhances communication </a:t>
            </a:r>
          </a:p>
          <a:p>
            <a:pPr lvl="1">
              <a:lnSpc>
                <a:spcPct val="90000"/>
              </a:lnSpc>
            </a:pPr>
            <a:r>
              <a:rPr lang="en-US" dirty="0"/>
              <a:t>Provides continuity of care</a:t>
            </a:r>
          </a:p>
          <a:p>
            <a:pPr lvl="1">
              <a:lnSpc>
                <a:spcPct val="90000"/>
              </a:lnSpc>
            </a:pPr>
            <a:r>
              <a:rPr lang="en-US" dirty="0"/>
              <a:t>Promotes the nurse’s professional development</a:t>
            </a:r>
          </a:p>
          <a:p>
            <a:pPr lvl="1">
              <a:lnSpc>
                <a:spcPct val="90000"/>
              </a:lnSpc>
            </a:pPr>
            <a:r>
              <a:rPr lang="en-US" dirty="0"/>
              <a:t>Assists with determination of staff needs</a:t>
            </a:r>
          </a:p>
          <a:p>
            <a:pPr lvl="1">
              <a:lnSpc>
                <a:spcPct val="90000"/>
              </a:lnSpc>
            </a:pPr>
            <a:r>
              <a:rPr lang="en-US" dirty="0"/>
              <a:t>Serve as a teaching tool</a:t>
            </a:r>
          </a:p>
          <a:p>
            <a:pPr>
              <a:lnSpc>
                <a:spcPct val="90000"/>
              </a:lnSpc>
              <a:buFont typeface="Wingdings" pitchFamily="2" charset="2"/>
              <a:buNone/>
            </a:pPr>
            <a:r>
              <a:rPr lang="en-US" dirty="0"/>
              <a:t>		</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2562" name="Rectangle 2"/>
          <p:cNvSpPr>
            <a:spLocks noGrp="1" noChangeArrowheads="1"/>
          </p:cNvSpPr>
          <p:nvPr>
            <p:ph type="title"/>
          </p:nvPr>
        </p:nvSpPr>
        <p:spPr>
          <a:xfrm>
            <a:off x="931863" y="96838"/>
            <a:ext cx="6526212" cy="1412875"/>
          </a:xfrm>
        </p:spPr>
        <p:txBody>
          <a:bodyPr/>
          <a:lstStyle/>
          <a:p>
            <a:pPr marL="838200" indent="-838200"/>
            <a:r>
              <a:rPr lang="en-US" b="1" dirty="0" smtClean="0"/>
              <a:t>	Validating </a:t>
            </a:r>
            <a:r>
              <a:rPr lang="en-US" b="1" dirty="0"/>
              <a:t/>
            </a:r>
            <a:br>
              <a:rPr lang="en-US" b="1" dirty="0"/>
            </a:br>
            <a:r>
              <a:rPr lang="en-US" b="1" dirty="0"/>
              <a:t> Client Plan of Care</a:t>
            </a:r>
          </a:p>
        </p:txBody>
      </p:sp>
      <p:sp>
        <p:nvSpPr>
          <p:cNvPr id="322563" name="Rectangle 3"/>
          <p:cNvSpPr>
            <a:spLocks noGrp="1" noChangeArrowheads="1"/>
          </p:cNvSpPr>
          <p:nvPr>
            <p:ph type="body" idx="1"/>
          </p:nvPr>
        </p:nvSpPr>
        <p:spPr/>
        <p:txBody>
          <a:bodyPr/>
          <a:lstStyle/>
          <a:p>
            <a:pPr>
              <a:buFont typeface="Wingdings" pitchFamily="2" charset="2"/>
              <a:buNone/>
            </a:pPr>
            <a:r>
              <a:rPr lang="en-US" dirty="0"/>
              <a:t>Review plan to ensure:</a:t>
            </a:r>
          </a:p>
          <a:p>
            <a:r>
              <a:rPr lang="en-US" sz="2800" dirty="0"/>
              <a:t>Based on accepted nursing practice</a:t>
            </a:r>
          </a:p>
          <a:p>
            <a:r>
              <a:rPr lang="en-US" sz="2800" dirty="0"/>
              <a:t>Provides for safety of client</a:t>
            </a:r>
          </a:p>
          <a:p>
            <a:r>
              <a:rPr lang="en-US" sz="2800" dirty="0"/>
              <a:t>Diagnostic statements supported by data</a:t>
            </a:r>
          </a:p>
          <a:p>
            <a:r>
              <a:rPr lang="en-US" sz="2800" dirty="0"/>
              <a:t>Goals &amp; outcomes are measurable</a:t>
            </a:r>
          </a:p>
          <a:p>
            <a:r>
              <a:rPr lang="en-US" sz="2800" dirty="0"/>
              <a:t>Demonstrates </a:t>
            </a:r>
            <a:r>
              <a:rPr lang="en-US" sz="2800" b="1" dirty="0"/>
              <a:t>individualized </a:t>
            </a:r>
            <a:r>
              <a:rPr lang="en-US" sz="2800" dirty="0" smtClean="0"/>
              <a:t>care</a:t>
            </a:r>
            <a:endParaRPr lang="en-US" dirty="0"/>
          </a:p>
          <a:p>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7378" name="Rectangle 2"/>
          <p:cNvSpPr>
            <a:spLocks noGrp="1" noChangeArrowheads="1"/>
          </p:cNvSpPr>
          <p:nvPr>
            <p:ph type="title"/>
          </p:nvPr>
        </p:nvSpPr>
        <p:spPr/>
        <p:txBody>
          <a:bodyPr/>
          <a:lstStyle/>
          <a:p>
            <a:r>
              <a:rPr lang="en-US" b="1" dirty="0"/>
              <a:t>Chapter 4 </a:t>
            </a:r>
          </a:p>
        </p:txBody>
      </p:sp>
      <p:sp>
        <p:nvSpPr>
          <p:cNvPr id="357379" name="Rectangle 3"/>
          <p:cNvSpPr>
            <a:spLocks noGrp="1" noChangeArrowheads="1"/>
          </p:cNvSpPr>
          <p:nvPr>
            <p:ph type="body" idx="1"/>
          </p:nvPr>
        </p:nvSpPr>
        <p:spPr/>
        <p:txBody>
          <a:bodyPr/>
          <a:lstStyle/>
          <a:p>
            <a:pPr>
              <a:buFont typeface="Wingdings" pitchFamily="2" charset="2"/>
              <a:buNone/>
            </a:pPr>
            <a:r>
              <a:rPr lang="en-US" dirty="0"/>
              <a:t>Primary Purpose of the Planning Step:</a:t>
            </a:r>
          </a:p>
          <a:p>
            <a:r>
              <a:rPr lang="en-US" dirty="0"/>
              <a:t>To design a plan of care </a:t>
            </a:r>
            <a:r>
              <a:rPr lang="en-US" b="1" i="1" dirty="0"/>
              <a:t>for and with</a:t>
            </a:r>
            <a:r>
              <a:rPr lang="en-US" i="1" dirty="0"/>
              <a:t> </a:t>
            </a:r>
            <a:r>
              <a:rPr lang="en-US" dirty="0"/>
              <a:t>the patient that results in the prevention, reduction, or resolution of patient health problems and the attainment of the patient’s health expectations</a:t>
            </a:r>
          </a:p>
          <a:p>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0"/>
            <a:ext cx="7158037" cy="1412875"/>
          </a:xfrm>
        </p:spPr>
        <p:txBody>
          <a:bodyPr/>
          <a:lstStyle/>
          <a:p>
            <a:r>
              <a:rPr lang="en-US" b="1" dirty="0" smtClean="0"/>
              <a:t>Discharge Planning</a:t>
            </a:r>
            <a:endParaRPr lang="en-US" b="1" dirty="0"/>
          </a:p>
        </p:txBody>
      </p:sp>
      <p:sp>
        <p:nvSpPr>
          <p:cNvPr id="3" name="Content Placeholder 2"/>
          <p:cNvSpPr>
            <a:spLocks noGrp="1"/>
          </p:cNvSpPr>
          <p:nvPr>
            <p:ph idx="1"/>
          </p:nvPr>
        </p:nvSpPr>
        <p:spPr/>
        <p:txBody>
          <a:bodyPr/>
          <a:lstStyle/>
          <a:p>
            <a:r>
              <a:rPr lang="en-US" dirty="0" smtClean="0"/>
              <a:t>Begins with the client enters the healthcare facility</a:t>
            </a:r>
          </a:p>
          <a:p>
            <a:pPr>
              <a:buNone/>
            </a:pPr>
            <a:endParaRPr lang="en-US" dirty="0" smtClean="0"/>
          </a:p>
          <a:p>
            <a:r>
              <a:rPr lang="en-US" dirty="0" smtClean="0"/>
              <a:t>Considers future needs especially the eventual discharge</a:t>
            </a:r>
          </a:p>
          <a:p>
            <a:endParaRPr lang="en-US" dirty="0"/>
          </a:p>
          <a:p>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03" name="Rectangle 3"/>
          <p:cNvSpPr>
            <a:spLocks noGrp="1" noChangeArrowheads="1"/>
          </p:cNvSpPr>
          <p:nvPr>
            <p:ph type="body" idx="1"/>
          </p:nvPr>
        </p:nvSpPr>
        <p:spPr>
          <a:xfrm>
            <a:off x="685800" y="1447800"/>
            <a:ext cx="7772400" cy="4876800"/>
          </a:xfrm>
        </p:spPr>
        <p:txBody>
          <a:bodyPr/>
          <a:lstStyle/>
          <a:p>
            <a:pPr marL="609600" indent="-609600"/>
            <a:endParaRPr lang="en-US" sz="2800" dirty="0" smtClean="0"/>
          </a:p>
          <a:p>
            <a:pPr marL="609600" indent="-609600"/>
            <a:r>
              <a:rPr lang="en-US" sz="2800" dirty="0"/>
              <a:t>S</a:t>
            </a:r>
            <a:r>
              <a:rPr lang="en-US" sz="2800" dirty="0" smtClean="0"/>
              <a:t>et </a:t>
            </a:r>
            <a:r>
              <a:rPr lang="en-US" sz="2800" dirty="0"/>
              <a:t>priorities</a:t>
            </a:r>
          </a:p>
          <a:p>
            <a:pPr marL="609600" indent="-609600"/>
            <a:r>
              <a:rPr lang="en-US" sz="2800" dirty="0"/>
              <a:t>Establish client goals</a:t>
            </a:r>
          </a:p>
          <a:p>
            <a:pPr marL="609600" indent="-609600"/>
            <a:r>
              <a:rPr lang="en-US" sz="2800" dirty="0"/>
              <a:t>Identify desired outcomes</a:t>
            </a:r>
          </a:p>
          <a:p>
            <a:pPr marL="609600" indent="-609600"/>
            <a:r>
              <a:rPr lang="en-US" sz="2800" dirty="0"/>
              <a:t>Select appropriate nursing interventions</a:t>
            </a:r>
          </a:p>
          <a:p>
            <a:pPr marL="609600" indent="-609600"/>
            <a:r>
              <a:rPr lang="en-US" sz="2800" dirty="0"/>
              <a:t>Document Client Plan of Care </a:t>
            </a:r>
          </a:p>
          <a:p>
            <a:pPr marL="609600" indent="-609600"/>
            <a:r>
              <a:rPr lang="en-US" sz="2800" dirty="0"/>
              <a:t>Validate the Client Plan of Care </a:t>
            </a:r>
            <a:endParaRPr lang="en-US" sz="2800" dirty="0" smtClean="0"/>
          </a:p>
          <a:p>
            <a:pPr marL="609600" indent="-609600"/>
            <a:r>
              <a:rPr lang="en-US" sz="2800" dirty="0" smtClean="0"/>
              <a:t>Begin discharge planning immediately</a:t>
            </a:r>
          </a:p>
          <a:p>
            <a:pPr marL="609600" indent="-609600"/>
            <a:r>
              <a:rPr lang="en-US" sz="2800" dirty="0" smtClean="0"/>
              <a:t>Use plan of care to provide individualized quality nursing care</a:t>
            </a:r>
            <a:endParaRPr lang="en-US" sz="2800" dirty="0"/>
          </a:p>
          <a:p>
            <a:pPr marL="609600" indent="-609600"/>
            <a:endParaRPr lang="en-US" dirty="0"/>
          </a:p>
        </p:txBody>
      </p:sp>
      <p:sp>
        <p:nvSpPr>
          <p:cNvPr id="6" name="Title 5"/>
          <p:cNvSpPr>
            <a:spLocks noGrp="1"/>
          </p:cNvSpPr>
          <p:nvPr>
            <p:ph type="title"/>
          </p:nvPr>
        </p:nvSpPr>
        <p:spPr/>
        <p:txBody>
          <a:bodyPr/>
          <a:lstStyle/>
          <a:p>
            <a:r>
              <a:rPr lang="en-US" b="1" dirty="0" smtClean="0"/>
              <a:t>Summary</a:t>
            </a:r>
            <a:endParaRPr lang="en-US" b="1"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5570" name="Rectangle 2"/>
          <p:cNvSpPr>
            <a:spLocks noGrp="1" noChangeArrowheads="1"/>
          </p:cNvSpPr>
          <p:nvPr>
            <p:ph type="title"/>
          </p:nvPr>
        </p:nvSpPr>
        <p:spPr/>
        <p:txBody>
          <a:bodyPr/>
          <a:lstStyle/>
          <a:p>
            <a:r>
              <a:rPr lang="en-US" b="1" dirty="0" smtClean="0"/>
              <a:t>Reference</a:t>
            </a:r>
            <a:endParaRPr lang="en-US" b="1" dirty="0"/>
          </a:p>
        </p:txBody>
      </p:sp>
      <p:sp>
        <p:nvSpPr>
          <p:cNvPr id="365571" name="Rectangle 3"/>
          <p:cNvSpPr>
            <a:spLocks noGrp="1" noChangeArrowheads="1"/>
          </p:cNvSpPr>
          <p:nvPr>
            <p:ph type="body" idx="1"/>
          </p:nvPr>
        </p:nvSpPr>
        <p:spPr/>
        <p:txBody>
          <a:bodyPr/>
          <a:lstStyle/>
          <a:p>
            <a:r>
              <a:rPr lang="en-US" dirty="0" err="1"/>
              <a:t>Doenges</a:t>
            </a:r>
            <a:r>
              <a:rPr lang="en-US" dirty="0"/>
              <a:t>, M. E., &amp; </a:t>
            </a:r>
            <a:r>
              <a:rPr lang="en-US" dirty="0" err="1"/>
              <a:t>Moorhouse</a:t>
            </a:r>
            <a:r>
              <a:rPr lang="en-US" dirty="0"/>
              <a:t>, M. F. (</a:t>
            </a:r>
            <a:r>
              <a:rPr lang="en-US" dirty="0" smtClean="0"/>
              <a:t>2008). </a:t>
            </a:r>
            <a:r>
              <a:rPr lang="en-US" i="1" dirty="0"/>
              <a:t>Application of nursing process and</a:t>
            </a:r>
            <a:r>
              <a:rPr lang="en-US" dirty="0"/>
              <a:t> </a:t>
            </a:r>
            <a:r>
              <a:rPr lang="en-US" i="1" dirty="0"/>
              <a:t>nursing diagnosis: An interactive text for diagnostic reasoning</a:t>
            </a:r>
            <a:r>
              <a:rPr lang="en-US" dirty="0"/>
              <a:t> </a:t>
            </a:r>
            <a:r>
              <a:rPr lang="en-US" dirty="0" smtClean="0"/>
              <a:t>(5th </a:t>
            </a:r>
            <a:r>
              <a:rPr lang="en-US" dirty="0"/>
              <a:t>ed.). Philadelphia: F. A. Davis.</a:t>
            </a:r>
          </a:p>
          <a:p>
            <a:pPr>
              <a:buNone/>
            </a:pP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1170" name="Rectangle 2"/>
          <p:cNvSpPr>
            <a:spLocks noGrp="1" noChangeArrowheads="1"/>
          </p:cNvSpPr>
          <p:nvPr>
            <p:ph type="title"/>
          </p:nvPr>
        </p:nvSpPr>
        <p:spPr/>
        <p:txBody>
          <a:bodyPr/>
          <a:lstStyle/>
          <a:p>
            <a:r>
              <a:rPr lang="en-US" b="1" dirty="0"/>
              <a:t>Competencies for Chapter 4: The Planning Step</a:t>
            </a:r>
          </a:p>
        </p:txBody>
      </p:sp>
      <p:sp>
        <p:nvSpPr>
          <p:cNvPr id="391171" name="Rectangle 3"/>
          <p:cNvSpPr>
            <a:spLocks noGrp="1" noChangeArrowheads="1"/>
          </p:cNvSpPr>
          <p:nvPr>
            <p:ph type="body" idx="1"/>
          </p:nvPr>
        </p:nvSpPr>
        <p:spPr/>
        <p:txBody>
          <a:bodyPr/>
          <a:lstStyle/>
          <a:p>
            <a:pPr marL="609600" indent="-609600"/>
            <a:r>
              <a:rPr lang="en-US"/>
              <a:t>By the end of this unit the student will:</a:t>
            </a:r>
          </a:p>
          <a:p>
            <a:pPr marL="982663" lvl="1" indent="-533400">
              <a:buFont typeface="Wingdings" pitchFamily="2" charset="2"/>
              <a:buAutoNum type="arabicPeriod"/>
            </a:pPr>
            <a:r>
              <a:rPr lang="en-US"/>
              <a:t>Describe the purpose of the planning step of the nursing process</a:t>
            </a:r>
          </a:p>
          <a:p>
            <a:pPr marL="982663" lvl="1" indent="-533400">
              <a:buFont typeface="Wingdings" pitchFamily="2" charset="2"/>
              <a:buAutoNum type="arabicPeriod"/>
            </a:pPr>
            <a:r>
              <a:rPr lang="en-US"/>
              <a:t>Describe discharge planning</a:t>
            </a:r>
          </a:p>
          <a:p>
            <a:pPr marL="982663" lvl="1" indent="-533400">
              <a:buFont typeface="Wingdings" pitchFamily="2" charset="2"/>
              <a:buAutoNum type="arabicPeriod"/>
            </a:pPr>
            <a:r>
              <a:rPr lang="en-US"/>
              <a:t>List 6 steps in creating the plan of care</a:t>
            </a:r>
          </a:p>
          <a:p>
            <a:pPr marL="982663" lvl="1" indent="-533400">
              <a:buFont typeface="Wingdings" pitchFamily="2" charset="2"/>
              <a:buAutoNum type="arabicPeriod"/>
            </a:pPr>
            <a:r>
              <a:rPr lang="en-US"/>
              <a:t>Define goal and expected outcome</a:t>
            </a:r>
          </a:p>
          <a:p>
            <a:pPr marL="982663" lvl="1" indent="-533400">
              <a:buFont typeface="Wingdings" pitchFamily="2" charset="2"/>
              <a:buAutoNum type="arabicPeriod"/>
            </a:pPr>
            <a:r>
              <a:rPr lang="en-US"/>
              <a:t>Describe 3 types of interventions</a:t>
            </a:r>
          </a:p>
          <a:p>
            <a:pPr marL="982663" lvl="1" indent="-533400"/>
            <a:endParaRPr lang="en-US"/>
          </a:p>
          <a:p>
            <a:pPr marL="982663" lvl="1" indent="-533400"/>
            <a:endParaRPr lang="en-US"/>
          </a:p>
          <a:p>
            <a:pPr marL="982663" lvl="1" indent="-533400"/>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5634" name="Rectangle 2"/>
          <p:cNvSpPr>
            <a:spLocks noGrp="1" noChangeArrowheads="1"/>
          </p:cNvSpPr>
          <p:nvPr>
            <p:ph type="title"/>
          </p:nvPr>
        </p:nvSpPr>
        <p:spPr/>
        <p:txBody>
          <a:bodyPr/>
          <a:lstStyle/>
          <a:p>
            <a:r>
              <a:rPr lang="en-US" b="1" dirty="0"/>
              <a:t>Primary Purpose of the Planning Step:</a:t>
            </a:r>
          </a:p>
        </p:txBody>
      </p:sp>
      <p:sp>
        <p:nvSpPr>
          <p:cNvPr id="325635" name="Rectangle 3"/>
          <p:cNvSpPr>
            <a:spLocks noGrp="1" noChangeArrowheads="1"/>
          </p:cNvSpPr>
          <p:nvPr>
            <p:ph type="body" idx="1"/>
          </p:nvPr>
        </p:nvSpPr>
        <p:spPr>
          <a:xfrm>
            <a:off x="949325" y="2209800"/>
            <a:ext cx="7661275" cy="3886200"/>
          </a:xfrm>
        </p:spPr>
        <p:txBody>
          <a:bodyPr/>
          <a:lstStyle/>
          <a:p>
            <a:r>
              <a:rPr lang="en-US" dirty="0" smtClean="0"/>
              <a:t>The step where goals/outcomes are determined and interventions chosen</a:t>
            </a:r>
          </a:p>
          <a:p>
            <a:r>
              <a:rPr lang="en-US" dirty="0" smtClean="0"/>
              <a:t>Planning step occurs once the diagnostic statement (diagnosis) is formulated</a:t>
            </a:r>
          </a:p>
          <a:p>
            <a:r>
              <a:rPr lang="en-US" dirty="0" smtClean="0"/>
              <a:t>Begin to set priorities, establish goals, and determine interventions</a:t>
            </a:r>
          </a:p>
          <a:p>
            <a:pPr>
              <a:buNone/>
            </a:pP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1234" name="Rectangle 2"/>
          <p:cNvSpPr>
            <a:spLocks noGrp="1" noChangeArrowheads="1"/>
          </p:cNvSpPr>
          <p:nvPr>
            <p:ph type="title"/>
          </p:nvPr>
        </p:nvSpPr>
        <p:spPr>
          <a:xfrm>
            <a:off x="990600" y="0"/>
            <a:ext cx="7158037" cy="1412875"/>
          </a:xfrm>
        </p:spPr>
        <p:txBody>
          <a:bodyPr/>
          <a:lstStyle/>
          <a:p>
            <a:r>
              <a:rPr lang="en-US" b="1" dirty="0"/>
              <a:t>Initial planning</a:t>
            </a:r>
          </a:p>
        </p:txBody>
      </p:sp>
      <p:sp>
        <p:nvSpPr>
          <p:cNvPr id="351235" name="Rectangle 3"/>
          <p:cNvSpPr>
            <a:spLocks noGrp="1" noChangeArrowheads="1"/>
          </p:cNvSpPr>
          <p:nvPr>
            <p:ph type="body" idx="1"/>
          </p:nvPr>
        </p:nvSpPr>
        <p:spPr/>
        <p:txBody>
          <a:bodyPr/>
          <a:lstStyle/>
          <a:p>
            <a:r>
              <a:rPr lang="en-US" dirty="0"/>
              <a:t>Developed by the nurse who performs the admission nursing history and the physical </a:t>
            </a:r>
            <a:r>
              <a:rPr lang="en-US" dirty="0" smtClean="0"/>
              <a:t>assessment</a:t>
            </a:r>
            <a:endParaRPr lang="en-US" dirty="0"/>
          </a:p>
          <a:p>
            <a:r>
              <a:rPr lang="en-US" dirty="0" smtClean="0"/>
              <a:t>Nurse must rank the client needs in order of importance</a:t>
            </a:r>
          </a:p>
          <a:p>
            <a:r>
              <a:rPr lang="en-US" dirty="0" smtClean="0"/>
              <a:t>Maslow’s Pyramid a helpful guideline</a:t>
            </a:r>
          </a:p>
          <a:p>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2258" name="Rectangle 2"/>
          <p:cNvSpPr>
            <a:spLocks noGrp="1" noChangeArrowheads="1"/>
          </p:cNvSpPr>
          <p:nvPr>
            <p:ph type="title"/>
          </p:nvPr>
        </p:nvSpPr>
        <p:spPr/>
        <p:txBody>
          <a:bodyPr/>
          <a:lstStyle/>
          <a:p>
            <a:r>
              <a:rPr lang="en-US" dirty="0" smtClean="0"/>
              <a:t> </a:t>
            </a:r>
            <a:r>
              <a:rPr lang="en-US" b="1" dirty="0" smtClean="0"/>
              <a:t>Always Changing</a:t>
            </a:r>
            <a:endParaRPr lang="en-US" b="1" dirty="0"/>
          </a:p>
        </p:txBody>
      </p:sp>
      <p:sp>
        <p:nvSpPr>
          <p:cNvPr id="352259" name="Rectangle 3"/>
          <p:cNvSpPr>
            <a:spLocks noGrp="1" noChangeArrowheads="1"/>
          </p:cNvSpPr>
          <p:nvPr>
            <p:ph type="body" idx="1"/>
          </p:nvPr>
        </p:nvSpPr>
        <p:spPr/>
        <p:txBody>
          <a:bodyPr/>
          <a:lstStyle/>
          <a:p>
            <a:r>
              <a:rPr lang="en-US" dirty="0" smtClean="0"/>
              <a:t>Setting priorities is complex and dynamic</a:t>
            </a:r>
          </a:p>
          <a:p>
            <a:r>
              <a:rPr lang="en-US" dirty="0" smtClean="0"/>
              <a:t>Client needs can change day-to day or minute- to-minute</a:t>
            </a:r>
            <a:endParaRPr lang="en-US" dirty="0"/>
          </a:p>
          <a:p>
            <a:r>
              <a:rPr lang="en-US" dirty="0" smtClean="0"/>
              <a:t>Nurse’s responsibility to update plan of care to reflect those changes</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0818" name="Rectangle 2"/>
          <p:cNvSpPr>
            <a:spLocks noGrp="1" noChangeArrowheads="1"/>
          </p:cNvSpPr>
          <p:nvPr>
            <p:ph type="title"/>
          </p:nvPr>
        </p:nvSpPr>
        <p:spPr>
          <a:xfrm>
            <a:off x="914400" y="304800"/>
            <a:ext cx="7253288" cy="1171575"/>
          </a:xfrm>
        </p:spPr>
        <p:txBody>
          <a:bodyPr/>
          <a:lstStyle/>
          <a:p>
            <a:r>
              <a:rPr lang="en-US" b="1" dirty="0"/>
              <a:t>Steps in Creating </a:t>
            </a:r>
            <a:br>
              <a:rPr lang="en-US" b="1" dirty="0"/>
            </a:br>
            <a:r>
              <a:rPr lang="en-US" b="1" dirty="0"/>
              <a:t>the Plan of Care</a:t>
            </a:r>
          </a:p>
        </p:txBody>
      </p:sp>
      <p:sp>
        <p:nvSpPr>
          <p:cNvPr id="290819" name="Rectangle 3"/>
          <p:cNvSpPr>
            <a:spLocks noGrp="1" noChangeArrowheads="1"/>
          </p:cNvSpPr>
          <p:nvPr>
            <p:ph type="body" idx="1"/>
          </p:nvPr>
        </p:nvSpPr>
        <p:spPr>
          <a:xfrm>
            <a:off x="685800" y="1752600"/>
            <a:ext cx="7772400" cy="4572000"/>
          </a:xfrm>
        </p:spPr>
        <p:txBody>
          <a:bodyPr/>
          <a:lstStyle/>
          <a:p>
            <a:pPr marL="609600" indent="-609600">
              <a:buFont typeface="Wingdings" pitchFamily="2" charset="2"/>
              <a:buAutoNum type="arabicPeriod"/>
            </a:pPr>
            <a:r>
              <a:rPr lang="en-US"/>
              <a:t>Set priorities</a:t>
            </a:r>
          </a:p>
          <a:p>
            <a:pPr marL="609600" indent="-609600">
              <a:buFont typeface="Wingdings" pitchFamily="2" charset="2"/>
              <a:buAutoNum type="arabicPeriod"/>
            </a:pPr>
            <a:r>
              <a:rPr lang="en-US"/>
              <a:t>Establish client goals</a:t>
            </a:r>
          </a:p>
          <a:p>
            <a:pPr marL="609600" indent="-609600">
              <a:buFont typeface="Wingdings" pitchFamily="2" charset="2"/>
              <a:buAutoNum type="arabicPeriod"/>
            </a:pPr>
            <a:r>
              <a:rPr lang="en-US"/>
              <a:t>Identify desired outcomes</a:t>
            </a:r>
          </a:p>
          <a:p>
            <a:pPr marL="609600" indent="-609600">
              <a:buFont typeface="Wingdings" pitchFamily="2" charset="2"/>
              <a:buAutoNum type="arabicPeriod"/>
            </a:pPr>
            <a:r>
              <a:rPr lang="en-US"/>
              <a:t>Select appropriate nursing interventions</a:t>
            </a:r>
          </a:p>
          <a:p>
            <a:pPr marL="609600" indent="-609600">
              <a:buFont typeface="Wingdings" pitchFamily="2" charset="2"/>
              <a:buAutoNum type="arabicPeriod"/>
            </a:pPr>
            <a:r>
              <a:rPr lang="en-US"/>
              <a:t>Document Client Plan of Care </a:t>
            </a:r>
          </a:p>
          <a:p>
            <a:pPr marL="609600" indent="-609600">
              <a:buFont typeface="Wingdings" pitchFamily="2" charset="2"/>
              <a:buAutoNum type="arabicPeriod"/>
            </a:pPr>
            <a:r>
              <a:rPr lang="en-US"/>
              <a:t>Validate the Client Plan of Care </a:t>
            </a:r>
          </a:p>
          <a:p>
            <a:pPr marL="609600" indent="-609600">
              <a:buFont typeface="Wingdings" pitchFamily="2" charset="2"/>
              <a:buAutoNum type="arabicPeriod"/>
            </a:pPr>
            <a:endParaRPr 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6178" name="Rectangle 2"/>
          <p:cNvSpPr>
            <a:spLocks noGrp="1" noChangeArrowheads="1"/>
          </p:cNvSpPr>
          <p:nvPr>
            <p:ph type="title"/>
          </p:nvPr>
        </p:nvSpPr>
        <p:spPr>
          <a:xfrm>
            <a:off x="931863" y="96838"/>
            <a:ext cx="6735762" cy="1412875"/>
          </a:xfrm>
        </p:spPr>
        <p:txBody>
          <a:bodyPr/>
          <a:lstStyle/>
          <a:p>
            <a:pPr marL="838200" indent="-838200"/>
            <a:r>
              <a:rPr lang="en-US" b="1" dirty="0"/>
              <a:t>Setting Priorities</a:t>
            </a:r>
          </a:p>
        </p:txBody>
      </p:sp>
      <p:sp>
        <p:nvSpPr>
          <p:cNvPr id="306179" name="Rectangle 3"/>
          <p:cNvSpPr>
            <a:spLocks noGrp="1" noChangeArrowheads="1"/>
          </p:cNvSpPr>
          <p:nvPr>
            <p:ph type="body" idx="1"/>
          </p:nvPr>
        </p:nvSpPr>
        <p:spPr/>
        <p:txBody>
          <a:bodyPr/>
          <a:lstStyle/>
          <a:p>
            <a:r>
              <a:rPr lang="en-US" dirty="0"/>
              <a:t>Maslow’s hierarchy of </a:t>
            </a:r>
            <a:r>
              <a:rPr lang="en-US" dirty="0" smtClean="0"/>
              <a:t>needs</a:t>
            </a:r>
            <a:endParaRPr lang="en-US" dirty="0"/>
          </a:p>
          <a:p>
            <a:r>
              <a:rPr lang="en-US" dirty="0"/>
              <a:t>Patient preference</a:t>
            </a:r>
          </a:p>
          <a:p>
            <a:r>
              <a:rPr lang="en-US" dirty="0"/>
              <a:t>Anticipation of future problems</a:t>
            </a:r>
          </a:p>
          <a:p>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4306" name="Rectangle 2"/>
          <p:cNvSpPr>
            <a:spLocks noGrp="1" noChangeArrowheads="1"/>
          </p:cNvSpPr>
          <p:nvPr>
            <p:ph type="title"/>
          </p:nvPr>
        </p:nvSpPr>
        <p:spPr>
          <a:xfrm>
            <a:off x="931863" y="96838"/>
            <a:ext cx="7158037" cy="1227137"/>
          </a:xfrm>
        </p:spPr>
        <p:txBody>
          <a:bodyPr/>
          <a:lstStyle/>
          <a:p>
            <a:r>
              <a:rPr lang="en-US" b="1" dirty="0"/>
              <a:t>Goals/Outcomes</a:t>
            </a:r>
          </a:p>
        </p:txBody>
      </p:sp>
      <p:sp>
        <p:nvSpPr>
          <p:cNvPr id="354307" name="Rectangle 3"/>
          <p:cNvSpPr>
            <a:spLocks noGrp="1" noChangeArrowheads="1"/>
          </p:cNvSpPr>
          <p:nvPr>
            <p:ph type="body" idx="1"/>
          </p:nvPr>
        </p:nvSpPr>
        <p:spPr>
          <a:xfrm>
            <a:off x="1162050" y="2011363"/>
            <a:ext cx="7235825" cy="4052887"/>
          </a:xfrm>
        </p:spPr>
        <p:txBody>
          <a:bodyPr/>
          <a:lstStyle/>
          <a:p>
            <a:r>
              <a:rPr lang="en-US"/>
              <a:t>Goal – an aim or an end</a:t>
            </a:r>
          </a:p>
          <a:p>
            <a:r>
              <a:rPr lang="en-US"/>
              <a:t>Patient goal – expected patient outcome, an expected conclusion to a patient health problem</a:t>
            </a:r>
          </a:p>
          <a:p>
            <a:r>
              <a:rPr lang="en-US"/>
              <a:t>Expected outcomes – refers to the more specific, measurable criteria used to evaluate the extent to which a goal has been met.</a:t>
            </a:r>
          </a:p>
          <a:p>
            <a:endParaRPr lang="en-US"/>
          </a:p>
        </p:txBody>
      </p:sp>
    </p:spTree>
  </p:cSld>
  <p:clrMapOvr>
    <a:masterClrMapping/>
  </p:clrMapOvr>
</p:sld>
</file>

<file path=ppt/theme/theme1.xml><?xml version="1.0" encoding="utf-8"?>
<a:theme xmlns:a="http://schemas.openxmlformats.org/drawingml/2006/main" name="Stack of books design template">
  <a:themeElements>
    <a:clrScheme name="Stack of books design templa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tack of books design template">
      <a:majorFont>
        <a:latin typeface="Century Gothic"/>
        <a:ea typeface=""/>
        <a:cs typeface=""/>
      </a:majorFont>
      <a:minorFont>
        <a:latin typeface="Century Gothic"/>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Stack of books design templa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tack of books design templat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tack of books design templat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tack of books design templat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tack of books design templat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tack of books design templat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tack of books design templat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tack of books design templat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tack of books design templat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tack of books design templat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tack of books design templat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tack of books design templat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Axis">
  <a:themeElements>
    <a:clrScheme name="Axis 8">
      <a:dk1>
        <a:srgbClr val="292929"/>
      </a:dk1>
      <a:lt1>
        <a:srgbClr val="FFFFFF"/>
      </a:lt1>
      <a:dk2>
        <a:srgbClr val="000000"/>
      </a:dk2>
      <a:lt2>
        <a:srgbClr val="808080"/>
      </a:lt2>
      <a:accent1>
        <a:srgbClr val="CC9900"/>
      </a:accent1>
      <a:accent2>
        <a:srgbClr val="CCCC99"/>
      </a:accent2>
      <a:accent3>
        <a:srgbClr val="FFFFFF"/>
      </a:accent3>
      <a:accent4>
        <a:srgbClr val="212121"/>
      </a:accent4>
      <a:accent5>
        <a:srgbClr val="E2CAAA"/>
      </a:accent5>
      <a:accent6>
        <a:srgbClr val="B9B98A"/>
      </a:accent6>
      <a:hlink>
        <a:srgbClr val="999933"/>
      </a:hlink>
      <a:folHlink>
        <a:srgbClr val="B2B2B2"/>
      </a:folHlink>
    </a:clrScheme>
    <a:fontScheme name="Axi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Axis 1">
        <a:dk1>
          <a:srgbClr val="080808"/>
        </a:dk1>
        <a:lt1>
          <a:srgbClr val="F8F8F8"/>
        </a:lt1>
        <a:dk2>
          <a:srgbClr val="330000"/>
        </a:dk2>
        <a:lt2>
          <a:srgbClr val="FFFFFF"/>
        </a:lt2>
        <a:accent1>
          <a:srgbClr val="FF9900"/>
        </a:accent1>
        <a:accent2>
          <a:srgbClr val="CC3300"/>
        </a:accent2>
        <a:accent3>
          <a:srgbClr val="ADAAAA"/>
        </a:accent3>
        <a:accent4>
          <a:srgbClr val="D4D4D4"/>
        </a:accent4>
        <a:accent5>
          <a:srgbClr val="FFCAAA"/>
        </a:accent5>
        <a:accent6>
          <a:srgbClr val="B92D00"/>
        </a:accent6>
        <a:hlink>
          <a:srgbClr val="CC6600"/>
        </a:hlink>
        <a:folHlink>
          <a:srgbClr val="B2B282"/>
        </a:folHlink>
      </a:clrScheme>
      <a:clrMap bg1="dk2" tx1="lt1" bg2="dk1" tx2="lt2" accent1="accent1" accent2="accent2" accent3="accent3" accent4="accent4" accent5="accent5" accent6="accent6" hlink="hlink" folHlink="folHlink"/>
    </a:extraClrScheme>
    <a:extraClrScheme>
      <a:clrScheme name="Axis 2">
        <a:dk1>
          <a:srgbClr val="333333"/>
        </a:dk1>
        <a:lt1>
          <a:srgbClr val="F8F8F8"/>
        </a:lt1>
        <a:dk2>
          <a:srgbClr val="800000"/>
        </a:dk2>
        <a:lt2>
          <a:srgbClr val="FFFFFF"/>
        </a:lt2>
        <a:accent1>
          <a:srgbClr val="CC9900"/>
        </a:accent1>
        <a:accent2>
          <a:srgbClr val="666666"/>
        </a:accent2>
        <a:accent3>
          <a:srgbClr val="C0AAAA"/>
        </a:accent3>
        <a:accent4>
          <a:srgbClr val="D4D4D4"/>
        </a:accent4>
        <a:accent5>
          <a:srgbClr val="E2CAAA"/>
        </a:accent5>
        <a:accent6>
          <a:srgbClr val="5C5C5C"/>
        </a:accent6>
        <a:hlink>
          <a:srgbClr val="CC6600"/>
        </a:hlink>
        <a:folHlink>
          <a:srgbClr val="95A587"/>
        </a:folHlink>
      </a:clrScheme>
      <a:clrMap bg1="dk2" tx1="lt1" bg2="dk1" tx2="lt2" accent1="accent1" accent2="accent2" accent3="accent3" accent4="accent4" accent5="accent5" accent6="accent6" hlink="hlink" folHlink="folHlink"/>
    </a:extraClrScheme>
    <a:extraClrScheme>
      <a:clrScheme name="Axis 3">
        <a:dk1>
          <a:srgbClr val="5F5F5F"/>
        </a:dk1>
        <a:lt1>
          <a:srgbClr val="A4BEE0"/>
        </a:lt1>
        <a:dk2>
          <a:srgbClr val="013253"/>
        </a:dk2>
        <a:lt2>
          <a:srgbClr val="FFFFFF"/>
        </a:lt2>
        <a:accent1>
          <a:srgbClr val="588480"/>
        </a:accent1>
        <a:accent2>
          <a:srgbClr val="6600FF"/>
        </a:accent2>
        <a:accent3>
          <a:srgbClr val="AAADB3"/>
        </a:accent3>
        <a:accent4>
          <a:srgbClr val="8BA2BF"/>
        </a:accent4>
        <a:accent5>
          <a:srgbClr val="B4C2C0"/>
        </a:accent5>
        <a:accent6>
          <a:srgbClr val="5C00E7"/>
        </a:accent6>
        <a:hlink>
          <a:srgbClr val="CCCC00"/>
        </a:hlink>
        <a:folHlink>
          <a:srgbClr val="5F5F5F"/>
        </a:folHlink>
      </a:clrScheme>
      <a:clrMap bg1="dk2" tx1="lt1" bg2="dk1" tx2="lt2" accent1="accent1" accent2="accent2" accent3="accent3" accent4="accent4" accent5="accent5" accent6="accent6" hlink="hlink" folHlink="folHlink"/>
    </a:extraClrScheme>
    <a:extraClrScheme>
      <a:clrScheme name="Axis 4">
        <a:dk1>
          <a:srgbClr val="003300"/>
        </a:dk1>
        <a:lt1>
          <a:srgbClr val="F8F8F8"/>
        </a:lt1>
        <a:dk2>
          <a:srgbClr val="3D4A1C"/>
        </a:dk2>
        <a:lt2>
          <a:srgbClr val="FFFFFF"/>
        </a:lt2>
        <a:accent1>
          <a:srgbClr val="99CC00"/>
        </a:accent1>
        <a:accent2>
          <a:srgbClr val="669900"/>
        </a:accent2>
        <a:accent3>
          <a:srgbClr val="AFB1AB"/>
        </a:accent3>
        <a:accent4>
          <a:srgbClr val="D4D4D4"/>
        </a:accent4>
        <a:accent5>
          <a:srgbClr val="CAE2AA"/>
        </a:accent5>
        <a:accent6>
          <a:srgbClr val="5C8A00"/>
        </a:accent6>
        <a:hlink>
          <a:srgbClr val="CC9900"/>
        </a:hlink>
        <a:folHlink>
          <a:srgbClr val="B2B282"/>
        </a:folHlink>
      </a:clrScheme>
      <a:clrMap bg1="dk2" tx1="lt1" bg2="dk1" tx2="lt2" accent1="accent1" accent2="accent2" accent3="accent3" accent4="accent4" accent5="accent5" accent6="accent6" hlink="hlink" folHlink="folHlink"/>
    </a:extraClrScheme>
    <a:extraClrScheme>
      <a:clrScheme name="Axis 5">
        <a:dk1>
          <a:srgbClr val="333333"/>
        </a:dk1>
        <a:lt1>
          <a:srgbClr val="F8F8F8"/>
        </a:lt1>
        <a:dk2>
          <a:srgbClr val="005D8C"/>
        </a:dk2>
        <a:lt2>
          <a:srgbClr val="FFFFFF"/>
        </a:lt2>
        <a:accent1>
          <a:srgbClr val="00CC99"/>
        </a:accent1>
        <a:accent2>
          <a:srgbClr val="0099CC"/>
        </a:accent2>
        <a:accent3>
          <a:srgbClr val="AAB6C5"/>
        </a:accent3>
        <a:accent4>
          <a:srgbClr val="D4D4D4"/>
        </a:accent4>
        <a:accent5>
          <a:srgbClr val="AAE2CA"/>
        </a:accent5>
        <a:accent6>
          <a:srgbClr val="008AB9"/>
        </a:accent6>
        <a:hlink>
          <a:srgbClr val="FFCC00"/>
        </a:hlink>
        <a:folHlink>
          <a:srgbClr val="D8D48C"/>
        </a:folHlink>
      </a:clrScheme>
      <a:clrMap bg1="dk2" tx1="lt1" bg2="dk1" tx2="lt2" accent1="accent1" accent2="accent2" accent3="accent3" accent4="accent4" accent5="accent5" accent6="accent6" hlink="hlink" folHlink="folHlink"/>
    </a:extraClrScheme>
    <a:extraClrScheme>
      <a:clrScheme name="Axis 6">
        <a:dk1>
          <a:srgbClr val="000000"/>
        </a:dk1>
        <a:lt1>
          <a:srgbClr val="ECAE00"/>
        </a:lt1>
        <a:dk2>
          <a:srgbClr val="FFFFFF"/>
        </a:dk2>
        <a:lt2>
          <a:srgbClr val="333333"/>
        </a:lt2>
        <a:accent1>
          <a:srgbClr val="CC6600"/>
        </a:accent1>
        <a:accent2>
          <a:srgbClr val="BA6D10"/>
        </a:accent2>
        <a:accent3>
          <a:srgbClr val="F4D3AA"/>
        </a:accent3>
        <a:accent4>
          <a:srgbClr val="000000"/>
        </a:accent4>
        <a:accent5>
          <a:srgbClr val="E2B8AA"/>
        </a:accent5>
        <a:accent6>
          <a:srgbClr val="A8620D"/>
        </a:accent6>
        <a:hlink>
          <a:srgbClr val="666633"/>
        </a:hlink>
        <a:folHlink>
          <a:srgbClr val="8D996D"/>
        </a:folHlink>
      </a:clrScheme>
      <a:clrMap bg1="lt1" tx1="dk1" bg2="lt2" tx2="dk2" accent1="accent1" accent2="accent2" accent3="accent3" accent4="accent4" accent5="accent5" accent6="accent6" hlink="hlink" folHlink="folHlink"/>
    </a:extraClrScheme>
    <a:extraClrScheme>
      <a:clrScheme name="Axis 7">
        <a:dk1>
          <a:srgbClr val="000000"/>
        </a:dk1>
        <a:lt1>
          <a:srgbClr val="FFFFFF"/>
        </a:lt1>
        <a:dk2>
          <a:srgbClr val="372221"/>
        </a:dk2>
        <a:lt2>
          <a:srgbClr val="808080"/>
        </a:lt2>
        <a:accent1>
          <a:srgbClr val="009999"/>
        </a:accent1>
        <a:accent2>
          <a:srgbClr val="9AAC98"/>
        </a:accent2>
        <a:accent3>
          <a:srgbClr val="FFFFFF"/>
        </a:accent3>
        <a:accent4>
          <a:srgbClr val="000000"/>
        </a:accent4>
        <a:accent5>
          <a:srgbClr val="AACACA"/>
        </a:accent5>
        <a:accent6>
          <a:srgbClr val="8B9B89"/>
        </a:accent6>
        <a:hlink>
          <a:srgbClr val="666699"/>
        </a:hlink>
        <a:folHlink>
          <a:srgbClr val="B2B2B2"/>
        </a:folHlink>
      </a:clrScheme>
      <a:clrMap bg1="lt1" tx1="dk1" bg2="lt2" tx2="dk2" accent1="accent1" accent2="accent2" accent3="accent3" accent4="accent4" accent5="accent5" accent6="accent6" hlink="hlink" folHlink="folHlink"/>
    </a:extraClrScheme>
    <a:extraClrScheme>
      <a:clrScheme name="Axis 8">
        <a:dk1>
          <a:srgbClr val="292929"/>
        </a:dk1>
        <a:lt1>
          <a:srgbClr val="FFFFFF"/>
        </a:lt1>
        <a:dk2>
          <a:srgbClr val="000000"/>
        </a:dk2>
        <a:lt2>
          <a:srgbClr val="808080"/>
        </a:lt2>
        <a:accent1>
          <a:srgbClr val="CC9900"/>
        </a:accent1>
        <a:accent2>
          <a:srgbClr val="CCCC99"/>
        </a:accent2>
        <a:accent3>
          <a:srgbClr val="FFFFFF"/>
        </a:accent3>
        <a:accent4>
          <a:srgbClr val="212121"/>
        </a:accent4>
        <a:accent5>
          <a:srgbClr val="E2CAAA"/>
        </a:accent5>
        <a:accent6>
          <a:srgbClr val="B9B98A"/>
        </a:accent6>
        <a:hlink>
          <a:srgbClr val="999933"/>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Stack of books design template</Template>
  <TotalTime>2595</TotalTime>
  <Words>1178</Words>
  <Application>Microsoft Office PowerPoint</Application>
  <PresentationFormat>On-screen Show (4:3)</PresentationFormat>
  <Paragraphs>204</Paragraphs>
  <Slides>18</Slides>
  <Notes>18</Notes>
  <HiddenSlides>0</HiddenSlides>
  <MMClips>0</MMClips>
  <ScaleCrop>false</ScaleCrop>
  <HeadingPairs>
    <vt:vector size="4" baseType="variant">
      <vt:variant>
        <vt:lpstr>Theme</vt:lpstr>
      </vt:variant>
      <vt:variant>
        <vt:i4>2</vt:i4>
      </vt:variant>
      <vt:variant>
        <vt:lpstr>Slide Titles</vt:lpstr>
      </vt:variant>
      <vt:variant>
        <vt:i4>18</vt:i4>
      </vt:variant>
    </vt:vector>
  </HeadingPairs>
  <TitlesOfParts>
    <vt:vector size="20" baseType="lpstr">
      <vt:lpstr>Stack of books design template</vt:lpstr>
      <vt:lpstr>Axis</vt:lpstr>
      <vt:lpstr>NURSING PROCESS</vt:lpstr>
      <vt:lpstr>Reference</vt:lpstr>
      <vt:lpstr>Competencies for Chapter 4: The Planning Step</vt:lpstr>
      <vt:lpstr>Primary Purpose of the Planning Step:</vt:lpstr>
      <vt:lpstr>Initial planning</vt:lpstr>
      <vt:lpstr> Always Changing</vt:lpstr>
      <vt:lpstr>Steps in Creating  the Plan of Care</vt:lpstr>
      <vt:lpstr>Setting Priorities</vt:lpstr>
      <vt:lpstr>Goals/Outcomes</vt:lpstr>
      <vt:lpstr>Establishing Client Goals</vt:lpstr>
      <vt:lpstr> Identifying Desired    Outcomes</vt:lpstr>
      <vt:lpstr> Selecting Appropriate  Nursing Interventions</vt:lpstr>
      <vt:lpstr>Types of Interventions  </vt:lpstr>
      <vt:lpstr> Documenting  Client Plan of Care</vt:lpstr>
      <vt:lpstr> Validating   Client Plan of Care</vt:lpstr>
      <vt:lpstr>Chapter 4 </vt:lpstr>
      <vt:lpstr>Discharge Planning</vt:lpstr>
      <vt:lpstr>Summary</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Medical Terminology</dc:title>
  <dc:creator>Kim Flood</dc:creator>
  <cp:lastModifiedBy>nfoltz</cp:lastModifiedBy>
  <cp:revision>63</cp:revision>
  <dcterms:created xsi:type="dcterms:W3CDTF">2003-08-27T20:10:03Z</dcterms:created>
  <dcterms:modified xsi:type="dcterms:W3CDTF">2010-09-19T01:24:12Z</dcterms:modified>
</cp:coreProperties>
</file>