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7"/>
  </p:notesMasterIdLst>
  <p:handoutMasterIdLst>
    <p:handoutMasterId r:id="rId18"/>
  </p:handoutMasterIdLst>
  <p:sldIdLst>
    <p:sldId id="408" r:id="rId2"/>
    <p:sldId id="435" r:id="rId3"/>
    <p:sldId id="467" r:id="rId4"/>
    <p:sldId id="424" r:id="rId5"/>
    <p:sldId id="469" r:id="rId6"/>
    <p:sldId id="412" r:id="rId7"/>
    <p:sldId id="468" r:id="rId8"/>
    <p:sldId id="420" r:id="rId9"/>
    <p:sldId id="414" r:id="rId10"/>
    <p:sldId id="425" r:id="rId11"/>
    <p:sldId id="416" r:id="rId12"/>
    <p:sldId id="422" r:id="rId13"/>
    <p:sldId id="430" r:id="rId14"/>
    <p:sldId id="432" r:id="rId15"/>
    <p:sldId id="470" r:id="rId16"/>
  </p:sldIdLst>
  <p:sldSz cx="9144000" cy="6858000" type="screen4x3"/>
  <p:notesSz cx="6858000" cy="9080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40" autoAdjust="0"/>
    <p:restoredTop sz="94595" autoAdjust="0"/>
  </p:normalViewPr>
  <p:slideViewPr>
    <p:cSldViewPr>
      <p:cViewPr varScale="1">
        <p:scale>
          <a:sx n="103" d="100"/>
          <a:sy n="103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6475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6475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fld id="{01FC4F32-5504-431D-8F34-4DCD9FA0500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13238"/>
            <a:ext cx="50292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6475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26475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fld id="{CC96D8D0-42C1-40F1-AB68-DA6A04D8C6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6D8D0-42C1-40F1-AB68-DA6A04D8C6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F3AD5-5C02-4E3A-A221-6F3A7054C44E}" type="slidenum">
              <a:rPr lang="en-US"/>
              <a:pPr/>
              <a:t>10</a:t>
            </a:fld>
            <a:endParaRPr lang="en-US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>
                <a:latin typeface="Arial" charset="0"/>
              </a:rPr>
              <a:t>Consider which interventions are to be done, combined, evaluated, reassessed (gathering new data, looking for significant changes), etc. (activity 5-1, pg. 107) </a:t>
            </a:r>
            <a:r>
              <a:rPr lang="en-US"/>
              <a:t>Combine interventions to allow activities within the time constraint, Activities – simple to complex </a:t>
            </a:r>
          </a:p>
          <a:p>
            <a:r>
              <a:rPr lang="en-US" sz="1000">
                <a:latin typeface="Arial" charset="0"/>
              </a:rPr>
              <a:t>Promote self-care (teaching, counseling, advocacy)</a:t>
            </a:r>
          </a:p>
          <a:p>
            <a:r>
              <a:rPr lang="en-US" sz="1000">
                <a:latin typeface="Arial" charset="0"/>
              </a:rPr>
              <a:t>Flexibility (adapting to changing needs)</a:t>
            </a:r>
          </a:p>
          <a:p>
            <a:r>
              <a:rPr lang="en-US" sz="1000">
                <a:latin typeface="Arial" charset="0"/>
              </a:rPr>
              <a:t>Assist patient to achieve health goals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2A21B2-A89B-4B5B-BD40-53E180492973}" type="slidenum">
              <a:rPr lang="en-US"/>
              <a:pPr/>
              <a:t>11</a:t>
            </a:fld>
            <a:endParaRPr lang="en-US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>
                <a:latin typeface="Arial" charset="0"/>
              </a:rPr>
              <a:t>Delegation-the transfer of responsibility for  the performance of an activity to another individual  while retaining accountability for the outcome:  </a:t>
            </a:r>
            <a:r>
              <a:rPr lang="en-US" sz="1000" b="1">
                <a:latin typeface="Arial" charset="0"/>
              </a:rPr>
              <a:t>NURSE as COORDINATOR to avoid fragmented care.</a:t>
            </a:r>
          </a:p>
          <a:p>
            <a:pPr lvl="1"/>
            <a:r>
              <a:rPr lang="en-US" sz="1000">
                <a:latin typeface="Arial" charset="0"/>
              </a:rPr>
              <a:t>The right task (one that can be delegated)</a:t>
            </a:r>
          </a:p>
          <a:p>
            <a:pPr lvl="1"/>
            <a:r>
              <a:rPr lang="en-US" sz="1000">
                <a:latin typeface="Arial" charset="0"/>
              </a:rPr>
              <a:t>The right person (one qualified to do the job)</a:t>
            </a:r>
          </a:p>
          <a:p>
            <a:pPr lvl="1"/>
            <a:r>
              <a:rPr lang="en-US" sz="1000">
                <a:latin typeface="Arial" charset="0"/>
              </a:rPr>
              <a:t>The right communication (clear, concise description of the objective and expectations)</a:t>
            </a:r>
          </a:p>
          <a:p>
            <a:pPr lvl="1"/>
            <a:r>
              <a:rPr lang="en-US" sz="1000">
                <a:latin typeface="Arial" charset="0"/>
              </a:rPr>
              <a:t>The right feedback (evaluation in a timely manner, during and after the task is completed)</a:t>
            </a:r>
          </a:p>
          <a:p>
            <a:pPr lvl="1"/>
            <a:r>
              <a:rPr lang="en-US" sz="1000">
                <a:latin typeface="Arial" charset="0"/>
              </a:rPr>
              <a:t>The right time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31B3A-C725-4FDF-9984-0C75FA7DB8B7}" type="slidenum">
              <a:rPr lang="en-US"/>
              <a:pPr/>
              <a:t>12</a:t>
            </a:fld>
            <a:endParaRPr lang="en-US"/>
          </a:p>
        </p:txBody>
      </p:sp>
      <p:sp>
        <p:nvSpPr>
          <p:cNvPr id="40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000">
                <a:latin typeface="Arial" charset="0"/>
              </a:rPr>
              <a:t>Monitor the patient to collect additional data</a:t>
            </a:r>
          </a:p>
          <a:p>
            <a:pPr>
              <a:lnSpc>
                <a:spcPct val="90000"/>
              </a:lnSpc>
            </a:pPr>
            <a:r>
              <a:rPr lang="en-US" sz="1000">
                <a:latin typeface="Arial" charset="0"/>
              </a:rPr>
              <a:t>Use senses (touch, smell, hear, see)</a:t>
            </a:r>
          </a:p>
          <a:p>
            <a:pPr>
              <a:lnSpc>
                <a:spcPct val="90000"/>
              </a:lnSpc>
            </a:pPr>
            <a:r>
              <a:rPr lang="en-US" sz="1000">
                <a:latin typeface="Arial" charset="0"/>
              </a:rPr>
              <a:t>Document findings</a:t>
            </a:r>
          </a:p>
          <a:p>
            <a:pPr>
              <a:lnSpc>
                <a:spcPct val="90000"/>
              </a:lnSpc>
            </a:pPr>
            <a:r>
              <a:rPr lang="en-US" sz="1000">
                <a:latin typeface="Arial" charset="0"/>
              </a:rPr>
              <a:t>Verbally communicate to other healthcare members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“Change of Shift Report”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Abnormalities/ changes in assessment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Diagnostic procedures and results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Variations from usual routine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Activities not completed on your shift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Status of invasive treatments</a:t>
            </a:r>
          </a:p>
          <a:p>
            <a:pPr lvl="1">
              <a:lnSpc>
                <a:spcPct val="90000"/>
              </a:lnSpc>
            </a:pPr>
            <a:r>
              <a:rPr lang="en-US" sz="1000">
                <a:latin typeface="Arial" charset="0"/>
              </a:rPr>
              <a:t>Additions / changes to the plan of care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9E0AA5-4523-4F95-AE3A-0A6556DDF592}" type="slidenum">
              <a:rPr lang="en-US"/>
              <a:pPr/>
              <a:t>13</a:t>
            </a:fld>
            <a:endParaRPr lang="en-US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Have prerequisite nursing skills (cognitive, interpersonal, technical, ethical/legal)</a:t>
            </a:r>
          </a:p>
          <a:p>
            <a:r>
              <a:rPr lang="en-US">
                <a:latin typeface="Arial" charset="0"/>
              </a:rPr>
              <a:t>Understand reason for doing intervention, expected effect, and potential hazards</a:t>
            </a:r>
          </a:p>
          <a:p>
            <a:r>
              <a:rPr lang="en-US"/>
              <a:t>Review Plan of Care for outcomes</a:t>
            </a:r>
            <a:r>
              <a:rPr lang="en-US">
                <a:latin typeface="Arial" charset="0"/>
              </a:rPr>
              <a:t> </a:t>
            </a:r>
          </a:p>
          <a:p>
            <a:r>
              <a:rPr lang="en-US">
                <a:latin typeface="Arial" charset="0"/>
              </a:rPr>
              <a:t>Provide appropriate environment</a:t>
            </a:r>
          </a:p>
          <a:p>
            <a:r>
              <a:rPr lang="en-US">
                <a:latin typeface="Arial" charset="0"/>
              </a:rPr>
              <a:t>Determine need for assistance (</a:t>
            </a:r>
            <a:r>
              <a:rPr lang="en-US"/>
              <a:t>Baseline assessment)</a:t>
            </a:r>
            <a:endParaRPr lang="en-US">
              <a:latin typeface="Arial" charset="0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01AC8D-52D3-4D13-98DF-EFA1EFF4FA66}" type="slidenum">
              <a:rPr lang="en-US"/>
              <a:pPr/>
              <a:t>14</a:t>
            </a:fld>
            <a:endParaRPr lang="en-US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>
                <a:latin typeface="Arial" charset="0"/>
              </a:rPr>
              <a:t>Delegation-the transfer of responsibility for  the performance of an activity to another individual  while retaining accountability for the outcome:  </a:t>
            </a:r>
            <a:r>
              <a:rPr lang="en-US" sz="1000" b="1">
                <a:latin typeface="Arial" charset="0"/>
              </a:rPr>
              <a:t>NURSE as COORDINATOR to avoid fragmented care.</a:t>
            </a:r>
          </a:p>
          <a:p>
            <a:pPr lvl="1"/>
            <a:r>
              <a:rPr lang="en-US" sz="1000">
                <a:latin typeface="Arial" charset="0"/>
              </a:rPr>
              <a:t>The right task (one that can be delegated)</a:t>
            </a:r>
          </a:p>
          <a:p>
            <a:pPr lvl="1"/>
            <a:r>
              <a:rPr lang="en-US" sz="1000">
                <a:latin typeface="Arial" charset="0"/>
              </a:rPr>
              <a:t>The right person (one qualified to do the job)</a:t>
            </a:r>
          </a:p>
          <a:p>
            <a:pPr lvl="1"/>
            <a:r>
              <a:rPr lang="en-US" sz="1000">
                <a:latin typeface="Arial" charset="0"/>
              </a:rPr>
              <a:t>The right communication (clear, concise description of the objective and expectations)</a:t>
            </a:r>
          </a:p>
          <a:p>
            <a:pPr lvl="1"/>
            <a:r>
              <a:rPr lang="en-US" sz="1000">
                <a:latin typeface="Arial" charset="0"/>
              </a:rPr>
              <a:t>The right feedback (evaluation in a timely manner, during and after the task is completed)</a:t>
            </a:r>
          </a:p>
          <a:p>
            <a:pPr lvl="1"/>
            <a:r>
              <a:rPr lang="en-US" sz="1000">
                <a:latin typeface="Arial" charset="0"/>
              </a:rPr>
              <a:t>The right time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6D8D0-42C1-40F1-AB68-DA6A04D8C6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6D8D0-42C1-40F1-AB68-DA6A04D8C6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6D8D0-42C1-40F1-AB68-DA6A04D8C6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A54C01-7E09-4DC2-B3A5-EFFC9F2B15EA}" type="slidenum">
              <a:rPr lang="en-US"/>
              <a:pPr/>
              <a:t>4</a:t>
            </a:fld>
            <a:endParaRPr lang="en-US"/>
          </a:p>
        </p:txBody>
      </p:sp>
      <p:sp>
        <p:nvSpPr>
          <p:cNvPr id="39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See page 304 text of Fundamentals for example of nursing interventions</a:t>
            </a:r>
          </a:p>
          <a:p>
            <a:pPr lvl="1"/>
            <a:r>
              <a:rPr lang="en-US">
                <a:latin typeface="Arial" charset="0"/>
              </a:rPr>
              <a:t>Nurse-initiated-legally accountable for your assessments and nurse-prescribed interventions</a:t>
            </a:r>
          </a:p>
          <a:p>
            <a:pPr lvl="1"/>
            <a:r>
              <a:rPr lang="en-US">
                <a:latin typeface="Arial" charset="0"/>
              </a:rPr>
              <a:t>Physician-initiated-dependent nursing actions, carrying out physician prescribed orders.  Responsible to clarify and/or question order as you are still accountable for dependent orders.</a:t>
            </a:r>
          </a:p>
          <a:p>
            <a:pPr lvl="1"/>
            <a:r>
              <a:rPr lang="en-US">
                <a:latin typeface="Arial" charset="0"/>
              </a:rPr>
              <a:t>Collaborative-performed jointly with nurses and other health professionals.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6D8D0-42C1-40F1-AB68-DA6A04D8C6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BD9AC-F226-4316-BB0D-0AECF211581C}" type="slidenum">
              <a:rPr lang="en-US"/>
              <a:pPr/>
              <a:t>6</a:t>
            </a:fld>
            <a:endParaRPr lang="en-US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Implementing involves carrying out the plan of care, which is modified in response to patient changes.  Numerous variable influence the way the plan of care is implemented. Link nursing content: standardized nursing diagnosis , outcomes, and interventions</a:t>
            </a:r>
          </a:p>
          <a:p>
            <a:pPr lvl="1"/>
            <a:r>
              <a:rPr lang="en-US">
                <a:latin typeface="Arial" charset="0"/>
              </a:rPr>
              <a:t>Patient variables (ability and willingness to participate, developmental stage, psychosocial background)</a:t>
            </a:r>
          </a:p>
          <a:p>
            <a:pPr lvl="1"/>
            <a:r>
              <a:rPr lang="en-US">
                <a:latin typeface="Arial" charset="0"/>
              </a:rPr>
              <a:t>Available resources (staff, equipment, supplies)</a:t>
            </a:r>
          </a:p>
          <a:p>
            <a:pPr lvl="1"/>
            <a:r>
              <a:rPr lang="en-US">
                <a:latin typeface="Arial" charset="0"/>
              </a:rPr>
              <a:t>Nurse variables (creativity, expertise, critical thinking)</a:t>
            </a:r>
          </a:p>
          <a:p>
            <a:pPr lvl="1"/>
            <a:r>
              <a:rPr lang="en-US">
                <a:latin typeface="Arial" charset="0"/>
              </a:rPr>
              <a:t>Standards of practice</a:t>
            </a:r>
          </a:p>
          <a:p>
            <a:pPr lvl="2"/>
            <a:r>
              <a:rPr lang="en-US">
                <a:latin typeface="Arial" charset="0"/>
              </a:rPr>
              <a:t>Protocols – written plans that detail nursing activities to be executed in specific situation</a:t>
            </a:r>
          </a:p>
          <a:p>
            <a:pPr lvl="2"/>
            <a:r>
              <a:rPr lang="en-US">
                <a:latin typeface="Arial" charset="0"/>
              </a:rPr>
              <a:t>Standing orders – empower the nurse to initiate actions that ordinarily require the order or supervision of a physician</a:t>
            </a:r>
          </a:p>
          <a:p>
            <a:pPr lvl="1"/>
            <a:r>
              <a:rPr lang="en-US">
                <a:latin typeface="Arial" charset="0"/>
              </a:rPr>
              <a:t>Research findings</a:t>
            </a:r>
          </a:p>
          <a:p>
            <a:pPr lvl="1"/>
            <a:r>
              <a:rPr lang="en-US">
                <a:latin typeface="Arial" charset="0"/>
              </a:rPr>
              <a:t>Ethical and legal influences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A51E6-8074-4AEE-A2E4-9322F05A4C19}" type="slidenum">
              <a:rPr lang="en-US"/>
              <a:pPr/>
              <a:t>7</a:t>
            </a:fld>
            <a:endParaRPr lang="en-US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Implementing involves carrying out the plan of care, which is modified in response to patient changes.  Numerous variable influence the way the plan of care is implemented. Link nursing content: standardized nursing diagnosis , outcomes, and interventions</a:t>
            </a:r>
          </a:p>
          <a:p>
            <a:pPr lvl="1"/>
            <a:r>
              <a:rPr lang="en-US">
                <a:latin typeface="Arial" charset="0"/>
              </a:rPr>
              <a:t>Patient variables (ability and willingness to participate, developmental stage, psychosocial background)</a:t>
            </a:r>
          </a:p>
          <a:p>
            <a:pPr lvl="1"/>
            <a:r>
              <a:rPr lang="en-US">
                <a:latin typeface="Arial" charset="0"/>
              </a:rPr>
              <a:t>Available resources (staff, equipment, supplies)</a:t>
            </a:r>
          </a:p>
          <a:p>
            <a:pPr lvl="1"/>
            <a:r>
              <a:rPr lang="en-US">
                <a:latin typeface="Arial" charset="0"/>
              </a:rPr>
              <a:t>Nurse variables (creativity, expertise, critical thinking)</a:t>
            </a:r>
          </a:p>
          <a:p>
            <a:pPr lvl="1"/>
            <a:r>
              <a:rPr lang="en-US">
                <a:latin typeface="Arial" charset="0"/>
              </a:rPr>
              <a:t>Standards of practice</a:t>
            </a:r>
          </a:p>
          <a:p>
            <a:pPr lvl="2"/>
            <a:r>
              <a:rPr lang="en-US">
                <a:latin typeface="Arial" charset="0"/>
              </a:rPr>
              <a:t>Protocols – written plans that detail nursing activities to be executed in specific situation</a:t>
            </a:r>
          </a:p>
          <a:p>
            <a:pPr lvl="2"/>
            <a:r>
              <a:rPr lang="en-US">
                <a:latin typeface="Arial" charset="0"/>
              </a:rPr>
              <a:t>Standing orders – empower the nurse to initiate actions that ordinarily require the order or supervision of a physician</a:t>
            </a:r>
          </a:p>
          <a:p>
            <a:pPr lvl="1"/>
            <a:r>
              <a:rPr lang="en-US">
                <a:latin typeface="Arial" charset="0"/>
              </a:rPr>
              <a:t>Research findings</a:t>
            </a:r>
          </a:p>
          <a:p>
            <a:pPr lvl="1"/>
            <a:r>
              <a:rPr lang="en-US">
                <a:latin typeface="Arial" charset="0"/>
              </a:rPr>
              <a:t>Ethical and legal influences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6D8D0-42C1-40F1-AB68-DA6A04D8C6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8501B9-6FC8-4298-9D3F-ACE3AA4DACFE}" type="slidenum">
              <a:rPr lang="en-US"/>
              <a:pPr/>
              <a:t>9</a:t>
            </a:fld>
            <a:endParaRPr lang="en-US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Have prerequisite nursing skills (cognitive, interpersonal, technical, ethical/legal)</a:t>
            </a:r>
          </a:p>
          <a:p>
            <a:r>
              <a:rPr lang="en-US">
                <a:latin typeface="Arial" charset="0"/>
              </a:rPr>
              <a:t>Understand reason for doing intervention, expected effect, and potential hazards</a:t>
            </a:r>
          </a:p>
          <a:p>
            <a:r>
              <a:rPr lang="en-US"/>
              <a:t>Review Plan of Care for outcomes</a:t>
            </a:r>
            <a:r>
              <a:rPr lang="en-US">
                <a:latin typeface="Arial" charset="0"/>
              </a:rPr>
              <a:t> </a:t>
            </a:r>
          </a:p>
          <a:p>
            <a:r>
              <a:rPr lang="en-US">
                <a:latin typeface="Arial" charset="0"/>
              </a:rPr>
              <a:t>Provide appropriate environment</a:t>
            </a:r>
          </a:p>
          <a:p>
            <a:r>
              <a:rPr lang="en-US">
                <a:latin typeface="Arial" charset="0"/>
              </a:rPr>
              <a:t>Determine need for assistance (</a:t>
            </a:r>
            <a:r>
              <a:rPr lang="en-US"/>
              <a:t>Baseline assessment)</a:t>
            </a:r>
            <a:endParaRPr lang="en-US">
              <a:latin typeface="Arial" charset="0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074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0741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04BCFB-3719-465C-BA8D-2D2D08CAFE46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00742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00743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/>
            </a:p>
          </p:txBody>
        </p:sp>
        <p:sp>
          <p:nvSpPr>
            <p:cNvPr id="500744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00745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00746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0747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07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86AEE-D620-4FD9-AD7E-F407350F1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F984E-7C4B-41A2-B471-A089F38E2C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38376-E013-4395-AB1C-A650D2D993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84DF1-237C-4466-A5CA-04A87E7A9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EAF6A-D608-4D58-9136-A874F6A545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594F1-1BDF-4BA2-AB14-F29801E724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2231C-6663-4541-8E27-997014C6E3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6CB76-0B87-4DB5-9DE6-320AFD32B3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405A0-E73F-4911-A4D9-2C739C1F5E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85C74-47C9-4825-9A55-E12CBDE37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499715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49971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97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9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99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99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2CFF95E6-BAA0-4143-B390-1276D700F4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99721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9722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762000"/>
            <a:ext cx="7620000" cy="609600"/>
          </a:xfrm>
        </p:spPr>
        <p:txBody>
          <a:bodyPr/>
          <a:lstStyle/>
          <a:p>
            <a:r>
              <a:rPr lang="en-US"/>
              <a:t>NURSING PROCESS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209800"/>
            <a:ext cx="7620000" cy="4038600"/>
          </a:xfrm>
        </p:spPr>
        <p:txBody>
          <a:bodyPr/>
          <a:lstStyle/>
          <a:p>
            <a:pPr algn="ctr"/>
            <a:r>
              <a:rPr lang="en-US" sz="2800" dirty="0"/>
              <a:t>Chapter 5</a:t>
            </a:r>
          </a:p>
          <a:p>
            <a:pPr algn="ctr"/>
            <a:r>
              <a:rPr lang="en-US" sz="2800" dirty="0"/>
              <a:t>The Nursing Process:  </a:t>
            </a:r>
          </a:p>
          <a:p>
            <a:pPr algn="ctr"/>
            <a:r>
              <a:rPr lang="en-US" sz="2800" dirty="0"/>
              <a:t>The Implementation Step:  </a:t>
            </a:r>
          </a:p>
          <a:p>
            <a:pPr algn="ctr"/>
            <a:r>
              <a:rPr lang="en-US" sz="2800" dirty="0"/>
              <a:t>Putting the Plan of Care into Action</a:t>
            </a:r>
          </a:p>
          <a:p>
            <a:pPr algn="ctr"/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Carrying out Plan of Care (cont.)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Consider which </a:t>
            </a:r>
            <a:r>
              <a:rPr lang="en-US" sz="2800" dirty="0" smtClean="0"/>
              <a:t>interventions must be </a:t>
            </a:r>
            <a:r>
              <a:rPr lang="en-US" sz="2800" dirty="0"/>
              <a:t>combined, evaluated, </a:t>
            </a:r>
            <a:r>
              <a:rPr lang="en-US" sz="2800" dirty="0" smtClean="0"/>
              <a:t>reassessed</a:t>
            </a:r>
            <a:endParaRPr lang="en-US" sz="2800" dirty="0"/>
          </a:p>
          <a:p>
            <a:r>
              <a:rPr lang="en-US" sz="2800" dirty="0"/>
              <a:t>Promote self-care (teaching, counseling, advocacy)</a:t>
            </a:r>
          </a:p>
          <a:p>
            <a:r>
              <a:rPr lang="en-US" sz="2800" dirty="0" smtClean="0"/>
              <a:t>Maintain flexibility </a:t>
            </a:r>
            <a:r>
              <a:rPr lang="en-US" sz="2800" dirty="0"/>
              <a:t>(adapting to changing needs)</a:t>
            </a:r>
          </a:p>
          <a:p>
            <a:r>
              <a:rPr lang="en-US" sz="2800" dirty="0"/>
              <a:t>Assist patient to achieve health goals</a:t>
            </a:r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Delegating Nursing Care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/>
              <a:t>Delegation</a:t>
            </a:r>
            <a:r>
              <a:rPr lang="en-US" sz="2800" dirty="0"/>
              <a:t>-the transfer of responsibility for  the performance of an activity to another individual  while retaining accountability for the outcome:</a:t>
            </a:r>
          </a:p>
          <a:p>
            <a:pPr lvl="1"/>
            <a:r>
              <a:rPr lang="en-US" sz="2400" dirty="0"/>
              <a:t>The right task</a:t>
            </a:r>
          </a:p>
          <a:p>
            <a:pPr lvl="1"/>
            <a:r>
              <a:rPr lang="en-US" sz="2400" dirty="0"/>
              <a:t>The right person</a:t>
            </a:r>
          </a:p>
          <a:p>
            <a:pPr lvl="1"/>
            <a:r>
              <a:rPr lang="en-US" sz="2400" dirty="0"/>
              <a:t>The right communication</a:t>
            </a:r>
          </a:p>
          <a:p>
            <a:pPr lvl="1"/>
            <a:r>
              <a:rPr lang="en-US" sz="2400" dirty="0"/>
              <a:t>The right feedback</a:t>
            </a:r>
          </a:p>
          <a:p>
            <a:pPr lvl="1"/>
            <a:r>
              <a:rPr lang="en-US" sz="2400" dirty="0"/>
              <a:t>The right time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300" y="319088"/>
            <a:ext cx="6761163" cy="661987"/>
          </a:xfrm>
        </p:spPr>
        <p:txBody>
          <a:bodyPr/>
          <a:lstStyle/>
          <a:p>
            <a:r>
              <a:rPr lang="en-US"/>
              <a:t>Data Collection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001000" cy="4419600"/>
          </a:xfrm>
        </p:spPr>
        <p:txBody>
          <a:bodyPr/>
          <a:lstStyle/>
          <a:p>
            <a:r>
              <a:rPr lang="en-US"/>
              <a:t>Monitor the patient to collect additional data</a:t>
            </a:r>
          </a:p>
          <a:p>
            <a:r>
              <a:rPr lang="en-US"/>
              <a:t>Use senses (touch, smell, hear, see)</a:t>
            </a:r>
          </a:p>
          <a:p>
            <a:r>
              <a:rPr lang="en-US"/>
              <a:t>Document findings</a:t>
            </a:r>
          </a:p>
          <a:p>
            <a:r>
              <a:rPr lang="en-US"/>
              <a:t>Verbally communicate to other healthcare members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“Change of Shift Report”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158038" cy="565150"/>
          </a:xfrm>
        </p:spPr>
        <p:txBody>
          <a:bodyPr/>
          <a:lstStyle/>
          <a:p>
            <a:r>
              <a:rPr lang="en-US"/>
              <a:t>Carrying out Plan of Care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sz="2800" dirty="0"/>
              <a:t>Have prerequisite nursing skills </a:t>
            </a:r>
          </a:p>
          <a:p>
            <a:r>
              <a:rPr lang="en-US" sz="2800" dirty="0"/>
              <a:t>Understand</a:t>
            </a:r>
          </a:p>
          <a:p>
            <a:r>
              <a:rPr lang="en-US" sz="2800" dirty="0"/>
              <a:t>Review</a:t>
            </a:r>
          </a:p>
          <a:p>
            <a:r>
              <a:rPr lang="en-US" sz="2800" dirty="0"/>
              <a:t>Provide </a:t>
            </a:r>
          </a:p>
          <a:p>
            <a:r>
              <a:rPr lang="en-US" sz="2800" dirty="0" smtClean="0"/>
              <a:t>Determine</a:t>
            </a:r>
          </a:p>
          <a:p>
            <a:r>
              <a:rPr lang="en-US" sz="2800" dirty="0" smtClean="0"/>
              <a:t>Consider</a:t>
            </a:r>
          </a:p>
          <a:p>
            <a:r>
              <a:rPr lang="en-US" sz="2800" dirty="0" smtClean="0"/>
              <a:t>Promote</a:t>
            </a:r>
          </a:p>
          <a:p>
            <a:r>
              <a:rPr lang="en-US" sz="2800" dirty="0" smtClean="0"/>
              <a:t>Flexibility</a:t>
            </a:r>
          </a:p>
          <a:p>
            <a:r>
              <a:rPr lang="en-US" sz="2800" dirty="0" smtClean="0"/>
              <a:t>Assist patient to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Delegating Nursing Care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Delegation-</a:t>
            </a:r>
          </a:p>
          <a:p>
            <a:pPr lvl="1"/>
            <a:r>
              <a:rPr lang="en-US" sz="2400"/>
              <a:t>The right </a:t>
            </a:r>
          </a:p>
          <a:p>
            <a:pPr lvl="1"/>
            <a:r>
              <a:rPr lang="en-US" sz="2400"/>
              <a:t>The right</a:t>
            </a:r>
          </a:p>
          <a:p>
            <a:pPr lvl="1"/>
            <a:r>
              <a:rPr lang="en-US" sz="2400"/>
              <a:t>The right</a:t>
            </a:r>
          </a:p>
          <a:p>
            <a:pPr lvl="1"/>
            <a:r>
              <a:rPr lang="en-US" sz="2400"/>
              <a:t>The right</a:t>
            </a:r>
          </a:p>
          <a:p>
            <a:pPr lvl="1"/>
            <a:r>
              <a:rPr lang="en-US" sz="2400"/>
              <a:t>The right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nurse must prioritize client needs and interventions</a:t>
            </a:r>
          </a:p>
          <a:p>
            <a:r>
              <a:rPr lang="en-US" dirty="0" smtClean="0"/>
              <a:t>Gather and review data to determine necessary interventions</a:t>
            </a:r>
          </a:p>
          <a:p>
            <a:r>
              <a:rPr lang="en-US" dirty="0" smtClean="0"/>
              <a:t>Be aware that client care is an ongoing process</a:t>
            </a:r>
          </a:p>
          <a:p>
            <a:r>
              <a:rPr lang="en-US" dirty="0" smtClean="0"/>
              <a:t>Know that changes can occur without notice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Doenges</a:t>
            </a:r>
            <a:r>
              <a:rPr lang="en-US" dirty="0"/>
              <a:t>, M. E., &amp; </a:t>
            </a:r>
            <a:r>
              <a:rPr lang="en-US" dirty="0" err="1"/>
              <a:t>Moorhouse</a:t>
            </a:r>
            <a:r>
              <a:rPr lang="en-US" dirty="0"/>
              <a:t>, M. F. (</a:t>
            </a:r>
            <a:r>
              <a:rPr lang="en-US" dirty="0" smtClean="0"/>
              <a:t>2008). </a:t>
            </a:r>
            <a:r>
              <a:rPr lang="en-US" i="1" dirty="0"/>
              <a:t>Application of nursing process and</a:t>
            </a:r>
            <a:r>
              <a:rPr lang="en-US" dirty="0"/>
              <a:t> </a:t>
            </a:r>
            <a:r>
              <a:rPr lang="en-US" i="1" dirty="0"/>
              <a:t>nursing diagnosis: An interactive text for diagnostic reasoning</a:t>
            </a:r>
            <a:r>
              <a:rPr lang="en-US" dirty="0"/>
              <a:t> </a:t>
            </a:r>
            <a:r>
              <a:rPr lang="en-US" dirty="0" smtClean="0"/>
              <a:t>(5th </a:t>
            </a:r>
            <a:r>
              <a:rPr lang="en-US" dirty="0"/>
              <a:t>ed.). Philadelphia: F. A. Davis.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Competencies for Chapter 5, The Implementation Step: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153400" cy="44196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sz="2400" dirty="0"/>
              <a:t>By the end of this unit the student will:</a:t>
            </a:r>
          </a:p>
          <a:p>
            <a:pPr marL="982663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Describe the </a:t>
            </a:r>
            <a:r>
              <a:rPr lang="en-US" sz="2400" dirty="0"/>
              <a:t>purpose of </a:t>
            </a:r>
            <a:r>
              <a:rPr lang="en-US" sz="2400" dirty="0" smtClean="0"/>
              <a:t>implementation</a:t>
            </a:r>
            <a:endParaRPr lang="en-US" sz="2400" dirty="0"/>
          </a:p>
          <a:p>
            <a:pPr marL="982663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List 3 </a:t>
            </a:r>
            <a:r>
              <a:rPr lang="en-US" sz="2400" dirty="0"/>
              <a:t>types of interventions</a:t>
            </a:r>
          </a:p>
          <a:p>
            <a:pPr marL="982663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Discuss </a:t>
            </a:r>
            <a:r>
              <a:rPr lang="en-US" sz="2400" dirty="0"/>
              <a:t>ethical and legal concerns of implementing</a:t>
            </a:r>
          </a:p>
          <a:p>
            <a:pPr marL="982663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dirty="0"/>
              <a:t>Identify factors that </a:t>
            </a:r>
            <a:r>
              <a:rPr lang="en-US" sz="2400" dirty="0" smtClean="0"/>
              <a:t>impact carrying </a:t>
            </a:r>
            <a:r>
              <a:rPr lang="en-US" sz="2400" dirty="0"/>
              <a:t>out the plan of care</a:t>
            </a:r>
          </a:p>
          <a:p>
            <a:pPr marL="982663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dirty="0"/>
              <a:t>Describe delegation of </a:t>
            </a:r>
            <a:r>
              <a:rPr lang="en-US" sz="2400" dirty="0" smtClean="0"/>
              <a:t>nursing care </a:t>
            </a:r>
            <a:endParaRPr lang="en-US" sz="2400" dirty="0"/>
          </a:p>
          <a:p>
            <a:pPr marL="982663" lvl="1" indent="-533400">
              <a:lnSpc>
                <a:spcPct val="80000"/>
              </a:lnSpc>
            </a:pPr>
            <a:endParaRPr lang="en-US" sz="2400" dirty="0"/>
          </a:p>
          <a:p>
            <a:pPr marL="982663" lvl="1" indent="-533400">
              <a:lnSpc>
                <a:spcPct val="80000"/>
              </a:lnSpc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158038" cy="754063"/>
          </a:xfrm>
        </p:spPr>
        <p:txBody>
          <a:bodyPr/>
          <a:lstStyle/>
          <a:p>
            <a:r>
              <a:rPr lang="en-US"/>
              <a:t>Implementing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2050" y="2051050"/>
            <a:ext cx="7235825" cy="4013200"/>
          </a:xfrm>
        </p:spPr>
        <p:txBody>
          <a:bodyPr/>
          <a:lstStyle/>
          <a:p>
            <a:r>
              <a:rPr lang="en-US"/>
              <a:t>Purpose of implementing:</a:t>
            </a:r>
          </a:p>
          <a:p>
            <a:pPr lvl="1"/>
            <a:r>
              <a:rPr lang="en-US"/>
              <a:t>Carry out planned nursing interventions to assist the client in achieving desired health goals</a:t>
            </a:r>
          </a:p>
          <a:p>
            <a:r>
              <a:rPr lang="en-US"/>
              <a:t>Types of interventions:</a:t>
            </a:r>
          </a:p>
          <a:p>
            <a:pPr lvl="1"/>
            <a:r>
              <a:rPr lang="en-US"/>
              <a:t>Nurse-initiated</a:t>
            </a:r>
          </a:p>
          <a:p>
            <a:pPr lvl="1"/>
            <a:r>
              <a:rPr lang="en-US"/>
              <a:t>Physician-initiated</a:t>
            </a:r>
          </a:p>
          <a:p>
            <a:pPr lvl="1"/>
            <a:r>
              <a:rPr lang="en-US"/>
              <a:t>Collaborative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6761163" cy="660400"/>
          </a:xfrm>
        </p:spPr>
        <p:txBody>
          <a:bodyPr/>
          <a:lstStyle/>
          <a:p>
            <a:r>
              <a:rPr lang="en-US"/>
              <a:t>Standard Interventions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848600" cy="4572000"/>
          </a:xfrm>
        </p:spPr>
        <p:txBody>
          <a:bodyPr/>
          <a:lstStyle/>
          <a:p>
            <a:pPr lvl="1"/>
            <a:r>
              <a:rPr lang="en-US"/>
              <a:t>Advantages for using standardized nursing interventions:</a:t>
            </a:r>
          </a:p>
          <a:p>
            <a:pPr lvl="2"/>
            <a:r>
              <a:rPr lang="en-US"/>
              <a:t>To standardize nomenclature</a:t>
            </a:r>
          </a:p>
          <a:p>
            <a:pPr lvl="2"/>
            <a:r>
              <a:rPr lang="en-US"/>
              <a:t>Expand nursing knowledge</a:t>
            </a:r>
          </a:p>
          <a:p>
            <a:pPr lvl="2"/>
            <a:r>
              <a:rPr lang="en-US"/>
              <a:t>Develop information systems</a:t>
            </a:r>
          </a:p>
          <a:p>
            <a:pPr lvl="2"/>
            <a:r>
              <a:rPr lang="en-US"/>
              <a:t>Teach decision making</a:t>
            </a:r>
          </a:p>
          <a:p>
            <a:pPr lvl="2"/>
            <a:r>
              <a:rPr lang="en-US"/>
              <a:t>Ensure appropriate reimbursement for nursing services</a:t>
            </a:r>
          </a:p>
          <a:p>
            <a:pPr lvl="2"/>
            <a:r>
              <a:rPr lang="en-US"/>
              <a:t>Allocate nursing resources</a:t>
            </a:r>
          </a:p>
          <a:p>
            <a:pPr lvl="2"/>
            <a:r>
              <a:rPr lang="en-US"/>
              <a:t>Communicate nursing to non-nurses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239000" cy="1066800"/>
          </a:xfrm>
        </p:spPr>
        <p:txBody>
          <a:bodyPr/>
          <a:lstStyle/>
          <a:p>
            <a:r>
              <a:rPr lang="en-US" sz="3200"/>
              <a:t>Variables that Influence Implementation of the Plan of Care</a:t>
            </a:r>
            <a:r>
              <a:rPr lang="en-US"/>
              <a:t> 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82000" cy="4495800"/>
          </a:xfrm>
        </p:spPr>
        <p:txBody>
          <a:bodyPr/>
          <a:lstStyle/>
          <a:p>
            <a:pPr lvl="1"/>
            <a:r>
              <a:rPr lang="en-US" sz="2400"/>
              <a:t>Patient variables (ability and willingness to participate)</a:t>
            </a:r>
          </a:p>
          <a:p>
            <a:pPr lvl="1"/>
            <a:r>
              <a:rPr lang="en-US" sz="2400"/>
              <a:t>Available resources (staff, equipment, supplies)</a:t>
            </a:r>
          </a:p>
          <a:p>
            <a:pPr lvl="1"/>
            <a:r>
              <a:rPr lang="en-US" sz="2400"/>
              <a:t>Nurse variables (creativity, expertise, critical thinking)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239000" cy="1066800"/>
          </a:xfrm>
        </p:spPr>
        <p:txBody>
          <a:bodyPr/>
          <a:lstStyle/>
          <a:p>
            <a:r>
              <a:rPr lang="en-US" sz="3200" dirty="0" smtClean="0"/>
              <a:t> </a:t>
            </a:r>
            <a:r>
              <a:rPr lang="en-US" sz="3200" dirty="0"/>
              <a:t>Variables that Influence Implementation of the Plan of Care</a:t>
            </a:r>
            <a:r>
              <a:rPr lang="en-US" dirty="0"/>
              <a:t> </a:t>
            </a:r>
            <a:r>
              <a:rPr lang="en-US" sz="1400" dirty="0" smtClean="0"/>
              <a:t>(continued)</a:t>
            </a:r>
            <a:endParaRPr lang="en-US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82000" cy="4495800"/>
          </a:xfrm>
        </p:spPr>
        <p:txBody>
          <a:bodyPr/>
          <a:lstStyle/>
          <a:p>
            <a:pPr lvl="1"/>
            <a:r>
              <a:rPr lang="en-US" sz="2400" dirty="0"/>
              <a:t>Standards of practice (legal criteria for nursing care)</a:t>
            </a:r>
          </a:p>
          <a:p>
            <a:pPr lvl="2">
              <a:buFont typeface="Wingdings" pitchFamily="2" charset="2"/>
              <a:buNone/>
            </a:pPr>
            <a:r>
              <a:rPr lang="en-US" sz="2200" i="1" dirty="0"/>
              <a:t>Protocols &amp; standing orders expand scope of nursing practice</a:t>
            </a:r>
          </a:p>
          <a:p>
            <a:pPr lvl="2"/>
            <a:r>
              <a:rPr lang="en-US" sz="2200" b="1" dirty="0"/>
              <a:t>Protocols</a:t>
            </a:r>
            <a:r>
              <a:rPr lang="en-US" sz="2200" dirty="0"/>
              <a:t> – written plans that detail nursing activities to be executed in specific situation</a:t>
            </a:r>
          </a:p>
          <a:p>
            <a:pPr lvl="2"/>
            <a:r>
              <a:rPr lang="en-US" sz="2200" b="1" dirty="0"/>
              <a:t>Standing orders </a:t>
            </a:r>
            <a:r>
              <a:rPr lang="en-US" sz="2200" dirty="0"/>
              <a:t>– empower the nurse to initiate actions that ordinarily require the order or supervision of a physician</a:t>
            </a:r>
          </a:p>
          <a:p>
            <a:pPr lvl="1"/>
            <a:r>
              <a:rPr lang="en-US" sz="2400" dirty="0"/>
              <a:t>Research findings</a:t>
            </a:r>
          </a:p>
          <a:p>
            <a:pPr lvl="1"/>
            <a:r>
              <a:rPr lang="en-US" sz="2400" dirty="0"/>
              <a:t>Ethical and legal influences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and Legal Concerns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plan of care must always reflect wishes </a:t>
            </a:r>
            <a:r>
              <a:rPr lang="en-US" dirty="0"/>
              <a:t>of the client/family/significant </a:t>
            </a:r>
            <a:r>
              <a:rPr lang="en-US" dirty="0" smtClean="0"/>
              <a:t>others</a:t>
            </a:r>
          </a:p>
          <a:p>
            <a:r>
              <a:rPr lang="en-US" dirty="0" smtClean="0"/>
              <a:t>One client desire or request does not negate the need for nurse to provide other types of care</a:t>
            </a:r>
          </a:p>
          <a:p>
            <a:r>
              <a:rPr lang="en-US" dirty="0" smtClean="0"/>
              <a:t>See P. 106 Activity 5-2</a:t>
            </a:r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158038" cy="565150"/>
          </a:xfrm>
        </p:spPr>
        <p:txBody>
          <a:bodyPr/>
          <a:lstStyle/>
          <a:p>
            <a:r>
              <a:rPr lang="en-US"/>
              <a:t>Carrying out Plan of Care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 The nurse must:</a:t>
            </a:r>
          </a:p>
          <a:p>
            <a:r>
              <a:rPr lang="en-US" sz="2800" dirty="0" smtClean="0"/>
              <a:t>Understand </a:t>
            </a:r>
            <a:r>
              <a:rPr lang="en-US" sz="2800" dirty="0"/>
              <a:t>reason for doing intervention, expected effect, and potential </a:t>
            </a:r>
            <a:r>
              <a:rPr lang="en-US" sz="2800" dirty="0" smtClean="0"/>
              <a:t>hazards of intervention</a:t>
            </a:r>
          </a:p>
          <a:p>
            <a:r>
              <a:rPr lang="en-US" sz="2800" dirty="0" smtClean="0"/>
              <a:t>Use knowledge and expertise to prioritize and carry out interventions</a:t>
            </a:r>
            <a:endParaRPr lang="en-US" sz="2800" dirty="0"/>
          </a:p>
          <a:p>
            <a:r>
              <a:rPr lang="en-US" sz="2800" dirty="0"/>
              <a:t>Review Plan of Care for outcomes</a:t>
            </a:r>
          </a:p>
          <a:p>
            <a:r>
              <a:rPr lang="en-US" sz="2800" dirty="0"/>
              <a:t>Provide appropriate environment</a:t>
            </a:r>
          </a:p>
          <a:p>
            <a:r>
              <a:rPr lang="en-US" sz="2800" dirty="0"/>
              <a:t>Determine need for assistance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3131</TotalTime>
  <Words>1215</Words>
  <Application>Microsoft Office PowerPoint</Application>
  <PresentationFormat>On-screen Show (4:3)</PresentationFormat>
  <Paragraphs>180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Axis</vt:lpstr>
      <vt:lpstr>NURSING PROCESS</vt:lpstr>
      <vt:lpstr>References</vt:lpstr>
      <vt:lpstr>Competencies for Chapter 5, The Implementation Step:</vt:lpstr>
      <vt:lpstr>Implementing</vt:lpstr>
      <vt:lpstr>Standard Interventions</vt:lpstr>
      <vt:lpstr>Variables that Influence Implementation of the Plan of Care </vt:lpstr>
      <vt:lpstr> Variables that Influence Implementation of the Plan of Care (continued)</vt:lpstr>
      <vt:lpstr>Ethical and Legal Concerns</vt:lpstr>
      <vt:lpstr>Carrying out Plan of Care</vt:lpstr>
      <vt:lpstr>Carrying out Plan of Care (cont.)</vt:lpstr>
      <vt:lpstr>Delegating Nursing Care</vt:lpstr>
      <vt:lpstr>Data Collection</vt:lpstr>
      <vt:lpstr>Carrying out Plan of Care</vt:lpstr>
      <vt:lpstr>Delegating Nursing Care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Terminology</dc:title>
  <dc:creator>Kim Flood</dc:creator>
  <cp:lastModifiedBy>nfoltz</cp:lastModifiedBy>
  <cp:revision>68</cp:revision>
  <dcterms:created xsi:type="dcterms:W3CDTF">2003-08-27T20:10:03Z</dcterms:created>
  <dcterms:modified xsi:type="dcterms:W3CDTF">2010-09-19T01:20:34Z</dcterms:modified>
</cp:coreProperties>
</file>