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0"/>
  </p:notesMasterIdLst>
  <p:handoutMasterIdLst>
    <p:handoutMasterId r:id="rId21"/>
  </p:handoutMasterIdLst>
  <p:sldIdLst>
    <p:sldId id="427" r:id="rId2"/>
    <p:sldId id="479" r:id="rId3"/>
    <p:sldId id="508" r:id="rId4"/>
    <p:sldId id="480" r:id="rId5"/>
    <p:sldId id="481" r:id="rId6"/>
    <p:sldId id="482" r:id="rId7"/>
    <p:sldId id="483" r:id="rId8"/>
    <p:sldId id="484" r:id="rId9"/>
    <p:sldId id="485" r:id="rId10"/>
    <p:sldId id="486" r:id="rId11"/>
    <p:sldId id="487" r:id="rId12"/>
    <p:sldId id="488" r:id="rId13"/>
    <p:sldId id="489" r:id="rId14"/>
    <p:sldId id="490" r:id="rId15"/>
    <p:sldId id="491" r:id="rId16"/>
    <p:sldId id="492" r:id="rId17"/>
    <p:sldId id="493" r:id="rId18"/>
    <p:sldId id="509" r:id="rId19"/>
  </p:sldIdLst>
  <p:sldSz cx="9144000" cy="6858000" type="screen4x3"/>
  <p:notesSz cx="6858000" cy="90805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19" autoAdjust="0"/>
    <p:restoredTop sz="94664" autoAdjust="0"/>
  </p:normalViewPr>
  <p:slideViewPr>
    <p:cSldViewPr>
      <p:cViewPr varScale="1">
        <p:scale>
          <a:sx n="103" d="100"/>
          <a:sy n="103" d="100"/>
        </p:scale>
        <p:origin x="-112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4813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48132" name="Rectangle 4"/>
          <p:cNvSpPr>
            <a:spLocks noGrp="1" noChangeArrowheads="1"/>
          </p:cNvSpPr>
          <p:nvPr>
            <p:ph type="ftr" sz="quarter" idx="2"/>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48133" name="Rectangle 5"/>
          <p:cNvSpPr>
            <a:spLocks noGrp="1" noChangeArrowheads="1"/>
          </p:cNvSpPr>
          <p:nvPr>
            <p:ph type="sldNum" sz="quarter" idx="3"/>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20C78AD5-16E4-46B9-8AD2-BD8FE2FE39B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4100"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13238"/>
            <a:ext cx="50292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4103" name="Rectangle 7"/>
          <p:cNvSpPr>
            <a:spLocks noGrp="1" noChangeArrowheads="1"/>
          </p:cNvSpPr>
          <p:nvPr>
            <p:ph type="sldNum" sz="quarter" idx="5"/>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E9C92012-1376-44BE-9F5C-08484B93AA5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C92012-1376-44BE-9F5C-08484B93AA5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1AAAAB-803D-4DFA-A1CD-37667524BA72}" type="slidenum">
              <a:rPr lang="en-US"/>
              <a:pPr/>
              <a:t>10</a:t>
            </a:fld>
            <a:endParaRPr lang="en-US"/>
          </a:p>
        </p:txBody>
      </p:sp>
      <p:sp>
        <p:nvSpPr>
          <p:cNvPr id="520194" name="Rectangle 2"/>
          <p:cNvSpPr>
            <a:spLocks noGrp="1" noRot="1" noChangeAspect="1" noChangeArrowheads="1" noTextEdit="1"/>
          </p:cNvSpPr>
          <p:nvPr>
            <p:ph type="sldImg"/>
          </p:nvPr>
        </p:nvSpPr>
        <p:spPr>
          <a:ln/>
        </p:spPr>
      </p:sp>
      <p:sp>
        <p:nvSpPr>
          <p:cNvPr id="520195" name="Rectangle 3"/>
          <p:cNvSpPr>
            <a:spLocks noGrp="1" noChangeArrowheads="1"/>
          </p:cNvSpPr>
          <p:nvPr>
            <p:ph type="body" idx="1"/>
          </p:nvPr>
        </p:nvSpPr>
        <p:spPr/>
        <p:txBody>
          <a:bodyPr/>
          <a:lstStyle/>
          <a:p>
            <a:r>
              <a:rPr lang="en-US">
                <a:latin typeface="Arial" charset="0"/>
              </a:rPr>
              <a:t>When evaluating outcomes and modifying plan of care:</a:t>
            </a:r>
          </a:p>
          <a:p>
            <a:pPr lvl="1"/>
            <a:r>
              <a:rPr lang="en-US">
                <a:latin typeface="Arial" charset="0"/>
              </a:rPr>
              <a:t>Was there a change that was or was not expected?</a:t>
            </a:r>
          </a:p>
          <a:p>
            <a:pPr lvl="1"/>
            <a:r>
              <a:rPr lang="en-US">
                <a:latin typeface="Arial" charset="0"/>
              </a:rPr>
              <a:t>Is a change in treatment approach needed?</a:t>
            </a:r>
          </a:p>
          <a:p>
            <a:pPr lvl="1"/>
            <a:r>
              <a:rPr lang="en-US">
                <a:latin typeface="Arial" charset="0"/>
              </a:rPr>
              <a:t>Are basic needs are being met?</a:t>
            </a:r>
          </a:p>
          <a:p>
            <a:pPr lvl="2"/>
            <a:r>
              <a:rPr lang="en-US">
                <a:latin typeface="Arial" charset="0"/>
              </a:rPr>
              <a:t>If so, can care progress to higher-level concerns?</a:t>
            </a:r>
          </a:p>
          <a:p>
            <a:pPr lvl="2"/>
            <a:r>
              <a:rPr lang="en-US">
                <a:latin typeface="Arial" charset="0"/>
              </a:rPr>
              <a:t>If not, identify reasons, document, and revise outcomes or write new ones</a:t>
            </a:r>
          </a:p>
          <a:p>
            <a:pPr lvl="1"/>
            <a:r>
              <a:rPr lang="en-US">
                <a:latin typeface="Arial" charset="0"/>
              </a:rPr>
              <a:t>Are outcomes met?</a:t>
            </a:r>
          </a:p>
          <a:p>
            <a:pPr lvl="1"/>
            <a:r>
              <a:rPr lang="en-US">
                <a:latin typeface="Arial" charset="0"/>
              </a:rPr>
              <a:t>Any interventions not met?</a:t>
            </a:r>
          </a:p>
          <a:p>
            <a:pPr lvl="1"/>
            <a:r>
              <a:rPr lang="en-US">
                <a:latin typeface="Arial" charset="0"/>
              </a:rPr>
              <a:t>Which interventions can be terminated?</a:t>
            </a:r>
          </a:p>
          <a:p>
            <a:pPr lvl="1"/>
            <a:r>
              <a:rPr lang="en-US">
                <a:latin typeface="Arial" charset="0"/>
              </a:rPr>
              <a:t>Can timeframes be shortened/lengthened?</a:t>
            </a:r>
          </a:p>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6785D7-02BA-4C42-AC12-F19F5AC3AB38}" type="slidenum">
              <a:rPr lang="en-US"/>
              <a:pPr/>
              <a:t>11</a:t>
            </a:fld>
            <a:endParaRPr lang="en-US"/>
          </a:p>
        </p:txBody>
      </p:sp>
      <p:sp>
        <p:nvSpPr>
          <p:cNvPr id="522242" name="Rectangle 2"/>
          <p:cNvSpPr>
            <a:spLocks noGrp="1" noRot="1" noChangeAspect="1" noChangeArrowheads="1" noTextEdit="1"/>
          </p:cNvSpPr>
          <p:nvPr>
            <p:ph type="sldImg"/>
          </p:nvPr>
        </p:nvSpPr>
        <p:spPr>
          <a:ln/>
        </p:spPr>
      </p:sp>
      <p:sp>
        <p:nvSpPr>
          <p:cNvPr id="522243" name="Rectangle 3"/>
          <p:cNvSpPr>
            <a:spLocks noGrp="1" noChangeArrowheads="1"/>
          </p:cNvSpPr>
          <p:nvPr>
            <p:ph type="body" idx="1"/>
          </p:nvPr>
        </p:nvSpPr>
        <p:spPr/>
        <p:txBody>
          <a:bodyPr/>
          <a:lstStyle/>
          <a:p>
            <a:r>
              <a:rPr lang="en-US">
                <a:latin typeface="Arial" charset="0"/>
              </a:rPr>
              <a:t>To help with modification of plan of care:</a:t>
            </a:r>
          </a:p>
          <a:p>
            <a:pPr lvl="1"/>
            <a:r>
              <a:rPr lang="en-US">
                <a:latin typeface="Arial" charset="0"/>
              </a:rPr>
              <a:t>Client care conference</a:t>
            </a:r>
          </a:p>
          <a:p>
            <a:pPr lvl="2"/>
            <a:r>
              <a:rPr lang="en-US">
                <a:latin typeface="Arial" charset="0"/>
              </a:rPr>
              <a:t>and/or</a:t>
            </a:r>
          </a:p>
          <a:p>
            <a:pPr lvl="1"/>
            <a:r>
              <a:rPr lang="en-US">
                <a:latin typeface="Arial" charset="0"/>
              </a:rPr>
              <a:t>Consultation with another colleague or resource person with special knowledge</a:t>
            </a:r>
          </a:p>
          <a:p>
            <a:r>
              <a:rPr lang="en-US">
                <a:latin typeface="Arial" charset="0"/>
              </a:rPr>
              <a:t>Remember: </a:t>
            </a:r>
          </a:p>
          <a:p>
            <a:pPr lvl="1"/>
            <a:r>
              <a:rPr lang="en-US">
                <a:latin typeface="Arial" charset="0"/>
              </a:rPr>
              <a:t>address the changing needs of the client’s health status, environment, and therapeutic regimen</a:t>
            </a:r>
          </a:p>
          <a:p>
            <a:r>
              <a:rPr lang="en-US">
                <a:latin typeface="Arial" charset="0"/>
              </a:rPr>
              <a:t>See Nursing Process, Activity 6-1, page 126</a:t>
            </a:r>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A5A460-0E64-4777-A243-064F73B45DD1}" type="slidenum">
              <a:rPr lang="en-US"/>
              <a:pPr/>
              <a:t>12</a:t>
            </a:fld>
            <a:endParaRPr lang="en-US"/>
          </a:p>
        </p:txBody>
      </p:sp>
      <p:sp>
        <p:nvSpPr>
          <p:cNvPr id="524290" name="Rectangle 2"/>
          <p:cNvSpPr>
            <a:spLocks noGrp="1" noRot="1" noChangeAspect="1" noChangeArrowheads="1" noTextEdit="1"/>
          </p:cNvSpPr>
          <p:nvPr>
            <p:ph type="sldImg"/>
          </p:nvPr>
        </p:nvSpPr>
        <p:spPr>
          <a:ln/>
        </p:spPr>
      </p:sp>
      <p:sp>
        <p:nvSpPr>
          <p:cNvPr id="524291" name="Rectangle 3"/>
          <p:cNvSpPr>
            <a:spLocks noGrp="1" noChangeArrowheads="1"/>
          </p:cNvSpPr>
          <p:nvPr>
            <p:ph type="body" idx="1"/>
          </p:nvPr>
        </p:nvSpPr>
        <p:spPr/>
        <p:txBody>
          <a:bodyPr/>
          <a:lstStyle/>
          <a:p>
            <a:r>
              <a:rPr lang="en-US">
                <a:latin typeface="Arial" charset="0"/>
              </a:rPr>
              <a:t>When desired outcomes have been achieved and broader goals met, termination of care is planned</a:t>
            </a:r>
          </a:p>
          <a:p>
            <a:pPr lvl="1"/>
            <a:r>
              <a:rPr lang="en-US">
                <a:latin typeface="Arial" charset="0"/>
              </a:rPr>
              <a:t>Focus is now on how will the patient manage on their own</a:t>
            </a:r>
          </a:p>
          <a:p>
            <a:pPr lvl="1"/>
            <a:r>
              <a:rPr lang="en-US">
                <a:latin typeface="Arial" charset="0"/>
              </a:rPr>
              <a:t>Not all outcomes will be achieved by the time of discharge</a:t>
            </a:r>
          </a:p>
          <a:p>
            <a:pPr lvl="1"/>
            <a:r>
              <a:rPr lang="en-US">
                <a:latin typeface="Arial" charset="0"/>
              </a:rPr>
              <a:t>Goals/outcomes not met need to be reviewed and reasons why not met documented</a:t>
            </a:r>
          </a:p>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5BD4B-13B4-45BA-9635-BDB41EE5F486}" type="slidenum">
              <a:rPr lang="en-US"/>
              <a:pPr/>
              <a:t>13</a:t>
            </a:fld>
            <a:endParaRPr lang="en-US"/>
          </a:p>
        </p:txBody>
      </p:sp>
      <p:sp>
        <p:nvSpPr>
          <p:cNvPr id="526338" name="Rectangle 2"/>
          <p:cNvSpPr>
            <a:spLocks noGrp="1" noRot="1" noChangeAspect="1" noChangeArrowheads="1" noTextEdit="1"/>
          </p:cNvSpPr>
          <p:nvPr>
            <p:ph type="sldImg"/>
          </p:nvPr>
        </p:nvSpPr>
        <p:spPr>
          <a:ln/>
        </p:spPr>
      </p:sp>
      <p:sp>
        <p:nvSpPr>
          <p:cNvPr id="526339" name="Rectangle 3"/>
          <p:cNvSpPr>
            <a:spLocks noGrp="1" noChangeArrowheads="1"/>
          </p:cNvSpPr>
          <p:nvPr>
            <p:ph type="body" idx="1"/>
          </p:nvPr>
        </p:nvSpPr>
        <p:spPr/>
        <p:txBody>
          <a:bodyPr/>
          <a:lstStyle/>
          <a:p>
            <a:r>
              <a:rPr lang="en-US">
                <a:latin typeface="Arial" charset="0"/>
              </a:rPr>
              <a:t>Cognitive goals</a:t>
            </a:r>
          </a:p>
          <a:p>
            <a:r>
              <a:rPr lang="en-US">
                <a:latin typeface="Arial" charset="0"/>
              </a:rPr>
              <a:t>Psychomotor goals</a:t>
            </a:r>
          </a:p>
          <a:p>
            <a:r>
              <a:rPr lang="en-US">
                <a:latin typeface="Arial" charset="0"/>
              </a:rPr>
              <a:t>Affective goals</a:t>
            </a:r>
          </a:p>
          <a:p>
            <a:r>
              <a:rPr lang="en-US">
                <a:latin typeface="Arial" charset="0"/>
              </a:rPr>
              <a:t>Physical changes</a:t>
            </a:r>
          </a:p>
          <a:p>
            <a:r>
              <a:rPr lang="en-US">
                <a:latin typeface="Arial" charset="0"/>
              </a:rPr>
              <a:t>See Fundamentals, page 322-323</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B2C68D-C92C-4417-873A-DD74D5BCD132}" type="slidenum">
              <a:rPr lang="en-US"/>
              <a:pPr/>
              <a:t>14</a:t>
            </a:fld>
            <a:endParaRPr lang="en-US"/>
          </a:p>
        </p:txBody>
      </p:sp>
      <p:sp>
        <p:nvSpPr>
          <p:cNvPr id="528386" name="Rectangle 2"/>
          <p:cNvSpPr>
            <a:spLocks noGrp="1" noRot="1" noChangeAspect="1" noChangeArrowheads="1" noTextEdit="1"/>
          </p:cNvSpPr>
          <p:nvPr>
            <p:ph type="sldImg"/>
          </p:nvPr>
        </p:nvSpPr>
        <p:spPr>
          <a:ln/>
        </p:spPr>
      </p:sp>
      <p:sp>
        <p:nvSpPr>
          <p:cNvPr id="528387" name="Rectangle 3"/>
          <p:cNvSpPr>
            <a:spLocks noGrp="1" noChangeArrowheads="1"/>
          </p:cNvSpPr>
          <p:nvPr>
            <p:ph type="body" idx="1"/>
          </p:nvPr>
        </p:nvSpPr>
        <p:spPr/>
        <p:txBody>
          <a:bodyPr/>
          <a:lstStyle/>
          <a:p>
            <a:r>
              <a:rPr lang="en-US">
                <a:latin typeface="Arial" charset="0"/>
              </a:rPr>
              <a:t>Discharge planning begins at time of admission </a:t>
            </a:r>
          </a:p>
          <a:p>
            <a:r>
              <a:rPr lang="en-US">
                <a:latin typeface="Arial" charset="0"/>
              </a:rPr>
              <a:t>Discharge information to include:</a:t>
            </a:r>
          </a:p>
          <a:p>
            <a:pPr lvl="1"/>
            <a:r>
              <a:rPr lang="en-US">
                <a:latin typeface="Arial" charset="0"/>
              </a:rPr>
              <a:t>Written or verbal instructions on treatments, medication, &amp; activities to be followed/referred to at home</a:t>
            </a:r>
          </a:p>
          <a:p>
            <a:pPr lvl="1"/>
            <a:r>
              <a:rPr lang="en-US">
                <a:latin typeface="Arial" charset="0"/>
              </a:rPr>
              <a:t>Signs/symptoms to report</a:t>
            </a:r>
          </a:p>
          <a:p>
            <a:pPr lvl="1"/>
            <a:r>
              <a:rPr lang="en-US">
                <a:latin typeface="Arial" charset="0"/>
              </a:rPr>
              <a:t>Referral/contact phone numbers</a:t>
            </a:r>
          </a:p>
          <a:p>
            <a:pPr lvl="1"/>
            <a:r>
              <a:rPr lang="en-US">
                <a:latin typeface="Arial" charset="0"/>
              </a:rPr>
              <a:t>Follow-up appointments</a:t>
            </a:r>
          </a:p>
          <a:p>
            <a:pPr lvl="1"/>
            <a:r>
              <a:rPr lang="en-US">
                <a:latin typeface="Arial" charset="0"/>
              </a:rPr>
              <a:t>Copy of nursing discharge summary (depending on facility)</a:t>
            </a:r>
          </a:p>
          <a:p>
            <a:pPr lvl="2"/>
            <a:r>
              <a:rPr lang="en-US">
                <a:latin typeface="Arial" charset="0"/>
              </a:rPr>
              <a:t>has information on what has been accomplished and how the family can continue to enhance the clients future health status</a:t>
            </a:r>
          </a:p>
          <a:p>
            <a:pPr lvl="1"/>
            <a:r>
              <a:rPr lang="en-US">
                <a:latin typeface="Arial" charset="0"/>
              </a:rPr>
              <a:t>	Teaching</a:t>
            </a:r>
          </a:p>
          <a:p>
            <a:pPr lvl="1"/>
            <a:r>
              <a:rPr lang="en-US">
                <a:latin typeface="Arial" charset="0"/>
              </a:rPr>
              <a:t>	Copy of Doctor’s discharge orders</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002325-D8E1-4D62-B95A-093D72DC659B}" type="slidenum">
              <a:rPr lang="en-US"/>
              <a:pPr/>
              <a:t>15</a:t>
            </a:fld>
            <a:endParaRPr lang="en-US"/>
          </a:p>
        </p:txBody>
      </p:sp>
      <p:sp>
        <p:nvSpPr>
          <p:cNvPr id="530434" name="Rectangle 2"/>
          <p:cNvSpPr>
            <a:spLocks noGrp="1" noRot="1" noChangeAspect="1" noChangeArrowheads="1" noTextEdit="1"/>
          </p:cNvSpPr>
          <p:nvPr>
            <p:ph type="sldImg"/>
          </p:nvPr>
        </p:nvSpPr>
        <p:spPr>
          <a:ln/>
        </p:spPr>
      </p:sp>
      <p:sp>
        <p:nvSpPr>
          <p:cNvPr id="530435" name="Rectangle 3"/>
          <p:cNvSpPr>
            <a:spLocks noGrp="1" noChangeArrowheads="1"/>
          </p:cNvSpPr>
          <p:nvPr>
            <p:ph type="body" idx="1"/>
          </p:nvPr>
        </p:nvSpPr>
        <p:spPr/>
        <p:txBody>
          <a:bodyPr/>
          <a:lstStyle/>
          <a:p>
            <a:pPr lvl="1"/>
            <a:r>
              <a:rPr lang="en-US">
                <a:latin typeface="Arial" charset="0"/>
              </a:rPr>
              <a:t>Client care is evaluated on an individual basis</a:t>
            </a:r>
          </a:p>
          <a:p>
            <a:pPr lvl="1"/>
            <a:r>
              <a:rPr lang="en-US">
                <a:latin typeface="Arial" charset="0"/>
              </a:rPr>
              <a:t>Comparing overall outcomes and effectiveness of specific interventions for selected groups of clients is bases for research and improving care for groups</a:t>
            </a:r>
          </a:p>
          <a:p>
            <a:pPr lvl="1"/>
            <a:r>
              <a:rPr lang="en-US">
                <a:latin typeface="Arial" charset="0"/>
              </a:rPr>
              <a:t>Key in refining standards of care and determining protocols, policies and procedures for quality nursing care</a:t>
            </a:r>
          </a:p>
          <a:p>
            <a:pPr lvl="2"/>
            <a:r>
              <a:rPr lang="en-US">
                <a:latin typeface="Arial" charset="0"/>
              </a:rPr>
              <a:t>Standards – levels of performance accepted and expected by the nursing staff or other health team members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F22B57-A9AA-4946-997C-04C1D682CAA2}" type="slidenum">
              <a:rPr lang="en-US"/>
              <a:pPr/>
              <a:t>16</a:t>
            </a:fld>
            <a:endParaRPr lang="en-US"/>
          </a:p>
        </p:txBody>
      </p:sp>
      <p:sp>
        <p:nvSpPr>
          <p:cNvPr id="532482" name="Rectangle 2"/>
          <p:cNvSpPr>
            <a:spLocks noGrp="1" noRot="1" noChangeAspect="1" noChangeArrowheads="1" noTextEdit="1"/>
          </p:cNvSpPr>
          <p:nvPr>
            <p:ph type="sldImg"/>
          </p:nvPr>
        </p:nvSpPr>
        <p:spPr>
          <a:ln/>
        </p:spPr>
      </p:sp>
      <p:sp>
        <p:nvSpPr>
          <p:cNvPr id="532483" name="Rectangle 3"/>
          <p:cNvSpPr>
            <a:spLocks noGrp="1" noChangeArrowheads="1"/>
          </p:cNvSpPr>
          <p:nvPr>
            <p:ph type="body" idx="1"/>
          </p:nvPr>
        </p:nvSpPr>
        <p:spPr/>
        <p:txBody>
          <a:bodyPr/>
          <a:lstStyle/>
          <a:p>
            <a:r>
              <a:rPr lang="en-US"/>
              <a:t>Performance improvement</a:t>
            </a:r>
          </a:p>
          <a:p>
            <a:r>
              <a:rPr lang="en-US">
                <a:latin typeface="Arial" charset="0"/>
              </a:rPr>
              <a:t>Discover a problem</a:t>
            </a:r>
          </a:p>
          <a:p>
            <a:r>
              <a:rPr lang="en-US">
                <a:latin typeface="Arial" charset="0"/>
              </a:rPr>
              <a:t>Plan a strategy using indicators</a:t>
            </a:r>
          </a:p>
          <a:p>
            <a:r>
              <a:rPr lang="en-US">
                <a:latin typeface="Arial" charset="0"/>
              </a:rPr>
              <a:t>Implement a change</a:t>
            </a:r>
          </a:p>
          <a:p>
            <a:r>
              <a:rPr lang="en-US">
                <a:latin typeface="Arial" charset="0"/>
              </a:rPr>
              <a:t>Assess the change</a:t>
            </a:r>
          </a:p>
          <a:p>
            <a:r>
              <a:rPr lang="en-US">
                <a:latin typeface="Arial" charset="0"/>
              </a:rPr>
              <a:t>Different models in different systems (e.g. GHC -AIM model)</a:t>
            </a:r>
          </a:p>
          <a:p>
            <a:endParaRPr lang="en-US">
              <a:latin typeface="Arial" charset="0"/>
            </a:endParaRPr>
          </a:p>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CD628-74E1-4518-93DE-C084A5B472A3}" type="slidenum">
              <a:rPr lang="en-US"/>
              <a:pPr/>
              <a:t>17</a:t>
            </a:fld>
            <a:endParaRPr lang="en-US"/>
          </a:p>
        </p:txBody>
      </p:sp>
      <p:sp>
        <p:nvSpPr>
          <p:cNvPr id="534530" name="Rectangle 2"/>
          <p:cNvSpPr>
            <a:spLocks noGrp="1" noRot="1" noChangeAspect="1" noChangeArrowheads="1" noTextEdit="1"/>
          </p:cNvSpPr>
          <p:nvPr>
            <p:ph type="sldImg"/>
          </p:nvPr>
        </p:nvSpPr>
        <p:spPr>
          <a:ln/>
        </p:spPr>
      </p:sp>
      <p:sp>
        <p:nvSpPr>
          <p:cNvPr id="534531" name="Rectangle 3"/>
          <p:cNvSpPr>
            <a:spLocks noGrp="1" noChangeArrowheads="1"/>
          </p:cNvSpPr>
          <p:nvPr>
            <p:ph type="body" idx="1"/>
          </p:nvPr>
        </p:nvSpPr>
        <p:spPr/>
        <p:txBody>
          <a:bodyPr/>
          <a:lstStyle/>
          <a:p>
            <a:r>
              <a:rPr lang="en-US">
                <a:latin typeface="Arial" charset="0"/>
              </a:rPr>
              <a:t>Range from small programs on a nursing unit to those developed for an entire institution</a:t>
            </a:r>
          </a:p>
          <a:p>
            <a:pPr lvl="1"/>
            <a:r>
              <a:rPr lang="en-US">
                <a:latin typeface="Arial" charset="0"/>
              </a:rPr>
              <a:t>Hospital Quality Assurance Programs, Nursing Audit, Concurrent Review Evaluation, Retrospective Review Evaluation</a:t>
            </a:r>
          </a:p>
          <a:p>
            <a:pPr lvl="1"/>
            <a:r>
              <a:rPr lang="en-US">
                <a:latin typeface="Arial" charset="0"/>
              </a:rPr>
              <a:t>JCAHO, NCQA</a:t>
            </a:r>
          </a:p>
          <a:p>
            <a:r>
              <a:rPr lang="en-US">
                <a:latin typeface="Arial" charset="0"/>
              </a:rPr>
              <a:t>Enables the nurse to be accountable to society for the quality of nursing care</a:t>
            </a:r>
          </a:p>
          <a:p>
            <a:r>
              <a:rPr lang="en-US">
                <a:latin typeface="Arial" charset="0"/>
              </a:rPr>
              <a:t>Quality by inspection-finding deficient workers and removing them</a:t>
            </a:r>
          </a:p>
          <a:p>
            <a:r>
              <a:rPr lang="en-US">
                <a:latin typeface="Arial" charset="0"/>
              </a:rPr>
              <a:t>Quality as opportunity-focuses on opportunities for improvement-sees mistakes as result of problem in system not from lack of motivation or effort of worker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C92012-1376-44BE-9F5C-08484B93AA5F}"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C92012-1376-44BE-9F5C-08484B93AA5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C92012-1376-44BE-9F5C-08484B93AA5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295B4D-00A8-4DB0-928D-7FEA2BF29BCE}" type="slidenum">
              <a:rPr lang="en-US"/>
              <a:pPr/>
              <a:t>4</a:t>
            </a:fld>
            <a:endParaRPr lang="en-US"/>
          </a:p>
        </p:txBody>
      </p:sp>
      <p:sp>
        <p:nvSpPr>
          <p:cNvPr id="507906" name="Rectangle 2"/>
          <p:cNvSpPr>
            <a:spLocks noGrp="1" noRot="1" noChangeAspect="1" noChangeArrowheads="1" noTextEdit="1"/>
          </p:cNvSpPr>
          <p:nvPr>
            <p:ph type="sldImg"/>
          </p:nvPr>
        </p:nvSpPr>
        <p:spPr>
          <a:ln/>
        </p:spPr>
      </p:sp>
      <p:sp>
        <p:nvSpPr>
          <p:cNvPr id="507907" name="Rectangle 3"/>
          <p:cNvSpPr>
            <a:spLocks noGrp="1" noChangeArrowheads="1"/>
          </p:cNvSpPr>
          <p:nvPr>
            <p:ph type="body" idx="1"/>
          </p:nvPr>
        </p:nvSpPr>
        <p:spPr/>
        <p:txBody>
          <a:bodyPr/>
          <a:lstStyle/>
          <a:p>
            <a:r>
              <a:rPr lang="en-US">
                <a:latin typeface="Arial" charset="0"/>
              </a:rPr>
              <a:t>Evaluation </a:t>
            </a:r>
          </a:p>
          <a:p>
            <a:r>
              <a:rPr lang="en-US">
                <a:latin typeface="Arial" charset="0"/>
              </a:rPr>
              <a:t>A continuous process</a:t>
            </a:r>
          </a:p>
          <a:p>
            <a:r>
              <a:rPr lang="en-US">
                <a:latin typeface="Arial" charset="0"/>
              </a:rPr>
              <a:t>Based on reviewing client responses- </a:t>
            </a:r>
          </a:p>
          <a:p>
            <a:pPr lvl="1"/>
            <a:r>
              <a:rPr lang="en-US">
                <a:latin typeface="Arial" charset="0"/>
              </a:rPr>
              <a:t>Measure how well the patient has achieved desired goals/outcomes </a:t>
            </a:r>
          </a:p>
          <a:p>
            <a:pPr lvl="1"/>
            <a:r>
              <a:rPr lang="en-US">
                <a:latin typeface="Arial" charset="0"/>
              </a:rPr>
              <a:t>Identify factors contributing to the patient’s success or failure</a:t>
            </a:r>
          </a:p>
          <a:p>
            <a:pPr lvl="1"/>
            <a:r>
              <a:rPr lang="en-US">
                <a:latin typeface="Arial" charset="0"/>
              </a:rPr>
              <a:t>Modify the plan of care, if indicated</a:t>
            </a:r>
          </a:p>
          <a:p>
            <a:r>
              <a:rPr lang="en-US">
                <a:latin typeface="Arial" charset="0"/>
              </a:rPr>
              <a:t>Determines effectiveness of care plan in meeting client needs</a:t>
            </a:r>
          </a:p>
          <a:p>
            <a:r>
              <a:rPr lang="en-US">
                <a:latin typeface="Arial" charset="0"/>
              </a:rPr>
              <a:t>Essential in assuring quality and appropriateness of care</a:t>
            </a:r>
          </a:p>
          <a:p>
            <a:endParaRPr lang="en-US" sz="1400">
              <a:latin typeface="Arial" charset="0"/>
            </a:endParaRPr>
          </a:p>
          <a:p>
            <a:endParaRPr lang="en-US" sz="13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85492C-E2F1-4094-B3CF-A22479C0957B}" type="slidenum">
              <a:rPr lang="en-US"/>
              <a:pPr/>
              <a:t>5</a:t>
            </a:fld>
            <a:endParaRPr lang="en-US"/>
          </a:p>
        </p:txBody>
      </p:sp>
      <p:sp>
        <p:nvSpPr>
          <p:cNvPr id="509954" name="Rectangle 2"/>
          <p:cNvSpPr>
            <a:spLocks noGrp="1" noRot="1" noChangeAspect="1" noChangeArrowheads="1" noTextEdit="1"/>
          </p:cNvSpPr>
          <p:nvPr>
            <p:ph type="sldImg"/>
          </p:nvPr>
        </p:nvSpPr>
        <p:spPr>
          <a:ln/>
        </p:spPr>
      </p:sp>
      <p:sp>
        <p:nvSpPr>
          <p:cNvPr id="509955" name="Rectangle 3"/>
          <p:cNvSpPr>
            <a:spLocks noGrp="1" noChangeArrowheads="1"/>
          </p:cNvSpPr>
          <p:nvPr>
            <p:ph type="body" idx="1"/>
          </p:nvPr>
        </p:nvSpPr>
        <p:spPr/>
        <p:txBody>
          <a:bodyPr/>
          <a:lstStyle/>
          <a:p>
            <a:r>
              <a:rPr lang="en-US">
                <a:latin typeface="Arial" charset="0"/>
              </a:rPr>
              <a:t>Purpose of evaluation:  </a:t>
            </a:r>
          </a:p>
          <a:p>
            <a:pPr lvl="1"/>
            <a:r>
              <a:rPr lang="en-US">
                <a:latin typeface="Arial" charset="0"/>
              </a:rPr>
              <a:t>to allow patient’s achievement of expected outcomes to direct future nurse-patient interaction</a:t>
            </a:r>
          </a:p>
          <a:p>
            <a:r>
              <a:rPr lang="en-US">
                <a:latin typeface="Arial" charset="0"/>
              </a:rPr>
              <a:t>Based on patient’s response to plan of care, nurse decides:</a:t>
            </a:r>
          </a:p>
          <a:p>
            <a:pPr lvl="1"/>
            <a:r>
              <a:rPr lang="en-US">
                <a:latin typeface="Arial" charset="0"/>
              </a:rPr>
              <a:t>Terminate plan of care when each expected outcome is achieved</a:t>
            </a:r>
          </a:p>
          <a:p>
            <a:pPr lvl="1"/>
            <a:r>
              <a:rPr lang="en-US">
                <a:latin typeface="Arial" charset="0"/>
              </a:rPr>
              <a:t>Modify plan of care if there are difficulties achieving goals/outcomes</a:t>
            </a:r>
          </a:p>
          <a:p>
            <a:pPr lvl="1"/>
            <a:r>
              <a:rPr lang="en-US">
                <a:latin typeface="Arial" charset="0"/>
              </a:rPr>
              <a:t>Continue plan of care if more time is needed to achieve goals/outcomes</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B6E1B7-5995-4529-9254-FF28D1057AA9}" type="slidenum">
              <a:rPr lang="en-US"/>
              <a:pPr/>
              <a:t>6</a:t>
            </a:fld>
            <a:endParaRPr lang="en-US"/>
          </a:p>
        </p:txBody>
      </p:sp>
      <p:sp>
        <p:nvSpPr>
          <p:cNvPr id="512002" name="Rectangle 2"/>
          <p:cNvSpPr>
            <a:spLocks noGrp="1" noRot="1" noChangeAspect="1" noChangeArrowheads="1" noTextEdit="1"/>
          </p:cNvSpPr>
          <p:nvPr>
            <p:ph type="sldImg"/>
          </p:nvPr>
        </p:nvSpPr>
        <p:spPr>
          <a:ln/>
        </p:spPr>
      </p:sp>
      <p:sp>
        <p:nvSpPr>
          <p:cNvPr id="512003" name="Rectangle 3"/>
          <p:cNvSpPr>
            <a:spLocks noGrp="1" noChangeArrowheads="1"/>
          </p:cNvSpPr>
          <p:nvPr>
            <p:ph type="body" idx="1"/>
          </p:nvPr>
        </p:nvSpPr>
        <p:spPr/>
        <p:txBody>
          <a:bodyPr/>
          <a:lstStyle/>
          <a:p>
            <a:r>
              <a:rPr lang="en-US"/>
              <a:t>Evaluation step’s </a:t>
            </a:r>
            <a:br>
              <a:rPr lang="en-US"/>
            </a:br>
            <a:r>
              <a:rPr lang="en-US"/>
              <a:t>3 components:</a:t>
            </a:r>
          </a:p>
          <a:p>
            <a:pPr>
              <a:buFont typeface="Wingdings" pitchFamily="2" charset="2"/>
              <a:buNone/>
            </a:pPr>
            <a:r>
              <a:rPr lang="en-US" sz="1400">
                <a:latin typeface="Arial" charset="0"/>
              </a:rPr>
              <a:t>Reassessment</a:t>
            </a:r>
          </a:p>
          <a:p>
            <a:pPr>
              <a:buFont typeface="Wingdings" pitchFamily="2" charset="2"/>
              <a:buNone/>
            </a:pPr>
            <a:r>
              <a:rPr lang="en-US" sz="1400">
                <a:latin typeface="Arial" charset="0"/>
              </a:rPr>
              <a:t>Modification of the Plan of Care</a:t>
            </a:r>
          </a:p>
          <a:p>
            <a:pPr>
              <a:buFont typeface="Wingdings" pitchFamily="2" charset="2"/>
              <a:buNone/>
            </a:pPr>
            <a:r>
              <a:rPr lang="en-US" sz="1400">
                <a:latin typeface="Arial" charset="0"/>
              </a:rPr>
              <a:t>Termination of Services</a:t>
            </a:r>
          </a:p>
          <a:p>
            <a:endParaRPr lang="en-US">
              <a:latin typeface="Arial" charset="0"/>
            </a:endParaRPr>
          </a:p>
          <a:p>
            <a:endParaRPr lang="en-US">
              <a:latin typeface="Arial" charset="0"/>
            </a:endParaRP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C48057-E0B2-4A99-833F-17ACC0553F4B}" type="slidenum">
              <a:rPr lang="en-US"/>
              <a:pPr/>
              <a:t>7</a:t>
            </a:fld>
            <a:endParaRPr lang="en-US"/>
          </a:p>
        </p:txBody>
      </p:sp>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p:txBody>
          <a:bodyPr/>
          <a:lstStyle/>
          <a:p>
            <a:r>
              <a:rPr lang="en-US">
                <a:latin typeface="Arial" charset="0"/>
              </a:rPr>
              <a:t>Ongoing process of measuring and monitoring </a:t>
            </a:r>
          </a:p>
          <a:p>
            <a:r>
              <a:rPr lang="en-US">
                <a:latin typeface="Arial" charset="0"/>
              </a:rPr>
              <a:t>Evaluating:</a:t>
            </a:r>
          </a:p>
          <a:p>
            <a:pPr lvl="1"/>
            <a:r>
              <a:rPr lang="en-US">
                <a:latin typeface="Arial" charset="0"/>
              </a:rPr>
              <a:t> Patient’s response to care </a:t>
            </a:r>
          </a:p>
          <a:p>
            <a:pPr lvl="2"/>
            <a:r>
              <a:rPr lang="en-US">
                <a:latin typeface="Arial" charset="0"/>
              </a:rPr>
              <a:t>and </a:t>
            </a:r>
          </a:p>
          <a:p>
            <a:pPr lvl="1"/>
            <a:r>
              <a:rPr lang="en-US">
                <a:latin typeface="Arial" charset="0"/>
              </a:rPr>
              <a:t>Progress or lack of progress toward desired outcomes </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7B871D-AF08-4E2D-BA36-F34323CA1E02}" type="slidenum">
              <a:rPr lang="en-US"/>
              <a:pPr/>
              <a:t>8</a:t>
            </a:fld>
            <a:endParaRPr lang="en-US"/>
          </a:p>
        </p:txBody>
      </p:sp>
      <p:sp>
        <p:nvSpPr>
          <p:cNvPr id="516098" name="Rectangle 2"/>
          <p:cNvSpPr>
            <a:spLocks noGrp="1" noRot="1" noChangeAspect="1" noChangeArrowheads="1" noTextEdit="1"/>
          </p:cNvSpPr>
          <p:nvPr>
            <p:ph type="sldImg"/>
          </p:nvPr>
        </p:nvSpPr>
        <p:spPr>
          <a:ln/>
        </p:spPr>
      </p:sp>
      <p:sp>
        <p:nvSpPr>
          <p:cNvPr id="516099" name="Rectangle 3"/>
          <p:cNvSpPr>
            <a:spLocks noGrp="1" noChangeArrowheads="1"/>
          </p:cNvSpPr>
          <p:nvPr>
            <p:ph type="body" idx="1"/>
          </p:nvPr>
        </p:nvSpPr>
        <p:spPr/>
        <p:txBody>
          <a:bodyPr/>
          <a:lstStyle/>
          <a:p>
            <a:r>
              <a:rPr lang="en-US">
                <a:latin typeface="Arial" charset="0"/>
              </a:rPr>
              <a:t>Outcomes may be evaluated by:</a:t>
            </a:r>
          </a:p>
          <a:p>
            <a:pPr lvl="1"/>
            <a:r>
              <a:rPr lang="en-US">
                <a:latin typeface="Arial" charset="0"/>
              </a:rPr>
              <a:t>Direct Observation-(observing walking, etc.)</a:t>
            </a:r>
          </a:p>
          <a:p>
            <a:pPr lvl="1"/>
            <a:r>
              <a:rPr lang="en-US">
                <a:latin typeface="Arial" charset="0"/>
              </a:rPr>
              <a:t>Client Interview-what does the client report about progress (pain level, understanding)</a:t>
            </a:r>
          </a:p>
          <a:p>
            <a:pPr lvl="1"/>
            <a:r>
              <a:rPr lang="en-US">
                <a:latin typeface="Arial" charset="0"/>
              </a:rPr>
              <a:t>Review of Records- What do the the orders, flowsheets, and progress notes reveal that identify factors that helped or hindered outcomes</a:t>
            </a:r>
          </a:p>
          <a:p>
            <a:r>
              <a:rPr lang="en-US">
                <a:latin typeface="Arial" charset="0"/>
              </a:rPr>
              <a:t>Omaha Problem-Rating Scale for outcomes:</a:t>
            </a:r>
          </a:p>
          <a:p>
            <a:r>
              <a:rPr lang="en-US">
                <a:latin typeface="Arial" charset="0"/>
              </a:rPr>
              <a:t>(See Nursing Process, box 6-1, pg. 122)</a:t>
            </a:r>
          </a:p>
          <a:p>
            <a:pPr lvl="1"/>
            <a:r>
              <a:rPr lang="en-US">
                <a:latin typeface="Arial" charset="0"/>
              </a:rPr>
              <a:t>Determine if outcomes have been met completely, partially, or not at all</a:t>
            </a:r>
          </a:p>
          <a:p>
            <a:pPr lvl="2"/>
            <a:r>
              <a:rPr lang="en-US">
                <a:latin typeface="Arial" charset="0"/>
              </a:rPr>
              <a:t>Knowledge</a:t>
            </a:r>
          </a:p>
          <a:p>
            <a:pPr lvl="2"/>
            <a:r>
              <a:rPr lang="en-US">
                <a:latin typeface="Arial" charset="0"/>
              </a:rPr>
              <a:t>Behavior</a:t>
            </a:r>
          </a:p>
          <a:p>
            <a:pPr lvl="2"/>
            <a:r>
              <a:rPr lang="en-US">
                <a:latin typeface="Arial" charset="0"/>
              </a:rPr>
              <a:t>Status</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0850EA-47C5-4C07-AB31-86D78DDE63D6}" type="slidenum">
              <a:rPr lang="en-US"/>
              <a:pPr/>
              <a:t>9</a:t>
            </a:fld>
            <a:endParaRPr lang="en-US"/>
          </a:p>
        </p:txBody>
      </p:sp>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r>
              <a:rPr lang="en-US">
                <a:latin typeface="Arial" charset="0"/>
              </a:rPr>
              <a:t>Evaluation of data determines:</a:t>
            </a:r>
          </a:p>
          <a:p>
            <a:r>
              <a:rPr lang="en-US">
                <a:latin typeface="Arial" charset="0"/>
              </a:rPr>
              <a:t>The appropriateness of nursing actions-were the outcomes realistic and appropriate?</a:t>
            </a:r>
          </a:p>
          <a:p>
            <a:r>
              <a:rPr lang="en-US">
                <a:latin typeface="Arial" charset="0"/>
              </a:rPr>
              <a:t>The need to revise the interventions-was the client involved in setting the outcomes, does the client believe the outcomes were important, does the client know why the outcomes have not been met, have all the interventions that were identified been carried out and in the timeframe specified?  If not, why?  What variables affected achievement of outcomes, Were new needs/adverse client responses detected early enough to allow appropriate changes to be made in the plan of care?</a:t>
            </a:r>
          </a:p>
          <a:p>
            <a:r>
              <a:rPr lang="en-US">
                <a:latin typeface="Arial" charset="0"/>
              </a:rPr>
              <a:t>Development of new client needs</a:t>
            </a:r>
          </a:p>
          <a:p>
            <a:r>
              <a:rPr lang="en-US">
                <a:latin typeface="Arial" charset="0"/>
              </a:rPr>
              <a:t>Referral to other resources as indicated</a:t>
            </a:r>
          </a:p>
          <a:p>
            <a:r>
              <a:rPr lang="en-US">
                <a:latin typeface="Arial" charset="0"/>
              </a:rPr>
              <a:t>Rearrange priorities to meet the changing demands of care</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98690"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498691" name="Rectangle 3"/>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498692" name="Rectangle 4"/>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498693" name="Rectangle 5"/>
          <p:cNvSpPr>
            <a:spLocks noGrp="1" noChangeArrowheads="1"/>
          </p:cNvSpPr>
          <p:nvPr>
            <p:ph type="sldNum" sz="quarter" idx="4"/>
          </p:nvPr>
        </p:nvSpPr>
        <p:spPr>
          <a:xfrm>
            <a:off x="6553200" y="6248400"/>
            <a:ext cx="1905000" cy="457200"/>
          </a:xfrm>
        </p:spPr>
        <p:txBody>
          <a:bodyPr/>
          <a:lstStyle>
            <a:lvl1pPr>
              <a:defRPr/>
            </a:lvl1pPr>
          </a:lstStyle>
          <a:p>
            <a:fld id="{64C5B22A-F756-4592-B484-8ABCD0778E48}" type="slidenum">
              <a:rPr lang="en-US"/>
              <a:pPr/>
              <a:t>‹#›</a:t>
            </a:fld>
            <a:endParaRPr lang="en-US"/>
          </a:p>
        </p:txBody>
      </p:sp>
      <p:grpSp>
        <p:nvGrpSpPr>
          <p:cNvPr id="498694" name="Group 6"/>
          <p:cNvGrpSpPr>
            <a:grpSpLocks/>
          </p:cNvGrpSpPr>
          <p:nvPr/>
        </p:nvGrpSpPr>
        <p:grpSpPr bwMode="auto">
          <a:xfrm>
            <a:off x="0" y="914400"/>
            <a:ext cx="8686800" cy="2514600"/>
            <a:chOff x="0" y="576"/>
            <a:chExt cx="5472" cy="1584"/>
          </a:xfrm>
        </p:grpSpPr>
        <p:sp>
          <p:nvSpPr>
            <p:cNvPr id="49869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a:p>
          </p:txBody>
        </p:sp>
        <p:sp>
          <p:nvSpPr>
            <p:cNvPr id="49869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49869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49869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49869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498700"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5D82FE5-B384-4C1C-8FF8-C2571CD6BFB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E7D040-4F12-4F27-A3A1-925864C9F17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859D6A-4C72-4E41-BA3C-4A53CE506B6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785275-1FCB-4E29-8C00-EFD2B742EC8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291D308-851D-4D8B-BF23-0D33E89938F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8AC106D-55E4-41F8-98FC-41D8DD66B51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054B1F0-D06A-480F-BD7E-5F5C1666434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683FB4A-B2E7-4520-8047-0CE23031422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5C1517-B0DB-43B1-BB2F-CF263D27AAC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94F7769-6D01-486D-847A-087A00651A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7666"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497667"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49766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9766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7670"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497671"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497672"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341CC6BA-0D7A-4234-8E7C-D4102374273D}" type="slidenum">
              <a:rPr lang="en-US"/>
              <a:pPr/>
              <a:t>‹#›</a:t>
            </a:fld>
            <a:endParaRPr lang="en-US"/>
          </a:p>
        </p:txBody>
      </p:sp>
      <p:sp>
        <p:nvSpPr>
          <p:cNvPr id="497673"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497674"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ctrTitle"/>
          </p:nvPr>
        </p:nvSpPr>
        <p:spPr>
          <a:xfrm>
            <a:off x="762000" y="762000"/>
            <a:ext cx="7620000" cy="609600"/>
          </a:xfrm>
        </p:spPr>
        <p:txBody>
          <a:bodyPr/>
          <a:lstStyle/>
          <a:p>
            <a:r>
              <a:rPr lang="en-US"/>
              <a:t>NURSING PROCESS</a:t>
            </a:r>
          </a:p>
        </p:txBody>
      </p:sp>
      <p:sp>
        <p:nvSpPr>
          <p:cNvPr id="411651" name="Rectangle 3"/>
          <p:cNvSpPr>
            <a:spLocks noGrp="1" noChangeArrowheads="1"/>
          </p:cNvSpPr>
          <p:nvPr>
            <p:ph type="subTitle" idx="1"/>
          </p:nvPr>
        </p:nvSpPr>
        <p:spPr>
          <a:xfrm>
            <a:off x="762000" y="2209800"/>
            <a:ext cx="7620000" cy="4038600"/>
          </a:xfrm>
        </p:spPr>
        <p:txBody>
          <a:bodyPr/>
          <a:lstStyle/>
          <a:p>
            <a:pPr algn="ctr"/>
            <a:r>
              <a:rPr lang="en-US" sz="2800" dirty="0"/>
              <a:t>Chapter 6</a:t>
            </a:r>
          </a:p>
          <a:p>
            <a:pPr algn="ctr"/>
            <a:r>
              <a:rPr lang="en-US" sz="2800" dirty="0"/>
              <a:t>The Nursing Process:  </a:t>
            </a:r>
          </a:p>
          <a:p>
            <a:pPr algn="ctr"/>
            <a:r>
              <a:rPr lang="en-US" sz="2800" dirty="0"/>
              <a:t>The Evaluation Step:  </a:t>
            </a:r>
          </a:p>
          <a:p>
            <a:pPr algn="ctr"/>
            <a:r>
              <a:rPr lang="en-US" sz="2800" dirty="0"/>
              <a:t>Determining Whether Desired Outcomes Have Been Met</a:t>
            </a:r>
          </a:p>
          <a:p>
            <a:pPr algn="ctr"/>
            <a:endParaRPr lang="en-US" sz="2800"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ChangeArrowheads="1"/>
          </p:cNvSpPr>
          <p:nvPr>
            <p:ph type="title"/>
          </p:nvPr>
        </p:nvSpPr>
        <p:spPr>
          <a:xfrm>
            <a:off x="1143000" y="609600"/>
            <a:ext cx="7315200" cy="533400"/>
          </a:xfrm>
        </p:spPr>
        <p:txBody>
          <a:bodyPr/>
          <a:lstStyle/>
          <a:p>
            <a:pPr marL="838200" indent="-838200">
              <a:buFontTx/>
              <a:buAutoNum type="arabicPeriod" startAt="2"/>
            </a:pPr>
            <a:r>
              <a:rPr lang="en-US"/>
              <a:t>Modification of Plan of Care</a:t>
            </a:r>
          </a:p>
        </p:txBody>
      </p:sp>
      <p:sp>
        <p:nvSpPr>
          <p:cNvPr id="519171" name="Rectangle 3"/>
          <p:cNvSpPr>
            <a:spLocks noGrp="1" noChangeArrowheads="1"/>
          </p:cNvSpPr>
          <p:nvPr>
            <p:ph type="body" idx="1"/>
          </p:nvPr>
        </p:nvSpPr>
        <p:spPr>
          <a:xfrm>
            <a:off x="685800" y="1524000"/>
            <a:ext cx="7772400" cy="4572000"/>
          </a:xfrm>
        </p:spPr>
        <p:txBody>
          <a:bodyPr/>
          <a:lstStyle/>
          <a:p>
            <a:pPr>
              <a:lnSpc>
                <a:spcPct val="90000"/>
              </a:lnSpc>
              <a:buFont typeface="Wingdings" pitchFamily="2" charset="2"/>
              <a:buNone/>
            </a:pPr>
            <a:r>
              <a:rPr lang="en-US" sz="2800" dirty="0"/>
              <a:t>When evaluating outcomes and modifying plan of care:</a:t>
            </a:r>
          </a:p>
          <a:p>
            <a:pPr lvl="1">
              <a:lnSpc>
                <a:spcPct val="90000"/>
              </a:lnSpc>
            </a:pPr>
            <a:r>
              <a:rPr lang="en-US" sz="2400" dirty="0"/>
              <a:t>Was there a change that was or was not expected?</a:t>
            </a:r>
          </a:p>
          <a:p>
            <a:pPr lvl="1">
              <a:lnSpc>
                <a:spcPct val="90000"/>
              </a:lnSpc>
            </a:pPr>
            <a:r>
              <a:rPr lang="en-US" sz="2400" dirty="0"/>
              <a:t>Is a change in treatment approach needed?</a:t>
            </a:r>
          </a:p>
          <a:p>
            <a:pPr lvl="1">
              <a:lnSpc>
                <a:spcPct val="90000"/>
              </a:lnSpc>
            </a:pPr>
            <a:r>
              <a:rPr lang="en-US" sz="2400" dirty="0"/>
              <a:t>Are basic needs are being met?</a:t>
            </a:r>
          </a:p>
          <a:p>
            <a:pPr lvl="2">
              <a:lnSpc>
                <a:spcPct val="90000"/>
              </a:lnSpc>
            </a:pPr>
            <a:r>
              <a:rPr lang="en-US" sz="2200" dirty="0"/>
              <a:t>If so, can care progress to higher-level concerns?</a:t>
            </a:r>
          </a:p>
          <a:p>
            <a:pPr lvl="2">
              <a:lnSpc>
                <a:spcPct val="90000"/>
              </a:lnSpc>
            </a:pPr>
            <a:r>
              <a:rPr lang="en-US" sz="2200" dirty="0"/>
              <a:t>If not, identify reasons, document, and revise outcomes or write new ones</a:t>
            </a:r>
          </a:p>
          <a:p>
            <a:pPr lvl="1">
              <a:lnSpc>
                <a:spcPct val="90000"/>
              </a:lnSpc>
            </a:pPr>
            <a:r>
              <a:rPr lang="en-US" sz="2400" dirty="0"/>
              <a:t>Are outcomes met?</a:t>
            </a:r>
          </a:p>
          <a:p>
            <a:pPr lvl="1">
              <a:lnSpc>
                <a:spcPct val="90000"/>
              </a:lnSpc>
            </a:pPr>
            <a:r>
              <a:rPr lang="en-US" sz="2400" dirty="0"/>
              <a:t>Any interventions not met?</a:t>
            </a:r>
          </a:p>
          <a:p>
            <a:pPr lvl="1">
              <a:lnSpc>
                <a:spcPct val="90000"/>
              </a:lnSpc>
            </a:pPr>
            <a:r>
              <a:rPr lang="en-US" sz="2400" dirty="0"/>
              <a:t>Which interventions can be terminated?</a:t>
            </a:r>
          </a:p>
          <a:p>
            <a:pPr lvl="1">
              <a:lnSpc>
                <a:spcPct val="90000"/>
              </a:lnSpc>
            </a:pPr>
            <a:r>
              <a:rPr lang="en-US" sz="2400" dirty="0"/>
              <a:t>Can </a:t>
            </a:r>
            <a:r>
              <a:rPr lang="en-US" sz="2400" dirty="0" smtClean="0"/>
              <a:t>timeframes be </a:t>
            </a:r>
            <a:r>
              <a:rPr lang="en-US" sz="2400" dirty="0"/>
              <a:t>shortened/lengthened?</a:t>
            </a:r>
          </a:p>
          <a:p>
            <a:pPr lvl="1">
              <a:lnSpc>
                <a:spcPct val="90000"/>
              </a:lnSpc>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ChangeArrowheads="1"/>
          </p:cNvSpPr>
          <p:nvPr>
            <p:ph type="title"/>
          </p:nvPr>
        </p:nvSpPr>
        <p:spPr>
          <a:xfrm>
            <a:off x="931863" y="96838"/>
            <a:ext cx="7450137" cy="1274762"/>
          </a:xfrm>
        </p:spPr>
        <p:txBody>
          <a:bodyPr/>
          <a:lstStyle/>
          <a:p>
            <a:pPr marL="838200" indent="-838200">
              <a:buFontTx/>
              <a:buAutoNum type="arabicPeriod" startAt="2"/>
            </a:pPr>
            <a:r>
              <a:rPr lang="en-US"/>
              <a:t>Modification of Plan of Care</a:t>
            </a:r>
          </a:p>
        </p:txBody>
      </p:sp>
      <p:sp>
        <p:nvSpPr>
          <p:cNvPr id="521219" name="Rectangle 3"/>
          <p:cNvSpPr>
            <a:spLocks noGrp="1" noChangeArrowheads="1"/>
          </p:cNvSpPr>
          <p:nvPr>
            <p:ph type="body" idx="1"/>
          </p:nvPr>
        </p:nvSpPr>
        <p:spPr>
          <a:xfrm>
            <a:off x="1143000" y="1676400"/>
            <a:ext cx="7448550" cy="3736975"/>
          </a:xfrm>
        </p:spPr>
        <p:txBody>
          <a:bodyPr/>
          <a:lstStyle/>
          <a:p>
            <a:pPr>
              <a:buNone/>
            </a:pPr>
            <a:r>
              <a:rPr lang="en-US" sz="2800" b="1" dirty="0"/>
              <a:t>To help with modification of plan of care:</a:t>
            </a:r>
          </a:p>
          <a:p>
            <a:pPr lvl="1"/>
            <a:r>
              <a:rPr lang="en-US" sz="2400" dirty="0"/>
              <a:t>Client care </a:t>
            </a:r>
            <a:r>
              <a:rPr lang="en-US" sz="2400" dirty="0" smtClean="0"/>
              <a:t>conference</a:t>
            </a:r>
            <a:endParaRPr lang="en-US" sz="2200" dirty="0"/>
          </a:p>
          <a:p>
            <a:pPr lvl="1"/>
            <a:r>
              <a:rPr lang="en-US" sz="2400" dirty="0"/>
              <a:t>Consultation with another colleague or resource person with special knowledge</a:t>
            </a:r>
          </a:p>
          <a:p>
            <a:pPr>
              <a:buNone/>
            </a:pPr>
            <a:endParaRPr lang="en-US" sz="2800" b="1" dirty="0" smtClean="0"/>
          </a:p>
          <a:p>
            <a:pPr>
              <a:buNone/>
            </a:pPr>
            <a:r>
              <a:rPr lang="en-US" sz="2800" b="1" dirty="0" smtClean="0"/>
              <a:t>Remember</a:t>
            </a:r>
            <a:r>
              <a:rPr lang="en-US" sz="2800" b="1" dirty="0"/>
              <a:t>:</a:t>
            </a:r>
            <a:r>
              <a:rPr lang="en-US" sz="2800" dirty="0"/>
              <a:t> </a:t>
            </a:r>
          </a:p>
          <a:p>
            <a:pPr lvl="1"/>
            <a:r>
              <a:rPr lang="en-US" sz="2400" dirty="0"/>
              <a:t>address the changing needs of the client’s health status, environment, and therapeutic regimen</a:t>
            </a:r>
          </a:p>
          <a:p>
            <a:pPr lvl="1">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ChangeArrowheads="1"/>
          </p:cNvSpPr>
          <p:nvPr>
            <p:ph type="title"/>
          </p:nvPr>
        </p:nvSpPr>
        <p:spPr>
          <a:xfrm>
            <a:off x="914400" y="685800"/>
            <a:ext cx="7158038" cy="754063"/>
          </a:xfrm>
        </p:spPr>
        <p:txBody>
          <a:bodyPr/>
          <a:lstStyle/>
          <a:p>
            <a:pPr marL="838200" indent="-838200">
              <a:buFontTx/>
              <a:buAutoNum type="arabicPeriod" startAt="3"/>
            </a:pPr>
            <a:r>
              <a:rPr lang="en-US"/>
              <a:t>Termination of Services</a:t>
            </a:r>
          </a:p>
        </p:txBody>
      </p:sp>
      <p:sp>
        <p:nvSpPr>
          <p:cNvPr id="523267" name="Rectangle 3"/>
          <p:cNvSpPr>
            <a:spLocks noGrp="1" noChangeArrowheads="1"/>
          </p:cNvSpPr>
          <p:nvPr>
            <p:ph type="body" idx="1"/>
          </p:nvPr>
        </p:nvSpPr>
        <p:spPr>
          <a:xfrm>
            <a:off x="1162050" y="2051050"/>
            <a:ext cx="7235825" cy="4013200"/>
          </a:xfrm>
        </p:spPr>
        <p:txBody>
          <a:bodyPr/>
          <a:lstStyle/>
          <a:p>
            <a:pPr marL="0" indent="0">
              <a:lnSpc>
                <a:spcPct val="90000"/>
              </a:lnSpc>
              <a:buFont typeface="Wingdings" pitchFamily="2" charset="2"/>
              <a:buNone/>
            </a:pPr>
            <a:r>
              <a:rPr lang="en-US"/>
              <a:t>When desired outcomes have been achieved and broader goals met, termination of care is planned</a:t>
            </a:r>
          </a:p>
          <a:p>
            <a:pPr marL="742950" lvl="1" indent="-285750">
              <a:lnSpc>
                <a:spcPct val="90000"/>
              </a:lnSpc>
            </a:pPr>
            <a:r>
              <a:rPr lang="en-US"/>
              <a:t>Focus is now on how will the patient manage on their own</a:t>
            </a:r>
          </a:p>
          <a:p>
            <a:pPr marL="742950" lvl="1" indent="-285750">
              <a:lnSpc>
                <a:spcPct val="90000"/>
              </a:lnSpc>
            </a:pPr>
            <a:r>
              <a:rPr lang="en-US"/>
              <a:t>Not all outcomes will be achieved by the time of discharge</a:t>
            </a:r>
          </a:p>
          <a:p>
            <a:pPr marL="742950" lvl="1" indent="-285750">
              <a:lnSpc>
                <a:spcPct val="90000"/>
              </a:lnSpc>
            </a:pPr>
            <a:r>
              <a:rPr lang="en-US"/>
              <a:t>Goals/outcomes not met need to be reviewed and reasons why not met documented</a:t>
            </a:r>
          </a:p>
          <a:p>
            <a:pPr marL="742950" lvl="1" indent="-285750">
              <a:lnSpc>
                <a:spcPct val="90000"/>
              </a:lnSpc>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p:txBody>
          <a:bodyPr/>
          <a:lstStyle/>
          <a:p>
            <a:r>
              <a:rPr lang="en-US"/>
              <a:t>Types of Goals</a:t>
            </a:r>
          </a:p>
        </p:txBody>
      </p:sp>
      <p:sp>
        <p:nvSpPr>
          <p:cNvPr id="525315" name="Rectangle 3"/>
          <p:cNvSpPr>
            <a:spLocks noGrp="1" noChangeArrowheads="1"/>
          </p:cNvSpPr>
          <p:nvPr>
            <p:ph type="body" idx="1"/>
          </p:nvPr>
        </p:nvSpPr>
        <p:spPr>
          <a:xfrm>
            <a:off x="1143000" y="1828800"/>
            <a:ext cx="7435850" cy="4114800"/>
          </a:xfrm>
        </p:spPr>
        <p:txBody>
          <a:bodyPr/>
          <a:lstStyle/>
          <a:p>
            <a:r>
              <a:rPr lang="en-US" dirty="0"/>
              <a:t>Cognitive goals</a:t>
            </a:r>
          </a:p>
          <a:p>
            <a:r>
              <a:rPr lang="en-US" dirty="0"/>
              <a:t>Psychomotor goals</a:t>
            </a:r>
          </a:p>
          <a:p>
            <a:r>
              <a:rPr lang="en-US" dirty="0"/>
              <a:t>Affective goals</a:t>
            </a:r>
          </a:p>
          <a:p>
            <a:r>
              <a:rPr lang="en-US" dirty="0"/>
              <a:t>Physical changes</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7362" name="Rectangle 2"/>
          <p:cNvSpPr>
            <a:spLocks noGrp="1" noChangeArrowheads="1"/>
          </p:cNvSpPr>
          <p:nvPr>
            <p:ph type="title"/>
          </p:nvPr>
        </p:nvSpPr>
        <p:spPr>
          <a:xfrm>
            <a:off x="914400" y="685800"/>
            <a:ext cx="7158038" cy="565150"/>
          </a:xfrm>
        </p:spPr>
        <p:txBody>
          <a:bodyPr/>
          <a:lstStyle/>
          <a:p>
            <a:pPr marL="838200" indent="-838200">
              <a:buFontTx/>
              <a:buAutoNum type="arabicPeriod" startAt="3"/>
            </a:pPr>
            <a:r>
              <a:rPr lang="en-US"/>
              <a:t>Termination of Services</a:t>
            </a:r>
          </a:p>
        </p:txBody>
      </p:sp>
      <p:sp>
        <p:nvSpPr>
          <p:cNvPr id="527363" name="Rectangle 3"/>
          <p:cNvSpPr>
            <a:spLocks noGrp="1" noChangeArrowheads="1"/>
          </p:cNvSpPr>
          <p:nvPr>
            <p:ph type="body" idx="1"/>
          </p:nvPr>
        </p:nvSpPr>
        <p:spPr>
          <a:xfrm>
            <a:off x="685800" y="1371600"/>
            <a:ext cx="8077200" cy="4724400"/>
          </a:xfrm>
        </p:spPr>
        <p:txBody>
          <a:bodyPr/>
          <a:lstStyle/>
          <a:p>
            <a:pPr>
              <a:lnSpc>
                <a:spcPct val="90000"/>
              </a:lnSpc>
            </a:pPr>
            <a:r>
              <a:rPr lang="en-US" sz="2800" u="sng" dirty="0"/>
              <a:t>Discharge planning begins at time of admission </a:t>
            </a:r>
          </a:p>
          <a:p>
            <a:pPr>
              <a:lnSpc>
                <a:spcPct val="90000"/>
              </a:lnSpc>
            </a:pPr>
            <a:r>
              <a:rPr lang="en-US" sz="2800" dirty="0"/>
              <a:t>Discharge information to include:</a:t>
            </a:r>
          </a:p>
          <a:p>
            <a:pPr lvl="1">
              <a:lnSpc>
                <a:spcPct val="90000"/>
              </a:lnSpc>
            </a:pPr>
            <a:r>
              <a:rPr lang="en-US" sz="2400" dirty="0"/>
              <a:t>Written or verbal </a:t>
            </a:r>
            <a:r>
              <a:rPr lang="en-US" sz="2400" dirty="0" smtClean="0"/>
              <a:t>instructions</a:t>
            </a:r>
            <a:endParaRPr lang="en-US" sz="2400" dirty="0"/>
          </a:p>
          <a:p>
            <a:pPr lvl="1">
              <a:lnSpc>
                <a:spcPct val="90000"/>
              </a:lnSpc>
            </a:pPr>
            <a:r>
              <a:rPr lang="en-US" sz="2400" dirty="0"/>
              <a:t>Signs/symptoms to report</a:t>
            </a:r>
          </a:p>
          <a:p>
            <a:pPr lvl="1">
              <a:lnSpc>
                <a:spcPct val="90000"/>
              </a:lnSpc>
            </a:pPr>
            <a:r>
              <a:rPr lang="en-US" sz="2400" dirty="0"/>
              <a:t>Referral/contact phone numbers</a:t>
            </a:r>
          </a:p>
          <a:p>
            <a:pPr lvl="1">
              <a:lnSpc>
                <a:spcPct val="90000"/>
              </a:lnSpc>
            </a:pPr>
            <a:r>
              <a:rPr lang="en-US" sz="2400" dirty="0"/>
              <a:t>Follow-up appointments</a:t>
            </a:r>
          </a:p>
          <a:p>
            <a:pPr lvl="1">
              <a:lnSpc>
                <a:spcPct val="90000"/>
              </a:lnSpc>
            </a:pPr>
            <a:r>
              <a:rPr lang="en-US" sz="2400" dirty="0"/>
              <a:t>Copy of nursing discharge summary (depending on facility)</a:t>
            </a:r>
          </a:p>
          <a:p>
            <a:pPr lvl="1">
              <a:lnSpc>
                <a:spcPct val="90000"/>
              </a:lnSpc>
            </a:pPr>
            <a:r>
              <a:rPr lang="en-US" sz="2400" dirty="0"/>
              <a:t>Teaching</a:t>
            </a:r>
          </a:p>
          <a:p>
            <a:pPr lvl="1">
              <a:lnSpc>
                <a:spcPct val="90000"/>
              </a:lnSpc>
            </a:pPr>
            <a:r>
              <a:rPr lang="en-US" sz="2400" dirty="0"/>
              <a:t>Copy of doctor’s discharge </a:t>
            </a:r>
            <a:r>
              <a:rPr lang="en-US" sz="2400" dirty="0" smtClean="0"/>
              <a:t>orders (depending on facility)</a:t>
            </a:r>
            <a:endParaRPr lang="en-US" sz="2400" dirty="0"/>
          </a:p>
          <a:p>
            <a:pPr lvl="1">
              <a:lnSpc>
                <a:spcPct val="90000"/>
              </a:lnSpc>
            </a:pP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990600" y="381000"/>
            <a:ext cx="7158038" cy="1130300"/>
          </a:xfrm>
        </p:spPr>
        <p:txBody>
          <a:bodyPr/>
          <a:lstStyle/>
          <a:p>
            <a:r>
              <a:rPr lang="en-US"/>
              <a:t>Enhancing Delivery of                                                                    Quality of Care</a:t>
            </a:r>
          </a:p>
        </p:txBody>
      </p:sp>
      <p:sp>
        <p:nvSpPr>
          <p:cNvPr id="529411" name="Rectangle 3"/>
          <p:cNvSpPr>
            <a:spLocks noGrp="1" noChangeArrowheads="1"/>
          </p:cNvSpPr>
          <p:nvPr>
            <p:ph type="body" idx="1"/>
          </p:nvPr>
        </p:nvSpPr>
        <p:spPr>
          <a:xfrm>
            <a:off x="304800" y="1752600"/>
            <a:ext cx="8153400" cy="4724400"/>
          </a:xfrm>
        </p:spPr>
        <p:txBody>
          <a:bodyPr/>
          <a:lstStyle/>
          <a:p>
            <a:pPr lvl="1">
              <a:lnSpc>
                <a:spcPct val="90000"/>
              </a:lnSpc>
            </a:pPr>
            <a:r>
              <a:rPr lang="en-US" dirty="0"/>
              <a:t>Client care </a:t>
            </a:r>
            <a:r>
              <a:rPr lang="en-US" dirty="0" smtClean="0"/>
              <a:t>evaluated </a:t>
            </a:r>
            <a:r>
              <a:rPr lang="en-US" dirty="0"/>
              <a:t>on an individual basis</a:t>
            </a:r>
          </a:p>
          <a:p>
            <a:pPr lvl="1">
              <a:lnSpc>
                <a:spcPct val="90000"/>
              </a:lnSpc>
            </a:pPr>
            <a:r>
              <a:rPr lang="en-US" dirty="0"/>
              <a:t>Comparing overall outcomes and effectiveness of specific interventions for selected groups of clients is bases for research and improving care for groups</a:t>
            </a:r>
          </a:p>
          <a:p>
            <a:pPr lvl="1">
              <a:lnSpc>
                <a:spcPct val="90000"/>
              </a:lnSpc>
            </a:pPr>
            <a:r>
              <a:rPr lang="en-US" dirty="0"/>
              <a:t>Key in refining standards of care and determining protocols, policies and procedures for quality nursing care</a:t>
            </a:r>
          </a:p>
          <a:p>
            <a:pPr lvl="2">
              <a:lnSpc>
                <a:spcPct val="90000"/>
              </a:lnSpc>
            </a:pPr>
            <a:r>
              <a:rPr lang="en-US" b="1" dirty="0"/>
              <a:t>Standards </a:t>
            </a:r>
            <a:r>
              <a:rPr lang="en-US" dirty="0"/>
              <a:t>– levels of performance accepted and expected by the nursing staff or other health team members</a:t>
            </a:r>
          </a:p>
          <a:p>
            <a:pPr lvl="2">
              <a:lnSpc>
                <a:spcPct val="90000"/>
              </a:lnSpc>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8" name="Rectangle 2"/>
          <p:cNvSpPr>
            <a:spLocks noGrp="1" noChangeArrowheads="1"/>
          </p:cNvSpPr>
          <p:nvPr>
            <p:ph type="title"/>
          </p:nvPr>
        </p:nvSpPr>
        <p:spPr/>
        <p:txBody>
          <a:bodyPr/>
          <a:lstStyle/>
          <a:p>
            <a:r>
              <a:rPr lang="en-US"/>
              <a:t>Performance improvement</a:t>
            </a:r>
          </a:p>
        </p:txBody>
      </p:sp>
      <p:sp>
        <p:nvSpPr>
          <p:cNvPr id="531459" name="Rectangle 3"/>
          <p:cNvSpPr>
            <a:spLocks noGrp="1" noChangeArrowheads="1"/>
          </p:cNvSpPr>
          <p:nvPr>
            <p:ph type="body" idx="1"/>
          </p:nvPr>
        </p:nvSpPr>
        <p:spPr/>
        <p:txBody>
          <a:bodyPr/>
          <a:lstStyle/>
          <a:p>
            <a:r>
              <a:rPr lang="en-US"/>
              <a:t>Discover a problem</a:t>
            </a:r>
          </a:p>
          <a:p>
            <a:r>
              <a:rPr lang="en-US"/>
              <a:t>Plan a strategy using indicators</a:t>
            </a:r>
          </a:p>
          <a:p>
            <a:r>
              <a:rPr lang="en-US"/>
              <a:t>Implement a change</a:t>
            </a:r>
          </a:p>
          <a:p>
            <a:r>
              <a:rPr lang="en-US"/>
              <a:t>Assess the change</a:t>
            </a:r>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Rectangle 2"/>
          <p:cNvSpPr>
            <a:spLocks noGrp="1" noChangeArrowheads="1"/>
          </p:cNvSpPr>
          <p:nvPr>
            <p:ph type="title"/>
          </p:nvPr>
        </p:nvSpPr>
        <p:spPr/>
        <p:txBody>
          <a:bodyPr/>
          <a:lstStyle/>
          <a:p>
            <a:r>
              <a:rPr lang="en-US"/>
              <a:t>Quality Assurance</a:t>
            </a:r>
          </a:p>
        </p:txBody>
      </p:sp>
      <p:sp>
        <p:nvSpPr>
          <p:cNvPr id="533507" name="Rectangle 3"/>
          <p:cNvSpPr>
            <a:spLocks noGrp="1" noChangeArrowheads="1"/>
          </p:cNvSpPr>
          <p:nvPr>
            <p:ph type="body" idx="1"/>
          </p:nvPr>
        </p:nvSpPr>
        <p:spPr/>
        <p:txBody>
          <a:bodyPr/>
          <a:lstStyle/>
          <a:p>
            <a:r>
              <a:rPr lang="en-US" sz="2800" dirty="0"/>
              <a:t>Range from small programs on a nursing unit to those developed for an entire institution</a:t>
            </a:r>
          </a:p>
          <a:p>
            <a:r>
              <a:rPr lang="en-US" sz="2800" dirty="0"/>
              <a:t>Enables the nurse to be accountable to society for the quality of nursing care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br>
              <a:rPr lang="en-US" dirty="0" smtClean="0"/>
            </a:br>
            <a:endParaRPr lang="en-US" dirty="0"/>
          </a:p>
        </p:txBody>
      </p:sp>
      <p:sp>
        <p:nvSpPr>
          <p:cNvPr id="3" name="Content Placeholder 2"/>
          <p:cNvSpPr>
            <a:spLocks noGrp="1"/>
          </p:cNvSpPr>
          <p:nvPr>
            <p:ph idx="1"/>
          </p:nvPr>
        </p:nvSpPr>
        <p:spPr/>
        <p:txBody>
          <a:bodyPr/>
          <a:lstStyle/>
          <a:p>
            <a:r>
              <a:rPr lang="en-US" sz="2800" dirty="0" smtClean="0"/>
              <a:t>During this phase nurse monitors and reports on the status of identified needs and outcomes</a:t>
            </a:r>
          </a:p>
          <a:p>
            <a:r>
              <a:rPr lang="en-US" sz="2800" dirty="0" smtClean="0"/>
              <a:t>Involves patient and family/caregivers</a:t>
            </a:r>
          </a:p>
          <a:p>
            <a:r>
              <a:rPr lang="en-US" sz="2800" dirty="0" smtClean="0"/>
              <a:t>Determined if needs/outcomes met</a:t>
            </a:r>
          </a:p>
          <a:p>
            <a:r>
              <a:rPr lang="en-US" sz="2800" dirty="0" smtClean="0"/>
              <a:t>Decision made to continue, modify, or terminate care</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p:txBody>
          <a:bodyPr/>
          <a:lstStyle/>
          <a:p>
            <a:r>
              <a:rPr lang="en-US" dirty="0" smtClean="0"/>
              <a:t>Reference</a:t>
            </a:r>
            <a:endParaRPr lang="en-US" dirty="0"/>
          </a:p>
        </p:txBody>
      </p:sp>
      <p:sp>
        <p:nvSpPr>
          <p:cNvPr id="505859" name="Rectangle 3"/>
          <p:cNvSpPr>
            <a:spLocks noGrp="1" noChangeArrowheads="1"/>
          </p:cNvSpPr>
          <p:nvPr>
            <p:ph type="body" idx="1"/>
          </p:nvPr>
        </p:nvSpPr>
        <p:spPr/>
        <p:txBody>
          <a:bodyPr/>
          <a:lstStyle/>
          <a:p>
            <a:r>
              <a:rPr lang="en-US" dirty="0" err="1"/>
              <a:t>Doenges</a:t>
            </a:r>
            <a:r>
              <a:rPr lang="en-US" dirty="0"/>
              <a:t>, M. E., &amp; </a:t>
            </a:r>
            <a:r>
              <a:rPr lang="en-US" dirty="0" err="1"/>
              <a:t>Moorhouse</a:t>
            </a:r>
            <a:r>
              <a:rPr lang="en-US" dirty="0"/>
              <a:t>, M. F. (</a:t>
            </a:r>
            <a:r>
              <a:rPr lang="en-US" dirty="0" smtClean="0"/>
              <a:t>2008). </a:t>
            </a:r>
            <a:r>
              <a:rPr lang="en-US" i="1" dirty="0"/>
              <a:t>Application of nursing process and</a:t>
            </a:r>
            <a:r>
              <a:rPr lang="en-US" dirty="0"/>
              <a:t> </a:t>
            </a:r>
            <a:r>
              <a:rPr lang="en-US" i="1" dirty="0"/>
              <a:t>nursing diagnosis: An interactive text for diagnostic reasoning</a:t>
            </a:r>
            <a:r>
              <a:rPr lang="en-US" dirty="0"/>
              <a:t> </a:t>
            </a:r>
            <a:r>
              <a:rPr lang="en-US" dirty="0" smtClean="0"/>
              <a:t>(5th </a:t>
            </a:r>
            <a:r>
              <a:rPr lang="en-US" dirty="0"/>
              <a:t>ed.). Philadelphia: F. A. Davis.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p:txBody>
          <a:bodyPr/>
          <a:lstStyle/>
          <a:p>
            <a:r>
              <a:rPr lang="en-US"/>
              <a:t>Competencies for Chapter 6, The Evaluation Step:</a:t>
            </a:r>
          </a:p>
        </p:txBody>
      </p:sp>
      <p:sp>
        <p:nvSpPr>
          <p:cNvPr id="564227" name="Rectangle 3"/>
          <p:cNvSpPr>
            <a:spLocks noGrp="1" noChangeArrowheads="1"/>
          </p:cNvSpPr>
          <p:nvPr>
            <p:ph type="body" idx="1"/>
          </p:nvPr>
        </p:nvSpPr>
        <p:spPr>
          <a:xfrm>
            <a:off x="457200" y="2133600"/>
            <a:ext cx="8153400" cy="4419600"/>
          </a:xfrm>
        </p:spPr>
        <p:txBody>
          <a:bodyPr/>
          <a:lstStyle/>
          <a:p>
            <a:pPr marL="609600" indent="-609600">
              <a:lnSpc>
                <a:spcPct val="80000"/>
              </a:lnSpc>
            </a:pPr>
            <a:r>
              <a:rPr lang="en-US" dirty="0"/>
              <a:t>By the end of this unit the student will:</a:t>
            </a:r>
          </a:p>
          <a:p>
            <a:pPr marL="982663" lvl="1" indent="-533400">
              <a:lnSpc>
                <a:spcPct val="80000"/>
              </a:lnSpc>
              <a:buFont typeface="Wingdings" pitchFamily="2" charset="2"/>
              <a:buAutoNum type="arabicPeriod"/>
            </a:pPr>
            <a:r>
              <a:rPr lang="en-US" dirty="0"/>
              <a:t>Compare and contrast evaluation and assessment</a:t>
            </a:r>
          </a:p>
          <a:p>
            <a:pPr marL="982663" lvl="1" indent="-533400">
              <a:lnSpc>
                <a:spcPct val="80000"/>
              </a:lnSpc>
              <a:buFont typeface="Wingdings" pitchFamily="2" charset="2"/>
              <a:buAutoNum type="arabicPeriod"/>
            </a:pPr>
            <a:r>
              <a:rPr lang="en-US" dirty="0"/>
              <a:t>Describe the purpose of evaluation</a:t>
            </a:r>
          </a:p>
          <a:p>
            <a:pPr marL="982663" lvl="1" indent="-533400">
              <a:lnSpc>
                <a:spcPct val="80000"/>
              </a:lnSpc>
              <a:buFont typeface="Wingdings" pitchFamily="2" charset="2"/>
              <a:buAutoNum type="arabicPeriod"/>
            </a:pPr>
            <a:r>
              <a:rPr lang="en-US" dirty="0"/>
              <a:t>Describe 3 nursing actions in response to evaluation</a:t>
            </a:r>
          </a:p>
          <a:p>
            <a:pPr marL="982663" lvl="1" indent="-533400">
              <a:lnSpc>
                <a:spcPct val="80000"/>
              </a:lnSpc>
              <a:buFont typeface="Wingdings" pitchFamily="2" charset="2"/>
              <a:buAutoNum type="arabicPeriod"/>
            </a:pPr>
            <a:r>
              <a:rPr lang="en-US" dirty="0"/>
              <a:t>Define and describe the 3 components of evaluation</a:t>
            </a:r>
          </a:p>
          <a:p>
            <a:pPr marL="982663" lvl="1" indent="-533400">
              <a:lnSpc>
                <a:spcPct val="80000"/>
              </a:lnSpc>
              <a:buFont typeface="Wingdings" pitchFamily="2" charset="2"/>
              <a:buAutoNum type="arabicPeriod"/>
            </a:pPr>
            <a:r>
              <a:rPr lang="en-US" dirty="0"/>
              <a:t>Differentiate between the 3 types of </a:t>
            </a:r>
            <a:r>
              <a:rPr lang="en-US" dirty="0" smtClean="0"/>
              <a:t>goals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a:xfrm>
            <a:off x="931863" y="96838"/>
            <a:ext cx="7158037" cy="1130300"/>
          </a:xfrm>
        </p:spPr>
        <p:txBody>
          <a:bodyPr/>
          <a:lstStyle/>
          <a:p>
            <a:r>
              <a:rPr lang="en-US"/>
              <a:t>Evaluation </a:t>
            </a:r>
          </a:p>
        </p:txBody>
      </p:sp>
      <p:sp>
        <p:nvSpPr>
          <p:cNvPr id="506883" name="Rectangle 3"/>
          <p:cNvSpPr>
            <a:spLocks noGrp="1" noChangeArrowheads="1"/>
          </p:cNvSpPr>
          <p:nvPr>
            <p:ph type="body" idx="1"/>
          </p:nvPr>
        </p:nvSpPr>
        <p:spPr>
          <a:xfrm>
            <a:off x="838200" y="1828800"/>
            <a:ext cx="8001000" cy="4572000"/>
          </a:xfrm>
        </p:spPr>
        <p:txBody>
          <a:bodyPr/>
          <a:lstStyle/>
          <a:p>
            <a:r>
              <a:rPr lang="en-US"/>
              <a:t>A continuous process</a:t>
            </a:r>
          </a:p>
          <a:p>
            <a:r>
              <a:rPr lang="en-US"/>
              <a:t>Based on reviewing client responses </a:t>
            </a:r>
          </a:p>
          <a:p>
            <a:r>
              <a:rPr lang="en-US"/>
              <a:t>Determines effectiveness of care plan in meeting client needs</a:t>
            </a:r>
          </a:p>
          <a:p>
            <a:r>
              <a:rPr lang="en-US"/>
              <a:t>Essential in assuring quality and appropriateness of care</a:t>
            </a: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931863" y="96838"/>
            <a:ext cx="7158037" cy="1130300"/>
          </a:xfrm>
        </p:spPr>
        <p:txBody>
          <a:bodyPr/>
          <a:lstStyle/>
          <a:p>
            <a:r>
              <a:rPr lang="en-US"/>
              <a:t>Evaluation</a:t>
            </a:r>
          </a:p>
        </p:txBody>
      </p:sp>
      <p:sp>
        <p:nvSpPr>
          <p:cNvPr id="508931" name="Rectangle 3"/>
          <p:cNvSpPr>
            <a:spLocks noGrp="1" noChangeArrowheads="1"/>
          </p:cNvSpPr>
          <p:nvPr>
            <p:ph type="body" idx="1"/>
          </p:nvPr>
        </p:nvSpPr>
        <p:spPr>
          <a:xfrm>
            <a:off x="914400" y="2209800"/>
            <a:ext cx="7483475" cy="4129087"/>
          </a:xfrm>
        </p:spPr>
        <p:txBody>
          <a:bodyPr/>
          <a:lstStyle/>
          <a:p>
            <a:pPr>
              <a:lnSpc>
                <a:spcPct val="90000"/>
              </a:lnSpc>
              <a:buFont typeface="Wingdings" pitchFamily="2" charset="2"/>
              <a:buNone/>
            </a:pPr>
            <a:r>
              <a:rPr lang="en-US" sz="2800" dirty="0" smtClean="0"/>
              <a:t>Purpose:  </a:t>
            </a:r>
            <a:endParaRPr lang="en-US" sz="2800" dirty="0"/>
          </a:p>
          <a:p>
            <a:pPr lvl="1">
              <a:lnSpc>
                <a:spcPct val="90000"/>
              </a:lnSpc>
            </a:pPr>
            <a:r>
              <a:rPr lang="en-US" sz="2400" dirty="0" smtClean="0"/>
              <a:t>To </a:t>
            </a:r>
            <a:r>
              <a:rPr lang="en-US" sz="2400" dirty="0"/>
              <a:t>allow patient’s achievement of expected outcomes to direct future nurse-patient interaction</a:t>
            </a:r>
          </a:p>
          <a:p>
            <a:pPr>
              <a:lnSpc>
                <a:spcPct val="90000"/>
              </a:lnSpc>
              <a:buFont typeface="Wingdings" pitchFamily="2" charset="2"/>
              <a:buNone/>
            </a:pPr>
            <a:endParaRPr lang="en-US" sz="2800" dirty="0"/>
          </a:p>
          <a:p>
            <a:pPr>
              <a:lnSpc>
                <a:spcPct val="90000"/>
              </a:lnSpc>
              <a:buFont typeface="Wingdings" pitchFamily="2" charset="2"/>
              <a:buNone/>
            </a:pPr>
            <a:r>
              <a:rPr lang="en-US" sz="2800" dirty="0"/>
              <a:t>Based on patient’s </a:t>
            </a:r>
            <a:r>
              <a:rPr lang="en-US" sz="2800" dirty="0" smtClean="0"/>
              <a:t>response nurse </a:t>
            </a:r>
            <a:r>
              <a:rPr lang="en-US" sz="2800" dirty="0"/>
              <a:t>decides:</a:t>
            </a:r>
          </a:p>
          <a:p>
            <a:pPr lvl="1">
              <a:lnSpc>
                <a:spcPct val="90000"/>
              </a:lnSpc>
            </a:pPr>
            <a:r>
              <a:rPr lang="en-US" sz="2400" dirty="0"/>
              <a:t>Terminate plan of care as goals achieved</a:t>
            </a:r>
          </a:p>
          <a:p>
            <a:pPr lvl="1">
              <a:lnSpc>
                <a:spcPct val="90000"/>
              </a:lnSpc>
            </a:pPr>
            <a:r>
              <a:rPr lang="en-US" sz="2400" dirty="0"/>
              <a:t>Modify plan of care </a:t>
            </a:r>
          </a:p>
          <a:p>
            <a:pPr lvl="1">
              <a:lnSpc>
                <a:spcPct val="90000"/>
              </a:lnSpc>
            </a:pPr>
            <a:r>
              <a:rPr lang="en-US" sz="2400" dirty="0"/>
              <a:t>Continue plan of care</a:t>
            </a:r>
          </a:p>
          <a:p>
            <a:pPr lvl="1">
              <a:lnSpc>
                <a:spcPct val="90000"/>
              </a:lnSpc>
            </a:pP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1066800" y="228600"/>
            <a:ext cx="7772400" cy="1219200"/>
          </a:xfrm>
        </p:spPr>
        <p:txBody>
          <a:bodyPr/>
          <a:lstStyle/>
          <a:p>
            <a:r>
              <a:rPr lang="en-US" sz="3600"/>
              <a:t>Evaluation step’s </a:t>
            </a:r>
            <a:br>
              <a:rPr lang="en-US" sz="3600"/>
            </a:br>
            <a:r>
              <a:rPr lang="en-US" sz="3600"/>
              <a:t>3 components:</a:t>
            </a:r>
          </a:p>
        </p:txBody>
      </p:sp>
      <p:sp>
        <p:nvSpPr>
          <p:cNvPr id="510979" name="Rectangle 3"/>
          <p:cNvSpPr>
            <a:spLocks noGrp="1" noChangeArrowheads="1"/>
          </p:cNvSpPr>
          <p:nvPr>
            <p:ph type="body" idx="1"/>
          </p:nvPr>
        </p:nvSpPr>
        <p:spPr>
          <a:xfrm>
            <a:off x="949325" y="2362200"/>
            <a:ext cx="7661275" cy="3733800"/>
          </a:xfrm>
        </p:spPr>
        <p:txBody>
          <a:bodyPr/>
          <a:lstStyle/>
          <a:p>
            <a:pPr marL="609600" indent="-609600">
              <a:buFont typeface="Wingdings" pitchFamily="2" charset="2"/>
              <a:buAutoNum type="arabicPeriod"/>
            </a:pPr>
            <a:r>
              <a:rPr lang="en-US" sz="3600"/>
              <a:t>Reassessment</a:t>
            </a:r>
          </a:p>
          <a:p>
            <a:pPr marL="609600" indent="-609600">
              <a:buFont typeface="Wingdings" pitchFamily="2" charset="2"/>
              <a:buAutoNum type="arabicPeriod"/>
            </a:pPr>
            <a:r>
              <a:rPr lang="en-US" sz="3600"/>
              <a:t>Modification of the Plan of Care</a:t>
            </a:r>
          </a:p>
          <a:p>
            <a:pPr marL="609600" indent="-609600">
              <a:buFont typeface="Wingdings" pitchFamily="2" charset="2"/>
              <a:buAutoNum type="arabicPeriod"/>
            </a:pPr>
            <a:r>
              <a:rPr lang="en-US" sz="3600"/>
              <a:t>Termination of Services</a:t>
            </a:r>
          </a:p>
          <a:p>
            <a:pPr marL="609600" indent="-609600">
              <a:buFont typeface="Wingdings" pitchFamily="2" charset="2"/>
              <a:buNone/>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p:txBody>
          <a:bodyPr/>
          <a:lstStyle/>
          <a:p>
            <a:pPr marL="838200" indent="-838200">
              <a:buFontTx/>
              <a:buAutoNum type="arabicPeriod"/>
            </a:pPr>
            <a:r>
              <a:rPr lang="en-US"/>
              <a:t>Reassessment</a:t>
            </a:r>
          </a:p>
        </p:txBody>
      </p:sp>
      <p:sp>
        <p:nvSpPr>
          <p:cNvPr id="513027" name="Rectangle 3"/>
          <p:cNvSpPr>
            <a:spLocks noGrp="1" noChangeArrowheads="1"/>
          </p:cNvSpPr>
          <p:nvPr>
            <p:ph type="body" idx="1"/>
          </p:nvPr>
        </p:nvSpPr>
        <p:spPr/>
        <p:txBody>
          <a:bodyPr/>
          <a:lstStyle/>
          <a:p>
            <a:pPr>
              <a:buFont typeface="Wingdings" pitchFamily="2" charset="2"/>
              <a:buNone/>
            </a:pPr>
            <a:r>
              <a:rPr lang="en-US" dirty="0"/>
              <a:t>Ongoing process of measuring, monitoring, and evaluating:</a:t>
            </a:r>
          </a:p>
          <a:p>
            <a:pPr lvl="1"/>
            <a:r>
              <a:rPr lang="en-US" dirty="0"/>
              <a:t> Patient’s response to care </a:t>
            </a:r>
          </a:p>
          <a:p>
            <a:pPr lvl="2">
              <a:buFont typeface="Wingdings" pitchFamily="2" charset="2"/>
              <a:buNone/>
            </a:pPr>
            <a:r>
              <a:rPr lang="en-US" dirty="0" smtClean="0"/>
              <a:t> </a:t>
            </a:r>
            <a:endParaRPr lang="en-US" dirty="0"/>
          </a:p>
          <a:p>
            <a:pPr lvl="1"/>
            <a:r>
              <a:rPr lang="en-US" dirty="0"/>
              <a:t>Progress or lack of progress toward desired outcomes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a:xfrm>
            <a:off x="914400" y="685800"/>
            <a:ext cx="7158038" cy="754063"/>
          </a:xfrm>
        </p:spPr>
        <p:txBody>
          <a:bodyPr/>
          <a:lstStyle/>
          <a:p>
            <a:pPr marL="838200" indent="-838200">
              <a:buFontTx/>
              <a:buAutoNum type="arabicPeriod"/>
            </a:pPr>
            <a:r>
              <a:rPr lang="en-US"/>
              <a:t>Reassessment</a:t>
            </a:r>
          </a:p>
        </p:txBody>
      </p:sp>
      <p:sp>
        <p:nvSpPr>
          <p:cNvPr id="515075" name="Rectangle 3"/>
          <p:cNvSpPr>
            <a:spLocks noGrp="1" noChangeArrowheads="1"/>
          </p:cNvSpPr>
          <p:nvPr>
            <p:ph type="body" idx="1"/>
          </p:nvPr>
        </p:nvSpPr>
        <p:spPr>
          <a:xfrm>
            <a:off x="685800" y="1600200"/>
            <a:ext cx="7772400" cy="4953000"/>
          </a:xfrm>
        </p:spPr>
        <p:txBody>
          <a:bodyPr/>
          <a:lstStyle/>
          <a:p>
            <a:pPr marL="0" indent="0">
              <a:buFont typeface="Wingdings" pitchFamily="2" charset="2"/>
              <a:buNone/>
            </a:pPr>
            <a:r>
              <a:rPr lang="en-US" dirty="0"/>
              <a:t>Outcomes may be evaluated by:</a:t>
            </a:r>
          </a:p>
          <a:p>
            <a:pPr marL="742950" lvl="1" indent="-285750"/>
            <a:r>
              <a:rPr lang="en-US" sz="3200" dirty="0"/>
              <a:t>Direct Observation</a:t>
            </a:r>
          </a:p>
          <a:p>
            <a:pPr marL="742950" lvl="1" indent="-285750"/>
            <a:r>
              <a:rPr lang="en-US" sz="3200" dirty="0"/>
              <a:t>Client Interview</a:t>
            </a:r>
          </a:p>
          <a:p>
            <a:pPr marL="742950" lvl="1" indent="-285750"/>
            <a:r>
              <a:rPr lang="en-US" sz="3200" dirty="0"/>
              <a:t>Review of Records</a:t>
            </a:r>
          </a:p>
          <a:p>
            <a:pPr marL="1143000" lvl="2" indent="-228600">
              <a:buNone/>
            </a:pP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a:xfrm>
            <a:off x="838200" y="533400"/>
            <a:ext cx="7158038" cy="847725"/>
          </a:xfrm>
        </p:spPr>
        <p:txBody>
          <a:bodyPr/>
          <a:lstStyle/>
          <a:p>
            <a:pPr marL="838200" indent="-838200">
              <a:buFontTx/>
              <a:buAutoNum type="arabicPeriod"/>
            </a:pPr>
            <a:r>
              <a:rPr lang="en-US"/>
              <a:t>Reassessment</a:t>
            </a:r>
          </a:p>
        </p:txBody>
      </p:sp>
      <p:sp>
        <p:nvSpPr>
          <p:cNvPr id="517123" name="Rectangle 3"/>
          <p:cNvSpPr>
            <a:spLocks noGrp="1" noChangeArrowheads="1"/>
          </p:cNvSpPr>
          <p:nvPr>
            <p:ph type="body" idx="1"/>
          </p:nvPr>
        </p:nvSpPr>
        <p:spPr>
          <a:xfrm>
            <a:off x="685800" y="1676400"/>
            <a:ext cx="7772400" cy="5181600"/>
          </a:xfrm>
        </p:spPr>
        <p:txBody>
          <a:bodyPr/>
          <a:lstStyle/>
          <a:p>
            <a:pPr>
              <a:buFont typeface="Wingdings" pitchFamily="2" charset="2"/>
              <a:buNone/>
            </a:pPr>
            <a:r>
              <a:rPr lang="en-US" dirty="0"/>
              <a:t>Evaluation of data determines:</a:t>
            </a:r>
          </a:p>
          <a:p>
            <a:r>
              <a:rPr lang="en-US" dirty="0"/>
              <a:t>A</a:t>
            </a:r>
            <a:r>
              <a:rPr lang="en-US" dirty="0" smtClean="0"/>
              <a:t>ppropriateness </a:t>
            </a:r>
            <a:r>
              <a:rPr lang="en-US" dirty="0"/>
              <a:t>of nursing actions</a:t>
            </a:r>
          </a:p>
          <a:p>
            <a:r>
              <a:rPr lang="en-US" dirty="0"/>
              <a:t>N</a:t>
            </a:r>
            <a:r>
              <a:rPr lang="en-US" dirty="0" smtClean="0"/>
              <a:t>eed </a:t>
            </a:r>
            <a:r>
              <a:rPr lang="en-US" dirty="0"/>
              <a:t>to </a:t>
            </a:r>
            <a:r>
              <a:rPr lang="en-US" dirty="0" smtClean="0"/>
              <a:t>revise interventions</a:t>
            </a:r>
            <a:endParaRPr lang="en-US" dirty="0"/>
          </a:p>
          <a:p>
            <a:r>
              <a:rPr lang="en-US" dirty="0"/>
              <a:t>Development of new client needs</a:t>
            </a:r>
          </a:p>
          <a:p>
            <a:r>
              <a:rPr lang="en-US" dirty="0"/>
              <a:t>Referral to other resources</a:t>
            </a:r>
          </a:p>
          <a:p>
            <a:r>
              <a:rPr lang="en-US" dirty="0"/>
              <a:t>Rearrange priorities to meet the changing demands of care</a:t>
            </a:r>
          </a:p>
          <a:p>
            <a:endParaRPr lang="en-US" dirty="0"/>
          </a:p>
        </p:txBody>
      </p:sp>
    </p:spTree>
  </p:cSld>
  <p:clrMapOvr>
    <a:masterClrMapping/>
  </p:clrMapOvr>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3705</TotalTime>
  <Words>1425</Words>
  <Application>Microsoft Office PowerPoint</Application>
  <PresentationFormat>On-screen Show (4:3)</PresentationFormat>
  <Paragraphs>214</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Axis</vt:lpstr>
      <vt:lpstr>NURSING PROCESS</vt:lpstr>
      <vt:lpstr>Reference</vt:lpstr>
      <vt:lpstr>Competencies for Chapter 6, The Evaluation Step:</vt:lpstr>
      <vt:lpstr>Evaluation </vt:lpstr>
      <vt:lpstr>Evaluation</vt:lpstr>
      <vt:lpstr>Evaluation step’s  3 components:</vt:lpstr>
      <vt:lpstr>Reassessment</vt:lpstr>
      <vt:lpstr>Reassessment</vt:lpstr>
      <vt:lpstr>Reassessment</vt:lpstr>
      <vt:lpstr>Modification of Plan of Care</vt:lpstr>
      <vt:lpstr>Modification of Plan of Care</vt:lpstr>
      <vt:lpstr>Termination of Services</vt:lpstr>
      <vt:lpstr>Types of Goals</vt:lpstr>
      <vt:lpstr>Termination of Services</vt:lpstr>
      <vt:lpstr>Enhancing Delivery of                                                                    Quality of Care</vt:lpstr>
      <vt:lpstr>Performance improvement</vt:lpstr>
      <vt:lpstr>Quality Assurance</vt:lpstr>
      <vt:lpstr>Summary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dc:title>
  <dc:creator>Kim Flood</dc:creator>
  <cp:lastModifiedBy>nfoltz</cp:lastModifiedBy>
  <cp:revision>64</cp:revision>
  <dcterms:created xsi:type="dcterms:W3CDTF">2003-08-27T20:10:03Z</dcterms:created>
  <dcterms:modified xsi:type="dcterms:W3CDTF">2010-09-19T01:17:40Z</dcterms:modified>
</cp:coreProperties>
</file>