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8" r:id="rId1"/>
  </p:sldMasterIdLst>
  <p:notesMasterIdLst>
    <p:notesMasterId r:id="rId16"/>
  </p:notesMasterIdLst>
  <p:handoutMasterIdLst>
    <p:handoutMasterId r:id="rId17"/>
  </p:handoutMasterIdLst>
  <p:sldIdLst>
    <p:sldId id="427" r:id="rId2"/>
    <p:sldId id="464" r:id="rId3"/>
    <p:sldId id="465" r:id="rId4"/>
    <p:sldId id="440" r:id="rId5"/>
    <p:sldId id="451" r:id="rId6"/>
    <p:sldId id="450" r:id="rId7"/>
    <p:sldId id="442" r:id="rId8"/>
    <p:sldId id="443" r:id="rId9"/>
    <p:sldId id="444" r:id="rId10"/>
    <p:sldId id="445" r:id="rId11"/>
    <p:sldId id="452" r:id="rId12"/>
    <p:sldId id="453" r:id="rId13"/>
    <p:sldId id="466" r:id="rId14"/>
    <p:sldId id="467" r:id="rId15"/>
  </p:sldIdLst>
  <p:sldSz cx="9144000" cy="6858000" type="screen4x3"/>
  <p:notesSz cx="6858000" cy="90805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0" autoAdjust="0"/>
    <p:restoredTop sz="94664" autoAdjust="0"/>
  </p:normalViewPr>
  <p:slideViewPr>
    <p:cSldViewPr>
      <p:cViewPr varScale="1">
        <p:scale>
          <a:sx n="103" d="100"/>
          <a:sy n="103" d="100"/>
        </p:scale>
        <p:origin x="-120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 charset="0"/>
              </a:defRPr>
            </a:lvl1pPr>
          </a:lstStyle>
          <a:p>
            <a:endParaRPr lang="en-US"/>
          </a:p>
        </p:txBody>
      </p:sp>
      <p:sp>
        <p:nvSpPr>
          <p:cNvPr id="48131" name="Rectangle 3"/>
          <p:cNvSpPr>
            <a:spLocks noGrp="1" noChangeArrowheads="1"/>
          </p:cNvSpPr>
          <p:nvPr>
            <p:ph type="dt" sz="quarter" idx="1"/>
          </p:nvPr>
        </p:nvSpPr>
        <p:spPr bwMode="auto">
          <a:xfrm>
            <a:off x="388620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 charset="0"/>
              </a:defRPr>
            </a:lvl1pPr>
          </a:lstStyle>
          <a:p>
            <a:endParaRPr lang="en-US"/>
          </a:p>
        </p:txBody>
      </p:sp>
      <p:sp>
        <p:nvSpPr>
          <p:cNvPr id="48132" name="Rectangle 4"/>
          <p:cNvSpPr>
            <a:spLocks noGrp="1" noChangeArrowheads="1"/>
          </p:cNvSpPr>
          <p:nvPr>
            <p:ph type="ftr" sz="quarter" idx="2"/>
          </p:nvPr>
        </p:nvSpPr>
        <p:spPr bwMode="auto">
          <a:xfrm>
            <a:off x="0" y="8626475"/>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 charset="0"/>
              </a:defRPr>
            </a:lvl1pPr>
          </a:lstStyle>
          <a:p>
            <a:endParaRPr lang="en-US"/>
          </a:p>
        </p:txBody>
      </p:sp>
      <p:sp>
        <p:nvSpPr>
          <p:cNvPr id="48133" name="Rectangle 5"/>
          <p:cNvSpPr>
            <a:spLocks noGrp="1" noChangeArrowheads="1"/>
          </p:cNvSpPr>
          <p:nvPr>
            <p:ph type="sldNum" sz="quarter" idx="3"/>
          </p:nvPr>
        </p:nvSpPr>
        <p:spPr bwMode="auto">
          <a:xfrm>
            <a:off x="3886200" y="8626475"/>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1" charset="0"/>
              </a:defRPr>
            </a:lvl1pPr>
          </a:lstStyle>
          <a:p>
            <a:fld id="{95C8E73A-4E6B-48F3-B066-DF80374ACDBC}"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 charset="0"/>
              </a:defRPr>
            </a:lvl1pPr>
          </a:lstStyle>
          <a:p>
            <a:endParaRPr lang="en-US"/>
          </a:p>
        </p:txBody>
      </p:sp>
      <p:sp>
        <p:nvSpPr>
          <p:cNvPr id="4099" name="Rectangle 3"/>
          <p:cNvSpPr>
            <a:spLocks noGrp="1" noChangeArrowheads="1"/>
          </p:cNvSpPr>
          <p:nvPr>
            <p:ph type="dt" idx="1"/>
          </p:nvPr>
        </p:nvSpPr>
        <p:spPr bwMode="auto">
          <a:xfrm>
            <a:off x="388620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 charset="0"/>
              </a:defRPr>
            </a:lvl1pPr>
          </a:lstStyle>
          <a:p>
            <a:endParaRPr lang="en-US"/>
          </a:p>
        </p:txBody>
      </p:sp>
      <p:sp>
        <p:nvSpPr>
          <p:cNvPr id="4100" name="Rectangle 4"/>
          <p:cNvSpPr>
            <a:spLocks noGrp="1" noRot="1" noChangeAspect="1" noChangeArrowheads="1" noTextEdit="1"/>
          </p:cNvSpPr>
          <p:nvPr>
            <p:ph type="sldImg" idx="2"/>
          </p:nvPr>
        </p:nvSpPr>
        <p:spPr bwMode="auto">
          <a:xfrm>
            <a:off x="1158875" y="681038"/>
            <a:ext cx="4540250" cy="3405187"/>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914400" y="4313238"/>
            <a:ext cx="5029200" cy="4086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8626475"/>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 charset="0"/>
              </a:defRPr>
            </a:lvl1pPr>
          </a:lstStyle>
          <a:p>
            <a:endParaRPr lang="en-US"/>
          </a:p>
        </p:txBody>
      </p:sp>
      <p:sp>
        <p:nvSpPr>
          <p:cNvPr id="4103" name="Rectangle 7"/>
          <p:cNvSpPr>
            <a:spLocks noGrp="1" noChangeArrowheads="1"/>
          </p:cNvSpPr>
          <p:nvPr>
            <p:ph type="sldNum" sz="quarter" idx="5"/>
          </p:nvPr>
        </p:nvSpPr>
        <p:spPr bwMode="auto">
          <a:xfrm>
            <a:off x="3886200" y="8626475"/>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1" charset="0"/>
              </a:defRPr>
            </a:lvl1pPr>
          </a:lstStyle>
          <a:p>
            <a:fld id="{CBD965C8-F74A-4048-BB4B-C709E5D549C0}"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 charset="0"/>
        <a:ea typeface="+mn-ea"/>
        <a:cs typeface="+mn-cs"/>
      </a:defRPr>
    </a:lvl1pPr>
    <a:lvl2pPr marL="457200" algn="l" rtl="0" fontAlgn="base">
      <a:spcBef>
        <a:spcPct val="30000"/>
      </a:spcBef>
      <a:spcAft>
        <a:spcPct val="0"/>
      </a:spcAft>
      <a:defRPr sz="1200" kern="1200">
        <a:solidFill>
          <a:schemeClr val="tx1"/>
        </a:solidFill>
        <a:latin typeface="Times New Roman" pitchFamily="1" charset="0"/>
        <a:ea typeface="+mn-ea"/>
        <a:cs typeface="+mn-cs"/>
      </a:defRPr>
    </a:lvl2pPr>
    <a:lvl3pPr marL="914400" algn="l" rtl="0" fontAlgn="base">
      <a:spcBef>
        <a:spcPct val="30000"/>
      </a:spcBef>
      <a:spcAft>
        <a:spcPct val="0"/>
      </a:spcAft>
      <a:defRPr sz="1200" kern="1200">
        <a:solidFill>
          <a:schemeClr val="tx1"/>
        </a:solidFill>
        <a:latin typeface="Times New Roman" pitchFamily="1" charset="0"/>
        <a:ea typeface="+mn-ea"/>
        <a:cs typeface="+mn-cs"/>
      </a:defRPr>
    </a:lvl3pPr>
    <a:lvl4pPr marL="1371600" algn="l" rtl="0" fontAlgn="base">
      <a:spcBef>
        <a:spcPct val="30000"/>
      </a:spcBef>
      <a:spcAft>
        <a:spcPct val="0"/>
      </a:spcAft>
      <a:defRPr sz="1200" kern="1200">
        <a:solidFill>
          <a:schemeClr val="tx1"/>
        </a:solidFill>
        <a:latin typeface="Times New Roman" pitchFamily="1" charset="0"/>
        <a:ea typeface="+mn-ea"/>
        <a:cs typeface="+mn-cs"/>
      </a:defRPr>
    </a:lvl4pPr>
    <a:lvl5pPr marL="1828800" algn="l" rtl="0" fontAlgn="base">
      <a:spcBef>
        <a:spcPct val="30000"/>
      </a:spcBef>
      <a:spcAft>
        <a:spcPct val="0"/>
      </a:spcAft>
      <a:defRPr sz="1200" kern="1200">
        <a:solidFill>
          <a:schemeClr val="tx1"/>
        </a:solidFill>
        <a:latin typeface="Times New Roman" pitchFamily="1"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A7C5CB-C20F-4DB5-AAB5-EED15AA53FC4}" type="slidenum">
              <a:rPr lang="en-US"/>
              <a:pPr/>
              <a:t>1</a:t>
            </a:fld>
            <a:endParaRPr lang="en-US"/>
          </a:p>
        </p:txBody>
      </p:sp>
      <p:sp>
        <p:nvSpPr>
          <p:cNvPr id="520194" name="Rectangle 2"/>
          <p:cNvSpPr>
            <a:spLocks noGrp="1" noRot="1" noChangeAspect="1" noChangeArrowheads="1" noTextEdit="1"/>
          </p:cNvSpPr>
          <p:nvPr>
            <p:ph type="sldImg"/>
          </p:nvPr>
        </p:nvSpPr>
        <p:spPr>
          <a:ln/>
        </p:spPr>
      </p:sp>
      <p:sp>
        <p:nvSpPr>
          <p:cNvPr id="5201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DB3060-18A6-4B79-8BF5-88B736A72415}" type="slidenum">
              <a:rPr lang="en-US"/>
              <a:pPr/>
              <a:t>10</a:t>
            </a:fld>
            <a:endParaRPr lang="en-US"/>
          </a:p>
        </p:txBody>
      </p:sp>
      <p:sp>
        <p:nvSpPr>
          <p:cNvPr id="477186" name="Rectangle 2"/>
          <p:cNvSpPr>
            <a:spLocks noGrp="1" noRot="1" noChangeAspect="1" noChangeArrowheads="1" noTextEdit="1"/>
          </p:cNvSpPr>
          <p:nvPr>
            <p:ph type="sldImg"/>
          </p:nvPr>
        </p:nvSpPr>
        <p:spPr>
          <a:ln/>
        </p:spPr>
      </p:sp>
      <p:sp>
        <p:nvSpPr>
          <p:cNvPr id="477187" name="Rectangle 3"/>
          <p:cNvSpPr>
            <a:spLocks noGrp="1" noChangeArrowheads="1"/>
          </p:cNvSpPr>
          <p:nvPr>
            <p:ph type="body" idx="1"/>
          </p:nvPr>
        </p:nvSpPr>
        <p:spPr/>
        <p:txBody>
          <a:bodyPr/>
          <a:lstStyle/>
          <a:p>
            <a:r>
              <a:rPr lang="en-US" sz="1000">
                <a:latin typeface="Arial" charset="0"/>
              </a:rPr>
              <a:t>Block notes (single entry covering entire shift)</a:t>
            </a:r>
          </a:p>
          <a:p>
            <a:r>
              <a:rPr lang="en-US" sz="1000">
                <a:latin typeface="Arial" charset="0"/>
              </a:rPr>
              <a:t>Narrative timed notes (date, time, and event)</a:t>
            </a:r>
          </a:p>
          <a:p>
            <a:r>
              <a:rPr lang="en-US" sz="1000">
                <a:latin typeface="Arial" charset="0"/>
              </a:rPr>
              <a:t>Charting by exception chart only significant findings or exceptions to standards/Clinical Pathways</a:t>
            </a:r>
          </a:p>
          <a:p>
            <a:r>
              <a:rPr lang="en-US" sz="1000">
                <a:latin typeface="Arial" charset="0"/>
              </a:rPr>
              <a:t>Problem-oriented medical record (POMR)-designed by physicians for episodic care and requires entries be tied to a client problem identified from a problem list</a:t>
            </a:r>
          </a:p>
          <a:p>
            <a:pPr lvl="1"/>
            <a:r>
              <a:rPr lang="en-US" sz="1000">
                <a:latin typeface="Arial" charset="0"/>
              </a:rPr>
              <a:t>Subjective/objective/analysis/plan (SOAP)</a:t>
            </a:r>
          </a:p>
          <a:p>
            <a:pPr lvl="1"/>
            <a:r>
              <a:rPr lang="en-US" sz="1000">
                <a:latin typeface="Arial" charset="0"/>
              </a:rPr>
              <a:t>Subjective/objective/analysis/plan/ implementation/ evaluation/revision (SOAPIER) </a:t>
            </a:r>
          </a:p>
          <a:p>
            <a:pPr lvl="1"/>
            <a:r>
              <a:rPr lang="en-US" sz="1000">
                <a:latin typeface="Arial" charset="0"/>
              </a:rPr>
              <a:t>Problem/intervention/evaluation (PIE)</a:t>
            </a:r>
          </a:p>
          <a:p>
            <a:r>
              <a:rPr lang="en-US" sz="1000">
                <a:latin typeface="Arial" charset="0"/>
              </a:rPr>
              <a:t>Focus charting-charting focuses on client and nursing concerns, focal point is client concerns/need rather than nursing task or medical diagnosis</a:t>
            </a:r>
          </a:p>
          <a:p>
            <a:pPr lvl="1"/>
            <a:r>
              <a:rPr lang="en-US" sz="1000">
                <a:latin typeface="Arial" charset="0"/>
              </a:rPr>
              <a:t>Data/action/response (DAR)</a:t>
            </a:r>
          </a:p>
          <a:p>
            <a:pPr lvl="1"/>
            <a:endParaRPr lang="en-US" sz="1000">
              <a:latin typeface="Arial" charset="0"/>
            </a:endParaRPr>
          </a:p>
          <a:p>
            <a:pPr lvl="1"/>
            <a:r>
              <a:rPr lang="en-US" sz="1000">
                <a:latin typeface="Arial" charset="0"/>
              </a:rPr>
              <a:t>SOAP and DAR both organize thinking and provide structure to promote creative problem solving.  Facilities will have their preferred method of charting.</a:t>
            </a:r>
          </a:p>
          <a:p>
            <a:pPr lvl="1"/>
            <a:endParaRPr lang="en-US" sz="1000">
              <a:latin typeface="Arial" charset="0"/>
            </a:endParaRPr>
          </a:p>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51137D-EE12-4061-A5AA-10EEE1CAEBEB}" type="slidenum">
              <a:rPr lang="en-US"/>
              <a:pPr/>
              <a:t>11</a:t>
            </a:fld>
            <a:endParaRPr lang="en-US"/>
          </a:p>
        </p:txBody>
      </p:sp>
      <p:sp>
        <p:nvSpPr>
          <p:cNvPr id="484354" name="Rectangle 2"/>
          <p:cNvSpPr>
            <a:spLocks noGrp="1" noRot="1" noChangeAspect="1" noChangeArrowheads="1" noTextEdit="1"/>
          </p:cNvSpPr>
          <p:nvPr>
            <p:ph type="sldImg"/>
          </p:nvPr>
        </p:nvSpPr>
        <p:spPr>
          <a:ln/>
        </p:spPr>
      </p:sp>
      <p:sp>
        <p:nvSpPr>
          <p:cNvPr id="484355" name="Rectangle 3"/>
          <p:cNvSpPr>
            <a:spLocks noGrp="1" noChangeArrowheads="1"/>
          </p:cNvSpPr>
          <p:nvPr>
            <p:ph type="body" idx="1"/>
          </p:nvPr>
        </p:nvSpPr>
        <p:spPr/>
        <p:txBody>
          <a:bodyPr/>
          <a:lstStyle/>
          <a:p>
            <a:r>
              <a:rPr lang="en-US">
                <a:latin typeface="Arial" charset="0"/>
              </a:rPr>
              <a:t>Graphic record (T,P,R,B/P, wt, etc.)</a:t>
            </a:r>
          </a:p>
          <a:p>
            <a:r>
              <a:rPr lang="en-US">
                <a:latin typeface="Arial" charset="0"/>
              </a:rPr>
              <a:t>Fluid balance record (I&amp;O)</a:t>
            </a:r>
          </a:p>
          <a:p>
            <a:r>
              <a:rPr lang="en-US">
                <a:latin typeface="Arial" charset="0"/>
              </a:rPr>
              <a:t>Medication record-MAR</a:t>
            </a:r>
          </a:p>
          <a:p>
            <a:r>
              <a:rPr lang="en-US">
                <a:latin typeface="Arial" charset="0"/>
              </a:rPr>
              <a:t>Acuity form-allow nurses to rank patients low to high in relation to patient condition and need for nursing assistance or intervention</a:t>
            </a:r>
          </a:p>
          <a:p>
            <a:r>
              <a:rPr lang="en-US">
                <a:latin typeface="Arial" charset="0"/>
              </a:rPr>
              <a:t>Home healthcare documentation-for payment purposes, continued treatment, Medicare reviews progress summaries written every 60 days to determine if pt meets one of the following Medicare criteria for home care:</a:t>
            </a:r>
          </a:p>
          <a:p>
            <a:pPr lvl="1">
              <a:buFontTx/>
              <a:buChar char="•"/>
            </a:pPr>
            <a:r>
              <a:rPr lang="en-US">
                <a:latin typeface="Arial" charset="0"/>
              </a:rPr>
              <a:t>Pt homebound and still needs skilled nursing care</a:t>
            </a:r>
          </a:p>
          <a:p>
            <a:pPr lvl="1">
              <a:buFontTx/>
              <a:buChar char="•"/>
            </a:pPr>
            <a:r>
              <a:rPr lang="en-US">
                <a:latin typeface="Arial" charset="0"/>
              </a:rPr>
              <a:t>Rehab potential is good or pt is dying</a:t>
            </a:r>
          </a:p>
          <a:p>
            <a:pPr lvl="1">
              <a:buFontTx/>
              <a:buChar char="•"/>
            </a:pPr>
            <a:r>
              <a:rPr lang="en-US">
                <a:latin typeface="Arial" charset="0"/>
              </a:rPr>
              <a:t>Pt status has not stabilized</a:t>
            </a:r>
          </a:p>
          <a:p>
            <a:pPr lvl="1">
              <a:buFontTx/>
              <a:buChar char="•"/>
            </a:pPr>
            <a:r>
              <a:rPr lang="en-US">
                <a:latin typeface="Arial" charset="0"/>
              </a:rPr>
              <a:t>Pt is making progress in expected outcomes of care</a:t>
            </a:r>
          </a:p>
          <a:p>
            <a:r>
              <a:rPr lang="en-US">
                <a:latin typeface="Arial" charset="0"/>
              </a:rPr>
              <a:t>Long-term care documentation (minimum data set-core set of screening, clinical and functional status elements that forms foundation of assessment of all residents in ECF certified to participate in Medicare or Medicaid, resident assessment instrument-helps staff gather information on resident’s strengths and needs which are then addressed in plan of care)</a:t>
            </a:r>
          </a:p>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F63150-B655-41B9-8823-5780D61C47AB}" type="slidenum">
              <a:rPr lang="en-US"/>
              <a:pPr/>
              <a:t>12</a:t>
            </a:fld>
            <a:endParaRPr lang="en-US"/>
          </a:p>
        </p:txBody>
      </p:sp>
      <p:sp>
        <p:nvSpPr>
          <p:cNvPr id="485378" name="Rectangle 2"/>
          <p:cNvSpPr>
            <a:spLocks noGrp="1" noRot="1" noChangeAspect="1" noChangeArrowheads="1" noTextEdit="1"/>
          </p:cNvSpPr>
          <p:nvPr>
            <p:ph type="sldImg"/>
          </p:nvPr>
        </p:nvSpPr>
        <p:spPr>
          <a:ln/>
        </p:spPr>
      </p:sp>
      <p:sp>
        <p:nvSpPr>
          <p:cNvPr id="485379" name="Rectangle 3"/>
          <p:cNvSpPr>
            <a:spLocks noGrp="1" noChangeArrowheads="1"/>
          </p:cNvSpPr>
          <p:nvPr>
            <p:ph type="body" idx="1"/>
          </p:nvPr>
        </p:nvSpPr>
        <p:spPr/>
        <p:txBody>
          <a:bodyPr/>
          <a:lstStyle/>
          <a:p>
            <a:r>
              <a:rPr lang="en-US">
                <a:latin typeface="Arial" charset="0"/>
              </a:rPr>
              <a:t>Change of shift report (name, room number, current diagnosis, current appraisal of health status, current orders, newly admitted patients)</a:t>
            </a:r>
          </a:p>
          <a:p>
            <a:r>
              <a:rPr lang="en-US">
                <a:latin typeface="Arial" charset="0"/>
              </a:rPr>
              <a:t>Telephone reports (identify self, pt, state relationship to patient, report concisely and accurately the change in patient’s condition that is of concern and what has already been done in response to this change, have medical record at hand, record time, date of call what was communicated to physician and physician's response</a:t>
            </a:r>
          </a:p>
          <a:p>
            <a:r>
              <a:rPr lang="en-US">
                <a:latin typeface="Arial" charset="0"/>
              </a:rPr>
              <a:t>Telephone orders-repeat order back to physician to ensure understanding and accuracy of order.  If unsure ask physician to repeat order.  If nurse judges telephone order to be inappropriate, another nurse should listen to the order also.  MD to co-sign order in prescribed time frame.</a:t>
            </a:r>
          </a:p>
          <a:p>
            <a:r>
              <a:rPr lang="en-US">
                <a:latin typeface="Arial" charset="0"/>
              </a:rPr>
              <a:t>Transfer and discharge reports-verbal report when transferring pt from one unti or institution to another.</a:t>
            </a:r>
          </a:p>
          <a:p>
            <a:r>
              <a:rPr lang="en-US">
                <a:latin typeface="Arial" charset="0"/>
              </a:rPr>
              <a:t>Reports to family and significant others-need to clarify what types of information they are able to communicate and to whom.  Nurse does communicate is a biopsy has revealed cancer or to obtain informed consent for procedure.</a:t>
            </a:r>
          </a:p>
          <a:p>
            <a:r>
              <a:rPr lang="en-US">
                <a:latin typeface="Arial" charset="0"/>
              </a:rPr>
              <a:t>Incident reports-used for anything out of the ordinary that happens.  Should be used for quality improvement and not used for disciplinary action.  Used to identify risks and trends.</a:t>
            </a:r>
          </a:p>
          <a:p>
            <a:r>
              <a:rPr lang="en-US">
                <a:latin typeface="Arial" charset="0"/>
              </a:rPr>
              <a:t>Nursing care conference-confer in group to plan and coordinate patient care</a:t>
            </a:r>
          </a:p>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D965C8-F74A-4048-BB4B-C709E5D549C0}"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D965C8-F74A-4048-BB4B-C709E5D549C0}" type="slidenum">
              <a:rPr lang="en-US" smtClean="0"/>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AC7FFD-B47E-4B72-B8C3-3E51E005211E}" type="slidenum">
              <a:rPr lang="en-US"/>
              <a:pPr/>
              <a:t>2</a:t>
            </a:fld>
            <a:endParaRPr lang="en-US"/>
          </a:p>
        </p:txBody>
      </p:sp>
      <p:sp>
        <p:nvSpPr>
          <p:cNvPr id="522242" name="Rectangle 2"/>
          <p:cNvSpPr>
            <a:spLocks noGrp="1" noRot="1" noChangeAspect="1" noChangeArrowheads="1" noTextEdit="1"/>
          </p:cNvSpPr>
          <p:nvPr>
            <p:ph type="sldImg"/>
          </p:nvPr>
        </p:nvSpPr>
        <p:spPr>
          <a:ln/>
        </p:spPr>
      </p:sp>
      <p:sp>
        <p:nvSpPr>
          <p:cNvPr id="5222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79EDDAF-BDA9-4BBF-AD65-878604740964}" type="slidenum">
              <a:rPr lang="en-US"/>
              <a:pPr/>
              <a:t>3</a:t>
            </a:fld>
            <a:endParaRPr lang="en-US"/>
          </a:p>
        </p:txBody>
      </p:sp>
      <p:sp>
        <p:nvSpPr>
          <p:cNvPr id="523266" name="Rectangle 2"/>
          <p:cNvSpPr>
            <a:spLocks noGrp="1" noRot="1" noChangeAspect="1" noChangeArrowheads="1" noTextEdit="1"/>
          </p:cNvSpPr>
          <p:nvPr>
            <p:ph type="sldImg"/>
          </p:nvPr>
        </p:nvSpPr>
        <p:spPr>
          <a:ln/>
        </p:spPr>
      </p:sp>
      <p:sp>
        <p:nvSpPr>
          <p:cNvPr id="523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D5FFA11-F0AB-4C58-A50C-F50F2D6D7AA7}" type="slidenum">
              <a:rPr lang="en-US"/>
              <a:pPr/>
              <a:t>4</a:t>
            </a:fld>
            <a:endParaRPr lang="en-US"/>
          </a:p>
        </p:txBody>
      </p:sp>
      <p:sp>
        <p:nvSpPr>
          <p:cNvPr id="464898" name="Rectangle 2050"/>
          <p:cNvSpPr>
            <a:spLocks noGrp="1" noRot="1" noChangeAspect="1" noChangeArrowheads="1" noTextEdit="1"/>
          </p:cNvSpPr>
          <p:nvPr>
            <p:ph type="sldImg"/>
          </p:nvPr>
        </p:nvSpPr>
        <p:spPr>
          <a:ln/>
        </p:spPr>
      </p:sp>
      <p:sp>
        <p:nvSpPr>
          <p:cNvPr id="464899" name="Rectangle 2051"/>
          <p:cNvSpPr>
            <a:spLocks noGrp="1" noChangeArrowheads="1"/>
          </p:cNvSpPr>
          <p:nvPr>
            <p:ph type="body" idx="1"/>
          </p:nvPr>
        </p:nvSpPr>
        <p:spPr/>
        <p:txBody>
          <a:bodyPr/>
          <a:lstStyle/>
          <a:p>
            <a:r>
              <a:rPr lang="en-US" b="1">
                <a:latin typeface="Arial" charset="0"/>
              </a:rPr>
              <a:t>Documentation provides a record of the use of the nursing process for the delivery of individualized client care</a:t>
            </a:r>
          </a:p>
          <a:p>
            <a:endParaRPr lang="en-US" sz="600" b="1">
              <a:latin typeface="Arial" charset="0"/>
            </a:endParaRPr>
          </a:p>
          <a:p>
            <a:r>
              <a:rPr lang="en-US">
                <a:latin typeface="Arial" charset="0"/>
              </a:rPr>
              <a:t>Goals of documentation:</a:t>
            </a:r>
          </a:p>
          <a:p>
            <a:pPr lvl="1"/>
            <a:r>
              <a:rPr lang="en-US">
                <a:latin typeface="Arial" charset="0"/>
              </a:rPr>
              <a:t>Facilitate the delivery of quality client care</a:t>
            </a:r>
          </a:p>
          <a:p>
            <a:pPr lvl="1"/>
            <a:r>
              <a:rPr lang="en-US">
                <a:latin typeface="Arial" charset="0"/>
              </a:rPr>
              <a:t>Ensure documentation of progress with regard to client-focused outcomes</a:t>
            </a:r>
          </a:p>
          <a:p>
            <a:pPr lvl="1"/>
            <a:r>
              <a:rPr lang="en-US">
                <a:latin typeface="Arial" charset="0"/>
              </a:rPr>
              <a:t>Facilitate interdisciplinary consistency and the communication of treatment goals and progress</a:t>
            </a:r>
          </a:p>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D80FD1-B81E-4CD2-8D6F-1CC7E1103C85}" type="slidenum">
              <a:rPr lang="en-US"/>
              <a:pPr/>
              <a:t>5</a:t>
            </a:fld>
            <a:endParaRPr lang="en-US"/>
          </a:p>
        </p:txBody>
      </p:sp>
      <p:sp>
        <p:nvSpPr>
          <p:cNvPr id="482306" name="Rectangle 2"/>
          <p:cNvSpPr>
            <a:spLocks noGrp="1" noRot="1" noChangeAspect="1" noChangeArrowheads="1" noTextEdit="1"/>
          </p:cNvSpPr>
          <p:nvPr>
            <p:ph type="sldImg"/>
          </p:nvPr>
        </p:nvSpPr>
        <p:spPr>
          <a:ln/>
        </p:spPr>
      </p:sp>
      <p:sp>
        <p:nvSpPr>
          <p:cNvPr id="482307" name="Rectangle 3"/>
          <p:cNvSpPr>
            <a:spLocks noGrp="1" noChangeArrowheads="1"/>
          </p:cNvSpPr>
          <p:nvPr>
            <p:ph type="body" idx="1"/>
          </p:nvPr>
        </p:nvSpPr>
        <p:spPr/>
        <p:txBody>
          <a:bodyPr/>
          <a:lstStyle/>
          <a:p>
            <a:pPr lvl="1"/>
            <a:r>
              <a:rPr lang="en-US">
                <a:latin typeface="Arial" charset="0"/>
              </a:rPr>
              <a:t>facilitate the delivery of quality client care</a:t>
            </a:r>
          </a:p>
          <a:p>
            <a:pPr lvl="1"/>
            <a:r>
              <a:rPr lang="en-US">
                <a:latin typeface="Arial" charset="0"/>
              </a:rPr>
              <a:t>ensure documentation of progress with regard to client-focused outcomes</a:t>
            </a:r>
          </a:p>
          <a:p>
            <a:pPr lvl="1"/>
            <a:r>
              <a:rPr lang="en-US">
                <a:latin typeface="Arial" charset="0"/>
              </a:rPr>
              <a:t>facilitate interdisciplinary consistency and the communication of treatment goals and progress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366206-0740-4ADD-9284-087648E1035D}" type="slidenum">
              <a:rPr lang="en-US"/>
              <a:pPr/>
              <a:t>6</a:t>
            </a:fld>
            <a:endParaRPr lang="en-US"/>
          </a:p>
        </p:txBody>
      </p:sp>
      <p:sp>
        <p:nvSpPr>
          <p:cNvPr id="474114" name="Rectangle 2"/>
          <p:cNvSpPr>
            <a:spLocks noGrp="1" noRot="1" noChangeAspect="1" noChangeArrowheads="1" noTextEdit="1"/>
          </p:cNvSpPr>
          <p:nvPr>
            <p:ph type="sldImg"/>
          </p:nvPr>
        </p:nvSpPr>
        <p:spPr>
          <a:ln/>
        </p:spPr>
      </p:sp>
      <p:sp>
        <p:nvSpPr>
          <p:cNvPr id="474115" name="Rectangle 3"/>
          <p:cNvSpPr>
            <a:spLocks noGrp="1" noChangeArrowheads="1"/>
          </p:cNvSpPr>
          <p:nvPr>
            <p:ph type="body" idx="1"/>
          </p:nvPr>
        </p:nvSpPr>
        <p:spPr/>
        <p:txBody>
          <a:bodyPr/>
          <a:lstStyle/>
          <a:p>
            <a:r>
              <a:rPr lang="en-US" sz="900" b="1">
                <a:latin typeface="Arial" charset="0"/>
              </a:rPr>
              <a:t>Progress notes should include all significant events that occur during the client’s hospitalization/treatment program</a:t>
            </a:r>
          </a:p>
          <a:p>
            <a:r>
              <a:rPr lang="en-US" sz="900">
                <a:latin typeface="Arial" charset="0"/>
              </a:rPr>
              <a:t>7 major functions of progress notes:</a:t>
            </a:r>
          </a:p>
          <a:p>
            <a:pPr lvl="1"/>
            <a:r>
              <a:rPr lang="en-US" sz="900" b="1">
                <a:latin typeface="Arial" charset="0"/>
              </a:rPr>
              <a:t>Staff communication</a:t>
            </a:r>
            <a:r>
              <a:rPr lang="en-US" sz="900">
                <a:latin typeface="Arial" charset="0"/>
              </a:rPr>
              <a:t>-subsequent shifts need to know what has occurred during the current shift</a:t>
            </a:r>
          </a:p>
          <a:p>
            <a:pPr lvl="1"/>
            <a:r>
              <a:rPr lang="en-US" sz="900" b="1">
                <a:latin typeface="Arial" charset="0"/>
              </a:rPr>
              <a:t>Evaluation</a:t>
            </a:r>
            <a:r>
              <a:rPr lang="en-US" sz="900">
                <a:latin typeface="Arial" charset="0"/>
              </a:rPr>
              <a:t>-review of client’s progress and effectiveness of treatment plan noted in plan of care and/or progress notes.  Need to be written to reflect client’s progress toward measurable outcomes and intervention.  Medical record should serve as a method of tracking the client’s response to treatment and a means for evaluating the quality of care provided</a:t>
            </a:r>
          </a:p>
          <a:p>
            <a:pPr lvl="1"/>
            <a:r>
              <a:rPr lang="en-US" sz="900" b="1">
                <a:latin typeface="Arial" charset="0"/>
              </a:rPr>
              <a:t>Relationship monitoring</a:t>
            </a:r>
            <a:r>
              <a:rPr lang="en-US" sz="900">
                <a:latin typeface="Arial" charset="0"/>
              </a:rPr>
              <a:t>- observation, monitoring and documentation of nurse/client relationship, interactions with significant others, group situations, one-on-one interactions, staff, peers, etc.  These interactions with others can give insight into impact on general well-being, ability to progress toward recovery, independence in self care, and successful transition to home </a:t>
            </a:r>
          </a:p>
          <a:p>
            <a:pPr lvl="1"/>
            <a:r>
              <a:rPr lang="en-US" sz="900">
                <a:latin typeface="Arial" charset="0"/>
              </a:rPr>
              <a:t>Reimbursement-3</a:t>
            </a:r>
            <a:r>
              <a:rPr lang="en-US" sz="900" baseline="30000">
                <a:latin typeface="Arial" charset="0"/>
              </a:rPr>
              <a:t>rd</a:t>
            </a:r>
            <a:r>
              <a:rPr lang="en-US" sz="900">
                <a:latin typeface="Arial" charset="0"/>
              </a:rPr>
              <a:t> party payors are insistent that the why, when, where, how, what, and who of services are clearly documented.  No documentation can result in termination of funding for the individual client and may lead to termination of treatment.</a:t>
            </a:r>
          </a:p>
          <a:p>
            <a:pPr lvl="1"/>
            <a:r>
              <a:rPr lang="en-US" sz="900" b="1">
                <a:latin typeface="Arial" charset="0"/>
              </a:rPr>
              <a:t>Legal documentation</a:t>
            </a:r>
            <a:r>
              <a:rPr lang="en-US" sz="900">
                <a:latin typeface="Arial" charset="0"/>
              </a:rPr>
              <a:t>-nurses have a legal and moral duty to do no harm to clients.  Careful attention to the steps of the nursing process reduces the possibility that harm will result from failing to take appropriate action or taking inappropriate action.  Documentation must include date and time of the entry and signature of person writing entry as well as time activity occurred.  Errors must be crossed out with one line so that it is still legible and identified by the author as ‘error’ and then initialed.</a:t>
            </a:r>
          </a:p>
          <a:p>
            <a:pPr lvl="1"/>
            <a:r>
              <a:rPr lang="en-US" sz="900" b="1">
                <a:latin typeface="Arial" charset="0"/>
              </a:rPr>
              <a:t>Accreditation-</a:t>
            </a:r>
            <a:r>
              <a:rPr lang="en-US" sz="900">
                <a:latin typeface="Arial" charset="0"/>
              </a:rPr>
              <a:t>an essential requirement of JCAHO is that facilities maintain medical records.  JCAHO also specifies “nursing care data related to patient assessments, nursing diagnoses and/or patient needs, nursing interventions, and patient outcomes are permanently integrated into the medical record</a:t>
            </a:r>
          </a:p>
          <a:p>
            <a:pPr lvl="1"/>
            <a:r>
              <a:rPr lang="en-US" sz="900" b="1">
                <a:latin typeface="Arial" charset="0"/>
              </a:rPr>
              <a:t>Training and supervision</a:t>
            </a:r>
            <a:r>
              <a:rPr lang="en-US" sz="900">
                <a:latin typeface="Arial" charset="0"/>
              </a:rPr>
              <a:t>-experienced nurse's description of problem, or supervisor’s analysis of problems presented are examples of notes that provide models for the remainder of the staff.</a:t>
            </a:r>
            <a:endParaRPr lang="en-US" sz="900" b="1">
              <a:latin typeface="Arial" charset="0"/>
            </a:endParaRPr>
          </a:p>
          <a:p>
            <a:endParaRPr lang="en-US" sz="9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F6C889-6F91-4CE1-A244-89ADFB7B1AAC}" type="slidenum">
              <a:rPr lang="en-US"/>
              <a:pPr/>
              <a:t>7</a:t>
            </a:fld>
            <a:endParaRPr lang="en-US"/>
          </a:p>
        </p:txBody>
      </p:sp>
      <p:sp>
        <p:nvSpPr>
          <p:cNvPr id="475138" name="Rectangle 2"/>
          <p:cNvSpPr>
            <a:spLocks noGrp="1" noRot="1" noChangeAspect="1" noChangeArrowheads="1" noTextEdit="1"/>
          </p:cNvSpPr>
          <p:nvPr>
            <p:ph type="sldImg"/>
          </p:nvPr>
        </p:nvSpPr>
        <p:spPr>
          <a:ln/>
        </p:spPr>
      </p:sp>
      <p:sp>
        <p:nvSpPr>
          <p:cNvPr id="475139" name="Rectangle 3"/>
          <p:cNvSpPr>
            <a:spLocks noGrp="1" noChangeArrowheads="1"/>
          </p:cNvSpPr>
          <p:nvPr>
            <p:ph type="body" idx="1"/>
          </p:nvPr>
        </p:nvSpPr>
        <p:spPr/>
        <p:txBody>
          <a:bodyPr/>
          <a:lstStyle/>
          <a:p>
            <a:r>
              <a:rPr lang="en-US" b="1">
                <a:latin typeface="Arial" charset="0"/>
              </a:rPr>
              <a:t>Notes should be able to form a clear picture of what occurred with the client</a:t>
            </a:r>
          </a:p>
          <a:p>
            <a:r>
              <a:rPr lang="en-US" b="1">
                <a:latin typeface="Arial" charset="0"/>
              </a:rPr>
              <a:t>Descriptive or observational statements (statements referring to specific observable or measurable events) ensure clarity of progress notes</a:t>
            </a:r>
          </a:p>
          <a:p>
            <a:r>
              <a:rPr lang="en-US">
                <a:latin typeface="Arial" charset="0"/>
              </a:rPr>
              <a:t>Descriptive language:</a:t>
            </a:r>
          </a:p>
          <a:p>
            <a:pPr lvl="1"/>
            <a:r>
              <a:rPr lang="en-US">
                <a:latin typeface="Arial" charset="0"/>
              </a:rPr>
              <a:t>	- measurable periods of time (every half-hour, four times a day, in 15 minutes)</a:t>
            </a:r>
          </a:p>
          <a:p>
            <a:pPr lvl="1"/>
            <a:r>
              <a:rPr lang="en-US">
                <a:latin typeface="Arial" charset="0"/>
              </a:rPr>
              <a:t>	- measurable quantities (completely saturated, 20 percent of diet, 5 ml)</a:t>
            </a:r>
          </a:p>
          <a:p>
            <a:pPr lvl="1"/>
            <a:r>
              <a:rPr lang="en-US">
                <a:latin typeface="Arial" charset="0"/>
              </a:rPr>
              <a:t>	- a basis or rationale for qualities named in the note (Poor intake at lunch, as evidenced by ½ coup of soup, 2 bites of sandwich, ½ glass of milk)</a:t>
            </a:r>
          </a:p>
          <a:p>
            <a:pPr lvl="1"/>
            <a:r>
              <a:rPr lang="en-US">
                <a:latin typeface="Arial" charset="0"/>
              </a:rPr>
              <a:t>OK to use inferential statements (‘seemed’ upset  or ‘appeared’ angry or depressed) only if able to back up statement with observation.  Provide reasons why you believe client is upset, or angry.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C10D5E-4953-4BA9-A813-B5A66A041CC3}" type="slidenum">
              <a:rPr lang="en-US"/>
              <a:pPr/>
              <a:t>8</a:t>
            </a:fld>
            <a:endParaRPr lang="en-US"/>
          </a:p>
        </p:txBody>
      </p:sp>
      <p:sp>
        <p:nvSpPr>
          <p:cNvPr id="476162" name="Rectangle 2"/>
          <p:cNvSpPr>
            <a:spLocks noGrp="1" noRot="1" noChangeAspect="1" noChangeArrowheads="1" noTextEdit="1"/>
          </p:cNvSpPr>
          <p:nvPr>
            <p:ph type="sldImg"/>
          </p:nvPr>
        </p:nvSpPr>
        <p:spPr>
          <a:ln/>
        </p:spPr>
      </p:sp>
      <p:sp>
        <p:nvSpPr>
          <p:cNvPr id="476163" name="Rectangle 3"/>
          <p:cNvSpPr>
            <a:spLocks noGrp="1" noChangeArrowheads="1"/>
          </p:cNvSpPr>
          <p:nvPr>
            <p:ph type="body" idx="1"/>
          </p:nvPr>
        </p:nvSpPr>
        <p:spPr/>
        <p:txBody>
          <a:bodyPr/>
          <a:lstStyle/>
          <a:p>
            <a:r>
              <a:rPr lang="en-US" b="1">
                <a:latin typeface="Arial" charset="0"/>
              </a:rPr>
              <a:t>Descriptive language avoids statements that are evaluative or judgmental </a:t>
            </a:r>
            <a:r>
              <a:rPr lang="en-US" b="1" u="sng">
                <a:latin typeface="Arial" charset="0"/>
              </a:rPr>
              <a:t>unless</a:t>
            </a:r>
            <a:r>
              <a:rPr lang="en-US" b="1">
                <a:latin typeface="Arial" charset="0"/>
              </a:rPr>
              <a:t> observational evidence can be presented to back up judgment</a:t>
            </a:r>
          </a:p>
          <a:p>
            <a:r>
              <a:rPr lang="en-US" b="1">
                <a:latin typeface="Arial" charset="0"/>
              </a:rPr>
              <a:t>Judgmental language can lead to miscommunication.</a:t>
            </a:r>
            <a:r>
              <a:rPr lang="en-US">
                <a:latin typeface="Arial" charset="0"/>
              </a:rPr>
              <a:t>  </a:t>
            </a:r>
          </a:p>
          <a:p>
            <a:r>
              <a:rPr lang="en-US">
                <a:latin typeface="Arial" charset="0"/>
              </a:rPr>
              <a:t>Judgmental statements include:</a:t>
            </a:r>
          </a:p>
          <a:p>
            <a:r>
              <a:rPr lang="en-US">
                <a:latin typeface="Arial" charset="0"/>
              </a:rPr>
              <a:t>	- </a:t>
            </a:r>
            <a:r>
              <a:rPr lang="en-US" sz="1000">
                <a:latin typeface="Arial" charset="0"/>
              </a:rPr>
              <a:t>undefined periods of time (often, rarely, frequently)</a:t>
            </a:r>
          </a:p>
          <a:p>
            <a:r>
              <a:rPr lang="en-US" sz="1000">
                <a:latin typeface="Arial" charset="0"/>
              </a:rPr>
              <a:t> 	- undefined quantities (too much, some, a lot, large amount)</a:t>
            </a:r>
          </a:p>
          <a:p>
            <a:pPr lvl="2"/>
            <a:r>
              <a:rPr lang="en-US" sz="1000">
                <a:latin typeface="Arial" charset="0"/>
              </a:rPr>
              <a:t>	- unsupported qualities (nervous, demanding, irritating, disturbed, manipulative, 							alcoholic, incompetent)</a:t>
            </a:r>
          </a:p>
          <a:p>
            <a:pPr lvl="2"/>
            <a:r>
              <a:rPr lang="en-US" sz="1000">
                <a:latin typeface="Arial" charset="0"/>
              </a:rPr>
              <a:t>	- objective basis for judgments (patient improving –NEED to add observations to qualify j							judgment)</a:t>
            </a:r>
          </a:p>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1ABC68-6337-4B03-AD87-B9C8C848B702}" type="slidenum">
              <a:rPr lang="en-US"/>
              <a:pPr/>
              <a:t>9</a:t>
            </a:fld>
            <a:endParaRPr lang="en-US"/>
          </a:p>
        </p:txBody>
      </p:sp>
      <p:sp>
        <p:nvSpPr>
          <p:cNvPr id="483330" name="Rectangle 2"/>
          <p:cNvSpPr>
            <a:spLocks noGrp="1" noRot="1" noChangeAspect="1" noChangeArrowheads="1" noTextEdit="1"/>
          </p:cNvSpPr>
          <p:nvPr>
            <p:ph type="sldImg"/>
          </p:nvPr>
        </p:nvSpPr>
        <p:spPr>
          <a:ln/>
        </p:spPr>
      </p:sp>
      <p:sp>
        <p:nvSpPr>
          <p:cNvPr id="483331" name="Rectangle 3"/>
          <p:cNvSpPr>
            <a:spLocks noGrp="1" noChangeArrowheads="1"/>
          </p:cNvSpPr>
          <p:nvPr>
            <p:ph type="body" idx="1"/>
          </p:nvPr>
        </p:nvSpPr>
        <p:spPr/>
        <p:txBody>
          <a:bodyPr/>
          <a:lstStyle/>
          <a:p>
            <a:r>
              <a:rPr lang="en-US">
                <a:latin typeface="Arial" charset="0"/>
              </a:rPr>
              <a:t>Client’s progress</a:t>
            </a:r>
          </a:p>
          <a:p>
            <a:r>
              <a:rPr lang="en-US">
                <a:latin typeface="Arial" charset="0"/>
              </a:rPr>
              <a:t>Significant observations/information</a:t>
            </a:r>
          </a:p>
          <a:p>
            <a:r>
              <a:rPr lang="en-US">
                <a:latin typeface="Arial" charset="0"/>
              </a:rPr>
              <a:t>Correct spelling and grammar </a:t>
            </a:r>
          </a:p>
          <a:p>
            <a:r>
              <a:rPr lang="en-US">
                <a:latin typeface="Arial" charset="0"/>
              </a:rPr>
              <a:t>Be brief, concise, short succinct sentences or phrases</a:t>
            </a:r>
          </a:p>
          <a:p>
            <a:r>
              <a:rPr lang="en-US">
                <a:latin typeface="Arial" charset="0"/>
              </a:rPr>
              <a:t>Consistent in style and format to comply with agency policies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14050" name="Rectangle 2"/>
          <p:cNvSpPr>
            <a:spLocks noGrp="1" noChangeArrowheads="1"/>
          </p:cNvSpPr>
          <p:nvPr>
            <p:ph type="subTitle" idx="1"/>
          </p:nvPr>
        </p:nvSpPr>
        <p:spPr>
          <a:xfrm>
            <a:off x="2286000" y="3581400"/>
            <a:ext cx="5638800" cy="1905000"/>
          </a:xfrm>
        </p:spPr>
        <p:txBody>
          <a:bodyPr/>
          <a:lstStyle>
            <a:lvl1pPr marL="0" indent="0">
              <a:buFont typeface="Wingdings" pitchFamily="1" charset="2"/>
              <a:buNone/>
              <a:defRPr/>
            </a:lvl1pPr>
          </a:lstStyle>
          <a:p>
            <a:r>
              <a:rPr lang="en-US"/>
              <a:t>Click to edit Master subtitle style</a:t>
            </a:r>
          </a:p>
        </p:txBody>
      </p:sp>
      <p:sp>
        <p:nvSpPr>
          <p:cNvPr id="514051" name="Rectangle 3"/>
          <p:cNvSpPr>
            <a:spLocks noGrp="1" noChangeArrowheads="1"/>
          </p:cNvSpPr>
          <p:nvPr>
            <p:ph type="dt" sz="half" idx="2"/>
          </p:nvPr>
        </p:nvSpPr>
        <p:spPr>
          <a:xfrm>
            <a:off x="685800" y="6248400"/>
            <a:ext cx="1905000" cy="457200"/>
          </a:xfrm>
        </p:spPr>
        <p:txBody>
          <a:bodyPr/>
          <a:lstStyle>
            <a:lvl1pPr>
              <a:defRPr/>
            </a:lvl1pPr>
          </a:lstStyle>
          <a:p>
            <a:endParaRPr lang="en-US"/>
          </a:p>
        </p:txBody>
      </p:sp>
      <p:sp>
        <p:nvSpPr>
          <p:cNvPr id="514052" name="Rectangle 4"/>
          <p:cNvSpPr>
            <a:spLocks noGrp="1" noChangeArrowheads="1"/>
          </p:cNvSpPr>
          <p:nvPr>
            <p:ph type="ftr" sz="quarter" idx="3"/>
          </p:nvPr>
        </p:nvSpPr>
        <p:spPr>
          <a:xfrm>
            <a:off x="3124200" y="6248400"/>
            <a:ext cx="2895600" cy="457200"/>
          </a:xfrm>
        </p:spPr>
        <p:txBody>
          <a:bodyPr/>
          <a:lstStyle>
            <a:lvl1pPr>
              <a:defRPr/>
            </a:lvl1pPr>
          </a:lstStyle>
          <a:p>
            <a:endParaRPr lang="en-US"/>
          </a:p>
        </p:txBody>
      </p:sp>
      <p:sp>
        <p:nvSpPr>
          <p:cNvPr id="514053" name="Rectangle 5"/>
          <p:cNvSpPr>
            <a:spLocks noGrp="1" noChangeArrowheads="1"/>
          </p:cNvSpPr>
          <p:nvPr>
            <p:ph type="sldNum" sz="quarter" idx="4"/>
          </p:nvPr>
        </p:nvSpPr>
        <p:spPr>
          <a:xfrm>
            <a:off x="6553200" y="6248400"/>
            <a:ext cx="1905000" cy="457200"/>
          </a:xfrm>
        </p:spPr>
        <p:txBody>
          <a:bodyPr/>
          <a:lstStyle>
            <a:lvl1pPr>
              <a:defRPr/>
            </a:lvl1pPr>
          </a:lstStyle>
          <a:p>
            <a:fld id="{8FD55528-F8C7-4C26-AFAC-2E49E5B3263D}" type="slidenum">
              <a:rPr lang="en-US"/>
              <a:pPr/>
              <a:t>‹#›</a:t>
            </a:fld>
            <a:endParaRPr lang="en-US"/>
          </a:p>
        </p:txBody>
      </p:sp>
      <p:grpSp>
        <p:nvGrpSpPr>
          <p:cNvPr id="514054" name="Group 6"/>
          <p:cNvGrpSpPr>
            <a:grpSpLocks/>
          </p:cNvGrpSpPr>
          <p:nvPr/>
        </p:nvGrpSpPr>
        <p:grpSpPr bwMode="auto">
          <a:xfrm>
            <a:off x="0" y="914400"/>
            <a:ext cx="8686800" cy="2514600"/>
            <a:chOff x="0" y="576"/>
            <a:chExt cx="5472" cy="1584"/>
          </a:xfrm>
        </p:grpSpPr>
        <p:sp>
          <p:nvSpPr>
            <p:cNvPr id="514055" name="Oval 7"/>
            <p:cNvSpPr>
              <a:spLocks noChangeArrowheads="1"/>
            </p:cNvSpPr>
            <p:nvPr/>
          </p:nvSpPr>
          <p:spPr bwMode="auto">
            <a:xfrm>
              <a:off x="144" y="576"/>
              <a:ext cx="1584" cy="1584"/>
            </a:xfrm>
            <a:prstGeom prst="ellipse">
              <a:avLst/>
            </a:prstGeom>
            <a:noFill/>
            <a:ln w="12700">
              <a:solidFill>
                <a:schemeClr val="accent1"/>
              </a:solidFill>
              <a:round/>
              <a:headEnd/>
              <a:tailEnd/>
            </a:ln>
            <a:effectLst/>
          </p:spPr>
          <p:txBody>
            <a:bodyPr wrap="none" anchor="ctr"/>
            <a:lstStyle/>
            <a:p>
              <a:pPr algn="ctr" eaLnBrk="1" hangingPunct="1"/>
              <a:endParaRPr lang="en-US"/>
            </a:p>
          </p:txBody>
        </p:sp>
        <p:sp>
          <p:nvSpPr>
            <p:cNvPr id="514056" name="Rectangle 8"/>
            <p:cNvSpPr>
              <a:spLocks noChangeArrowheads="1"/>
            </p:cNvSpPr>
            <p:nvPr/>
          </p:nvSpPr>
          <p:spPr bwMode="hidden">
            <a:xfrm>
              <a:off x="0" y="1056"/>
              <a:ext cx="2976" cy="720"/>
            </a:xfrm>
            <a:prstGeom prst="rect">
              <a:avLst/>
            </a:prstGeom>
            <a:solidFill>
              <a:schemeClr val="accent2"/>
            </a:solidFill>
            <a:ln w="9525">
              <a:noFill/>
              <a:miter lim="800000"/>
              <a:headEnd/>
              <a:tailEnd/>
            </a:ln>
            <a:effectLst/>
          </p:spPr>
          <p:txBody>
            <a:bodyPr wrap="none" anchor="ctr"/>
            <a:lstStyle/>
            <a:p>
              <a:pPr algn="ctr" eaLnBrk="1" hangingPunct="1"/>
              <a:endParaRPr lang="en-US" sz="2400">
                <a:latin typeface="Times New Roman" pitchFamily="1" charset="0"/>
              </a:endParaRPr>
            </a:p>
          </p:txBody>
        </p:sp>
        <p:sp>
          <p:nvSpPr>
            <p:cNvPr id="514057" name="Rectangle 9"/>
            <p:cNvSpPr>
              <a:spLocks noChangeArrowheads="1"/>
            </p:cNvSpPr>
            <p:nvPr/>
          </p:nvSpPr>
          <p:spPr bwMode="hidden">
            <a:xfrm>
              <a:off x="2496" y="1056"/>
              <a:ext cx="2976" cy="72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lang="en-US" sz="2400">
                <a:latin typeface="Times New Roman" pitchFamily="1" charset="0"/>
              </a:endParaRPr>
            </a:p>
          </p:txBody>
        </p:sp>
        <p:sp>
          <p:nvSpPr>
            <p:cNvPr id="514058" name="Freeform 10"/>
            <p:cNvSpPr>
              <a:spLocks noChangeArrowheads="1"/>
            </p:cNvSpPr>
            <p:nvPr/>
          </p:nvSpPr>
          <p:spPr bwMode="auto">
            <a:xfrm>
              <a:off x="384" y="960"/>
              <a:ext cx="144" cy="913"/>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endParaRPr lang="en-US"/>
            </a:p>
          </p:txBody>
        </p:sp>
        <p:sp>
          <p:nvSpPr>
            <p:cNvPr id="514059" name="Freeform 11"/>
            <p:cNvSpPr>
              <a:spLocks noChangeArrowheads="1"/>
            </p:cNvSpPr>
            <p:nvPr/>
          </p:nvSpPr>
          <p:spPr bwMode="auto">
            <a:xfrm>
              <a:off x="4944" y="762"/>
              <a:ext cx="165" cy="864"/>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endParaRPr lang="en-US"/>
            </a:p>
          </p:txBody>
        </p:sp>
      </p:grpSp>
      <p:sp>
        <p:nvSpPr>
          <p:cNvPr id="514060" name="Rectangle 12"/>
          <p:cNvSpPr>
            <a:spLocks noGrp="1" noChangeArrowheads="1"/>
          </p:cNvSpPr>
          <p:nvPr>
            <p:ph type="ctrTitle"/>
          </p:nvPr>
        </p:nvSpPr>
        <p:spPr>
          <a:xfrm>
            <a:off x="838200" y="1443038"/>
            <a:ext cx="7086600" cy="1600200"/>
          </a:xfrm>
        </p:spPr>
        <p:txBody>
          <a:bodyPr anchor="ctr"/>
          <a:lstStyle>
            <a:lvl1pPr>
              <a:defRPr/>
            </a:lvl1pPr>
          </a:lstStyle>
          <a:p>
            <a:r>
              <a:rPr lang="en-US"/>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4A2AF20-31D0-47E4-BB52-911476142716}"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1313" y="96838"/>
            <a:ext cx="1919287" cy="5999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31863" y="96838"/>
            <a:ext cx="5607050" cy="5999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4D4B00C-5EC1-47F0-ACFC-5D56520C66B6}"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B78ACCB-F385-4DD7-9709-F6A553F9E9F7}"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078A1AB-E938-460C-B348-5B6267075C95}"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49325" y="1981200"/>
            <a:ext cx="3754438"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56163" y="1981200"/>
            <a:ext cx="375443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8E1E702-8375-4FF4-864F-6A4CF238E6C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7DBB714-FE5E-4778-AC21-B8858F9DABFF}"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6CAC8A7C-5D60-4523-8304-D74BAB482D2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CD3AA2AA-80E1-421D-B329-7CA1FF93D4C3}"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F841B70-A9D0-403A-AD2C-E2DC6453BE83}"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A95CFF5-5EF1-4F5C-A2F6-2063608DC974}"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3026" name="Rectangle 2"/>
          <p:cNvSpPr>
            <a:spLocks noChangeArrowheads="1"/>
          </p:cNvSpPr>
          <p:nvPr/>
        </p:nvSpPr>
        <p:spPr bwMode="auto">
          <a:xfrm>
            <a:off x="0" y="1377950"/>
            <a:ext cx="2133600" cy="101600"/>
          </a:xfrm>
          <a:prstGeom prst="rect">
            <a:avLst/>
          </a:prstGeom>
          <a:solidFill>
            <a:schemeClr val="accent2"/>
          </a:solidFill>
          <a:ln w="9525">
            <a:noFill/>
            <a:miter lim="800000"/>
            <a:headEnd/>
            <a:tailEnd/>
          </a:ln>
          <a:effectLst/>
        </p:spPr>
        <p:txBody>
          <a:bodyPr wrap="none" anchor="ctr"/>
          <a:lstStyle/>
          <a:p>
            <a:pPr algn="ctr" eaLnBrk="1" hangingPunct="1"/>
            <a:endParaRPr lang="en-US" sz="2400">
              <a:latin typeface="Times New Roman" pitchFamily="1" charset="0"/>
            </a:endParaRPr>
          </a:p>
        </p:txBody>
      </p:sp>
      <p:sp>
        <p:nvSpPr>
          <p:cNvPr id="513027" name="Rectangle 3"/>
          <p:cNvSpPr>
            <a:spLocks noChangeArrowheads="1"/>
          </p:cNvSpPr>
          <p:nvPr/>
        </p:nvSpPr>
        <p:spPr bwMode="auto">
          <a:xfrm>
            <a:off x="1447800" y="1377950"/>
            <a:ext cx="7239000" cy="10160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lang="en-US" sz="2400">
              <a:latin typeface="Times New Roman" pitchFamily="1" charset="0"/>
            </a:endParaRPr>
          </a:p>
        </p:txBody>
      </p:sp>
      <p:sp>
        <p:nvSpPr>
          <p:cNvPr id="513028" name="Rectangle 4"/>
          <p:cNvSpPr>
            <a:spLocks noGrp="1" noChangeArrowheads="1"/>
          </p:cNvSpPr>
          <p:nvPr>
            <p:ph type="title"/>
          </p:nvPr>
        </p:nvSpPr>
        <p:spPr bwMode="auto">
          <a:xfrm>
            <a:off x="931863" y="96838"/>
            <a:ext cx="7158037" cy="14128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513029" name="Rectangle 5"/>
          <p:cNvSpPr>
            <a:spLocks noGrp="1" noChangeArrowheads="1"/>
          </p:cNvSpPr>
          <p:nvPr>
            <p:ph type="body" idx="1"/>
          </p:nvPr>
        </p:nvSpPr>
        <p:spPr bwMode="auto">
          <a:xfrm>
            <a:off x="949325" y="1981200"/>
            <a:ext cx="7661275"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3030" name="Rectangle 6"/>
          <p:cNvSpPr>
            <a:spLocks noGrp="1" noChangeArrowheads="1"/>
          </p:cNvSpPr>
          <p:nvPr>
            <p:ph type="dt" sz="half" idx="2"/>
          </p:nvPr>
        </p:nvSpPr>
        <p:spPr bwMode="auto">
          <a:xfrm>
            <a:off x="94615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vl1pPr>
          </a:lstStyle>
          <a:p>
            <a:endParaRPr lang="en-US"/>
          </a:p>
        </p:txBody>
      </p:sp>
      <p:sp>
        <p:nvSpPr>
          <p:cNvPr id="513031" name="Rectangle 7"/>
          <p:cNvSpPr>
            <a:spLocks noGrp="1" noChangeArrowheads="1"/>
          </p:cNvSpPr>
          <p:nvPr>
            <p:ph type="ftr" sz="quarter" idx="3"/>
          </p:nvPr>
        </p:nvSpPr>
        <p:spPr bwMode="auto">
          <a:xfrm>
            <a:off x="33528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p>
        </p:txBody>
      </p:sp>
      <p:sp>
        <p:nvSpPr>
          <p:cNvPr id="513032" name="Rectangle 8"/>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fld id="{4E8F8BCB-41EF-4D6B-AD19-ADDBA8C217E3}" type="slidenum">
              <a:rPr lang="en-US"/>
              <a:pPr/>
              <a:t>‹#›</a:t>
            </a:fld>
            <a:endParaRPr lang="en-US"/>
          </a:p>
        </p:txBody>
      </p:sp>
      <p:sp>
        <p:nvSpPr>
          <p:cNvPr id="513033" name="Freeform 9"/>
          <p:cNvSpPr>
            <a:spLocks noChangeArrowheads="1"/>
          </p:cNvSpPr>
          <p:nvPr/>
        </p:nvSpPr>
        <p:spPr bwMode="auto">
          <a:xfrm>
            <a:off x="838200" y="561975"/>
            <a:ext cx="152400" cy="1066800"/>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endParaRPr lang="en-US"/>
          </a:p>
        </p:txBody>
      </p:sp>
      <p:sp>
        <p:nvSpPr>
          <p:cNvPr id="513034" name="Freeform 10"/>
          <p:cNvSpPr>
            <a:spLocks noChangeArrowheads="1"/>
          </p:cNvSpPr>
          <p:nvPr/>
        </p:nvSpPr>
        <p:spPr bwMode="auto">
          <a:xfrm>
            <a:off x="8262938" y="269875"/>
            <a:ext cx="152400" cy="1073150"/>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endParaRPr lang="en-US"/>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xStyles>
    <p:titleStyle>
      <a:lvl1pPr algn="l" rtl="0" fontAlgn="base">
        <a:spcBef>
          <a:spcPct val="0"/>
        </a:spcBef>
        <a:spcAft>
          <a:spcPct val="0"/>
        </a:spcAft>
        <a:defRPr sz="4000">
          <a:solidFill>
            <a:schemeClr val="tx2"/>
          </a:solidFill>
          <a:latin typeface="+mj-lt"/>
          <a:ea typeface="+mj-ea"/>
          <a:cs typeface="+mj-cs"/>
        </a:defRPr>
      </a:lvl1pPr>
      <a:lvl2pPr algn="l" rtl="0" fontAlgn="base">
        <a:spcBef>
          <a:spcPct val="0"/>
        </a:spcBef>
        <a:spcAft>
          <a:spcPct val="0"/>
        </a:spcAft>
        <a:defRPr sz="4000">
          <a:solidFill>
            <a:schemeClr val="tx2"/>
          </a:solidFill>
          <a:latin typeface="Arial" charset="0"/>
        </a:defRPr>
      </a:lvl2pPr>
      <a:lvl3pPr algn="l" rtl="0" fontAlgn="base">
        <a:spcBef>
          <a:spcPct val="0"/>
        </a:spcBef>
        <a:spcAft>
          <a:spcPct val="0"/>
        </a:spcAft>
        <a:defRPr sz="4000">
          <a:solidFill>
            <a:schemeClr val="tx2"/>
          </a:solidFill>
          <a:latin typeface="Arial" charset="0"/>
        </a:defRPr>
      </a:lvl3pPr>
      <a:lvl4pPr algn="l" rtl="0" fontAlgn="base">
        <a:spcBef>
          <a:spcPct val="0"/>
        </a:spcBef>
        <a:spcAft>
          <a:spcPct val="0"/>
        </a:spcAft>
        <a:defRPr sz="4000">
          <a:solidFill>
            <a:schemeClr val="tx2"/>
          </a:solidFill>
          <a:latin typeface="Arial" charset="0"/>
        </a:defRPr>
      </a:lvl4pPr>
      <a:lvl5pPr algn="l" rtl="0" fontAlgn="base">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447675" indent="-447675" algn="l" rtl="0" fontAlgn="base">
        <a:spcBef>
          <a:spcPct val="20000"/>
        </a:spcBef>
        <a:spcAft>
          <a:spcPct val="0"/>
        </a:spcAft>
        <a:buClr>
          <a:schemeClr val="accent1"/>
        </a:buClr>
        <a:buSzPct val="70000"/>
        <a:buFont typeface="Wingdings" pitchFamily="1" charset="2"/>
        <a:buChar char="n"/>
        <a:defRPr sz="3200">
          <a:solidFill>
            <a:schemeClr val="tx1"/>
          </a:solidFill>
          <a:latin typeface="+mn-lt"/>
          <a:ea typeface="+mn-ea"/>
          <a:cs typeface="+mn-cs"/>
        </a:defRPr>
      </a:lvl1pPr>
      <a:lvl2pPr marL="889000" indent="-439738" algn="l" rtl="0" fontAlgn="base">
        <a:spcBef>
          <a:spcPct val="20000"/>
        </a:spcBef>
        <a:spcAft>
          <a:spcPct val="0"/>
        </a:spcAft>
        <a:buClr>
          <a:schemeClr val="hlink"/>
        </a:buClr>
        <a:buSzPct val="65000"/>
        <a:buFont typeface="Wingdings" pitchFamily="1" charset="2"/>
        <a:buChar char="¡"/>
        <a:defRPr sz="2800">
          <a:solidFill>
            <a:schemeClr val="tx1"/>
          </a:solidFill>
          <a:latin typeface="+mn-lt"/>
        </a:defRPr>
      </a:lvl2pPr>
      <a:lvl3pPr marL="1293813" indent="-403225" algn="l" rtl="0" fontAlgn="base">
        <a:spcBef>
          <a:spcPct val="20000"/>
        </a:spcBef>
        <a:spcAft>
          <a:spcPct val="0"/>
        </a:spcAft>
        <a:buClr>
          <a:schemeClr val="accent1"/>
        </a:buClr>
        <a:buSzPct val="70000"/>
        <a:buFont typeface="Wingdings" pitchFamily="1" charset="2"/>
        <a:buChar char="n"/>
        <a:defRPr sz="2400">
          <a:solidFill>
            <a:schemeClr val="tx1"/>
          </a:solidFill>
          <a:latin typeface="+mn-lt"/>
        </a:defRPr>
      </a:lvl3pPr>
      <a:lvl4pPr marL="1681163" indent="-385763" algn="l" rtl="0" fontAlgn="base">
        <a:spcBef>
          <a:spcPct val="20000"/>
        </a:spcBef>
        <a:spcAft>
          <a:spcPct val="0"/>
        </a:spcAft>
        <a:buClr>
          <a:schemeClr val="hlink"/>
        </a:buClr>
        <a:buSzPct val="75000"/>
        <a:buFont typeface="Wingdings" pitchFamily="1" charset="2"/>
        <a:buChar char="¡"/>
        <a:defRPr sz="2000">
          <a:solidFill>
            <a:schemeClr val="tx1"/>
          </a:solidFill>
          <a:latin typeface="+mn-lt"/>
        </a:defRPr>
      </a:lvl4pPr>
      <a:lvl5pPr marL="2070100" indent="-387350" algn="l" rtl="0" fontAlgn="base">
        <a:spcBef>
          <a:spcPct val="20000"/>
        </a:spcBef>
        <a:spcAft>
          <a:spcPct val="0"/>
        </a:spcAft>
        <a:buClr>
          <a:schemeClr val="accent1"/>
        </a:buClr>
        <a:buSzPct val="70000"/>
        <a:buFont typeface="Wingdings" pitchFamily="1" charset="2"/>
        <a:buChar char="n"/>
        <a:defRPr sz="2000">
          <a:solidFill>
            <a:schemeClr val="tx1"/>
          </a:solidFill>
          <a:latin typeface="+mn-lt"/>
        </a:defRPr>
      </a:lvl5pPr>
      <a:lvl6pPr marL="2527300" indent="-387350" algn="l" rtl="0" fontAlgn="base">
        <a:spcBef>
          <a:spcPct val="20000"/>
        </a:spcBef>
        <a:spcAft>
          <a:spcPct val="0"/>
        </a:spcAft>
        <a:buClr>
          <a:schemeClr val="accent1"/>
        </a:buClr>
        <a:buSzPct val="70000"/>
        <a:buFont typeface="Wingdings" pitchFamily="1" charset="2"/>
        <a:buChar char="n"/>
        <a:defRPr sz="2000">
          <a:solidFill>
            <a:schemeClr val="tx1"/>
          </a:solidFill>
          <a:latin typeface="+mn-lt"/>
        </a:defRPr>
      </a:lvl6pPr>
      <a:lvl7pPr marL="2984500" indent="-387350" algn="l" rtl="0" fontAlgn="base">
        <a:spcBef>
          <a:spcPct val="20000"/>
        </a:spcBef>
        <a:spcAft>
          <a:spcPct val="0"/>
        </a:spcAft>
        <a:buClr>
          <a:schemeClr val="accent1"/>
        </a:buClr>
        <a:buSzPct val="70000"/>
        <a:buFont typeface="Wingdings" pitchFamily="1" charset="2"/>
        <a:buChar char="n"/>
        <a:defRPr sz="2000">
          <a:solidFill>
            <a:schemeClr val="tx1"/>
          </a:solidFill>
          <a:latin typeface="+mn-lt"/>
        </a:defRPr>
      </a:lvl7pPr>
      <a:lvl8pPr marL="3441700" indent="-387350" algn="l" rtl="0" fontAlgn="base">
        <a:spcBef>
          <a:spcPct val="20000"/>
        </a:spcBef>
        <a:spcAft>
          <a:spcPct val="0"/>
        </a:spcAft>
        <a:buClr>
          <a:schemeClr val="accent1"/>
        </a:buClr>
        <a:buSzPct val="70000"/>
        <a:buFont typeface="Wingdings" pitchFamily="1" charset="2"/>
        <a:buChar char="n"/>
        <a:defRPr sz="2000">
          <a:solidFill>
            <a:schemeClr val="tx1"/>
          </a:solidFill>
          <a:latin typeface="+mn-lt"/>
        </a:defRPr>
      </a:lvl8pPr>
      <a:lvl9pPr marL="3898900" indent="-387350" algn="l" rtl="0" fontAlgn="base">
        <a:spcBef>
          <a:spcPct val="20000"/>
        </a:spcBef>
        <a:spcAft>
          <a:spcPct val="0"/>
        </a:spcAft>
        <a:buClr>
          <a:schemeClr val="accent1"/>
        </a:buClr>
        <a:buSzPct val="70000"/>
        <a:buFont typeface="Wingdings" pitchFamily="1"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650" name="Rectangle 2"/>
          <p:cNvSpPr>
            <a:spLocks noGrp="1" noChangeArrowheads="1"/>
          </p:cNvSpPr>
          <p:nvPr>
            <p:ph type="ctrTitle"/>
          </p:nvPr>
        </p:nvSpPr>
        <p:spPr>
          <a:xfrm>
            <a:off x="762000" y="762000"/>
            <a:ext cx="7620000" cy="609600"/>
          </a:xfrm>
        </p:spPr>
        <p:txBody>
          <a:bodyPr/>
          <a:lstStyle/>
          <a:p>
            <a:r>
              <a:rPr lang="en-US"/>
              <a:t>NURSING PROCESS</a:t>
            </a:r>
          </a:p>
        </p:txBody>
      </p:sp>
      <p:sp>
        <p:nvSpPr>
          <p:cNvPr id="411651" name="Rectangle 3"/>
          <p:cNvSpPr>
            <a:spLocks noGrp="1" noChangeArrowheads="1"/>
          </p:cNvSpPr>
          <p:nvPr>
            <p:ph type="subTitle" idx="1"/>
          </p:nvPr>
        </p:nvSpPr>
        <p:spPr>
          <a:xfrm>
            <a:off x="762000" y="2209800"/>
            <a:ext cx="7620000" cy="4038600"/>
          </a:xfrm>
        </p:spPr>
        <p:txBody>
          <a:bodyPr/>
          <a:lstStyle/>
          <a:p>
            <a:pPr algn="ctr"/>
            <a:r>
              <a:rPr lang="en-US" dirty="0"/>
              <a:t>Chapter 7</a:t>
            </a:r>
          </a:p>
          <a:p>
            <a:pPr algn="ctr"/>
            <a:r>
              <a:rPr lang="en-US" sz="3600" dirty="0"/>
              <a:t>The Nursing Process:  </a:t>
            </a:r>
          </a:p>
          <a:p>
            <a:pPr algn="ctr"/>
            <a:r>
              <a:rPr lang="en-US" sz="3600" dirty="0"/>
              <a:t>Documenting the Nursing Process</a:t>
            </a:r>
          </a:p>
          <a:p>
            <a:pPr algn="ctr"/>
            <a:endParaRPr lang="en-US" dirty="0"/>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838200" y="636588"/>
            <a:ext cx="7158038" cy="658812"/>
          </a:xfrm>
        </p:spPr>
        <p:txBody>
          <a:bodyPr/>
          <a:lstStyle/>
          <a:p>
            <a:r>
              <a:rPr lang="en-US" sz="3600" dirty="0" smtClean="0"/>
              <a:t>Possible Formats of Note </a:t>
            </a:r>
            <a:r>
              <a:rPr lang="en-US" sz="3600" dirty="0"/>
              <a:t>/ Entry</a:t>
            </a:r>
          </a:p>
        </p:txBody>
      </p:sp>
      <p:sp>
        <p:nvSpPr>
          <p:cNvPr id="430083" name="Rectangle 3"/>
          <p:cNvSpPr>
            <a:spLocks noGrp="1" noChangeArrowheads="1"/>
          </p:cNvSpPr>
          <p:nvPr>
            <p:ph type="body" idx="1"/>
          </p:nvPr>
        </p:nvSpPr>
        <p:spPr>
          <a:xfrm>
            <a:off x="457200" y="1447800"/>
            <a:ext cx="8686800" cy="4648200"/>
          </a:xfrm>
        </p:spPr>
        <p:txBody>
          <a:bodyPr/>
          <a:lstStyle/>
          <a:p>
            <a:pPr>
              <a:lnSpc>
                <a:spcPct val="90000"/>
              </a:lnSpc>
            </a:pPr>
            <a:r>
              <a:rPr lang="en-US" sz="2400" dirty="0"/>
              <a:t>Block notes (single entry covering entire shift)</a:t>
            </a:r>
          </a:p>
          <a:p>
            <a:pPr>
              <a:lnSpc>
                <a:spcPct val="90000"/>
              </a:lnSpc>
            </a:pPr>
            <a:r>
              <a:rPr lang="en-US" sz="2400" dirty="0"/>
              <a:t>Narrative timed notes (date, time, and event)</a:t>
            </a:r>
          </a:p>
          <a:p>
            <a:pPr>
              <a:lnSpc>
                <a:spcPct val="90000"/>
              </a:lnSpc>
            </a:pPr>
            <a:r>
              <a:rPr lang="en-US" sz="2400" dirty="0"/>
              <a:t>Charting by exception </a:t>
            </a:r>
          </a:p>
          <a:p>
            <a:pPr>
              <a:lnSpc>
                <a:spcPct val="90000"/>
              </a:lnSpc>
            </a:pPr>
            <a:r>
              <a:rPr lang="en-US" sz="2400" dirty="0"/>
              <a:t>Problem-oriented medical record (POMR)</a:t>
            </a:r>
          </a:p>
          <a:p>
            <a:pPr lvl="1">
              <a:lnSpc>
                <a:spcPct val="90000"/>
              </a:lnSpc>
            </a:pPr>
            <a:r>
              <a:rPr lang="en-US" sz="2000" dirty="0"/>
              <a:t>Subjective/objective/analysis/plan (SOAP)</a:t>
            </a:r>
          </a:p>
          <a:p>
            <a:pPr lvl="1">
              <a:lnSpc>
                <a:spcPct val="90000"/>
              </a:lnSpc>
            </a:pPr>
            <a:r>
              <a:rPr lang="en-US" sz="2000" dirty="0"/>
              <a:t>Subjective/objective/analysis/plan/ implementation/ evaluation/revision (SOAPIER) </a:t>
            </a:r>
          </a:p>
          <a:p>
            <a:pPr lvl="1">
              <a:lnSpc>
                <a:spcPct val="90000"/>
              </a:lnSpc>
            </a:pPr>
            <a:r>
              <a:rPr lang="en-US" sz="2000" dirty="0"/>
              <a:t>Problem/intervention/evaluation (PIE)</a:t>
            </a:r>
          </a:p>
          <a:p>
            <a:pPr>
              <a:lnSpc>
                <a:spcPct val="90000"/>
              </a:lnSpc>
            </a:pPr>
            <a:r>
              <a:rPr lang="en-US" sz="2400" dirty="0"/>
              <a:t>Focus charting</a:t>
            </a:r>
          </a:p>
          <a:p>
            <a:pPr lvl="1">
              <a:lnSpc>
                <a:spcPct val="90000"/>
              </a:lnSpc>
            </a:pPr>
            <a:r>
              <a:rPr lang="en-US" sz="2000" dirty="0"/>
              <a:t>Data/action/response (DAR</a:t>
            </a:r>
            <a:r>
              <a:rPr lang="en-US" sz="2000" dirty="0" smtClean="0"/>
              <a:t>)</a:t>
            </a:r>
            <a:endParaRPr lang="en-US"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9236" name="Rectangle 4"/>
          <p:cNvSpPr>
            <a:spLocks noGrp="1" noChangeArrowheads="1"/>
          </p:cNvSpPr>
          <p:nvPr>
            <p:ph type="title"/>
          </p:nvPr>
        </p:nvSpPr>
        <p:spPr/>
        <p:txBody>
          <a:bodyPr/>
          <a:lstStyle/>
          <a:p>
            <a:r>
              <a:rPr lang="en-US"/>
              <a:t>Flow Sheets</a:t>
            </a:r>
          </a:p>
        </p:txBody>
      </p:sp>
      <p:sp>
        <p:nvSpPr>
          <p:cNvPr id="479237" name="Rectangle 5"/>
          <p:cNvSpPr>
            <a:spLocks noGrp="1" noChangeArrowheads="1"/>
          </p:cNvSpPr>
          <p:nvPr>
            <p:ph type="body" idx="1"/>
          </p:nvPr>
        </p:nvSpPr>
        <p:spPr/>
        <p:txBody>
          <a:bodyPr/>
          <a:lstStyle/>
          <a:p>
            <a:pPr>
              <a:lnSpc>
                <a:spcPct val="90000"/>
              </a:lnSpc>
            </a:pPr>
            <a:r>
              <a:rPr lang="en-US" dirty="0"/>
              <a:t>Graphic record (T,P,R,B/P, wt, etc.)</a:t>
            </a:r>
          </a:p>
          <a:p>
            <a:pPr>
              <a:lnSpc>
                <a:spcPct val="90000"/>
              </a:lnSpc>
            </a:pPr>
            <a:r>
              <a:rPr lang="en-US" dirty="0"/>
              <a:t>Fluid balance record (I&amp;O)</a:t>
            </a:r>
          </a:p>
          <a:p>
            <a:pPr>
              <a:lnSpc>
                <a:spcPct val="90000"/>
              </a:lnSpc>
            </a:pPr>
            <a:r>
              <a:rPr lang="en-US" dirty="0"/>
              <a:t>Medication record</a:t>
            </a:r>
          </a:p>
          <a:p>
            <a:pPr>
              <a:lnSpc>
                <a:spcPct val="90000"/>
              </a:lnSpc>
            </a:pPr>
            <a:r>
              <a:rPr lang="en-US" dirty="0"/>
              <a:t>Acuity form</a:t>
            </a:r>
          </a:p>
          <a:p>
            <a:pPr>
              <a:lnSpc>
                <a:spcPct val="90000"/>
              </a:lnSpc>
            </a:pPr>
            <a:r>
              <a:rPr lang="en-US" dirty="0"/>
              <a:t>Home healthcare documentation</a:t>
            </a:r>
          </a:p>
          <a:p>
            <a:pPr>
              <a:lnSpc>
                <a:spcPct val="90000"/>
              </a:lnSpc>
            </a:pPr>
            <a:r>
              <a:rPr lang="en-US" dirty="0" smtClean="0"/>
              <a:t>Seen in many settings (Often contains check boxes. Streamlined data)</a:t>
            </a:r>
            <a:endParaRPr lang="en-US" dirty="0"/>
          </a:p>
          <a:p>
            <a:pPr>
              <a:lnSpc>
                <a:spcPct val="90000"/>
              </a:lnSpc>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82" name="Rectangle 2"/>
          <p:cNvSpPr>
            <a:spLocks noGrp="1" noChangeArrowheads="1"/>
          </p:cNvSpPr>
          <p:nvPr>
            <p:ph type="title"/>
          </p:nvPr>
        </p:nvSpPr>
        <p:spPr/>
        <p:txBody>
          <a:bodyPr/>
          <a:lstStyle/>
          <a:p>
            <a:r>
              <a:rPr lang="en-US"/>
              <a:t>Reporting/Conferring</a:t>
            </a:r>
          </a:p>
        </p:txBody>
      </p:sp>
      <p:sp>
        <p:nvSpPr>
          <p:cNvPr id="481283" name="Rectangle 3"/>
          <p:cNvSpPr>
            <a:spLocks noGrp="1" noChangeArrowheads="1"/>
          </p:cNvSpPr>
          <p:nvPr>
            <p:ph type="body" idx="1"/>
          </p:nvPr>
        </p:nvSpPr>
        <p:spPr/>
        <p:txBody>
          <a:bodyPr/>
          <a:lstStyle/>
          <a:p>
            <a:r>
              <a:rPr lang="en-US"/>
              <a:t>Change of shift report</a:t>
            </a:r>
          </a:p>
          <a:p>
            <a:r>
              <a:rPr lang="en-US"/>
              <a:t>Telephone reports</a:t>
            </a:r>
          </a:p>
          <a:p>
            <a:r>
              <a:rPr lang="en-US"/>
              <a:t>Telephone orders</a:t>
            </a:r>
          </a:p>
          <a:p>
            <a:r>
              <a:rPr lang="en-US"/>
              <a:t>Transfer and discharge reports</a:t>
            </a:r>
          </a:p>
          <a:p>
            <a:r>
              <a:rPr lang="en-US"/>
              <a:t>Reports to family and significant others</a:t>
            </a:r>
          </a:p>
          <a:p>
            <a:r>
              <a:rPr lang="en-US"/>
              <a:t>Incident reports</a:t>
            </a:r>
          </a:p>
          <a:p>
            <a:r>
              <a:rPr lang="en-US"/>
              <a:t>Nursing care conference</a:t>
            </a:r>
          </a:p>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Take Home Points</a:t>
            </a:r>
            <a:endParaRPr lang="en-US" dirty="0"/>
          </a:p>
        </p:txBody>
      </p:sp>
      <p:sp>
        <p:nvSpPr>
          <p:cNvPr id="3" name="Content Placeholder 2"/>
          <p:cNvSpPr>
            <a:spLocks noGrp="1"/>
          </p:cNvSpPr>
          <p:nvPr>
            <p:ph idx="1"/>
          </p:nvPr>
        </p:nvSpPr>
        <p:spPr/>
        <p:txBody>
          <a:bodyPr/>
          <a:lstStyle/>
          <a:p>
            <a:r>
              <a:rPr lang="en-US" sz="2800" dirty="0" smtClean="0"/>
              <a:t>Documentation is written verification of nursing care provided</a:t>
            </a:r>
          </a:p>
          <a:p>
            <a:r>
              <a:rPr lang="en-US" sz="2800" dirty="0" smtClean="0"/>
              <a:t>Documentation should be brief and specific</a:t>
            </a:r>
          </a:p>
          <a:p>
            <a:r>
              <a:rPr lang="en-US" sz="2800" dirty="0" smtClean="0"/>
              <a:t>Documentation should follow facility policy regarding format</a:t>
            </a:r>
          </a:p>
          <a:p>
            <a:r>
              <a:rPr lang="en-US" sz="2800" dirty="0" smtClean="0"/>
              <a:t>Many different documentation formats exist</a:t>
            </a:r>
          </a:p>
          <a:p>
            <a:pPr>
              <a:buNone/>
            </a:pPr>
            <a:endParaRPr lang="en-US" sz="2800" dirty="0" smtClean="0"/>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solidFill>
                  <a:srgbClr val="FF0000"/>
                </a:solidFill>
              </a:rPr>
              <a:t>MOST OF ALL…….</a:t>
            </a:r>
            <a:endParaRPr lang="en-US" sz="4800" dirty="0">
              <a:solidFill>
                <a:srgbClr val="FF0000"/>
              </a:solidFill>
            </a:endParaRPr>
          </a:p>
        </p:txBody>
      </p:sp>
      <p:sp>
        <p:nvSpPr>
          <p:cNvPr id="3" name="Content Placeholder 2"/>
          <p:cNvSpPr>
            <a:spLocks noGrp="1"/>
          </p:cNvSpPr>
          <p:nvPr>
            <p:ph idx="1"/>
          </p:nvPr>
        </p:nvSpPr>
        <p:spPr/>
        <p:txBody>
          <a:bodyPr/>
          <a:lstStyle/>
          <a:p>
            <a:pPr algn="ctr">
              <a:buNone/>
            </a:pPr>
            <a:r>
              <a:rPr lang="en-US" b="1" i="1" dirty="0" smtClean="0"/>
              <a:t>KNOW WHAT YOU ARE DOCUMENTING AND WHY YOU ARE DOCUMENTING IT</a:t>
            </a:r>
          </a:p>
          <a:p>
            <a:pPr algn="ctr">
              <a:buNone/>
            </a:pPr>
            <a:endParaRPr lang="en-US" b="1" i="1" dirty="0"/>
          </a:p>
          <a:p>
            <a:pPr algn="ctr">
              <a:buNone/>
            </a:pPr>
            <a:r>
              <a:rPr lang="en-US" b="1" i="1" dirty="0" smtClean="0"/>
              <a:t>KNOW THE SIGNIFICANCE OF WHAT YOU ARE WRITING IN RELATION TO PATIENT CARE</a:t>
            </a:r>
            <a:endParaRPr lang="en-US" b="1" i="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8930" name="Rectangle 2"/>
          <p:cNvSpPr>
            <a:spLocks noGrp="1" noChangeArrowheads="1"/>
          </p:cNvSpPr>
          <p:nvPr>
            <p:ph type="title"/>
          </p:nvPr>
        </p:nvSpPr>
        <p:spPr>
          <a:xfrm>
            <a:off x="914400" y="34925"/>
            <a:ext cx="7158037" cy="1412875"/>
          </a:xfrm>
        </p:spPr>
        <p:txBody>
          <a:bodyPr/>
          <a:lstStyle/>
          <a:p>
            <a:r>
              <a:rPr lang="en-US" dirty="0" smtClean="0"/>
              <a:t>Reference</a:t>
            </a:r>
            <a:endParaRPr lang="en-US" dirty="0"/>
          </a:p>
        </p:txBody>
      </p:sp>
      <p:sp>
        <p:nvSpPr>
          <p:cNvPr id="508931" name="Rectangle 3"/>
          <p:cNvSpPr>
            <a:spLocks noGrp="1" noChangeArrowheads="1"/>
          </p:cNvSpPr>
          <p:nvPr>
            <p:ph type="body" idx="1"/>
          </p:nvPr>
        </p:nvSpPr>
        <p:spPr/>
        <p:txBody>
          <a:bodyPr/>
          <a:lstStyle/>
          <a:p>
            <a:r>
              <a:rPr lang="en-US" dirty="0" err="1"/>
              <a:t>Doenges</a:t>
            </a:r>
            <a:r>
              <a:rPr lang="en-US" dirty="0"/>
              <a:t>, M. E., &amp; </a:t>
            </a:r>
            <a:r>
              <a:rPr lang="en-US" dirty="0" err="1"/>
              <a:t>Moorhouse</a:t>
            </a:r>
            <a:r>
              <a:rPr lang="en-US" dirty="0"/>
              <a:t>, M. F. (</a:t>
            </a:r>
            <a:r>
              <a:rPr lang="en-US" dirty="0" smtClean="0"/>
              <a:t>2008). </a:t>
            </a:r>
            <a:r>
              <a:rPr lang="en-US" i="1" dirty="0"/>
              <a:t>Application of nursing process and</a:t>
            </a:r>
            <a:r>
              <a:rPr lang="en-US" dirty="0"/>
              <a:t> </a:t>
            </a:r>
            <a:r>
              <a:rPr lang="en-US" i="1" dirty="0"/>
              <a:t>nursing diagnosis: An interactive text for diagnostic reasoning</a:t>
            </a:r>
            <a:r>
              <a:rPr lang="en-US" dirty="0"/>
              <a:t> </a:t>
            </a:r>
            <a:r>
              <a:rPr lang="en-US" dirty="0" smtClean="0"/>
              <a:t>(5th </a:t>
            </a:r>
            <a:r>
              <a:rPr lang="en-US" dirty="0"/>
              <a:t>ed.). Philadelphia: F. A. Davis.</a:t>
            </a: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8146" name="Rectangle 2"/>
          <p:cNvSpPr>
            <a:spLocks noGrp="1" noChangeArrowheads="1"/>
          </p:cNvSpPr>
          <p:nvPr>
            <p:ph type="title"/>
          </p:nvPr>
        </p:nvSpPr>
        <p:spPr/>
        <p:txBody>
          <a:bodyPr/>
          <a:lstStyle/>
          <a:p>
            <a:r>
              <a:rPr lang="en-US" sz="3600"/>
              <a:t>Competencies for Ch 7: Documenting the Nursing Process</a:t>
            </a:r>
          </a:p>
        </p:txBody>
      </p:sp>
      <p:sp>
        <p:nvSpPr>
          <p:cNvPr id="518147" name="Rectangle 3"/>
          <p:cNvSpPr>
            <a:spLocks noGrp="1" noChangeArrowheads="1"/>
          </p:cNvSpPr>
          <p:nvPr>
            <p:ph type="body" idx="1"/>
          </p:nvPr>
        </p:nvSpPr>
        <p:spPr>
          <a:xfrm>
            <a:off x="990600" y="1600200"/>
            <a:ext cx="7661275" cy="4114800"/>
          </a:xfrm>
        </p:spPr>
        <p:txBody>
          <a:bodyPr/>
          <a:lstStyle/>
          <a:p>
            <a:pPr marL="609600" indent="-609600">
              <a:lnSpc>
                <a:spcPct val="80000"/>
              </a:lnSpc>
            </a:pPr>
            <a:r>
              <a:rPr lang="en-US" sz="2800" dirty="0"/>
              <a:t>By the end of this unit the student will:</a:t>
            </a:r>
          </a:p>
          <a:p>
            <a:pPr marL="982663" lvl="1" indent="-533400">
              <a:lnSpc>
                <a:spcPct val="80000"/>
              </a:lnSpc>
              <a:buFont typeface="Wingdings" pitchFamily="1" charset="2"/>
              <a:buAutoNum type="arabicPeriod"/>
            </a:pPr>
            <a:r>
              <a:rPr lang="en-US" sz="2400" dirty="0" smtClean="0"/>
              <a:t>List 7 functions </a:t>
            </a:r>
            <a:r>
              <a:rPr lang="en-US" sz="2400" dirty="0"/>
              <a:t>of progress notes</a:t>
            </a:r>
          </a:p>
          <a:p>
            <a:pPr marL="982663" lvl="1" indent="-533400">
              <a:lnSpc>
                <a:spcPct val="80000"/>
              </a:lnSpc>
              <a:buFont typeface="Wingdings" pitchFamily="1" charset="2"/>
              <a:buAutoNum type="arabicPeriod"/>
            </a:pPr>
            <a:r>
              <a:rPr lang="en-US" sz="2400" dirty="0" smtClean="0"/>
              <a:t>Demonstrate descriptive </a:t>
            </a:r>
            <a:r>
              <a:rPr lang="en-US" sz="2400" dirty="0"/>
              <a:t>note writing</a:t>
            </a:r>
          </a:p>
          <a:p>
            <a:pPr marL="982663" lvl="1" indent="-533400">
              <a:lnSpc>
                <a:spcPct val="80000"/>
              </a:lnSpc>
              <a:buFont typeface="Wingdings" pitchFamily="1" charset="2"/>
              <a:buAutoNum type="arabicPeriod"/>
            </a:pPr>
            <a:r>
              <a:rPr lang="en-US" sz="2400" dirty="0"/>
              <a:t>List 5 areas of content to include in a progress note</a:t>
            </a:r>
          </a:p>
          <a:p>
            <a:pPr marL="982663" lvl="1" indent="-533400">
              <a:lnSpc>
                <a:spcPct val="80000"/>
              </a:lnSpc>
              <a:buFont typeface="Wingdings" pitchFamily="1" charset="2"/>
              <a:buAutoNum type="arabicPeriod"/>
            </a:pPr>
            <a:r>
              <a:rPr lang="en-US" sz="2400" dirty="0"/>
              <a:t>D</a:t>
            </a:r>
            <a:r>
              <a:rPr lang="en-US" sz="2400" dirty="0" smtClean="0"/>
              <a:t>escribe </a:t>
            </a:r>
            <a:r>
              <a:rPr lang="en-US" sz="2400" dirty="0"/>
              <a:t>5 types or formats of progress notes</a:t>
            </a:r>
          </a:p>
          <a:p>
            <a:pPr marL="982663" lvl="1" indent="-533400">
              <a:lnSpc>
                <a:spcPct val="80000"/>
              </a:lnSpc>
              <a:buFont typeface="Wingdings" pitchFamily="1" charset="2"/>
              <a:buAutoNum type="arabicPeriod"/>
            </a:pPr>
            <a:r>
              <a:rPr lang="en-US" sz="2400" dirty="0" smtClean="0"/>
              <a:t>List items documented on </a:t>
            </a:r>
            <a:r>
              <a:rPr lang="en-US" sz="2400" dirty="0"/>
              <a:t>flow sheets</a:t>
            </a:r>
          </a:p>
          <a:p>
            <a:pPr marL="982663" lvl="1" indent="-533400">
              <a:lnSpc>
                <a:spcPct val="80000"/>
              </a:lnSpc>
              <a:buFont typeface="Wingdings" pitchFamily="1" charset="2"/>
              <a:buAutoNum type="arabicPeriod"/>
            </a:pPr>
            <a:r>
              <a:rPr lang="en-US" sz="2400" dirty="0" smtClean="0"/>
              <a:t>Describe purpose </a:t>
            </a:r>
            <a:r>
              <a:rPr lang="en-US" sz="2400" dirty="0"/>
              <a:t>and content of reporting and conferring</a:t>
            </a:r>
          </a:p>
          <a:p>
            <a:pPr marL="982663" lvl="1" indent="-533400">
              <a:lnSpc>
                <a:spcPct val="80000"/>
              </a:lnSpc>
            </a:pPr>
            <a:endParaRPr lang="en-US" sz="2000" dirty="0"/>
          </a:p>
          <a:p>
            <a:pPr marL="982663" lvl="1" indent="-533400">
              <a:lnSpc>
                <a:spcPct val="80000"/>
              </a:lnSpc>
            </a:pPr>
            <a:endParaRPr lang="en-US" sz="1200" dirty="0"/>
          </a:p>
          <a:p>
            <a:pPr marL="982663" lvl="1" indent="-533400">
              <a:lnSpc>
                <a:spcPct val="80000"/>
              </a:lnSpc>
            </a:pP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4962" name="Rectangle 2"/>
          <p:cNvSpPr>
            <a:spLocks noGrp="1" noChangeArrowheads="1"/>
          </p:cNvSpPr>
          <p:nvPr>
            <p:ph type="title"/>
          </p:nvPr>
        </p:nvSpPr>
        <p:spPr>
          <a:xfrm>
            <a:off x="914400" y="533400"/>
            <a:ext cx="7158038" cy="847725"/>
          </a:xfrm>
        </p:spPr>
        <p:txBody>
          <a:bodyPr/>
          <a:lstStyle/>
          <a:p>
            <a:r>
              <a:rPr lang="en-US"/>
              <a:t>Documentation</a:t>
            </a:r>
          </a:p>
        </p:txBody>
      </p:sp>
      <p:sp>
        <p:nvSpPr>
          <p:cNvPr id="424963" name="Rectangle 3"/>
          <p:cNvSpPr>
            <a:spLocks noGrp="1" noChangeArrowheads="1"/>
          </p:cNvSpPr>
          <p:nvPr>
            <p:ph type="body" idx="1"/>
          </p:nvPr>
        </p:nvSpPr>
        <p:spPr>
          <a:xfrm>
            <a:off x="1162050" y="2259013"/>
            <a:ext cx="7235825" cy="3810000"/>
          </a:xfrm>
        </p:spPr>
        <p:txBody>
          <a:bodyPr/>
          <a:lstStyle/>
          <a:p>
            <a:pPr marL="219075" indent="-219075"/>
            <a:r>
              <a:rPr lang="en-US" b="1" dirty="0"/>
              <a:t>Written, legal record of all pertinent interactions with the </a:t>
            </a:r>
            <a:r>
              <a:rPr lang="en-US" b="1" dirty="0" smtClean="0"/>
              <a:t>patient</a:t>
            </a:r>
          </a:p>
          <a:p>
            <a:pPr marL="219075" indent="-219075">
              <a:buNone/>
            </a:pPr>
            <a:endParaRPr lang="en-US" b="1" dirty="0" smtClean="0"/>
          </a:p>
          <a:p>
            <a:pPr marL="219075" indent="-219075"/>
            <a:r>
              <a:rPr lang="en-US" b="1" dirty="0" smtClean="0"/>
              <a:t>Provides a record of the nursing process used for delivery of individualized care</a:t>
            </a:r>
            <a:endParaRPr lang="en-US" b="1" dirty="0"/>
          </a:p>
          <a:p>
            <a:pPr marL="219075" indent="-219075"/>
            <a:endParaRPr lang="en-US" b="1" dirty="0"/>
          </a:p>
          <a:p>
            <a:pPr marL="219075" indent="-219075"/>
            <a:endParaRPr lang="en-US" sz="16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8210" name="Rectangle 2"/>
          <p:cNvSpPr>
            <a:spLocks noGrp="1" noChangeArrowheads="1"/>
          </p:cNvSpPr>
          <p:nvPr>
            <p:ph type="title"/>
          </p:nvPr>
        </p:nvSpPr>
        <p:spPr/>
        <p:txBody>
          <a:bodyPr/>
          <a:lstStyle/>
          <a:p>
            <a:r>
              <a:rPr lang="en-US"/>
              <a:t>Goals of documentation:</a:t>
            </a:r>
          </a:p>
        </p:txBody>
      </p:sp>
      <p:sp>
        <p:nvSpPr>
          <p:cNvPr id="478211" name="Rectangle 3"/>
          <p:cNvSpPr>
            <a:spLocks noGrp="1" noChangeArrowheads="1"/>
          </p:cNvSpPr>
          <p:nvPr>
            <p:ph type="body" idx="1"/>
          </p:nvPr>
        </p:nvSpPr>
        <p:spPr/>
        <p:txBody>
          <a:bodyPr/>
          <a:lstStyle/>
          <a:p>
            <a:pPr lvl="1">
              <a:buNone/>
            </a:pPr>
            <a:endParaRPr lang="en-US" dirty="0"/>
          </a:p>
          <a:p>
            <a:pPr lvl="1"/>
            <a:r>
              <a:rPr lang="en-US" dirty="0"/>
              <a:t>E</a:t>
            </a:r>
            <a:r>
              <a:rPr lang="en-US" dirty="0" smtClean="0"/>
              <a:t>nsure </a:t>
            </a:r>
            <a:r>
              <a:rPr lang="en-US" dirty="0"/>
              <a:t>documentation of progress with regard to </a:t>
            </a:r>
            <a:r>
              <a:rPr lang="en-US" dirty="0" smtClean="0"/>
              <a:t>client outcomes</a:t>
            </a:r>
          </a:p>
          <a:p>
            <a:pPr lvl="1">
              <a:buNone/>
            </a:pPr>
            <a:endParaRPr lang="en-US" dirty="0"/>
          </a:p>
          <a:p>
            <a:pPr lvl="1"/>
            <a:r>
              <a:rPr lang="en-US" dirty="0" smtClean="0"/>
              <a:t>Facilitate </a:t>
            </a:r>
            <a:r>
              <a:rPr lang="en-US" dirty="0"/>
              <a:t>interdisciplinary consistency </a:t>
            </a:r>
          </a:p>
          <a:p>
            <a:pPr lvl="1">
              <a:buNone/>
            </a:pPr>
            <a:endParaRPr lang="en-US" dirty="0" smtClean="0"/>
          </a:p>
          <a:p>
            <a:pPr lvl="1"/>
            <a:r>
              <a:rPr lang="en-US" dirty="0"/>
              <a:t>C</a:t>
            </a:r>
            <a:r>
              <a:rPr lang="en-US" dirty="0" smtClean="0"/>
              <a:t>ommunication </a:t>
            </a:r>
            <a:r>
              <a:rPr lang="en-US" dirty="0"/>
              <a:t>of </a:t>
            </a:r>
            <a:r>
              <a:rPr lang="en-US" dirty="0" smtClean="0"/>
              <a:t>treatment goals </a:t>
            </a:r>
            <a:r>
              <a:rPr lang="en-US" dirty="0"/>
              <a:t>and progress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42" name="Rectangle 2"/>
          <p:cNvSpPr>
            <a:spLocks noGrp="1" noChangeArrowheads="1"/>
          </p:cNvSpPr>
          <p:nvPr>
            <p:ph type="title"/>
          </p:nvPr>
        </p:nvSpPr>
        <p:spPr>
          <a:xfrm>
            <a:off x="914400" y="609600"/>
            <a:ext cx="7158038" cy="754063"/>
          </a:xfrm>
        </p:spPr>
        <p:txBody>
          <a:bodyPr/>
          <a:lstStyle/>
          <a:p>
            <a:r>
              <a:rPr lang="en-US"/>
              <a:t>Progress Notes</a:t>
            </a:r>
          </a:p>
        </p:txBody>
      </p:sp>
      <p:sp>
        <p:nvSpPr>
          <p:cNvPr id="471043" name="Rectangle 3"/>
          <p:cNvSpPr>
            <a:spLocks noGrp="1" noChangeArrowheads="1"/>
          </p:cNvSpPr>
          <p:nvPr>
            <p:ph type="body" idx="1"/>
          </p:nvPr>
        </p:nvSpPr>
        <p:spPr>
          <a:xfrm>
            <a:off x="990600" y="1524000"/>
            <a:ext cx="7772400" cy="4572000"/>
          </a:xfrm>
        </p:spPr>
        <p:txBody>
          <a:bodyPr/>
          <a:lstStyle/>
          <a:p>
            <a:pPr marL="0" indent="0">
              <a:lnSpc>
                <a:spcPct val="90000"/>
              </a:lnSpc>
              <a:buFont typeface="Wingdings" pitchFamily="1" charset="2"/>
              <a:buNone/>
            </a:pPr>
            <a:r>
              <a:rPr lang="en-US" sz="2800" b="1" dirty="0"/>
              <a:t>Progress notes should include all significant events that occur during the client’s hospitalization/treatment program</a:t>
            </a:r>
          </a:p>
          <a:p>
            <a:pPr marL="0" indent="0">
              <a:lnSpc>
                <a:spcPct val="90000"/>
              </a:lnSpc>
              <a:buFont typeface="Wingdings" pitchFamily="1" charset="2"/>
              <a:buNone/>
            </a:pPr>
            <a:endParaRPr lang="en-US" sz="1400" b="1" dirty="0"/>
          </a:p>
          <a:p>
            <a:pPr marL="0" indent="0">
              <a:lnSpc>
                <a:spcPct val="90000"/>
              </a:lnSpc>
              <a:buFont typeface="Wingdings" pitchFamily="1" charset="2"/>
              <a:buNone/>
            </a:pPr>
            <a:r>
              <a:rPr lang="en-US" sz="2400" dirty="0"/>
              <a:t>7 major functions of progress notes:</a:t>
            </a:r>
          </a:p>
          <a:p>
            <a:pPr lvl="1">
              <a:lnSpc>
                <a:spcPct val="90000"/>
              </a:lnSpc>
            </a:pPr>
            <a:r>
              <a:rPr lang="en-US" sz="2400" dirty="0" smtClean="0"/>
              <a:t>Staff </a:t>
            </a:r>
            <a:r>
              <a:rPr lang="en-US" sz="2400" dirty="0"/>
              <a:t>communication</a:t>
            </a:r>
          </a:p>
          <a:p>
            <a:pPr lvl="1">
              <a:lnSpc>
                <a:spcPct val="90000"/>
              </a:lnSpc>
            </a:pPr>
            <a:r>
              <a:rPr lang="en-US" sz="2400" dirty="0" smtClean="0"/>
              <a:t>Evaluation</a:t>
            </a:r>
            <a:endParaRPr lang="en-US" sz="2400" dirty="0"/>
          </a:p>
          <a:p>
            <a:pPr lvl="1">
              <a:lnSpc>
                <a:spcPct val="90000"/>
              </a:lnSpc>
            </a:pPr>
            <a:r>
              <a:rPr lang="en-US" sz="2400" dirty="0" smtClean="0"/>
              <a:t>Relationship </a:t>
            </a:r>
            <a:r>
              <a:rPr lang="en-US" sz="2400" dirty="0"/>
              <a:t>monitoring</a:t>
            </a:r>
          </a:p>
          <a:p>
            <a:pPr lvl="1">
              <a:lnSpc>
                <a:spcPct val="90000"/>
              </a:lnSpc>
            </a:pPr>
            <a:r>
              <a:rPr lang="en-US" sz="2400" dirty="0" smtClean="0"/>
              <a:t>Reimbursement</a:t>
            </a:r>
            <a:endParaRPr lang="en-US" sz="2400" dirty="0"/>
          </a:p>
          <a:p>
            <a:pPr lvl="1">
              <a:lnSpc>
                <a:spcPct val="90000"/>
              </a:lnSpc>
            </a:pPr>
            <a:r>
              <a:rPr lang="en-US" sz="2400" dirty="0" smtClean="0"/>
              <a:t>Legal </a:t>
            </a:r>
            <a:r>
              <a:rPr lang="en-US" sz="2400" dirty="0"/>
              <a:t>documentation</a:t>
            </a:r>
          </a:p>
          <a:p>
            <a:pPr lvl="1">
              <a:lnSpc>
                <a:spcPct val="90000"/>
              </a:lnSpc>
            </a:pPr>
            <a:r>
              <a:rPr lang="en-US" sz="2400" dirty="0" smtClean="0"/>
              <a:t>Accreditation</a:t>
            </a:r>
            <a:endParaRPr lang="en-US" sz="2400" dirty="0"/>
          </a:p>
          <a:p>
            <a:pPr lvl="1">
              <a:lnSpc>
                <a:spcPct val="90000"/>
              </a:lnSpc>
            </a:pPr>
            <a:r>
              <a:rPr lang="en-US" sz="2400" dirty="0" smtClean="0"/>
              <a:t>Training </a:t>
            </a:r>
            <a:r>
              <a:rPr lang="en-US" sz="2400" dirty="0"/>
              <a:t>and supervision</a:t>
            </a:r>
          </a:p>
          <a:p>
            <a:pPr marL="0" indent="0">
              <a:lnSpc>
                <a:spcPct val="90000"/>
              </a:lnSpc>
            </a:pP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Rectangle 2"/>
          <p:cNvSpPr>
            <a:spLocks noGrp="1" noChangeArrowheads="1"/>
          </p:cNvSpPr>
          <p:nvPr>
            <p:ph type="title"/>
          </p:nvPr>
        </p:nvSpPr>
        <p:spPr>
          <a:xfrm>
            <a:off x="914400" y="541338"/>
            <a:ext cx="7158038" cy="754062"/>
          </a:xfrm>
        </p:spPr>
        <p:txBody>
          <a:bodyPr/>
          <a:lstStyle/>
          <a:p>
            <a:r>
              <a:rPr lang="en-US"/>
              <a:t>Descriptive Note Writing</a:t>
            </a:r>
          </a:p>
        </p:txBody>
      </p:sp>
      <p:sp>
        <p:nvSpPr>
          <p:cNvPr id="427011" name="Rectangle 3"/>
          <p:cNvSpPr>
            <a:spLocks noGrp="1" noChangeArrowheads="1"/>
          </p:cNvSpPr>
          <p:nvPr>
            <p:ph type="body" idx="1"/>
          </p:nvPr>
        </p:nvSpPr>
        <p:spPr>
          <a:xfrm>
            <a:off x="609600" y="1524000"/>
            <a:ext cx="8763000" cy="4648200"/>
          </a:xfrm>
        </p:spPr>
        <p:txBody>
          <a:bodyPr/>
          <a:lstStyle/>
          <a:p>
            <a:pPr marL="293688" indent="-293688">
              <a:tabLst>
                <a:tab pos="561975" algn="l"/>
              </a:tabLst>
            </a:pPr>
            <a:r>
              <a:rPr lang="en-US" sz="2800" b="1" dirty="0"/>
              <a:t>Notes should </a:t>
            </a:r>
            <a:r>
              <a:rPr lang="en-US" sz="2800" b="1" dirty="0" smtClean="0"/>
              <a:t>form </a:t>
            </a:r>
            <a:r>
              <a:rPr lang="en-US" sz="2800" b="1" dirty="0"/>
              <a:t>a clear picture of what occurred with the client</a:t>
            </a:r>
          </a:p>
          <a:p>
            <a:pPr marL="293688" indent="-293688">
              <a:tabLst>
                <a:tab pos="561975" algn="l"/>
              </a:tabLst>
            </a:pPr>
            <a:r>
              <a:rPr lang="en-US" sz="2800" b="1" dirty="0"/>
              <a:t>Descriptive or observational statements (statements referring to specific observable or measurable events) ensure clarity of progress notes</a:t>
            </a:r>
          </a:p>
          <a:p>
            <a:pPr marL="293688" indent="-293688">
              <a:tabLst>
                <a:tab pos="561975" algn="l"/>
              </a:tabLst>
            </a:pPr>
            <a:r>
              <a:rPr lang="en-US" sz="2800" b="1" dirty="0"/>
              <a:t>Descriptive language:</a:t>
            </a:r>
          </a:p>
          <a:p>
            <a:pPr lvl="1">
              <a:buFont typeface="Wingdings" pitchFamily="1" charset="2"/>
              <a:buNone/>
              <a:tabLst>
                <a:tab pos="561975" algn="l"/>
              </a:tabLst>
            </a:pPr>
            <a:r>
              <a:rPr lang="en-US" sz="2400" dirty="0"/>
              <a:t>	- </a:t>
            </a:r>
            <a:r>
              <a:rPr lang="en-US" sz="2400" dirty="0" smtClean="0"/>
              <a:t>Measurable </a:t>
            </a:r>
            <a:r>
              <a:rPr lang="en-US" sz="2400" dirty="0"/>
              <a:t>periods of time</a:t>
            </a:r>
          </a:p>
          <a:p>
            <a:pPr lvl="1">
              <a:buFont typeface="Wingdings" pitchFamily="1" charset="2"/>
              <a:buNone/>
              <a:tabLst>
                <a:tab pos="561975" algn="l"/>
              </a:tabLst>
            </a:pPr>
            <a:r>
              <a:rPr lang="en-US" sz="2400" dirty="0"/>
              <a:t>	- </a:t>
            </a:r>
            <a:r>
              <a:rPr lang="en-US" sz="2400" dirty="0" smtClean="0"/>
              <a:t>Measurable </a:t>
            </a:r>
            <a:r>
              <a:rPr lang="en-US" sz="2400" dirty="0"/>
              <a:t>quantities</a:t>
            </a:r>
          </a:p>
          <a:p>
            <a:pPr lvl="1">
              <a:buFont typeface="Wingdings" pitchFamily="1" charset="2"/>
              <a:buNone/>
              <a:tabLst>
                <a:tab pos="561975" algn="l"/>
              </a:tabLst>
            </a:pPr>
            <a:r>
              <a:rPr lang="en-US" sz="2400" dirty="0"/>
              <a:t>	</a:t>
            </a:r>
          </a:p>
          <a:p>
            <a:pPr marL="293688" indent="-293688">
              <a:buNone/>
              <a:tabLst>
                <a:tab pos="561975" algn="l"/>
              </a:tabLst>
            </a:pP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8034" name="Rectangle 2"/>
          <p:cNvSpPr>
            <a:spLocks noGrp="1" noChangeArrowheads="1"/>
          </p:cNvSpPr>
          <p:nvPr>
            <p:ph type="title"/>
          </p:nvPr>
        </p:nvSpPr>
        <p:spPr>
          <a:xfrm>
            <a:off x="838200" y="685800"/>
            <a:ext cx="7158038" cy="471488"/>
          </a:xfrm>
        </p:spPr>
        <p:txBody>
          <a:bodyPr/>
          <a:lstStyle/>
          <a:p>
            <a:r>
              <a:rPr lang="en-US"/>
              <a:t>Descriptive Note Writing</a:t>
            </a:r>
          </a:p>
        </p:txBody>
      </p:sp>
      <p:sp>
        <p:nvSpPr>
          <p:cNvPr id="428035" name="Rectangle 3"/>
          <p:cNvSpPr>
            <a:spLocks noGrp="1" noChangeArrowheads="1"/>
          </p:cNvSpPr>
          <p:nvPr>
            <p:ph type="body" idx="1"/>
          </p:nvPr>
        </p:nvSpPr>
        <p:spPr>
          <a:xfrm>
            <a:off x="762000" y="1524000"/>
            <a:ext cx="8382000" cy="5029200"/>
          </a:xfrm>
        </p:spPr>
        <p:txBody>
          <a:bodyPr/>
          <a:lstStyle/>
          <a:p>
            <a:pPr marL="219075" indent="-219075">
              <a:lnSpc>
                <a:spcPct val="90000"/>
              </a:lnSpc>
              <a:tabLst>
                <a:tab pos="0" algn="l"/>
              </a:tabLst>
            </a:pPr>
            <a:r>
              <a:rPr lang="en-US" sz="2400" b="1" dirty="0"/>
              <a:t>Descriptive language avoids statements that are evaluative or judgmental </a:t>
            </a:r>
            <a:r>
              <a:rPr lang="en-US" sz="2400" b="1" u="sng" dirty="0"/>
              <a:t>unless</a:t>
            </a:r>
            <a:r>
              <a:rPr lang="en-US" sz="2400" b="1" dirty="0"/>
              <a:t> observational evidence can be presented to back up </a:t>
            </a:r>
            <a:r>
              <a:rPr lang="en-US" sz="2400" b="1" dirty="0" smtClean="0"/>
              <a:t>judgment</a:t>
            </a:r>
          </a:p>
          <a:p>
            <a:pPr marL="219075" indent="-219075">
              <a:lnSpc>
                <a:spcPct val="90000"/>
              </a:lnSpc>
              <a:buNone/>
              <a:tabLst>
                <a:tab pos="0" algn="l"/>
              </a:tabLst>
            </a:pPr>
            <a:endParaRPr lang="en-US" sz="2400" b="1" dirty="0" smtClean="0"/>
          </a:p>
          <a:p>
            <a:pPr marL="219075" indent="-219075">
              <a:lnSpc>
                <a:spcPct val="90000"/>
              </a:lnSpc>
              <a:tabLst>
                <a:tab pos="0" algn="l"/>
              </a:tabLst>
            </a:pPr>
            <a:r>
              <a:rPr lang="en-US" sz="2400" b="1" dirty="0" smtClean="0"/>
              <a:t>Judgmental </a:t>
            </a:r>
            <a:r>
              <a:rPr lang="en-US" sz="2400" b="1" dirty="0"/>
              <a:t>language can lead to </a:t>
            </a:r>
            <a:r>
              <a:rPr lang="en-US" sz="2400" b="1" dirty="0" smtClean="0"/>
              <a:t>miscommunication</a:t>
            </a:r>
          </a:p>
          <a:p>
            <a:pPr marL="219075" indent="-219075">
              <a:lnSpc>
                <a:spcPct val="90000"/>
              </a:lnSpc>
              <a:buNone/>
              <a:tabLst>
                <a:tab pos="0" algn="l"/>
              </a:tabLst>
            </a:pPr>
            <a:endParaRPr lang="en-US" sz="2400" b="1" dirty="0"/>
          </a:p>
          <a:p>
            <a:pPr marL="219075" indent="-219075">
              <a:lnSpc>
                <a:spcPct val="90000"/>
              </a:lnSpc>
              <a:tabLst>
                <a:tab pos="0" algn="l"/>
              </a:tabLst>
            </a:pPr>
            <a:r>
              <a:rPr lang="en-US" sz="2400" b="1" dirty="0"/>
              <a:t>Judgmental </a:t>
            </a:r>
            <a:r>
              <a:rPr lang="en-US" sz="2400" b="1" dirty="0" smtClean="0"/>
              <a:t>statements: </a:t>
            </a:r>
            <a:endParaRPr lang="en-US" sz="2400" b="1" dirty="0"/>
          </a:p>
          <a:p>
            <a:pPr marL="219075" indent="-219075">
              <a:lnSpc>
                <a:spcPct val="90000"/>
              </a:lnSpc>
              <a:buNone/>
              <a:tabLst>
                <a:tab pos="0" algn="l"/>
              </a:tabLst>
            </a:pPr>
            <a:r>
              <a:rPr lang="en-US" sz="2400" b="1" dirty="0" smtClean="0"/>
              <a:t>		</a:t>
            </a:r>
            <a:r>
              <a:rPr lang="en-US" sz="2400" dirty="0" smtClean="0"/>
              <a:t>       - Undefined </a:t>
            </a:r>
            <a:r>
              <a:rPr lang="en-US" sz="2400" dirty="0"/>
              <a:t>periods of time </a:t>
            </a:r>
          </a:p>
          <a:p>
            <a:pPr marL="790575" lvl="1" indent="-285750">
              <a:lnSpc>
                <a:spcPct val="90000"/>
              </a:lnSpc>
              <a:buFont typeface="Wingdings" pitchFamily="1" charset="2"/>
              <a:buNone/>
              <a:tabLst>
                <a:tab pos="0" algn="l"/>
              </a:tabLst>
            </a:pPr>
            <a:r>
              <a:rPr lang="en-US" sz="2400" dirty="0"/>
              <a:t> 	- </a:t>
            </a:r>
            <a:r>
              <a:rPr lang="en-US" sz="2400" dirty="0" smtClean="0"/>
              <a:t>Undefined </a:t>
            </a:r>
            <a:r>
              <a:rPr lang="en-US" sz="2400" dirty="0"/>
              <a:t>quantities</a:t>
            </a:r>
          </a:p>
          <a:p>
            <a:pPr marL="790575" lvl="1" indent="-285750">
              <a:lnSpc>
                <a:spcPct val="90000"/>
              </a:lnSpc>
              <a:buFont typeface="Wingdings" pitchFamily="1" charset="2"/>
              <a:buNone/>
              <a:tabLst>
                <a:tab pos="0" algn="l"/>
              </a:tabLst>
            </a:pPr>
            <a:r>
              <a:rPr lang="en-US" sz="2400" dirty="0"/>
              <a:t>	- </a:t>
            </a:r>
            <a:r>
              <a:rPr lang="en-US" sz="2400" dirty="0" smtClean="0"/>
              <a:t>Unsupported </a:t>
            </a:r>
            <a:r>
              <a:rPr lang="en-US" sz="2400" dirty="0"/>
              <a:t>qualities</a:t>
            </a:r>
          </a:p>
          <a:p>
            <a:pPr marL="790575" lvl="1" indent="-285750">
              <a:lnSpc>
                <a:spcPct val="90000"/>
              </a:lnSpc>
              <a:buFont typeface="Wingdings" pitchFamily="1" charset="2"/>
              <a:buNone/>
              <a:tabLst>
                <a:tab pos="0" algn="l"/>
              </a:tabLst>
            </a:pPr>
            <a:r>
              <a:rPr lang="en-US" sz="2400" dirty="0"/>
              <a:t>	- </a:t>
            </a:r>
            <a:r>
              <a:rPr lang="en-US" sz="2400" dirty="0" smtClean="0"/>
              <a:t>Objective </a:t>
            </a:r>
            <a:r>
              <a:rPr lang="en-US" sz="2400" dirty="0"/>
              <a:t>basis for judgments</a:t>
            </a:r>
          </a:p>
          <a:p>
            <a:pPr marL="219075" indent="-219075">
              <a:lnSpc>
                <a:spcPct val="90000"/>
              </a:lnSpc>
              <a:buFont typeface="Wingdings" pitchFamily="1" charset="2"/>
              <a:buNone/>
              <a:tabLst>
                <a:tab pos="0" algn="l"/>
              </a:tabLst>
            </a:pPr>
            <a:endParaRPr lang="en-US" sz="800" dirty="0"/>
          </a:p>
          <a:p>
            <a:pPr marL="219075" indent="-219075">
              <a:lnSpc>
                <a:spcPct val="90000"/>
              </a:lnSpc>
              <a:buNone/>
              <a:tabLst>
                <a:tab pos="0" algn="l"/>
              </a:tabLst>
            </a:pPr>
            <a:endParaRPr lang="en-US" sz="2400" dirty="0"/>
          </a:p>
          <a:p>
            <a:pPr marL="219075" indent="-219075">
              <a:lnSpc>
                <a:spcPct val="90000"/>
              </a:lnSpc>
              <a:buFont typeface="Wingdings" pitchFamily="1" charset="2"/>
              <a:buNone/>
              <a:tabLst>
                <a:tab pos="0" algn="l"/>
              </a:tabLst>
            </a:pPr>
            <a:endParaRPr 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9058" name="Rectangle 2"/>
          <p:cNvSpPr>
            <a:spLocks noGrp="1" noChangeArrowheads="1"/>
          </p:cNvSpPr>
          <p:nvPr>
            <p:ph type="title"/>
          </p:nvPr>
        </p:nvSpPr>
        <p:spPr/>
        <p:txBody>
          <a:bodyPr/>
          <a:lstStyle/>
          <a:p>
            <a:r>
              <a:rPr lang="en-US"/>
              <a:t>Content of Note/Entry</a:t>
            </a:r>
          </a:p>
        </p:txBody>
      </p:sp>
      <p:sp>
        <p:nvSpPr>
          <p:cNvPr id="429059" name="Rectangle 3"/>
          <p:cNvSpPr>
            <a:spLocks noGrp="1" noChangeArrowheads="1"/>
          </p:cNvSpPr>
          <p:nvPr>
            <p:ph type="body" idx="1"/>
          </p:nvPr>
        </p:nvSpPr>
        <p:spPr/>
        <p:txBody>
          <a:bodyPr/>
          <a:lstStyle/>
          <a:p>
            <a:r>
              <a:rPr lang="en-US" dirty="0"/>
              <a:t>Client’s progress</a:t>
            </a:r>
          </a:p>
          <a:p>
            <a:r>
              <a:rPr lang="en-US" dirty="0"/>
              <a:t>Significant observations/information</a:t>
            </a:r>
          </a:p>
          <a:p>
            <a:r>
              <a:rPr lang="en-US" dirty="0"/>
              <a:t>Correct spelling and grammar </a:t>
            </a:r>
          </a:p>
          <a:p>
            <a:r>
              <a:rPr lang="en-US" dirty="0" smtClean="0"/>
              <a:t>Brief</a:t>
            </a:r>
            <a:r>
              <a:rPr lang="en-US" dirty="0"/>
              <a:t>, </a:t>
            </a:r>
            <a:r>
              <a:rPr lang="en-US" dirty="0" smtClean="0"/>
              <a:t>specific, </a:t>
            </a:r>
            <a:r>
              <a:rPr lang="en-US" dirty="0"/>
              <a:t>short succinct sentences or phrases</a:t>
            </a:r>
          </a:p>
          <a:p>
            <a:r>
              <a:rPr lang="en-US" dirty="0"/>
              <a:t>Consistent </a:t>
            </a:r>
            <a:r>
              <a:rPr lang="en-US" dirty="0" smtClean="0"/>
              <a:t>with </a:t>
            </a:r>
            <a:r>
              <a:rPr lang="en-US" dirty="0"/>
              <a:t>agency policies</a:t>
            </a:r>
          </a:p>
          <a:p>
            <a:endParaRPr lang="en-US" dirty="0"/>
          </a:p>
        </p:txBody>
      </p:sp>
    </p:spTree>
  </p:cSld>
  <p:clrMapOvr>
    <a:masterClrMapping/>
  </p:clrMapOvr>
</p:sld>
</file>

<file path=ppt/theme/theme1.xml><?xml version="1.0" encoding="utf-8"?>
<a:theme xmlns:a="http://schemas.openxmlformats.org/drawingml/2006/main" name="Axis">
  <a:themeElements>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fontScheme name="Axi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Axis 1">
        <a:dk1>
          <a:srgbClr val="080808"/>
        </a:dk1>
        <a:lt1>
          <a:srgbClr val="F8F8F8"/>
        </a:lt1>
        <a:dk2>
          <a:srgbClr val="330000"/>
        </a:dk2>
        <a:lt2>
          <a:srgbClr val="FFFFFF"/>
        </a:lt2>
        <a:accent1>
          <a:srgbClr val="FF9900"/>
        </a:accent1>
        <a:accent2>
          <a:srgbClr val="CC3300"/>
        </a:accent2>
        <a:accent3>
          <a:srgbClr val="ADAAAA"/>
        </a:accent3>
        <a:accent4>
          <a:srgbClr val="D4D4D4"/>
        </a:accent4>
        <a:accent5>
          <a:srgbClr val="FFCAAA"/>
        </a:accent5>
        <a:accent6>
          <a:srgbClr val="B92D00"/>
        </a:accent6>
        <a:hlink>
          <a:srgbClr val="CC6600"/>
        </a:hlink>
        <a:folHlink>
          <a:srgbClr val="B2B282"/>
        </a:folHlink>
      </a:clrScheme>
      <a:clrMap bg1="dk2" tx1="lt1" bg2="dk1" tx2="lt2" accent1="accent1" accent2="accent2" accent3="accent3" accent4="accent4" accent5="accent5" accent6="accent6" hlink="hlink" folHlink="folHlink"/>
    </a:extraClrScheme>
    <a:extraClrScheme>
      <a:clrScheme name="Axis 2">
        <a:dk1>
          <a:srgbClr val="333333"/>
        </a:dk1>
        <a:lt1>
          <a:srgbClr val="F8F8F8"/>
        </a:lt1>
        <a:dk2>
          <a:srgbClr val="800000"/>
        </a:dk2>
        <a:lt2>
          <a:srgbClr val="FFFFFF"/>
        </a:lt2>
        <a:accent1>
          <a:srgbClr val="CC9900"/>
        </a:accent1>
        <a:accent2>
          <a:srgbClr val="666666"/>
        </a:accent2>
        <a:accent3>
          <a:srgbClr val="C0AAAA"/>
        </a:accent3>
        <a:accent4>
          <a:srgbClr val="D4D4D4"/>
        </a:accent4>
        <a:accent5>
          <a:srgbClr val="E2CAAA"/>
        </a:accent5>
        <a:accent6>
          <a:srgbClr val="5C5C5C"/>
        </a:accent6>
        <a:hlink>
          <a:srgbClr val="CC6600"/>
        </a:hlink>
        <a:folHlink>
          <a:srgbClr val="95A587"/>
        </a:folHlink>
      </a:clrScheme>
      <a:clrMap bg1="dk2" tx1="lt1" bg2="dk1" tx2="lt2" accent1="accent1" accent2="accent2" accent3="accent3" accent4="accent4" accent5="accent5" accent6="accent6" hlink="hlink" folHlink="folHlink"/>
    </a:extraClrScheme>
    <a:extraClrScheme>
      <a:clrScheme name="Axis 3">
        <a:dk1>
          <a:srgbClr val="5F5F5F"/>
        </a:dk1>
        <a:lt1>
          <a:srgbClr val="A4BEE0"/>
        </a:lt1>
        <a:dk2>
          <a:srgbClr val="013253"/>
        </a:dk2>
        <a:lt2>
          <a:srgbClr val="FFFFFF"/>
        </a:lt2>
        <a:accent1>
          <a:srgbClr val="588480"/>
        </a:accent1>
        <a:accent2>
          <a:srgbClr val="6600FF"/>
        </a:accent2>
        <a:accent3>
          <a:srgbClr val="AAADB3"/>
        </a:accent3>
        <a:accent4>
          <a:srgbClr val="8BA2BF"/>
        </a:accent4>
        <a:accent5>
          <a:srgbClr val="B4C2C0"/>
        </a:accent5>
        <a:accent6>
          <a:srgbClr val="5C00E7"/>
        </a:accent6>
        <a:hlink>
          <a:srgbClr val="CCCC00"/>
        </a:hlink>
        <a:folHlink>
          <a:srgbClr val="5F5F5F"/>
        </a:folHlink>
      </a:clrScheme>
      <a:clrMap bg1="dk2" tx1="lt1" bg2="dk1" tx2="lt2" accent1="accent1" accent2="accent2" accent3="accent3" accent4="accent4" accent5="accent5" accent6="accent6" hlink="hlink" folHlink="folHlink"/>
    </a:extraClrScheme>
    <a:extraClrScheme>
      <a:clrScheme name="Axis 4">
        <a:dk1>
          <a:srgbClr val="003300"/>
        </a:dk1>
        <a:lt1>
          <a:srgbClr val="F8F8F8"/>
        </a:lt1>
        <a:dk2>
          <a:srgbClr val="3D4A1C"/>
        </a:dk2>
        <a:lt2>
          <a:srgbClr val="FFFFFF"/>
        </a:lt2>
        <a:accent1>
          <a:srgbClr val="99CC00"/>
        </a:accent1>
        <a:accent2>
          <a:srgbClr val="669900"/>
        </a:accent2>
        <a:accent3>
          <a:srgbClr val="AFB1AB"/>
        </a:accent3>
        <a:accent4>
          <a:srgbClr val="D4D4D4"/>
        </a:accent4>
        <a:accent5>
          <a:srgbClr val="CAE2AA"/>
        </a:accent5>
        <a:accent6>
          <a:srgbClr val="5C8A00"/>
        </a:accent6>
        <a:hlink>
          <a:srgbClr val="CC9900"/>
        </a:hlink>
        <a:folHlink>
          <a:srgbClr val="B2B282"/>
        </a:folHlink>
      </a:clrScheme>
      <a:clrMap bg1="dk2" tx1="lt1" bg2="dk1" tx2="lt2" accent1="accent1" accent2="accent2" accent3="accent3" accent4="accent4" accent5="accent5" accent6="accent6" hlink="hlink" folHlink="folHlink"/>
    </a:extraClrScheme>
    <a:extraClrScheme>
      <a:clrScheme name="Axis 5">
        <a:dk1>
          <a:srgbClr val="333333"/>
        </a:dk1>
        <a:lt1>
          <a:srgbClr val="F8F8F8"/>
        </a:lt1>
        <a:dk2>
          <a:srgbClr val="005D8C"/>
        </a:dk2>
        <a:lt2>
          <a:srgbClr val="FFFFFF"/>
        </a:lt2>
        <a:accent1>
          <a:srgbClr val="00CC99"/>
        </a:accent1>
        <a:accent2>
          <a:srgbClr val="0099CC"/>
        </a:accent2>
        <a:accent3>
          <a:srgbClr val="AAB6C5"/>
        </a:accent3>
        <a:accent4>
          <a:srgbClr val="D4D4D4"/>
        </a:accent4>
        <a:accent5>
          <a:srgbClr val="AAE2CA"/>
        </a:accent5>
        <a:accent6>
          <a:srgbClr val="008AB9"/>
        </a:accent6>
        <a:hlink>
          <a:srgbClr val="FFCC00"/>
        </a:hlink>
        <a:folHlink>
          <a:srgbClr val="D8D48C"/>
        </a:folHlink>
      </a:clrScheme>
      <a:clrMap bg1="dk2" tx1="lt1" bg2="dk1" tx2="lt2" accent1="accent1" accent2="accent2" accent3="accent3" accent4="accent4" accent5="accent5" accent6="accent6" hlink="hlink" folHlink="folHlink"/>
    </a:extraClrScheme>
    <a:extraClrScheme>
      <a:clrScheme name="Axis 6">
        <a:dk1>
          <a:srgbClr val="000000"/>
        </a:dk1>
        <a:lt1>
          <a:srgbClr val="ECAE00"/>
        </a:lt1>
        <a:dk2>
          <a:srgbClr val="FFFFFF"/>
        </a:dk2>
        <a:lt2>
          <a:srgbClr val="333333"/>
        </a:lt2>
        <a:accent1>
          <a:srgbClr val="CC6600"/>
        </a:accent1>
        <a:accent2>
          <a:srgbClr val="BA6D10"/>
        </a:accent2>
        <a:accent3>
          <a:srgbClr val="F4D3AA"/>
        </a:accent3>
        <a:accent4>
          <a:srgbClr val="000000"/>
        </a:accent4>
        <a:accent5>
          <a:srgbClr val="E2B8AA"/>
        </a:accent5>
        <a:accent6>
          <a:srgbClr val="A8620D"/>
        </a:accent6>
        <a:hlink>
          <a:srgbClr val="666633"/>
        </a:hlink>
        <a:folHlink>
          <a:srgbClr val="8D996D"/>
        </a:folHlink>
      </a:clrScheme>
      <a:clrMap bg1="lt1" tx1="dk1" bg2="lt2" tx2="dk2" accent1="accent1" accent2="accent2" accent3="accent3" accent4="accent4" accent5="accent5" accent6="accent6" hlink="hlink" folHlink="folHlink"/>
    </a:extraClrScheme>
    <a:extraClrScheme>
      <a:clrScheme name="Axis 7">
        <a:dk1>
          <a:srgbClr val="000000"/>
        </a:dk1>
        <a:lt1>
          <a:srgbClr val="FFFFFF"/>
        </a:lt1>
        <a:dk2>
          <a:srgbClr val="372221"/>
        </a:dk2>
        <a:lt2>
          <a:srgbClr val="808080"/>
        </a:lt2>
        <a:accent1>
          <a:srgbClr val="009999"/>
        </a:accent1>
        <a:accent2>
          <a:srgbClr val="9AAC98"/>
        </a:accent2>
        <a:accent3>
          <a:srgbClr val="FFFFFF"/>
        </a:accent3>
        <a:accent4>
          <a:srgbClr val="000000"/>
        </a:accent4>
        <a:accent5>
          <a:srgbClr val="AACACA"/>
        </a:accent5>
        <a:accent6>
          <a:srgbClr val="8B9B89"/>
        </a:accent6>
        <a:hlink>
          <a:srgbClr val="666699"/>
        </a:hlink>
        <a:folHlink>
          <a:srgbClr val="B2B2B2"/>
        </a:folHlink>
      </a:clrScheme>
      <a:clrMap bg1="lt1" tx1="dk1" bg2="lt2" tx2="dk2" accent1="accent1" accent2="accent2" accent3="accent3" accent4="accent4" accent5="accent5" accent6="accent6" hlink="hlink" folHlink="folHlink"/>
    </a:extraClrScheme>
    <a:extraClrScheme>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Axis</Template>
  <TotalTime>4003</TotalTime>
  <Words>1490</Words>
  <Application>Microsoft Office PowerPoint</Application>
  <PresentationFormat>On-screen Show (4:3)</PresentationFormat>
  <Paragraphs>174</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Axis</vt:lpstr>
      <vt:lpstr>NURSING PROCESS</vt:lpstr>
      <vt:lpstr>Reference</vt:lpstr>
      <vt:lpstr>Competencies for Ch 7: Documenting the Nursing Process</vt:lpstr>
      <vt:lpstr>Documentation</vt:lpstr>
      <vt:lpstr>Goals of documentation:</vt:lpstr>
      <vt:lpstr>Progress Notes</vt:lpstr>
      <vt:lpstr>Descriptive Note Writing</vt:lpstr>
      <vt:lpstr>Descriptive Note Writing</vt:lpstr>
      <vt:lpstr>Content of Note/Entry</vt:lpstr>
      <vt:lpstr>Possible Formats of Note / Entry</vt:lpstr>
      <vt:lpstr>Flow Sheets</vt:lpstr>
      <vt:lpstr>Reporting/Conferring</vt:lpstr>
      <vt:lpstr>Take Home Points</vt:lpstr>
      <vt:lpstr>MOST OF ALL…….</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Medical Terminology</dc:title>
  <dc:creator>Kim Flood</dc:creator>
  <cp:lastModifiedBy>nfoltz</cp:lastModifiedBy>
  <cp:revision>71</cp:revision>
  <dcterms:created xsi:type="dcterms:W3CDTF">2003-08-27T20:10:03Z</dcterms:created>
  <dcterms:modified xsi:type="dcterms:W3CDTF">2010-09-19T01:14:50Z</dcterms:modified>
</cp:coreProperties>
</file>