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62" r:id="rId4"/>
    <p:sldId id="264" r:id="rId5"/>
    <p:sldId id="263"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366" y="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D83846-FC44-4C34-BB11-315CD35E079B}" type="datetimeFigureOut">
              <a:rPr lang="en-US" smtClean="0"/>
              <a:pPr/>
              <a:t>5/24/2010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7BADBF-55CD-4AF3-BC0E-9A1BD676635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bIns="0" anchor="b">
            <a:normAutofit/>
            <a:scene3d>
              <a:camera prst="orthographicFront"/>
              <a:lightRig rig="freezing" dir="t">
                <a:rot lat="0" lon="0" rev="5640000"/>
              </a:lightRig>
            </a:scene3d>
            <a:sp3d prstMaterial="flat">
              <a:bevelT w="38100" h="38100"/>
              <a:contourClr>
                <a:schemeClr val="tx2"/>
              </a:contourClr>
            </a:sp3d>
          </a:bodyPr>
          <a:lstStyle>
            <a:lvl1pPr algn="r" rtl="0" latinLnBrk="0">
              <a:spcBef>
                <a:spcPct val="0"/>
              </a:spcBef>
              <a:buNone/>
              <a:defRPr sz="6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dirty="0" smtClean="0"/>
              <a:t>Click to edit Master title style</a:t>
            </a:r>
            <a:endParaRPr lang="en-US" dirty="0"/>
          </a:p>
        </p:txBody>
      </p:sp>
      <p:sp>
        <p:nvSpPr>
          <p:cNvPr id="17" name="Subtitle 16"/>
          <p:cNvSpPr>
            <a:spLocks noGrp="1"/>
          </p:cNvSpPr>
          <p:nvPr>
            <p:ph type="subTitle" idx="1"/>
          </p:nvPr>
        </p:nvSpPr>
        <p:spPr>
          <a:xfrm>
            <a:off x="1524000" y="3200400"/>
            <a:ext cx="6858000" cy="1752600"/>
          </a:xfrm>
        </p:spPr>
        <p:txBody>
          <a:bodyPr/>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30" name="Date Placeholder 29"/>
          <p:cNvSpPr>
            <a:spLocks noGrp="1"/>
          </p:cNvSpPr>
          <p:nvPr>
            <p:ph type="dt" sz="half" idx="10"/>
          </p:nvPr>
        </p:nvSpPr>
        <p:spPr/>
        <p:txBody>
          <a:bodyPr/>
          <a:lstStyle/>
          <a:p>
            <a:fld id="{2A38A22F-4DCE-46BF-A0BD-CBA694C30672}" type="datetimeFigureOut">
              <a:rPr lang="en-US" smtClean="0"/>
              <a:pPr/>
              <a:t>5/24/2010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3D70C74-90C0-4EA3-B080-0D992DB5583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38A22F-4DCE-46BF-A0BD-CBA694C30672}"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70C74-90C0-4EA3-B080-0D992DB558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dirty="0" smtClean="0"/>
              <a:t>Click to edit Master text styles</a:t>
            </a:r>
            <a:endParaRPr lang="en-US"/>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A38A22F-4DCE-46BF-A0BD-CBA694C30672}"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70C74-90C0-4EA3-B080-0D992DB558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38A22F-4DCE-46BF-A0BD-CBA694C30672}"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70C74-90C0-4EA3-B080-0D992DB558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bIns="0" anchor="b">
            <a:noAutofit/>
            <a:scene3d>
              <a:camera prst="orthographicFront"/>
              <a:lightRig rig="freezing" dir="t">
                <a:rot lat="0" lon="0" rev="5640000"/>
              </a:lightRig>
            </a:scene3d>
            <a:sp3d prstMaterial="flat">
              <a:bevelT w="38100" h="38100"/>
            </a:sp3d>
          </a:bodyPr>
          <a:lstStyle>
            <a:lvl1pPr algn="l" rtl="0" latinLnBrk="0">
              <a:spcBef>
                <a:spcPct val="0"/>
              </a:spcBef>
              <a:buNone/>
              <a:defRPr lang="en-US" sz="60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z="6000" b="1" dirty="0" smtClean="0">
                <a:ln w="635">
                  <a:noFill/>
                </a:ln>
                <a:solidFill>
                  <a:schemeClr val="accent4">
                    <a:tint val="90000"/>
                    <a:satMod val="125000"/>
                  </a:schemeClr>
                </a:solidFill>
                <a:effectLst>
                  <a:outerShdw blurRad="38100" dist="25400" dir="5400000" algn="tl" rotWithShape="0">
                    <a:srgbClr val="000000">
                      <a:alpha val="43000"/>
                    </a:srgbClr>
                  </a:outerShdw>
                </a:effectLst>
                <a:latin typeface="Calibri"/>
                <a:ea typeface="+mj-ea"/>
                <a:cs typeface="+mj-cs"/>
              </a:rPr>
              <a:t>Click to edit Master title style</a:t>
            </a:r>
            <a:endParaRPr lang="en-US" dirty="0"/>
          </a:p>
        </p:txBody>
      </p:sp>
      <p:sp>
        <p:nvSpPr>
          <p:cNvPr id="3" name="Text Placeholder 2"/>
          <p:cNvSpPr>
            <a:spLocks noGrp="1"/>
          </p:cNvSpPr>
          <p:nvPr>
            <p:ph type="body" idx="1"/>
          </p:nvPr>
        </p:nvSpPr>
        <p:spPr>
          <a:xfrm>
            <a:off x="533400" y="2676528"/>
            <a:ext cx="7772400" cy="1509712"/>
          </a:xfrm>
        </p:spPr>
        <p:txBody>
          <a:bodyPr anchor="t"/>
          <a:lstStyle>
            <a:lvl1pPr marL="329184">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endParaRPr lang="en-US" dirty="0"/>
          </a:p>
        </p:txBody>
      </p:sp>
      <p:sp>
        <p:nvSpPr>
          <p:cNvPr id="4" name="Date Placeholder 3"/>
          <p:cNvSpPr>
            <a:spLocks noGrp="1"/>
          </p:cNvSpPr>
          <p:nvPr>
            <p:ph type="dt" sz="half" idx="10"/>
          </p:nvPr>
        </p:nvSpPr>
        <p:spPr/>
        <p:txBody>
          <a:bodyPr/>
          <a:lstStyle/>
          <a:p>
            <a:fld id="{2A38A22F-4DCE-46BF-A0BD-CBA694C30672}" type="datetimeFigureOut">
              <a:rPr lang="en-US" smtClean="0"/>
              <a:pPr/>
              <a:t>5/24/2010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D70C74-90C0-4EA3-B080-0D992DB5583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2A38A22F-4DCE-46BF-A0BD-CBA694C30672}" type="datetimeFigureOut">
              <a:rPr lang="en-US" smtClean="0"/>
              <a:pPr/>
              <a:t>5/24/2010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70C74-90C0-4EA3-B080-0D992DB558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2A38A22F-4DCE-46BF-A0BD-CBA694C30672}" type="datetimeFigureOut">
              <a:rPr lang="en-US" smtClean="0"/>
              <a:pPr/>
              <a:t>5/24/2010</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3D70C74-90C0-4EA3-B080-0D992DB558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latinLnBrk="0">
              <a:spcBef>
                <a:spcPct val="0"/>
              </a:spcBef>
              <a:buNone/>
              <a:defRPr sz="5000" b="0">
                <a:ln>
                  <a:noFill/>
                </a:ln>
                <a:solidFill>
                  <a:schemeClr val="tx2"/>
                </a:solidFill>
                <a:effectLst/>
                <a:latin typeface="+mj-lt"/>
                <a:ea typeface="+mj-ea"/>
                <a:cs typeface="+mj-cs"/>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2A38A22F-4DCE-46BF-A0BD-CBA694C30672}" type="datetimeFigureOut">
              <a:rPr lang="en-US" smtClean="0"/>
              <a:pPr/>
              <a:t>5/24/2010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D70C74-90C0-4EA3-B080-0D992DB558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8A22F-4DCE-46BF-A0BD-CBA694C30672}" type="datetimeFigureOut">
              <a:rPr lang="en-US" smtClean="0"/>
              <a:pPr/>
              <a:t>5/24/2010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D70C74-90C0-4EA3-B080-0D992DB558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latinLnBrk="0">
              <a:spcBef>
                <a:spcPct val="0"/>
              </a:spcBef>
              <a:buNone/>
              <a:defRPr sz="2600" b="0">
                <a:ln>
                  <a:noFill/>
                </a:ln>
                <a:solidFill>
                  <a:schemeClr val="tx2"/>
                </a:solidFill>
                <a:effectLst/>
                <a:latin typeface="+mj-lt"/>
                <a:ea typeface="+mj-ea"/>
                <a:cs typeface="+mj-cs"/>
              </a:defRPr>
            </a:lvl1pPr>
          </a:lstStyle>
          <a:p>
            <a:r>
              <a:rPr lang="en-US" dirty="0" smtClean="0"/>
              <a:t>Click to edit Master title style</a:t>
            </a:r>
            <a:endParaRPr lang="en-US" dirty="0"/>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dirty="0" smtClean="0"/>
              <a:t>Click to edit Master text styles</a:t>
            </a:r>
            <a:endParaRPr lang="en-US" dirty="0"/>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2A38A22F-4DCE-46BF-A0BD-CBA694C30672}" type="datetimeFigureOut">
              <a:rPr lang="en-US" smtClean="0"/>
              <a:pPr/>
              <a:t>5/24/2010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D70C74-90C0-4EA3-B080-0D992DB558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dirty="0" smtClean="0"/>
              <a:t>Click to edit Master text styles</a:t>
            </a:r>
            <a:endParaRPr lang="en-US" dirty="0"/>
          </a:p>
        </p:txBody>
      </p:sp>
      <p:sp>
        <p:nvSpPr>
          <p:cNvPr id="5" name="Date Placeholder 4"/>
          <p:cNvSpPr>
            <a:spLocks noGrp="1"/>
          </p:cNvSpPr>
          <p:nvPr>
            <p:ph type="dt" sz="half" idx="10"/>
          </p:nvPr>
        </p:nvSpPr>
        <p:spPr/>
        <p:txBody>
          <a:bodyPr/>
          <a:lstStyle/>
          <a:p>
            <a:fld id="{2A38A22F-4DCE-46BF-A0BD-CBA694C30672}" type="datetimeFigureOut">
              <a:rPr lang="en-US" smtClean="0"/>
              <a:pPr/>
              <a:t>5/24/2010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3D70C74-90C0-4EA3-B080-0D992DB5583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endParaRPr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a:endParaRPr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a:endParaRPr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hape 6"/>
          <p:cNvSpPr>
            <a:spLocks/>
          </p:cNvSpPr>
          <p:nvPr userDrawn="1"/>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a:endParaRPr lang="en-US">
              <a:solidFill>
                <a:schemeClr val="tx1"/>
              </a:solidFill>
              <a:latin typeface="+mn-lt"/>
              <a:ea typeface="+mn-ea"/>
              <a:cs typeface="+mn-cs"/>
            </a:endParaRPr>
          </a:p>
        </p:txBody>
      </p:sp>
      <p:sp>
        <p:nvSpPr>
          <p:cNvPr id="8" name="Shap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a:endParaRPr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lang="en-US" dirty="0" smtClean="0"/>
              <a:t>Click to edit Master title style</a:t>
            </a:r>
            <a:endParaRPr lang="en-US" dirty="0"/>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a:defRPr sz="1200">
                <a:solidFill>
                  <a:schemeClr val="tx2">
                    <a:shade val="90000"/>
                  </a:schemeClr>
                </a:solidFill>
              </a:defRPr>
            </a:lvl1pPr>
          </a:lstStyle>
          <a:p>
            <a:fld id="{2A38A22F-4DCE-46BF-A0BD-CBA694C30672}" type="datetimeFigureOut">
              <a:rPr lang="en-US" smtClean="0"/>
              <a:pPr/>
              <a:t>5/24/2010</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a:defRPr sz="1200">
                <a:solidFill>
                  <a:schemeClr val="tx2">
                    <a:shade val="90000"/>
                  </a:schemeClr>
                </a:solidFill>
              </a:defRPr>
            </a:lvl1pPr>
          </a:lstStyle>
          <a:p>
            <a:pPr algn="l"/>
            <a:endParaRPr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a:defRPr sz="1200">
                <a:solidFill>
                  <a:schemeClr val="tx2">
                    <a:shade val="90000"/>
                  </a:schemeClr>
                </a:solidFill>
              </a:defRPr>
            </a:lvl1pPr>
          </a:lstStyle>
          <a:p>
            <a:fld id="{C3D70C74-90C0-4EA3-B080-0D992DB55834}" type="slidenum">
              <a:rPr lang="en-US" smtClean="0"/>
              <a:pPr/>
              <a:t>‹#›</a:t>
            </a:fld>
            <a:endParaRPr lang="en-US" dirty="0">
              <a:solidFill>
                <a:schemeClr val="tx2">
                  <a:shade val="90000"/>
                </a:schemeClr>
              </a:solidFill>
            </a:endParaRPr>
          </a:p>
        </p:txBody>
      </p:sp>
      <p:grpSp>
        <p:nvGrpSpPr>
          <p:cNvPr id="2" name="Group 9"/>
          <p:cNvGrpSpPr/>
          <p:nvPr userDrawn="1"/>
        </p:nvGrpSpPr>
        <p:grpSpPr>
          <a:xfrm>
            <a:off x="-19017" y="202408"/>
            <a:ext cx="9180548" cy="649224"/>
            <a:chOff x="-19045" y="216550"/>
            <a:chExt cx="9180548" cy="649224"/>
          </a:xfrm>
        </p:grpSpPr>
        <p:sp>
          <p:nvSpPr>
            <p:cNvPr id="12" name="Shap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p>
          </p:txBody>
        </p:sp>
        <p:sp>
          <p:nvSpPr>
            <p:cNvPr id="13" name="Shap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latinLnBrk="0">
        <a:spcBef>
          <a:spcPct val="0"/>
        </a:spcBef>
        <a:buNone/>
        <a:defRPr sz="5000" b="0" kern="1200">
          <a:ln>
            <a:noFill/>
          </a:ln>
          <a:solidFill>
            <a:schemeClr val="tx2"/>
          </a:solidFill>
          <a:effectLst/>
          <a:latin typeface="+mj-lt"/>
          <a:ea typeface="+mj-ea"/>
          <a:cs typeface="+mj-cs"/>
        </a:defRPr>
      </a:lvl1pPr>
    </p:titleStyle>
    <p:bodyStyle>
      <a:lvl1pPr marL="274320" indent="-274320" algn="l" rtl="0" latinLnBrk="0">
        <a:spcBef>
          <a:spcPct val="20000"/>
        </a:spcBef>
        <a:buClr>
          <a:schemeClr val="accent3"/>
        </a:buClr>
        <a:buSzPct val="95000"/>
        <a:buFont typeface="Wingdings 2"/>
        <a:buChar char=""/>
        <a:defRPr sz="2600" kern="1200">
          <a:solidFill>
            <a:schemeClr val="tx1"/>
          </a:solidFill>
          <a:latin typeface="+mn-lt"/>
          <a:ea typeface="+mn-ea"/>
          <a:cs typeface="+mn-cs"/>
        </a:defRPr>
      </a:lvl1pPr>
      <a:lvl2pPr marL="640080" indent="-246888" algn="l" rtl="0" latinLnBrk="0">
        <a:spcBef>
          <a:spcPct val="20000"/>
        </a:spcBef>
        <a:buClr>
          <a:schemeClr val="accent1"/>
        </a:buClr>
        <a:buSzPct val="85000"/>
        <a:buFont typeface="Wingdings 2"/>
        <a:buChar char=""/>
        <a:defRPr sz="2400" kern="1200">
          <a:solidFill>
            <a:schemeClr val="tx1"/>
          </a:solidFill>
          <a:latin typeface="+mn-lt"/>
          <a:ea typeface="+mn-ea"/>
          <a:cs typeface="+mn-cs"/>
        </a:defRPr>
      </a:lvl2pPr>
      <a:lvl3pPr marL="914400" indent="-246888" algn="l" rtl="0" latinLnBrk="0">
        <a:spcBef>
          <a:spcPct val="20000"/>
        </a:spcBef>
        <a:buClr>
          <a:schemeClr val="accent2"/>
        </a:buClr>
        <a:buSzPct val="70000"/>
        <a:buFont typeface="Wingdings 2"/>
        <a:buChar char=""/>
        <a:defRPr sz="2100" kern="1200">
          <a:solidFill>
            <a:schemeClr val="tx1"/>
          </a:solidFill>
          <a:latin typeface="+mn-lt"/>
          <a:ea typeface="+mn-ea"/>
          <a:cs typeface="+mn-cs"/>
        </a:defRPr>
      </a:lvl3pPr>
      <a:lvl4pPr marL="1188720" indent="-210312" algn="l" rtl="0" latinLnBrk="0">
        <a:spcBef>
          <a:spcPct val="20000"/>
        </a:spcBef>
        <a:buClr>
          <a:schemeClr val="accent3"/>
        </a:buClr>
        <a:buSzPct val="65000"/>
        <a:buFont typeface="Wingdings 2"/>
        <a:buChar char=""/>
        <a:defRPr sz="2000" kern="1200">
          <a:solidFill>
            <a:schemeClr val="tx1"/>
          </a:solidFill>
          <a:latin typeface="+mn-lt"/>
          <a:ea typeface="+mn-ea"/>
          <a:cs typeface="+mn-cs"/>
        </a:defRPr>
      </a:lvl4pPr>
      <a:lvl5pPr marL="1463040" indent="-210312" algn="l" rtl="0" latinLnBrk="0">
        <a:spcBef>
          <a:spcPct val="20000"/>
        </a:spcBef>
        <a:buClr>
          <a:schemeClr val="accent4"/>
        </a:buClr>
        <a:buSzPct val="65000"/>
        <a:buFont typeface="Wingdings 2"/>
        <a:buChar char=""/>
        <a:defRPr sz="2000" kern="1200">
          <a:solidFill>
            <a:schemeClr val="tx1"/>
          </a:solidFill>
          <a:latin typeface="+mn-lt"/>
          <a:ea typeface="+mn-ea"/>
          <a:cs typeface="+mn-cs"/>
        </a:defRPr>
      </a:lvl5pPr>
      <a:lvl6pPr marL="1737360" indent="-210312" algn="l" rtl="0" latinLnBrk="0">
        <a:spcBef>
          <a:spcPct val="20000"/>
        </a:spcBef>
        <a:buClr>
          <a:schemeClr val="accent5"/>
        </a:buClr>
        <a:buSzPct val="80000"/>
        <a:buFont typeface="Wingdings 2"/>
        <a:buChar char=""/>
        <a:defRPr sz="1800" kern="1200">
          <a:solidFill>
            <a:schemeClr val="tx1"/>
          </a:solidFill>
          <a:latin typeface="+mn-lt"/>
          <a:ea typeface="+mn-ea"/>
          <a:cs typeface="+mn-cs"/>
        </a:defRPr>
      </a:lvl6pPr>
      <a:lvl7pPr marL="1920240" indent="-182880" algn="l" rtl="0" latinLnBrk="0">
        <a:spcBef>
          <a:spcPct val="20000"/>
        </a:spcBef>
        <a:buClr>
          <a:schemeClr val="accent6"/>
        </a:buClr>
        <a:buSzPct val="80000"/>
        <a:buFont typeface="Wingdings 2"/>
        <a:buChar char=""/>
        <a:defRPr sz="1600" kern="1200" baseline="0">
          <a:solidFill>
            <a:schemeClr val="tx1"/>
          </a:solidFill>
          <a:latin typeface="+mn-lt"/>
          <a:ea typeface="+mn-ea"/>
          <a:cs typeface="+mn-cs"/>
        </a:defRPr>
      </a:lvl7pPr>
      <a:lvl8pPr marL="2194560" indent="-182880" algn="l" rtl="0" latinLnBrk="0">
        <a:spcBef>
          <a:spcPct val="20000"/>
        </a:spcBef>
        <a:buClr>
          <a:schemeClr val="tx2"/>
        </a:buClr>
        <a:buChar char="•"/>
        <a:defRPr sz="1600" kern="1200">
          <a:solidFill>
            <a:schemeClr val="tx1"/>
          </a:solidFill>
          <a:latin typeface="+mn-lt"/>
          <a:ea typeface="+mn-ea"/>
          <a:cs typeface="+mn-cs"/>
        </a:defRPr>
      </a:lvl8pPr>
      <a:lvl9pPr marL="2468880" indent="-182880" algn="l" rtl="0" latinLnBrk="0">
        <a:spcBef>
          <a:spcPct val="20000"/>
        </a:spcBef>
        <a:buClr>
          <a:schemeClr val="tx2"/>
        </a:buClr>
        <a:buFontTx/>
        <a:buChar char="•"/>
        <a:defRPr sz="1400" kern="1200" baseline="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457200" algn="l" rtl="0">
        <a:defRPr kern="1200">
          <a:solidFill>
            <a:schemeClr val="tx1"/>
          </a:solidFill>
          <a:latin typeface="+mn-lt"/>
          <a:ea typeface="+mn-ea"/>
          <a:cs typeface="+mn-cs"/>
        </a:defRPr>
      </a:lvl2pPr>
      <a:lvl3pPr marL="914400" algn="l" rtl="0">
        <a:defRPr kern="1200">
          <a:solidFill>
            <a:schemeClr val="tx1"/>
          </a:solidFill>
          <a:latin typeface="+mn-lt"/>
          <a:ea typeface="+mn-ea"/>
          <a:cs typeface="+mn-cs"/>
        </a:defRPr>
      </a:lvl3pPr>
      <a:lvl4pPr marL="1371600" algn="l" rtl="0">
        <a:defRPr kern="1200">
          <a:solidFill>
            <a:schemeClr val="tx1"/>
          </a:solidFill>
          <a:latin typeface="+mn-lt"/>
          <a:ea typeface="+mn-ea"/>
          <a:cs typeface="+mn-cs"/>
        </a:defRPr>
      </a:lvl4pPr>
      <a:lvl5pPr marL="1828800" algn="l" rtl="0">
        <a:defRPr kern="1200">
          <a:solidFill>
            <a:schemeClr val="tx1"/>
          </a:solidFill>
          <a:latin typeface="+mn-lt"/>
          <a:ea typeface="+mn-ea"/>
          <a:cs typeface="+mn-cs"/>
        </a:defRPr>
      </a:lvl5pPr>
      <a:lvl6pPr marL="2286000" algn="l" rtl="0">
        <a:defRPr kern="1200">
          <a:solidFill>
            <a:schemeClr val="tx1"/>
          </a:solidFill>
          <a:latin typeface="+mn-lt"/>
          <a:ea typeface="+mn-ea"/>
          <a:cs typeface="+mn-cs"/>
        </a:defRPr>
      </a:lvl6pPr>
      <a:lvl7pPr marL="2743200" algn="l" rtl="0">
        <a:defRPr kern="1200">
          <a:solidFill>
            <a:schemeClr val="tx1"/>
          </a:solidFill>
          <a:latin typeface="+mn-lt"/>
          <a:ea typeface="+mn-ea"/>
          <a:cs typeface="+mn-cs"/>
        </a:defRPr>
      </a:lvl7pPr>
      <a:lvl8pPr marL="3200400" algn="l" rtl="0">
        <a:defRPr kern="1200">
          <a:solidFill>
            <a:schemeClr val="tx1"/>
          </a:solidFill>
          <a:latin typeface="+mn-lt"/>
          <a:ea typeface="+mn-ea"/>
          <a:cs typeface="+mn-cs"/>
        </a:defRPr>
      </a:lvl8pPr>
      <a:lvl9pPr marL="36576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effectLst/>
              </a:rPr>
              <a:t>Campus Recreation Center</a:t>
            </a:r>
            <a:endParaRPr lang="en-US" dirty="0">
              <a:effectLst/>
            </a:endParaRPr>
          </a:p>
        </p:txBody>
      </p:sp>
      <p:sp>
        <p:nvSpPr>
          <p:cNvPr id="3" name="Subtitle 2"/>
          <p:cNvSpPr>
            <a:spLocks noGrp="1"/>
          </p:cNvSpPr>
          <p:nvPr>
            <p:ph type="subTitle" idx="1"/>
          </p:nvPr>
        </p:nvSpPr>
        <p:spPr/>
        <p:txBody>
          <a:bodyPr/>
          <a:lstStyle/>
          <a:p>
            <a:r>
              <a:rPr lang="en-US" dirty="0" smtClean="0"/>
              <a:t>Aquatics Program Planning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Issue</a:t>
            </a:r>
            <a:endParaRPr lang="en-US" dirty="0"/>
          </a:p>
        </p:txBody>
      </p:sp>
      <p:pic>
        <p:nvPicPr>
          <p:cNvPr id="1026" name="Picture 2" descr="C:\Documents and Settings\Cat\Local Settings\Temporary Internet Files\Content.IE5\C92BSTEN\MPj02021880000[1].jpg"/>
          <p:cNvPicPr>
            <a:picLocks noChangeAspect="1" noChangeArrowheads="1"/>
          </p:cNvPicPr>
          <p:nvPr/>
        </p:nvPicPr>
        <p:blipFill>
          <a:blip r:embed="rId2"/>
          <a:srcRect/>
          <a:stretch>
            <a:fillRect/>
          </a:stretch>
        </p:blipFill>
        <p:spPr bwMode="auto">
          <a:xfrm>
            <a:off x="457200" y="2133600"/>
            <a:ext cx="3657600" cy="2444750"/>
          </a:xfrm>
          <a:prstGeom prst="rect">
            <a:avLst/>
          </a:prstGeom>
          <a:noFill/>
          <a:effectLst>
            <a:outerShdw blurRad="50800" dist="38100" dir="2700000" algn="tl" rotWithShape="0">
              <a:prstClr val="black">
                <a:alpha val="40000"/>
              </a:prstClr>
            </a:outerShdw>
          </a:effectLst>
        </p:spPr>
      </p:pic>
      <p:sp>
        <p:nvSpPr>
          <p:cNvPr id="7" name="TextBox 6"/>
          <p:cNvSpPr txBox="1"/>
          <p:nvPr/>
        </p:nvSpPr>
        <p:spPr>
          <a:xfrm>
            <a:off x="4343400" y="2133601"/>
            <a:ext cx="4572000" cy="2554545"/>
          </a:xfrm>
          <a:prstGeom prst="rect">
            <a:avLst/>
          </a:prstGeom>
          <a:solidFill>
            <a:schemeClr val="accent3">
              <a:lumMod val="20000"/>
              <a:lumOff val="80000"/>
            </a:schemeClr>
          </a:solidFill>
          <a:effectLst>
            <a:outerShdw blurRad="50800" dist="38100" dir="2700000" algn="tl" rotWithShape="0">
              <a:prstClr val="black">
                <a:alpha val="40000"/>
              </a:prstClr>
            </a:outerShdw>
          </a:effectLst>
        </p:spPr>
        <p:txBody>
          <a:bodyPr wrap="square" lIns="182880" rIns="182880" numCol="2" spcCol="182880" rtlCol="0">
            <a:spAutoFit/>
          </a:bodyPr>
          <a:lstStyle/>
          <a:p>
            <a:r>
              <a:rPr lang="en-US" sz="1600" dirty="0" smtClean="0"/>
              <a:t>The </a:t>
            </a:r>
            <a:r>
              <a:rPr lang="en-US" sz="1600" dirty="0" err="1" smtClean="0"/>
              <a:t>B</a:t>
            </a:r>
            <a:r>
              <a:rPr lang="en-US" sz="1600" dirty="0" err="1" smtClean="0">
                <a:latin typeface="Constantia"/>
              </a:rPr>
              <a:t>é</a:t>
            </a:r>
            <a:r>
              <a:rPr lang="en-US" sz="1600" dirty="0" err="1" smtClean="0"/>
              <a:t>dard</a:t>
            </a:r>
            <a:r>
              <a:rPr lang="en-US" sz="1600" dirty="0" smtClean="0">
                <a:latin typeface="Constantia"/>
              </a:rPr>
              <a:t> Aquatics Center at CRC has </a:t>
            </a:r>
            <a:r>
              <a:rPr lang="en-US" sz="1600" dirty="0" smtClean="0"/>
              <a:t>an Olympic-sized pool that is primarily used in the winter by the swimming and diving team. The rest of the year, it is almost empty seven days a week—except for the occasional lonely lap swimmer or students taking required physical education courses. How can we market this facility to students, faculty and staff, alumni, and community members to keep it busier?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Programs</a:t>
            </a:r>
            <a:endParaRPr lang="en-US" dirty="0"/>
          </a:p>
        </p:txBody>
      </p:sp>
      <p:graphicFrame>
        <p:nvGraphicFramePr>
          <p:cNvPr id="4" name="Content Placeholder 3"/>
          <p:cNvGraphicFramePr>
            <a:graphicFrameLocks noGrp="1"/>
          </p:cNvGraphicFramePr>
          <p:nvPr>
            <p:ph idx="1"/>
          </p:nvPr>
        </p:nvGraphicFramePr>
        <p:xfrm>
          <a:off x="304800" y="2362200"/>
          <a:ext cx="8461098" cy="2926080"/>
        </p:xfrm>
        <a:graphic>
          <a:graphicData uri="http://schemas.openxmlformats.org/drawingml/2006/table">
            <a:tbl>
              <a:tblPr firstRow="1" bandRow="1">
                <a:tableStyleId>{5C22544A-7EE6-4342-B048-85BDC9FD1C3A}</a:tableStyleId>
              </a:tblPr>
              <a:tblGrid>
                <a:gridCol w="2190306"/>
                <a:gridCol w="2090264"/>
                <a:gridCol w="2090264"/>
                <a:gridCol w="2090264"/>
              </a:tblGrid>
              <a:tr h="359229">
                <a:tc>
                  <a:txBody>
                    <a:bodyPr/>
                    <a:lstStyle/>
                    <a:p>
                      <a:endParaRPr lang="en-US" dirty="0"/>
                    </a:p>
                  </a:txBody>
                  <a:tcPr>
                    <a:noFill/>
                  </a:tcPr>
                </a:tc>
                <a:tc gridSpan="3">
                  <a:txBody>
                    <a:bodyPr/>
                    <a:lstStyle/>
                    <a:p>
                      <a:pPr algn="ctr"/>
                      <a:r>
                        <a:rPr lang="en-US" dirty="0" smtClean="0"/>
                        <a:t>Will Likely Appeal To…</a:t>
                      </a:r>
                      <a:endParaRPr lang="en-US" dirty="0"/>
                    </a:p>
                  </a:txBody>
                  <a:tcPr/>
                </a:tc>
                <a:tc hMerge="1">
                  <a:txBody>
                    <a:bodyPr/>
                    <a:lstStyle/>
                    <a:p>
                      <a:pPr algn="ctr"/>
                      <a:endParaRPr lang="en-US" dirty="0"/>
                    </a:p>
                  </a:txBody>
                  <a:tcPr/>
                </a:tc>
                <a:tc hMerge="1">
                  <a:txBody>
                    <a:bodyPr/>
                    <a:lstStyle/>
                    <a:p>
                      <a:pPr algn="ctr"/>
                      <a:endParaRPr lang="en-US" dirty="0"/>
                    </a:p>
                  </a:txBody>
                  <a:tcPr/>
                </a:tc>
              </a:tr>
              <a:tr h="359229">
                <a:tc>
                  <a:txBody>
                    <a:bodyPr/>
                    <a:lstStyle/>
                    <a:p>
                      <a:endParaRPr lang="en-US" dirty="0"/>
                    </a:p>
                  </a:txBody>
                  <a:tcPr/>
                </a:tc>
                <a:tc>
                  <a:txBody>
                    <a:bodyPr/>
                    <a:lstStyle/>
                    <a:p>
                      <a:pPr algn="ctr"/>
                      <a:r>
                        <a:rPr lang="en-US" dirty="0" smtClean="0"/>
                        <a:t>Students</a:t>
                      </a:r>
                      <a:endParaRPr lang="en-US" dirty="0"/>
                    </a:p>
                  </a:txBody>
                  <a:tcPr/>
                </a:tc>
                <a:tc>
                  <a:txBody>
                    <a:bodyPr/>
                    <a:lstStyle/>
                    <a:p>
                      <a:pPr algn="ctr"/>
                      <a:r>
                        <a:rPr lang="en-US" dirty="0" smtClean="0"/>
                        <a:t>Faculty/Staff</a:t>
                      </a:r>
                      <a:endParaRPr lang="en-US" dirty="0"/>
                    </a:p>
                  </a:txBody>
                  <a:tcPr/>
                </a:tc>
                <a:tc>
                  <a:txBody>
                    <a:bodyPr/>
                    <a:lstStyle/>
                    <a:p>
                      <a:pPr algn="ctr"/>
                      <a:r>
                        <a:rPr lang="en-US" dirty="0" smtClean="0"/>
                        <a:t>Community</a:t>
                      </a:r>
                      <a:endParaRPr lang="en-US" dirty="0"/>
                    </a:p>
                  </a:txBody>
                  <a:tcPr/>
                </a:tc>
              </a:tr>
              <a:tr h="359229">
                <a:tc>
                  <a:txBody>
                    <a:bodyPr/>
                    <a:lstStyle/>
                    <a:p>
                      <a:r>
                        <a:rPr lang="en-US" dirty="0" smtClean="0"/>
                        <a:t>Youth swim lessons</a:t>
                      </a:r>
                      <a:endParaRPr lang="en-US" dirty="0"/>
                    </a:p>
                  </a:txBody>
                  <a:tcPr/>
                </a:tc>
                <a:tc>
                  <a:txBody>
                    <a:bodyPr/>
                    <a:lstStyle/>
                    <a:p>
                      <a:pPr algn="ct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r>
              <a:tr h="359229">
                <a:tc>
                  <a:txBody>
                    <a:bodyPr/>
                    <a:lstStyle/>
                    <a:p>
                      <a:r>
                        <a:rPr lang="en-US" dirty="0" smtClean="0"/>
                        <a:t>Adult swim lessons</a:t>
                      </a:r>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r>
              <a:tr h="359229">
                <a:tc>
                  <a:txBody>
                    <a:bodyPr/>
                    <a:lstStyle/>
                    <a:p>
                      <a:r>
                        <a:rPr lang="en-US" dirty="0" smtClean="0"/>
                        <a:t>Youth stroke</a:t>
                      </a:r>
                      <a:r>
                        <a:rPr lang="en-US" baseline="0" dirty="0" smtClean="0"/>
                        <a:t> clinic</a:t>
                      </a:r>
                      <a:endParaRPr lang="en-US" dirty="0"/>
                    </a:p>
                  </a:txBody>
                  <a:tcPr/>
                </a:tc>
                <a:tc>
                  <a:txBody>
                    <a:bodyPr/>
                    <a:lstStyle/>
                    <a:p>
                      <a:pPr algn="ct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r>
              <a:tr h="359229">
                <a:tc>
                  <a:txBody>
                    <a:bodyPr/>
                    <a:lstStyle/>
                    <a:p>
                      <a:r>
                        <a:rPr lang="en-US" dirty="0" smtClean="0"/>
                        <a:t>Lifeguarding course</a:t>
                      </a:r>
                      <a:endParaRPr lang="en-US" dirty="0"/>
                    </a:p>
                  </a:txBody>
                  <a:tcPr/>
                </a:tc>
                <a:tc>
                  <a:txBody>
                    <a:bodyPr/>
                    <a:lstStyle/>
                    <a:p>
                      <a:pPr algn="ctr"/>
                      <a:r>
                        <a:rPr lang="en-US" dirty="0" smtClean="0"/>
                        <a:t>X</a:t>
                      </a:r>
                      <a:endParaRPr lang="en-US" dirty="0"/>
                    </a:p>
                  </a:txBody>
                  <a:tcPr/>
                </a:tc>
                <a:tc>
                  <a:txBody>
                    <a:bodyPr/>
                    <a:lstStyle/>
                    <a:p>
                      <a:pPr algn="ctr"/>
                      <a:endParaRPr lang="en-US" dirty="0"/>
                    </a:p>
                  </a:txBody>
                  <a:tcPr/>
                </a:tc>
                <a:tc>
                  <a:txBody>
                    <a:bodyPr/>
                    <a:lstStyle/>
                    <a:p>
                      <a:pPr algn="ctr"/>
                      <a:r>
                        <a:rPr lang="en-US" dirty="0" smtClean="0"/>
                        <a:t>X</a:t>
                      </a:r>
                      <a:endParaRPr lang="en-US" dirty="0"/>
                    </a:p>
                  </a:txBody>
                  <a:tcPr/>
                </a:tc>
              </a:tr>
              <a:tr h="359229">
                <a:tc>
                  <a:txBody>
                    <a:bodyPr/>
                    <a:lstStyle/>
                    <a:p>
                      <a:r>
                        <a:rPr lang="en-US" dirty="0" smtClean="0"/>
                        <a:t>Masters swim team</a:t>
                      </a: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r>
                        <a:rPr lang="en-US" dirty="0" smtClean="0"/>
                        <a:t>X</a:t>
                      </a:r>
                      <a:endParaRPr lang="en-US" dirty="0"/>
                    </a:p>
                  </a:txBody>
                  <a:tcPr/>
                </a:tc>
              </a:tr>
              <a:tr h="359229">
                <a:tc>
                  <a:txBody>
                    <a:bodyPr/>
                    <a:lstStyle/>
                    <a:p>
                      <a:r>
                        <a:rPr lang="en-US" dirty="0" err="1" smtClean="0"/>
                        <a:t>Aquacize</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Details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Logo</a:t>
            </a:r>
            <a:endParaRPr lang="en-US" dirty="0"/>
          </a:p>
        </p:txBody>
      </p:sp>
      <p:sp>
        <p:nvSpPr>
          <p:cNvPr id="3" name="Rectangle 2"/>
          <p:cNvSpPr/>
          <p:nvPr/>
        </p:nvSpPr>
        <p:spPr>
          <a:xfrm>
            <a:off x="1240800" y="2967335"/>
            <a:ext cx="6662401" cy="923330"/>
          </a:xfrm>
          <a:prstGeom prst="rect">
            <a:avLst/>
          </a:prstGeom>
          <a:noFill/>
        </p:spPr>
        <p:txBody>
          <a:bodyPr wrap="none" lIns="91440" tIns="45720" rIns="91440" bIns="45720">
            <a:prstTxWarp prst="textWave1">
              <a:avLst/>
            </a:prstTxWarp>
            <a:spAutoFit/>
          </a:bodyPr>
          <a:lstStyle/>
          <a:p>
            <a:pPr algn="ctr"/>
            <a:r>
              <a:rPr lang="en-US" sz="5400" b="1" cap="all" spc="0" dirty="0" smtClean="0">
                <a:ln w="9000" cmpd="sng">
                  <a:solidFill>
                    <a:schemeClr val="accent1">
                      <a:lumMod val="60000"/>
                      <a:lumOff val="40000"/>
                    </a:schemeClr>
                  </a:solidFill>
                  <a:prstDash val="solid"/>
                </a:ln>
                <a:blipFill>
                  <a:blip r:embed="rId2"/>
                  <a:tile tx="0" ty="0" sx="100000" sy="100000" flip="none" algn="tl"/>
                </a:blipFill>
                <a:effectLst>
                  <a:reflection blurRad="6350" stA="60000" endA="900" endPos="58000" dir="5400000" sy="-100000" algn="bl" rotWithShape="0"/>
                </a:effectLst>
              </a:rPr>
              <a:t>Work the water</a:t>
            </a:r>
            <a:endParaRPr lang="en-US" sz="5400" b="1" cap="all" spc="0" dirty="0">
              <a:ln w="9000" cmpd="sng">
                <a:solidFill>
                  <a:schemeClr val="accent1">
                    <a:lumMod val="60000"/>
                    <a:lumOff val="40000"/>
                  </a:schemeClr>
                </a:solidFill>
                <a:prstDash val="solid"/>
              </a:ln>
              <a:blipFill>
                <a:blip r:embed="rId2"/>
                <a:tile tx="0" ty="0" sx="100000" sy="100000" flip="none" algn="tl"/>
              </a:blipFill>
              <a:effectLst>
                <a:reflection blurRad="6350" stA="60000" endA="900" endPos="58000" dir="5400000" sy="-100000" algn="bl" rotWithShape="0"/>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100000" t="200000" r="100000" b="4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100000" t="200000" r="100000" b="4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00000"/>
              </a:schemeClr>
            </a:gs>
            <a:gs pos="100000">
              <a:schemeClr val="phClr">
                <a:shade val="15000"/>
                <a:satMod val="300000"/>
              </a:schemeClr>
            </a:gs>
          </a:gsLst>
          <a:path path="circle">
            <a:fillToRect l="10000" t="180000" r="10000" b="5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1256</TotalTime>
  <Words>128</Words>
  <Application>Microsoft Office PowerPoint</Application>
  <PresentationFormat>On-screen Show (4:3)</PresentationFormat>
  <Paragraphs>31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Campus Recreation Center</vt:lpstr>
      <vt:lpstr>The Issue</vt:lpstr>
      <vt:lpstr>Proposed Programs</vt:lpstr>
      <vt:lpstr>Slide 4</vt:lpstr>
      <vt:lpstr>Program Details</vt:lpstr>
      <vt:lpstr>Proposed Logo</vt:lpstr>
      <vt:lpstr>Slide 7</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Campus Recreation Center</dc:title>
  <dc:creator>Cat Skintik</dc:creator>
  <cp:lastModifiedBy>lcarias</cp:lastModifiedBy>
  <cp:revision>108</cp:revision>
  <dcterms:created xsi:type="dcterms:W3CDTF">2006-09-20T14:01:04Z</dcterms:created>
  <dcterms:modified xsi:type="dcterms:W3CDTF">2010-05-24T22:26:07Z</dcterms:modified>
</cp:coreProperties>
</file>