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66" r:id="rId14"/>
    <p:sldId id="261" r:id="rId15"/>
    <p:sldId id="259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1765D14-0445-4926-A103-3D7ED40EEAE8}" type="datetimeFigureOut">
              <a:rPr lang="en-US" smtClean="0"/>
              <a:t>4/16/2012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3BC3BFD-6B57-42DC-8D6A-6091977AB42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Chapter 19:  Your Family </a:t>
            </a:r>
            <a:r>
              <a:rPr lang="en-US" b="1" dirty="0" smtClean="0">
                <a:effectLst/>
              </a:rPr>
              <a:t>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53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6. </a:t>
            </a:r>
            <a:r>
              <a:rPr lang="en-US" b="1" dirty="0">
                <a:solidFill>
                  <a:schemeClr val="tx1"/>
                </a:solidFill>
              </a:rPr>
              <a:t>Give three examples of moral values that families teach their children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 smtClean="0">
                <a:solidFill>
                  <a:schemeClr val="tx1"/>
                </a:solidFill>
              </a:rPr>
              <a:t>Honesty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Respect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Fairness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Sense </a:t>
            </a:r>
            <a:r>
              <a:rPr lang="en-US" b="1" dirty="0">
                <a:solidFill>
                  <a:schemeClr val="tx1"/>
                </a:solidFill>
              </a:rPr>
              <a:t>of </a:t>
            </a:r>
            <a:r>
              <a:rPr lang="en-US" b="1" u="sng" dirty="0">
                <a:solidFill>
                  <a:schemeClr val="tx1"/>
                </a:solidFill>
              </a:rPr>
              <a:t>right and wrong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45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7. </a:t>
            </a:r>
            <a:r>
              <a:rPr lang="en-US" b="1" dirty="0">
                <a:solidFill>
                  <a:schemeClr val="tx1"/>
                </a:solidFill>
              </a:rPr>
              <a:t>Describe the five stages of the traditional family life cycle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Beginning</a:t>
            </a:r>
            <a:r>
              <a:rPr lang="en-US" b="1" dirty="0">
                <a:solidFill>
                  <a:schemeClr val="tx1"/>
                </a:solidFill>
              </a:rPr>
              <a:t>:  The </a:t>
            </a:r>
            <a:r>
              <a:rPr lang="en-US" b="1" u="sng" dirty="0">
                <a:solidFill>
                  <a:schemeClr val="tx1"/>
                </a:solidFill>
              </a:rPr>
              <a:t>marriage </a:t>
            </a:r>
            <a:r>
              <a:rPr lang="en-US" b="1" dirty="0">
                <a:solidFill>
                  <a:schemeClr val="tx1"/>
                </a:solidFill>
              </a:rPr>
              <a:t>of two people.  The couple establishes a </a:t>
            </a:r>
            <a:r>
              <a:rPr lang="en-US" b="1" u="sng" dirty="0">
                <a:solidFill>
                  <a:schemeClr val="tx1"/>
                </a:solidFill>
              </a:rPr>
              <a:t>home </a:t>
            </a:r>
            <a:r>
              <a:rPr lang="en-US" b="1" dirty="0">
                <a:solidFill>
                  <a:schemeClr val="tx1"/>
                </a:solidFill>
              </a:rPr>
              <a:t>and learns to live together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Parenting</a:t>
            </a:r>
            <a:r>
              <a:rPr lang="en-US" b="1" dirty="0">
                <a:solidFill>
                  <a:schemeClr val="tx1"/>
                </a:solidFill>
              </a:rPr>
              <a:t>:  When a couple raises </a:t>
            </a:r>
            <a:r>
              <a:rPr lang="en-US" b="1" u="sng" dirty="0">
                <a:solidFill>
                  <a:schemeClr val="tx1"/>
                </a:solidFill>
              </a:rPr>
              <a:t>children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Launching</a:t>
            </a:r>
            <a:r>
              <a:rPr lang="en-US" b="1" dirty="0">
                <a:solidFill>
                  <a:schemeClr val="tx1"/>
                </a:solidFill>
              </a:rPr>
              <a:t>:  When children </a:t>
            </a:r>
            <a:r>
              <a:rPr lang="en-US" b="1" u="sng" dirty="0">
                <a:solidFill>
                  <a:schemeClr val="tx1"/>
                </a:solidFill>
              </a:rPr>
              <a:t>leave home</a:t>
            </a:r>
            <a:r>
              <a:rPr lang="en-US" b="1" dirty="0">
                <a:solidFill>
                  <a:schemeClr val="tx1"/>
                </a:solidFill>
              </a:rPr>
              <a:t> to begin lives of their own.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2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tx1"/>
                </a:solidFill>
              </a:rPr>
              <a:t>Middle-age</a:t>
            </a:r>
            <a:r>
              <a:rPr lang="en-US" b="1" dirty="0">
                <a:solidFill>
                  <a:schemeClr val="tx1"/>
                </a:solidFill>
              </a:rPr>
              <a:t>:  Parent focus on being </a:t>
            </a:r>
            <a:r>
              <a:rPr lang="en-US" b="1" u="sng" dirty="0">
                <a:solidFill>
                  <a:schemeClr val="tx1"/>
                </a:solidFill>
              </a:rPr>
              <a:t>a couple again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Retirement:</a:t>
            </a:r>
            <a:r>
              <a:rPr lang="en-US" b="1" dirty="0">
                <a:solidFill>
                  <a:schemeClr val="tx1"/>
                </a:solidFill>
              </a:rPr>
              <a:t>  The couple has time for more leisure.  There is a rise of </a:t>
            </a:r>
            <a:r>
              <a:rPr lang="en-US" b="1" u="sng" dirty="0">
                <a:solidFill>
                  <a:schemeClr val="tx1"/>
                </a:solidFill>
              </a:rPr>
              <a:t>aging-related concerns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5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8. </a:t>
            </a:r>
            <a:r>
              <a:rPr lang="en-US" b="1" dirty="0">
                <a:solidFill>
                  <a:schemeClr val="tx1"/>
                </a:solidFill>
              </a:rPr>
              <a:t>Give two examples of variations on the family life cycle pattern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Not having</a:t>
            </a:r>
            <a:r>
              <a:rPr lang="en-US" b="1" dirty="0">
                <a:solidFill>
                  <a:schemeClr val="tx1"/>
                </a:solidFill>
              </a:rPr>
              <a:t> children. 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Marrying </a:t>
            </a:r>
            <a:r>
              <a:rPr lang="en-US" b="1" dirty="0">
                <a:solidFill>
                  <a:schemeClr val="tx1"/>
                </a:solidFill>
              </a:rPr>
              <a:t>and having children </a:t>
            </a:r>
            <a:r>
              <a:rPr lang="en-US" b="1" u="sng" dirty="0">
                <a:solidFill>
                  <a:schemeClr val="tx1"/>
                </a:solidFill>
              </a:rPr>
              <a:t>later in life</a:t>
            </a:r>
            <a:r>
              <a:rPr lang="en-US" b="1" dirty="0">
                <a:solidFill>
                  <a:schemeClr val="tx1"/>
                </a:solidFill>
              </a:rPr>
              <a:t>. 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u="sng" dirty="0" smtClean="0">
                <a:solidFill>
                  <a:schemeClr val="tx1"/>
                </a:solidFill>
              </a:rPr>
              <a:t>Overlap </a:t>
            </a:r>
            <a:r>
              <a:rPr lang="en-US" b="1" dirty="0">
                <a:solidFill>
                  <a:schemeClr val="tx1"/>
                </a:solidFill>
              </a:rPr>
              <a:t>of parenting and launching stages.  Divorce. 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Remarriage</a:t>
            </a:r>
            <a:r>
              <a:rPr lang="en-US" b="1" dirty="0">
                <a:solidFill>
                  <a:schemeClr val="tx1"/>
                </a:solidFill>
              </a:rPr>
              <a:t>. 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u="sng" dirty="0" smtClean="0">
                <a:solidFill>
                  <a:schemeClr val="tx1"/>
                </a:solidFill>
              </a:rPr>
              <a:t>Caring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for adult </a:t>
            </a:r>
            <a:r>
              <a:rPr lang="en-US" b="1" u="sng" dirty="0">
                <a:solidFill>
                  <a:schemeClr val="tx1"/>
                </a:solidFill>
              </a:rPr>
              <a:t>children</a:t>
            </a:r>
            <a:r>
              <a:rPr lang="en-US" b="1" dirty="0">
                <a:solidFill>
                  <a:schemeClr val="tx1"/>
                </a:solidFill>
              </a:rPr>
              <a:t>. 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Caring </a:t>
            </a:r>
            <a:r>
              <a:rPr lang="en-US" b="1" dirty="0">
                <a:solidFill>
                  <a:schemeClr val="tx1"/>
                </a:solidFill>
              </a:rPr>
              <a:t>for adult p</a:t>
            </a:r>
            <a:r>
              <a:rPr lang="en-US" b="1" u="sng" dirty="0">
                <a:solidFill>
                  <a:schemeClr val="tx1"/>
                </a:solidFill>
              </a:rPr>
              <a:t>arents</a:t>
            </a:r>
            <a:r>
              <a:rPr lang="en-US" b="1" dirty="0">
                <a:solidFill>
                  <a:schemeClr val="tx1"/>
                </a:solidFill>
              </a:rPr>
              <a:t>.  </a:t>
            </a:r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u="sng" dirty="0" smtClean="0">
                <a:solidFill>
                  <a:schemeClr val="tx1"/>
                </a:solidFill>
              </a:rPr>
              <a:t>Putting </a:t>
            </a:r>
            <a:r>
              <a:rPr lang="en-US" b="1" u="sng" dirty="0">
                <a:solidFill>
                  <a:schemeClr val="tx1"/>
                </a:solidFill>
              </a:rPr>
              <a:t>off</a:t>
            </a:r>
            <a:r>
              <a:rPr lang="en-US" b="1" dirty="0">
                <a:solidFill>
                  <a:schemeClr val="tx1"/>
                </a:solidFill>
              </a:rPr>
              <a:t> retirement.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15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9. </a:t>
            </a:r>
            <a:r>
              <a:rPr lang="en-US" b="1" dirty="0">
                <a:solidFill>
                  <a:schemeClr val="tx1"/>
                </a:solidFill>
              </a:rPr>
              <a:t>What does the term </a:t>
            </a:r>
            <a:r>
              <a:rPr lang="en-US" b="1" i="1" dirty="0">
                <a:solidFill>
                  <a:schemeClr val="tx1"/>
                </a:solidFill>
              </a:rPr>
              <a:t>sandwich generation</a:t>
            </a:r>
            <a:r>
              <a:rPr lang="en-US" b="1" dirty="0">
                <a:solidFill>
                  <a:schemeClr val="tx1"/>
                </a:solidFill>
              </a:rPr>
              <a:t> mean?  </a:t>
            </a:r>
            <a:endParaRPr lang="en-US" b="1" dirty="0" smtClean="0">
              <a:solidFill>
                <a:schemeClr val="tx1"/>
              </a:solidFill>
            </a:endParaRP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Adults caring for both </a:t>
            </a:r>
            <a:r>
              <a:rPr lang="en-US" b="1" u="sng" dirty="0">
                <a:solidFill>
                  <a:schemeClr val="tx1"/>
                </a:solidFill>
              </a:rPr>
              <a:t>children</a:t>
            </a:r>
            <a:r>
              <a:rPr lang="en-US" b="1" dirty="0">
                <a:solidFill>
                  <a:schemeClr val="tx1"/>
                </a:solidFill>
              </a:rPr>
              <a:t> and aging </a:t>
            </a:r>
            <a:r>
              <a:rPr lang="en-US" b="1" u="sng" dirty="0">
                <a:solidFill>
                  <a:schemeClr val="tx1"/>
                </a:solidFill>
              </a:rPr>
              <a:t>parents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Why has the number of people in the sandwich generation increase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Because people are </a:t>
            </a:r>
            <a:r>
              <a:rPr lang="en-US" b="1" u="sng" dirty="0">
                <a:solidFill>
                  <a:schemeClr val="tx1"/>
                </a:solidFill>
              </a:rPr>
              <a:t>living longer</a:t>
            </a:r>
            <a:r>
              <a:rPr lang="en-US" b="1" dirty="0">
                <a:solidFill>
                  <a:schemeClr val="tx1"/>
                </a:solidFill>
              </a:rPr>
              <a:t> than in the past.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931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10. </a:t>
            </a:r>
            <a:r>
              <a:rPr lang="en-US" b="1" dirty="0">
                <a:solidFill>
                  <a:schemeClr val="tx1"/>
                </a:solidFill>
              </a:rPr>
              <a:t>How does the trend toward increased mobility affect families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Being </a:t>
            </a:r>
            <a:r>
              <a:rPr lang="en-US" b="1" u="sng" dirty="0">
                <a:solidFill>
                  <a:schemeClr val="tx1"/>
                </a:solidFill>
              </a:rPr>
              <a:t>separated </a:t>
            </a:r>
            <a:r>
              <a:rPr lang="en-US" b="1" dirty="0">
                <a:solidFill>
                  <a:schemeClr val="tx1"/>
                </a:solidFill>
              </a:rPr>
              <a:t>from extended family.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482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11. </a:t>
            </a:r>
            <a:r>
              <a:rPr lang="en-US" b="1" dirty="0">
                <a:solidFill>
                  <a:schemeClr val="tx1"/>
                </a:solidFill>
              </a:rPr>
              <a:t>Why is good communication important for developing a strong family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To make it easier to </a:t>
            </a:r>
            <a:r>
              <a:rPr lang="en-US" b="1" u="sng" dirty="0">
                <a:solidFill>
                  <a:schemeClr val="tx1"/>
                </a:solidFill>
              </a:rPr>
              <a:t>coordinate schedules</a:t>
            </a:r>
            <a:r>
              <a:rPr lang="en-US" b="1" dirty="0">
                <a:solidFill>
                  <a:schemeClr val="tx1"/>
                </a:solidFill>
              </a:rPr>
              <a:t> and plans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To make it possible to develop </a:t>
            </a:r>
            <a:r>
              <a:rPr lang="en-US" b="1" u="sng" dirty="0">
                <a:solidFill>
                  <a:schemeClr val="tx1"/>
                </a:solidFill>
              </a:rPr>
              <a:t>closeness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12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12. </a:t>
            </a:r>
            <a:r>
              <a:rPr lang="en-US" b="1" dirty="0">
                <a:solidFill>
                  <a:schemeClr val="tx1"/>
                </a:solidFill>
              </a:rPr>
              <a:t>Explain why trust is a two-way street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To </a:t>
            </a:r>
            <a:r>
              <a:rPr lang="en-US" b="1" u="sng" dirty="0">
                <a:solidFill>
                  <a:schemeClr val="tx1"/>
                </a:solidFill>
              </a:rPr>
              <a:t>earn the trust</a:t>
            </a:r>
            <a:r>
              <a:rPr lang="en-US" b="1" dirty="0">
                <a:solidFill>
                  <a:schemeClr val="tx1"/>
                </a:solidFill>
              </a:rPr>
              <a:t> of others you have to show that you are </a:t>
            </a:r>
            <a:r>
              <a:rPr lang="en-US" b="1" u="sng" dirty="0">
                <a:solidFill>
                  <a:schemeClr val="tx1"/>
                </a:solidFill>
              </a:rPr>
              <a:t>trustworthy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76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13. </a:t>
            </a:r>
            <a:r>
              <a:rPr lang="en-US" b="1" dirty="0">
                <a:solidFill>
                  <a:schemeClr val="tx1"/>
                </a:solidFill>
              </a:rPr>
              <a:t>Give four examples of family support systems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Examples of family support systems include extended </a:t>
            </a:r>
            <a:r>
              <a:rPr lang="en-US" b="1" u="sng" dirty="0" smtClean="0">
                <a:solidFill>
                  <a:schemeClr val="tx1"/>
                </a:solidFill>
              </a:rPr>
              <a:t>family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neighbors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friends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social </a:t>
            </a:r>
            <a:r>
              <a:rPr lang="en-US" b="1" dirty="0">
                <a:solidFill>
                  <a:schemeClr val="tx1"/>
                </a:solidFill>
              </a:rPr>
              <a:t>service </a:t>
            </a:r>
            <a:r>
              <a:rPr lang="en-US" b="1" dirty="0" smtClean="0">
                <a:solidFill>
                  <a:schemeClr val="tx1"/>
                </a:solidFill>
              </a:rPr>
              <a:t>agencies</a:t>
            </a:r>
            <a:endParaRPr lang="en-US" b="1" u="sng" dirty="0" smtClean="0">
              <a:solidFill>
                <a:schemeClr val="tx1"/>
              </a:solidFill>
            </a:endParaRPr>
          </a:p>
          <a:p>
            <a:r>
              <a:rPr lang="en-US" b="1" u="sng" dirty="0" smtClean="0">
                <a:solidFill>
                  <a:schemeClr val="tx1"/>
                </a:solidFill>
              </a:rPr>
              <a:t>libraries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parks </a:t>
            </a:r>
            <a:r>
              <a:rPr lang="en-US" b="1" dirty="0">
                <a:solidFill>
                  <a:schemeClr val="tx1"/>
                </a:solidFill>
              </a:rPr>
              <a:t>and recreational </a:t>
            </a:r>
            <a:r>
              <a:rPr lang="en-US" b="1" dirty="0" smtClean="0">
                <a:solidFill>
                  <a:schemeClr val="tx1"/>
                </a:solidFill>
              </a:rPr>
              <a:t>facilities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schools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and 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u="sng" dirty="0" smtClean="0">
                <a:solidFill>
                  <a:schemeClr val="tx1"/>
                </a:solidFill>
              </a:rPr>
              <a:t>places </a:t>
            </a:r>
            <a:r>
              <a:rPr lang="en-US" b="1" u="sng" dirty="0">
                <a:solidFill>
                  <a:schemeClr val="tx1"/>
                </a:solidFill>
              </a:rPr>
              <a:t>of worship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795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14. </a:t>
            </a:r>
            <a:r>
              <a:rPr lang="en-US" b="1" dirty="0">
                <a:solidFill>
                  <a:schemeClr val="tx1"/>
                </a:solidFill>
              </a:rPr>
              <a:t>What are the benefits of finding time to spend with your </a:t>
            </a:r>
            <a:r>
              <a:rPr lang="en-US" b="1">
                <a:solidFill>
                  <a:schemeClr val="tx1"/>
                </a:solidFill>
              </a:rPr>
              <a:t>family</a:t>
            </a:r>
            <a:r>
              <a:rPr lang="en-US" b="1" smtClean="0">
                <a:solidFill>
                  <a:schemeClr val="tx1"/>
                </a:solidFill>
              </a:rPr>
              <a:t>?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It helps </a:t>
            </a:r>
            <a:r>
              <a:rPr lang="en-US" b="1" u="sng" dirty="0">
                <a:solidFill>
                  <a:schemeClr val="tx1"/>
                </a:solidFill>
              </a:rPr>
              <a:t>build</a:t>
            </a:r>
            <a:r>
              <a:rPr lang="en-US" b="1" dirty="0">
                <a:solidFill>
                  <a:schemeClr val="tx1"/>
                </a:solidFill>
              </a:rPr>
              <a:t> a strong family, which </a:t>
            </a:r>
            <a:r>
              <a:rPr lang="en-US" b="1" u="sng" dirty="0">
                <a:solidFill>
                  <a:schemeClr val="tx1"/>
                </a:solidFill>
              </a:rPr>
              <a:t>benefits everyone</a:t>
            </a:r>
            <a:r>
              <a:rPr lang="en-US" b="1" dirty="0">
                <a:solidFill>
                  <a:schemeClr val="tx1"/>
                </a:solidFill>
              </a:rPr>
              <a:t> who is a member and society as a whole.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Define the following terms</a:t>
            </a:r>
            <a:r>
              <a:rPr lang="en-US" b="1" dirty="0" smtClean="0">
                <a:effectLst/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>
                <a:solidFill>
                  <a:schemeClr val="tx1"/>
                </a:solidFill>
              </a:rPr>
              <a:t>1.</a:t>
            </a:r>
            <a:r>
              <a:rPr lang="en-US" b="1" u="sng" dirty="0"/>
              <a:t> </a:t>
            </a:r>
            <a:r>
              <a:rPr lang="en-US" b="1" u="sng" dirty="0" err="1" smtClean="0">
                <a:solidFill>
                  <a:schemeClr val="tx1"/>
                </a:solidFill>
              </a:rPr>
              <a:t>Nucle</a:t>
            </a:r>
            <a:r>
              <a:rPr lang="en-US" b="1" u="sng" dirty="0" smtClean="0">
                <a:solidFill>
                  <a:schemeClr val="tx1"/>
                </a:solidFill>
              </a:rPr>
              <a:t> </a:t>
            </a:r>
            <a:r>
              <a:rPr lang="en-US" b="1" u="sng" dirty="0" err="1" smtClean="0">
                <a:solidFill>
                  <a:schemeClr val="tx1"/>
                </a:solidFill>
              </a:rPr>
              <a:t>ar</a:t>
            </a:r>
            <a:r>
              <a:rPr lang="en-US" b="1" u="sng" dirty="0" smtClean="0">
                <a:solidFill>
                  <a:schemeClr val="tx1"/>
                </a:solidFill>
              </a:rPr>
              <a:t> </a:t>
            </a:r>
            <a:r>
              <a:rPr lang="en-US" b="1" u="sng" dirty="0">
                <a:solidFill>
                  <a:schemeClr val="tx1"/>
                </a:solidFill>
              </a:rPr>
              <a:t>family</a:t>
            </a:r>
            <a:r>
              <a:rPr lang="en-US" b="1" dirty="0">
                <a:solidFill>
                  <a:schemeClr val="tx1"/>
                </a:solidFill>
              </a:rPr>
              <a:t>—The most </a:t>
            </a:r>
            <a:r>
              <a:rPr lang="en-US" b="1" u="sng" dirty="0">
                <a:solidFill>
                  <a:schemeClr val="tx1"/>
                </a:solidFill>
              </a:rPr>
              <a:t>basic f</a:t>
            </a:r>
            <a:r>
              <a:rPr lang="en-US" b="1" dirty="0">
                <a:solidFill>
                  <a:schemeClr val="tx1"/>
                </a:solidFill>
              </a:rPr>
              <a:t>amily form, consisting of a husband, wife, and their children.</a:t>
            </a:r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en-US" b="1" u="sng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en-US" b="1" u="sng" dirty="0" smtClean="0">
                <a:solidFill>
                  <a:schemeClr val="tx1"/>
                </a:solidFill>
              </a:rPr>
              <a:t>2.Single-parent </a:t>
            </a:r>
            <a:r>
              <a:rPr lang="en-US" b="1" u="sng" dirty="0">
                <a:solidFill>
                  <a:schemeClr val="tx1"/>
                </a:solidFill>
              </a:rPr>
              <a:t>family</a:t>
            </a:r>
            <a:r>
              <a:rPr lang="en-US" b="1" dirty="0">
                <a:solidFill>
                  <a:schemeClr val="tx1"/>
                </a:solidFill>
              </a:rPr>
              <a:t>—A family headed by </a:t>
            </a:r>
            <a:r>
              <a:rPr lang="en-US" b="1" u="sng" dirty="0">
                <a:solidFill>
                  <a:schemeClr val="tx1"/>
                </a:solidFill>
              </a:rPr>
              <a:t>one</a:t>
            </a:r>
            <a:r>
              <a:rPr lang="en-US" b="1" dirty="0">
                <a:solidFill>
                  <a:schemeClr val="tx1"/>
                </a:solidFill>
              </a:rPr>
              <a:t> parent.</a:t>
            </a: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</a:p>
          <a:p>
            <a:pPr lvl="0"/>
            <a:r>
              <a:rPr lang="en-US" b="1" u="sng" dirty="0">
                <a:solidFill>
                  <a:schemeClr val="tx1"/>
                </a:solidFill>
              </a:rPr>
              <a:t>3</a:t>
            </a:r>
            <a:r>
              <a:rPr lang="en-US" b="1" u="sng" dirty="0" smtClean="0">
                <a:solidFill>
                  <a:schemeClr val="tx1"/>
                </a:solidFill>
              </a:rPr>
              <a:t>. Blended </a:t>
            </a:r>
            <a:r>
              <a:rPr lang="en-US" b="1" u="sng" dirty="0">
                <a:solidFill>
                  <a:schemeClr val="tx1"/>
                </a:solidFill>
              </a:rPr>
              <a:t>family</a:t>
            </a:r>
            <a:r>
              <a:rPr lang="en-US" b="1" dirty="0">
                <a:solidFill>
                  <a:schemeClr val="tx1"/>
                </a:solidFill>
              </a:rPr>
              <a:t>—The type of family formed when a single parent </a:t>
            </a:r>
            <a:r>
              <a:rPr lang="en-US" b="1" u="sng" dirty="0">
                <a:solidFill>
                  <a:schemeClr val="tx1"/>
                </a:solidFill>
              </a:rPr>
              <a:t>remarries</a:t>
            </a:r>
            <a:r>
              <a:rPr lang="en-US" b="1" dirty="0">
                <a:solidFill>
                  <a:schemeClr val="tx1"/>
                </a:solidFill>
              </a:rPr>
              <a:t>.  Blended families can include children of each spouse, plus new children of the couple.</a:t>
            </a: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9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u="sng" dirty="0" smtClean="0">
                <a:solidFill>
                  <a:schemeClr val="tx1"/>
                </a:solidFill>
              </a:rPr>
              <a:t>4. Extended </a:t>
            </a:r>
            <a:r>
              <a:rPr lang="en-US" b="1" u="sng" dirty="0">
                <a:solidFill>
                  <a:schemeClr val="tx1"/>
                </a:solidFill>
              </a:rPr>
              <a:t>family</a:t>
            </a:r>
            <a:r>
              <a:rPr lang="en-US" b="1" dirty="0">
                <a:solidFill>
                  <a:schemeClr val="tx1"/>
                </a:solidFill>
              </a:rPr>
              <a:t>—A </a:t>
            </a:r>
            <a:r>
              <a:rPr lang="en-US" b="1" u="sng" dirty="0">
                <a:solidFill>
                  <a:schemeClr val="tx1"/>
                </a:solidFill>
              </a:rPr>
              <a:t>larger family</a:t>
            </a:r>
            <a:r>
              <a:rPr lang="en-US" b="1" dirty="0">
                <a:solidFill>
                  <a:schemeClr val="tx1"/>
                </a:solidFill>
              </a:rPr>
              <a:t> group including not only parents and their children but also </a:t>
            </a:r>
            <a:r>
              <a:rPr lang="en-US" b="1" u="sng" dirty="0">
                <a:solidFill>
                  <a:schemeClr val="tx1"/>
                </a:solidFill>
              </a:rPr>
              <a:t>grandparents,</a:t>
            </a:r>
            <a:r>
              <a:rPr lang="en-US" b="1" dirty="0">
                <a:solidFill>
                  <a:schemeClr val="tx1"/>
                </a:solidFill>
              </a:rPr>
              <a:t> uncles, aunts, and cousins.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en-US" b="1" u="sng" dirty="0">
                <a:solidFill>
                  <a:schemeClr val="tx1"/>
                </a:solidFill>
              </a:rPr>
              <a:t>5</a:t>
            </a:r>
            <a:r>
              <a:rPr lang="en-US" b="1" u="sng" dirty="0" smtClean="0">
                <a:solidFill>
                  <a:schemeClr val="tx1"/>
                </a:solidFill>
              </a:rPr>
              <a:t>. Nurture</a:t>
            </a:r>
            <a:r>
              <a:rPr lang="en-US" b="1" dirty="0" smtClean="0">
                <a:solidFill>
                  <a:schemeClr val="tx1"/>
                </a:solidFill>
              </a:rPr>
              <a:t>—To </a:t>
            </a:r>
            <a:r>
              <a:rPr lang="en-US" b="1" dirty="0">
                <a:solidFill>
                  <a:schemeClr val="tx1"/>
                </a:solidFill>
              </a:rPr>
              <a:t>provide the </a:t>
            </a:r>
            <a:r>
              <a:rPr lang="en-US" b="1" u="sng" dirty="0">
                <a:solidFill>
                  <a:schemeClr val="tx1"/>
                </a:solidFill>
              </a:rPr>
              <a:t>care</a:t>
            </a:r>
            <a:r>
              <a:rPr lang="en-US" b="1" dirty="0">
                <a:solidFill>
                  <a:schemeClr val="tx1"/>
                </a:solidFill>
              </a:rPr>
              <a:t> and attention needed to promote development.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6</a:t>
            </a:r>
            <a:r>
              <a:rPr lang="en-US" b="1" u="sng" dirty="0" smtClean="0">
                <a:solidFill>
                  <a:schemeClr val="tx1"/>
                </a:solidFill>
              </a:rPr>
              <a:t>. Socialization</a:t>
            </a:r>
            <a:r>
              <a:rPr lang="en-US" b="1" dirty="0" smtClean="0">
                <a:solidFill>
                  <a:schemeClr val="tx1"/>
                </a:solidFill>
              </a:rPr>
              <a:t>—The </a:t>
            </a:r>
            <a:r>
              <a:rPr lang="en-US" b="1" dirty="0">
                <a:solidFill>
                  <a:schemeClr val="tx1"/>
                </a:solidFill>
              </a:rPr>
              <a:t>process of learning how to interact with </a:t>
            </a:r>
            <a:r>
              <a:rPr lang="en-US" b="1" u="sng" dirty="0">
                <a:solidFill>
                  <a:schemeClr val="tx1"/>
                </a:solidFill>
              </a:rPr>
              <a:t>other people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3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u="sng" dirty="0" smtClean="0">
                <a:solidFill>
                  <a:schemeClr val="tx1"/>
                </a:solidFill>
              </a:rPr>
              <a:t>7. Family </a:t>
            </a:r>
            <a:r>
              <a:rPr lang="en-US" b="1" u="sng" dirty="0">
                <a:solidFill>
                  <a:schemeClr val="tx1"/>
                </a:solidFill>
              </a:rPr>
              <a:t>life cycle</a:t>
            </a:r>
            <a:r>
              <a:rPr lang="en-US" b="1" dirty="0">
                <a:solidFill>
                  <a:schemeClr val="tx1"/>
                </a:solidFill>
              </a:rPr>
              <a:t>—A process of </a:t>
            </a:r>
            <a:r>
              <a:rPr lang="en-US" b="1" u="sng" dirty="0">
                <a:solidFill>
                  <a:schemeClr val="tx1"/>
                </a:solidFill>
              </a:rPr>
              <a:t>growth and change</a:t>
            </a:r>
            <a:r>
              <a:rPr lang="en-US" b="1" dirty="0">
                <a:solidFill>
                  <a:schemeClr val="tx1"/>
                </a:solidFill>
              </a:rPr>
              <a:t> that families go through over the years.</a:t>
            </a:r>
            <a:br>
              <a:rPr lang="en-US" b="1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en-US" b="1" u="sng" dirty="0">
                <a:solidFill>
                  <a:schemeClr val="tx1"/>
                </a:solidFill>
              </a:rPr>
              <a:t>8</a:t>
            </a:r>
            <a:r>
              <a:rPr lang="en-US" b="1" u="sng" dirty="0" smtClean="0">
                <a:solidFill>
                  <a:schemeClr val="tx1"/>
                </a:solidFill>
              </a:rPr>
              <a:t>. Support </a:t>
            </a:r>
            <a:r>
              <a:rPr lang="en-US" b="1" u="sng" dirty="0">
                <a:solidFill>
                  <a:schemeClr val="tx1"/>
                </a:solidFill>
              </a:rPr>
              <a:t>system</a:t>
            </a:r>
            <a:r>
              <a:rPr lang="en-US" b="1" dirty="0">
                <a:solidFill>
                  <a:schemeClr val="tx1"/>
                </a:solidFill>
              </a:rPr>
              <a:t>—All the people and organizations a person or family can turn to for </a:t>
            </a:r>
            <a:r>
              <a:rPr lang="en-US" b="1" u="sng" dirty="0">
                <a:solidFill>
                  <a:schemeClr val="tx1"/>
                </a:solidFill>
              </a:rPr>
              <a:t>help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76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the following: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b="1" dirty="0">
                <a:solidFill>
                  <a:schemeClr val="tx1"/>
                </a:solidFill>
              </a:rPr>
              <a:t>What is the difference between a nuclear family and an extended family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Nuclear family:  Consists only of a </a:t>
            </a:r>
            <a:r>
              <a:rPr lang="en-US" b="1" u="sng" dirty="0">
                <a:solidFill>
                  <a:schemeClr val="tx1"/>
                </a:solidFill>
              </a:rPr>
              <a:t>husband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u="sng" dirty="0">
                <a:solidFill>
                  <a:schemeClr val="tx1"/>
                </a:solidFill>
              </a:rPr>
              <a:t>wife,</a:t>
            </a:r>
            <a:r>
              <a:rPr lang="en-US" b="1" dirty="0">
                <a:solidFill>
                  <a:schemeClr val="tx1"/>
                </a:solidFill>
              </a:rPr>
              <a:t> and their </a:t>
            </a:r>
            <a:r>
              <a:rPr lang="en-US" b="1" u="sng" dirty="0">
                <a:solidFill>
                  <a:schemeClr val="tx1"/>
                </a:solidFill>
              </a:rPr>
              <a:t>children</a:t>
            </a:r>
            <a:r>
              <a:rPr lang="en-US" b="1" u="sng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Extended family:  Includes </a:t>
            </a:r>
            <a:r>
              <a:rPr lang="en-US" b="1" u="sng" dirty="0">
                <a:solidFill>
                  <a:schemeClr val="tx1"/>
                </a:solidFill>
              </a:rPr>
              <a:t>grandparents</a:t>
            </a:r>
            <a:r>
              <a:rPr lang="en-US" b="1" dirty="0">
                <a:solidFill>
                  <a:schemeClr val="tx1"/>
                </a:solidFill>
              </a:rPr>
              <a:t>, uncles, aunts, and </a:t>
            </a:r>
            <a:r>
              <a:rPr lang="en-US" b="1" u="sng" dirty="0">
                <a:solidFill>
                  <a:schemeClr val="tx1"/>
                </a:solidFill>
              </a:rPr>
              <a:t>cousins</a:t>
            </a:r>
            <a:r>
              <a:rPr lang="en-US" b="1" dirty="0">
                <a:solidFill>
                  <a:schemeClr val="tx1"/>
                </a:solidFill>
              </a:rPr>
              <a:t> as well.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1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b="1" dirty="0">
                <a:solidFill>
                  <a:schemeClr val="tx1"/>
                </a:solidFill>
              </a:rPr>
              <a:t>Explain how a blended family is formed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When </a:t>
            </a:r>
            <a:r>
              <a:rPr lang="en-US" b="1" dirty="0">
                <a:solidFill>
                  <a:schemeClr val="tx1"/>
                </a:solidFill>
              </a:rPr>
              <a:t>a single parent </a:t>
            </a:r>
            <a:r>
              <a:rPr lang="en-US" b="1" u="sng" dirty="0">
                <a:solidFill>
                  <a:schemeClr val="tx1"/>
                </a:solidFill>
              </a:rPr>
              <a:t>remarries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979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b="1" dirty="0">
                <a:solidFill>
                  <a:schemeClr val="tx1"/>
                </a:solidFill>
              </a:rPr>
              <a:t>How do families nurture their members? 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By providing </a:t>
            </a:r>
            <a:r>
              <a:rPr lang="en-US" b="1" u="sng" dirty="0">
                <a:solidFill>
                  <a:schemeClr val="tx1"/>
                </a:solidFill>
              </a:rPr>
              <a:t>care and attention</a:t>
            </a:r>
            <a:r>
              <a:rPr lang="en-US" b="1" dirty="0">
                <a:solidFill>
                  <a:schemeClr val="tx1"/>
                </a:solidFill>
              </a:rPr>
              <a:t> needed to promote </a:t>
            </a:r>
            <a:r>
              <a:rPr lang="en-US" b="1" u="sng" dirty="0">
                <a:solidFill>
                  <a:schemeClr val="tx1"/>
                </a:solidFill>
              </a:rPr>
              <a:t>development.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Why is this such an important function?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Because it i</a:t>
            </a:r>
            <a:r>
              <a:rPr lang="en-US" b="1" u="sng" dirty="0">
                <a:solidFill>
                  <a:schemeClr val="tx1"/>
                </a:solidFill>
              </a:rPr>
              <a:t>nfluences</a:t>
            </a:r>
            <a:r>
              <a:rPr lang="en-US" b="1" dirty="0">
                <a:solidFill>
                  <a:schemeClr val="tx1"/>
                </a:solidFill>
              </a:rPr>
              <a:t> the character that children </a:t>
            </a:r>
            <a:r>
              <a:rPr lang="en-US" b="1" u="sng" dirty="0">
                <a:solidFill>
                  <a:schemeClr val="tx1"/>
                </a:solidFill>
              </a:rPr>
              <a:t>develop</a:t>
            </a:r>
            <a:r>
              <a:rPr lang="en-US" b="1" dirty="0">
                <a:solidFill>
                  <a:schemeClr val="tx1"/>
                </a:solidFill>
              </a:rPr>
              <a:t> and that in turn influences what </a:t>
            </a:r>
            <a:r>
              <a:rPr lang="en-US" b="1" u="sng" dirty="0">
                <a:solidFill>
                  <a:schemeClr val="tx1"/>
                </a:solidFill>
              </a:rPr>
              <a:t>society </a:t>
            </a:r>
            <a:r>
              <a:rPr lang="en-US" b="1" dirty="0">
                <a:solidFill>
                  <a:schemeClr val="tx1"/>
                </a:solidFill>
              </a:rPr>
              <a:t>as a whole is like.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114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b="1" dirty="0">
                <a:solidFill>
                  <a:schemeClr val="tx1"/>
                </a:solidFill>
              </a:rPr>
              <a:t>How do families meet the physical, intellectual, and emotional needs of their members?  </a:t>
            </a:r>
            <a:endParaRPr lang="en-US" b="1" dirty="0" smtClean="0">
              <a:solidFill>
                <a:schemeClr val="tx1"/>
              </a:solidFill>
            </a:endParaRP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By </a:t>
            </a:r>
            <a:r>
              <a:rPr lang="en-US" b="1" u="sng" dirty="0">
                <a:solidFill>
                  <a:schemeClr val="tx1"/>
                </a:solidFill>
              </a:rPr>
              <a:t>providing</a:t>
            </a:r>
            <a:r>
              <a:rPr lang="en-US" b="1" dirty="0">
                <a:solidFill>
                  <a:schemeClr val="tx1"/>
                </a:solidFill>
              </a:rPr>
              <a:t> the food, clothing and shelter; acting as a child’s </a:t>
            </a:r>
            <a:r>
              <a:rPr lang="en-US" b="1" u="sng" dirty="0">
                <a:solidFill>
                  <a:schemeClr val="tx1"/>
                </a:solidFill>
              </a:rPr>
              <a:t>first teacher</a:t>
            </a:r>
            <a:r>
              <a:rPr lang="en-US" b="1" dirty="0">
                <a:solidFill>
                  <a:schemeClr val="tx1"/>
                </a:solidFill>
              </a:rPr>
              <a:t>; </a:t>
            </a:r>
            <a:r>
              <a:rPr lang="en-US" b="1" u="sng" dirty="0">
                <a:solidFill>
                  <a:schemeClr val="tx1"/>
                </a:solidFill>
              </a:rPr>
              <a:t>loving</a:t>
            </a:r>
            <a:r>
              <a:rPr lang="en-US" b="1" dirty="0">
                <a:solidFill>
                  <a:schemeClr val="tx1"/>
                </a:solidFill>
              </a:rPr>
              <a:t> and accepting all members.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Give two examples for each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u="sng" dirty="0">
                <a:solidFill>
                  <a:schemeClr val="tx1"/>
                </a:solidFill>
              </a:rPr>
              <a:t>Physical: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u="sng" dirty="0">
                <a:solidFill>
                  <a:schemeClr val="tx1"/>
                </a:solidFill>
              </a:rPr>
              <a:t>Food</a:t>
            </a:r>
            <a:r>
              <a:rPr lang="en-US" b="1" dirty="0">
                <a:solidFill>
                  <a:schemeClr val="tx1"/>
                </a:solidFill>
              </a:rPr>
              <a:t>, clothing, shelter, health, </a:t>
            </a:r>
            <a:r>
              <a:rPr lang="en-US" b="1" u="sng" dirty="0">
                <a:solidFill>
                  <a:schemeClr val="tx1"/>
                </a:solidFill>
              </a:rPr>
              <a:t>safety.</a:t>
            </a:r>
            <a:r>
              <a:rPr lang="en-US" b="1" dirty="0">
                <a:solidFill>
                  <a:schemeClr val="tx1"/>
                </a:solidFill>
              </a:rPr>
              <a:t/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Intellectual</a:t>
            </a:r>
            <a:r>
              <a:rPr lang="en-US" b="1" dirty="0">
                <a:solidFill>
                  <a:schemeClr val="tx1"/>
                </a:solidFill>
              </a:rPr>
              <a:t>:  </a:t>
            </a:r>
            <a:r>
              <a:rPr lang="en-US" b="1" u="sng" dirty="0">
                <a:solidFill>
                  <a:schemeClr val="tx1"/>
                </a:solidFill>
              </a:rPr>
              <a:t>Knowledge</a:t>
            </a:r>
            <a:r>
              <a:rPr lang="en-US" b="1" dirty="0">
                <a:solidFill>
                  <a:schemeClr val="tx1"/>
                </a:solidFill>
              </a:rPr>
              <a:t>, thinking, </a:t>
            </a:r>
            <a:r>
              <a:rPr lang="en-US" b="1" u="sng" dirty="0">
                <a:solidFill>
                  <a:schemeClr val="tx1"/>
                </a:solidFill>
              </a:rPr>
              <a:t>ability</a:t>
            </a:r>
            <a:r>
              <a:rPr lang="en-US" b="1" dirty="0">
                <a:solidFill>
                  <a:schemeClr val="tx1"/>
                </a:solidFill>
              </a:rPr>
              <a:t>, creativity.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Emotional</a:t>
            </a:r>
            <a:r>
              <a:rPr lang="en-US" b="1" dirty="0">
                <a:solidFill>
                  <a:schemeClr val="tx1"/>
                </a:solidFill>
              </a:rPr>
              <a:t>:  Being loved, </a:t>
            </a:r>
            <a:r>
              <a:rPr lang="en-US" b="1" u="sng" dirty="0">
                <a:solidFill>
                  <a:schemeClr val="tx1"/>
                </a:solidFill>
              </a:rPr>
              <a:t>being accepted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60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5. </a:t>
            </a:r>
            <a:r>
              <a:rPr lang="en-US" b="1" dirty="0">
                <a:solidFill>
                  <a:schemeClr val="tx1"/>
                </a:solidFill>
              </a:rPr>
              <a:t>What does socialization involve?  </a:t>
            </a:r>
            <a:endParaRPr lang="en-US" b="1" dirty="0" smtClean="0">
              <a:solidFill>
                <a:schemeClr val="tx1"/>
              </a:solidFill>
            </a:endParaRP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Learning how to </a:t>
            </a:r>
            <a:r>
              <a:rPr lang="en-US" b="1" u="sng" dirty="0">
                <a:solidFill>
                  <a:schemeClr val="tx1"/>
                </a:solidFill>
              </a:rPr>
              <a:t>interact</a:t>
            </a:r>
            <a:r>
              <a:rPr lang="en-US" b="1" dirty="0">
                <a:solidFill>
                  <a:schemeClr val="tx1"/>
                </a:solidFill>
              </a:rPr>
              <a:t> with others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How do children learn social skills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By </a:t>
            </a:r>
            <a:r>
              <a:rPr lang="en-US" b="1" u="sng" dirty="0">
                <a:solidFill>
                  <a:schemeClr val="tx1"/>
                </a:solidFill>
              </a:rPr>
              <a:t>direct teaching</a:t>
            </a:r>
            <a:r>
              <a:rPr lang="en-US" b="1" dirty="0">
                <a:solidFill>
                  <a:schemeClr val="tx1"/>
                </a:solidFill>
              </a:rPr>
              <a:t> and by </a:t>
            </a:r>
            <a:r>
              <a:rPr lang="en-US" b="1" u="sng" dirty="0">
                <a:solidFill>
                  <a:schemeClr val="tx1"/>
                </a:solidFill>
              </a:rPr>
              <a:t>observing </a:t>
            </a:r>
            <a:r>
              <a:rPr lang="en-US" b="1" dirty="0">
                <a:solidFill>
                  <a:schemeClr val="tx1"/>
                </a:solidFill>
              </a:rPr>
              <a:t>and following the examples set by others.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822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28</TotalTime>
  <Words>559</Words>
  <Application>Microsoft Office PowerPoint</Application>
  <PresentationFormat>On-screen Show (4:3)</PresentationFormat>
  <Paragraphs>91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Executive</vt:lpstr>
      <vt:lpstr>Chapter 19:  Your Family Ties</vt:lpstr>
      <vt:lpstr>Define the following terms:</vt:lpstr>
      <vt:lpstr>PowerPoint Presentation</vt:lpstr>
      <vt:lpstr>PowerPoint Presentation</vt:lpstr>
      <vt:lpstr>Answer the following: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19:  Your Family Ties</dc:title>
  <dc:creator>Owner</dc:creator>
  <cp:lastModifiedBy>Owner</cp:lastModifiedBy>
  <cp:revision>4</cp:revision>
  <dcterms:created xsi:type="dcterms:W3CDTF">2012-04-17T01:45:58Z</dcterms:created>
  <dcterms:modified xsi:type="dcterms:W3CDTF">2012-04-17T02:14:18Z</dcterms:modified>
</cp:coreProperties>
</file>