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83" r:id="rId3"/>
    <p:sldId id="257" r:id="rId4"/>
    <p:sldId id="282"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72" autoAdjust="0"/>
    <p:restoredTop sz="94660"/>
  </p:normalViewPr>
  <p:slideViewPr>
    <p:cSldViewPr>
      <p:cViewPr varScale="1">
        <p:scale>
          <a:sx n="88" d="100"/>
          <a:sy n="88" d="100"/>
        </p:scale>
        <p:origin x="-5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BA6BCAC-0AD6-4A09-8A8F-B0B88BB9E308}" type="datetimeFigureOut">
              <a:rPr lang="en-US" smtClean="0"/>
              <a:t>4/28/2009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E9D8718-D2D5-4A0E-973A-D0BA6F650FD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A6BCAC-0AD6-4A09-8A8F-B0B88BB9E308}" type="datetimeFigureOut">
              <a:rPr lang="en-US" smtClean="0"/>
              <a:t>4/28/2009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D8718-D2D5-4A0E-973A-D0BA6F650FD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A6BCAC-0AD6-4A09-8A8F-B0B88BB9E308}" type="datetimeFigureOut">
              <a:rPr lang="en-US" smtClean="0"/>
              <a:t>4/28/2009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D8718-D2D5-4A0E-973A-D0BA6F650FD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A6BCAC-0AD6-4A09-8A8F-B0B88BB9E308}" type="datetimeFigureOut">
              <a:rPr lang="en-US" smtClean="0"/>
              <a:t>4/28/2009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D8718-D2D5-4A0E-973A-D0BA6F650FD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BA6BCAC-0AD6-4A09-8A8F-B0B88BB9E308}" type="datetimeFigureOut">
              <a:rPr lang="en-US" smtClean="0"/>
              <a:t>4/28/2009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D8718-D2D5-4A0E-973A-D0BA6F650FD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A6BCAC-0AD6-4A09-8A8F-B0B88BB9E308}" type="datetimeFigureOut">
              <a:rPr lang="en-US" smtClean="0"/>
              <a:t>4/28/2009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D8718-D2D5-4A0E-973A-D0BA6F650FD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BA6BCAC-0AD6-4A09-8A8F-B0B88BB9E308}" type="datetimeFigureOut">
              <a:rPr lang="en-US" smtClean="0"/>
              <a:t>4/28/2009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9D8718-D2D5-4A0E-973A-D0BA6F650FD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BA6BCAC-0AD6-4A09-8A8F-B0B88BB9E308}" type="datetimeFigureOut">
              <a:rPr lang="en-US" smtClean="0"/>
              <a:t>4/28/2009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9D8718-D2D5-4A0E-973A-D0BA6F650FD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A6BCAC-0AD6-4A09-8A8F-B0B88BB9E308}" type="datetimeFigureOut">
              <a:rPr lang="en-US" smtClean="0"/>
              <a:t>4/28/2009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9D8718-D2D5-4A0E-973A-D0BA6F650FD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A6BCAC-0AD6-4A09-8A8F-B0B88BB9E308}" type="datetimeFigureOut">
              <a:rPr lang="en-US" smtClean="0"/>
              <a:t>4/28/2009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D8718-D2D5-4A0E-973A-D0BA6F650FD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BA6BCAC-0AD6-4A09-8A8F-B0B88BB9E308}" type="datetimeFigureOut">
              <a:rPr lang="en-US" smtClean="0"/>
              <a:t>4/28/2009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E9D8718-D2D5-4A0E-973A-D0BA6F650FD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BA6BCAC-0AD6-4A09-8A8F-B0B88BB9E308}" type="datetimeFigureOut">
              <a:rPr lang="en-US" smtClean="0"/>
              <a:t>4/28/2009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E9D8718-D2D5-4A0E-973A-D0BA6F650FD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31:  Vegetables</a:t>
            </a:r>
            <a:br>
              <a:rPr lang="en-US" dirty="0" smtClean="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7.  Describe sea vegetables and their nutritional value</a:t>
            </a:r>
            <a:r>
              <a:rPr lang="en-US" b="1" dirty="0" smtClean="0"/>
              <a:t>.</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Have been used as food for centuries in coastal regions.  Also, known as seaweeds, these vegetables grow in waters with filtered sunlight.  Many are grown in Japan.  Are classified as algae, not plants.  They are low in fat and a rich source of vitamins and minerals; however, they contain more sodium than other vegetables.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429512"/>
          </a:xfrm>
        </p:spPr>
        <p:txBody>
          <a:bodyPr>
            <a:normAutofit fontScale="90000"/>
          </a:bodyPr>
          <a:lstStyle/>
          <a:p>
            <a:r>
              <a:rPr lang="en-US" b="1" dirty="0" smtClean="0"/>
              <a:t>8.  Why should you avoid purchasing potatoes that are green or sprouting</a:t>
            </a:r>
            <a:r>
              <a:rPr lang="en-US" b="1" dirty="0" smtClean="0"/>
              <a:t>?</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pPr>
              <a:buNone/>
            </a:pPr>
            <a:endParaRPr lang="en-US" dirty="0" smtClean="0"/>
          </a:p>
          <a:p>
            <a:r>
              <a:rPr lang="en-US" dirty="0" smtClean="0"/>
              <a:t>Green </a:t>
            </a:r>
            <a:r>
              <a:rPr lang="en-US" dirty="0" smtClean="0"/>
              <a:t>color may indicate the presence of </a:t>
            </a:r>
            <a:r>
              <a:rPr lang="en-US" dirty="0" err="1" smtClean="0"/>
              <a:t>solanine</a:t>
            </a:r>
            <a:r>
              <a:rPr lang="en-US" dirty="0" smtClean="0"/>
              <a:t>, a bitter, toxic compound; Sprouts indicate they have been stored too long.</a:t>
            </a:r>
          </a:p>
          <a:p>
            <a:pPr>
              <a:buNone/>
            </a:pP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9.  Should you buy carrots and beets with the tops?  Explain</a:t>
            </a:r>
            <a:r>
              <a:rPr lang="en-US" b="1" dirty="0" smtClean="0"/>
              <a:t>.</a:t>
            </a:r>
            <a:endParaRPr lang="en-US" dirty="0"/>
          </a:p>
        </p:txBody>
      </p:sp>
      <p:sp>
        <p:nvSpPr>
          <p:cNvPr id="3" name="Content Placeholder 2"/>
          <p:cNvSpPr>
            <a:spLocks noGrp="1"/>
          </p:cNvSpPr>
          <p:nvPr>
            <p:ph idx="1"/>
          </p:nvPr>
        </p:nvSpPr>
        <p:spPr/>
        <p:txBody>
          <a:bodyPr/>
          <a:lstStyle/>
          <a:p>
            <a:pPr>
              <a:buNone/>
            </a:pPr>
            <a:endParaRPr lang="en-US" b="1" dirty="0" smtClean="0"/>
          </a:p>
          <a:p>
            <a:pPr>
              <a:buNone/>
            </a:pPr>
            <a:endParaRPr lang="en-US" dirty="0" smtClean="0"/>
          </a:p>
          <a:p>
            <a:r>
              <a:rPr lang="en-US" dirty="0" smtClean="0"/>
              <a:t>Only if tops will be used; otherwise, they draw moisture from roots, making them wilt.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648712"/>
          </a:xfrm>
        </p:spPr>
        <p:txBody>
          <a:bodyPr>
            <a:normAutofit fontScale="90000"/>
          </a:bodyPr>
          <a:lstStyle/>
          <a:p>
            <a:r>
              <a:rPr lang="en-US" b="1" dirty="0" smtClean="0"/>
              <a:t>10.  You’re headed to the farmers market to buy vegetables to use in the next few days.  What will you look for to get the best produce</a:t>
            </a:r>
            <a:r>
              <a:rPr lang="en-US" b="1" dirty="0" smtClean="0"/>
              <a:t>?</a:t>
            </a:r>
            <a:endParaRPr lang="en-US" dirty="0"/>
          </a:p>
        </p:txBody>
      </p:sp>
      <p:sp>
        <p:nvSpPr>
          <p:cNvPr id="3" name="Content Placeholder 2"/>
          <p:cNvSpPr>
            <a:spLocks noGrp="1"/>
          </p:cNvSpPr>
          <p:nvPr>
            <p:ph idx="1"/>
          </p:nvPr>
        </p:nvSpPr>
        <p:spPr>
          <a:xfrm>
            <a:off x="457200" y="2590800"/>
            <a:ext cx="8229600" cy="3733800"/>
          </a:xfrm>
        </p:spPr>
        <p:txBody>
          <a:bodyPr/>
          <a:lstStyle/>
          <a:p>
            <a:pPr>
              <a:buNone/>
            </a:pPr>
            <a:endParaRPr lang="en-US" b="1" dirty="0" smtClean="0"/>
          </a:p>
          <a:p>
            <a:pPr>
              <a:buNone/>
            </a:pPr>
            <a:endParaRPr lang="en-US" b="1" dirty="0" smtClean="0"/>
          </a:p>
          <a:p>
            <a:pPr>
              <a:buNone/>
            </a:pPr>
            <a:r>
              <a:rPr lang="en-US" b="1" dirty="0" smtClean="0"/>
              <a:t> </a:t>
            </a:r>
            <a:endParaRPr lang="en-US" dirty="0" smtClean="0"/>
          </a:p>
          <a:p>
            <a:r>
              <a:rPr lang="en-US" dirty="0" smtClean="0"/>
              <a:t>Vegetables should be ripe; color should be bright and characteristic; shape should be typical of vegetable: should feel heavy for size; no wilting, decay, or damage; no sprouts on roots, bulbs, or tubers.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11.  How should potatoes and onions be stored, and why</a:t>
            </a:r>
            <a:r>
              <a:rPr lang="en-US" b="1" dirty="0" smtClean="0"/>
              <a:t>?</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Both need cool, dry place.  Potatoes in the dark or in paper bag to prevent greening.  Onions in basket or woven bag for air circulation.  Store separately, or onions will absorb moisture and spoil; potatoes will sprout sooner.</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12.  How and why should vegetables be washed</a:t>
            </a:r>
            <a:r>
              <a:rPr lang="en-US" b="1" dirty="0" smtClean="0"/>
              <a:t>?</a:t>
            </a:r>
            <a:endParaRPr lang="en-US" dirty="0"/>
          </a:p>
        </p:txBody>
      </p:sp>
      <p:sp>
        <p:nvSpPr>
          <p:cNvPr id="3" name="Content Placeholder 2"/>
          <p:cNvSpPr>
            <a:spLocks noGrp="1"/>
          </p:cNvSpPr>
          <p:nvPr>
            <p:ph idx="1"/>
          </p:nvPr>
        </p:nvSpPr>
        <p:spPr/>
        <p:txBody>
          <a:bodyPr/>
          <a:lstStyle/>
          <a:p>
            <a:endParaRPr lang="en-US" dirty="0" smtClean="0"/>
          </a:p>
          <a:p>
            <a:r>
              <a:rPr lang="en-US" dirty="0" smtClean="0"/>
              <a:t>Wash </a:t>
            </a:r>
            <a:r>
              <a:rPr lang="en-US" dirty="0" smtClean="0"/>
              <a:t>thoroughly under cool running water.  Scrub potatoes, not tender vegetables, and thick-skinned vegetables, such as winter squash, with a stiff brush to remove dirt.  Don’t wash vegetables by soaking them in water or using detergents.  Soaking causes nutrient loss, and detergents can react with waxes or pesticide residues on vegetables to form harmful compounds.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029712"/>
          </a:xfrm>
        </p:spPr>
        <p:txBody>
          <a:bodyPr>
            <a:normAutofit fontScale="90000"/>
          </a:bodyPr>
          <a:lstStyle/>
          <a:p>
            <a:r>
              <a:rPr lang="en-US" b="1" dirty="0" smtClean="0"/>
              <a:t>13.  A teen plans to bake acorn squash halves.  Since the skin won’t be eaten, he doesn’t wash the squash.  Evaluate this decision</a:t>
            </a:r>
            <a:r>
              <a:rPr lang="en-US" b="1" dirty="0" smtClean="0"/>
              <a:t>.</a:t>
            </a:r>
            <a:endParaRPr lang="en-US" dirty="0"/>
          </a:p>
        </p:txBody>
      </p:sp>
      <p:sp>
        <p:nvSpPr>
          <p:cNvPr id="3" name="Content Placeholder 2"/>
          <p:cNvSpPr>
            <a:spLocks noGrp="1"/>
          </p:cNvSpPr>
          <p:nvPr>
            <p:ph idx="1"/>
          </p:nvPr>
        </p:nvSpPr>
        <p:spPr/>
        <p:txBody>
          <a:bodyPr/>
          <a:lstStyle/>
          <a:p>
            <a:endParaRPr lang="en-US" b="1" dirty="0" smtClean="0"/>
          </a:p>
          <a:p>
            <a:endParaRPr lang="en-US" b="1" dirty="0" smtClean="0"/>
          </a:p>
          <a:p>
            <a:pPr>
              <a:buNone/>
            </a:pPr>
            <a:endParaRPr lang="en-US" dirty="0" smtClean="0"/>
          </a:p>
          <a:p>
            <a:endParaRPr lang="en-US" dirty="0" smtClean="0"/>
          </a:p>
          <a:p>
            <a:endParaRPr lang="en-US" dirty="0" smtClean="0"/>
          </a:p>
          <a:p>
            <a:r>
              <a:rPr lang="en-US" dirty="0" smtClean="0"/>
              <a:t>Unwise</a:t>
            </a:r>
            <a:r>
              <a:rPr lang="en-US" dirty="0" smtClean="0"/>
              <a:t>; cutting squash can transfer dirt and bacteria to edible part.</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810512"/>
          </a:xfrm>
        </p:spPr>
        <p:txBody>
          <a:bodyPr>
            <a:normAutofit fontScale="90000"/>
          </a:bodyPr>
          <a:lstStyle/>
          <a:p>
            <a:r>
              <a:rPr lang="en-US" b="1" dirty="0" smtClean="0"/>
              <a:t>14.  What changes occur in vegetables when cooked and overcooked</a:t>
            </a:r>
            <a:r>
              <a:rPr lang="en-US" b="1" dirty="0" smtClean="0"/>
              <a:t>?</a:t>
            </a:r>
            <a:endParaRPr lang="en-US" dirty="0"/>
          </a:p>
        </p:txBody>
      </p:sp>
      <p:sp>
        <p:nvSpPr>
          <p:cNvPr id="3" name="Content Placeholder 2"/>
          <p:cNvSpPr>
            <a:spLocks noGrp="1"/>
          </p:cNvSpPr>
          <p:nvPr>
            <p:ph idx="1"/>
          </p:nvPr>
        </p:nvSpPr>
        <p:spPr/>
        <p:txBody>
          <a:bodyPr/>
          <a:lstStyle/>
          <a:p>
            <a:endParaRPr lang="en-US" b="1" dirty="0" smtClean="0"/>
          </a:p>
          <a:p>
            <a:pPr>
              <a:buNone/>
            </a:pPr>
            <a:endParaRPr lang="en-US" dirty="0" smtClean="0"/>
          </a:p>
          <a:p>
            <a:r>
              <a:rPr lang="en-US" dirty="0" smtClean="0"/>
              <a:t>Some nutrients lost to water and heat; cellulose is softened, cooked vegetables get tender, overcooked get mushy; overcooking turns green vegetables unpleasant olive color; cooking releases and mellows flavor, overcooking creates unpleasant flavors.</a:t>
            </a:r>
          </a:p>
          <a:p>
            <a:pPr>
              <a:buNone/>
            </a:pP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734312"/>
          </a:xfrm>
        </p:spPr>
        <p:txBody>
          <a:bodyPr>
            <a:normAutofit fontScale="90000"/>
          </a:bodyPr>
          <a:lstStyle/>
          <a:p>
            <a:r>
              <a:rPr lang="en-US" b="1" dirty="0" smtClean="0"/>
              <a:t>15.  When simmering vegetables, why should you use only a small amount of water</a:t>
            </a:r>
            <a:r>
              <a:rPr lang="en-US" b="1" dirty="0" smtClean="0"/>
              <a:t>?</a:t>
            </a:r>
            <a:endParaRPr lang="en-US" dirty="0"/>
          </a:p>
        </p:txBody>
      </p:sp>
      <p:sp>
        <p:nvSpPr>
          <p:cNvPr id="3" name="Content Placeholder 2"/>
          <p:cNvSpPr>
            <a:spLocks noGrp="1"/>
          </p:cNvSpPr>
          <p:nvPr>
            <p:ph idx="1"/>
          </p:nvPr>
        </p:nvSpPr>
        <p:spPr/>
        <p:txBody>
          <a:bodyPr/>
          <a:lstStyle/>
          <a:p>
            <a:endParaRPr lang="en-US" b="1" dirty="0" smtClean="0"/>
          </a:p>
          <a:p>
            <a:endParaRPr lang="en-US" dirty="0" smtClean="0"/>
          </a:p>
          <a:p>
            <a:r>
              <a:rPr lang="en-US" dirty="0" smtClean="0"/>
              <a:t>Nutrient loss is less with small amounts of water.</a:t>
            </a:r>
          </a:p>
          <a:p>
            <a:pPr>
              <a:buNone/>
            </a:pP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16.  Why is steaming a nutritious way to cook vegetables</a:t>
            </a:r>
            <a:r>
              <a:rPr lang="en-US" b="1" dirty="0" smtClean="0"/>
              <a:t>?</a:t>
            </a:r>
            <a:endParaRPr lang="en-US" dirty="0"/>
          </a:p>
        </p:txBody>
      </p:sp>
      <p:sp>
        <p:nvSpPr>
          <p:cNvPr id="3" name="Content Placeholder 2"/>
          <p:cNvSpPr>
            <a:spLocks noGrp="1"/>
          </p:cNvSpPr>
          <p:nvPr>
            <p:ph idx="1"/>
          </p:nvPr>
        </p:nvSpPr>
        <p:spPr/>
        <p:txBody>
          <a:bodyPr/>
          <a:lstStyle/>
          <a:p>
            <a:endParaRPr lang="en-US" b="1" dirty="0" smtClean="0"/>
          </a:p>
          <a:p>
            <a:pPr>
              <a:buNone/>
            </a:pPr>
            <a:endParaRPr lang="en-US" dirty="0" smtClean="0"/>
          </a:p>
          <a:p>
            <a:r>
              <a:rPr lang="en-US" dirty="0" smtClean="0"/>
              <a:t>Fewer water-soluble nutrients are lost.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smtClean="0"/>
              <a:t>1.  </a:t>
            </a:r>
            <a:r>
              <a:rPr lang="en-US" b="1" dirty="0" smtClean="0"/>
              <a:t>What makes vegetables a healthful part of an eating plan?</a:t>
            </a:r>
            <a:endParaRPr lang="en-US" dirty="0" smtClean="0"/>
          </a:p>
          <a:p>
            <a:pPr>
              <a:buNone/>
            </a:pPr>
            <a:endParaRPr lang="en-US" dirty="0" smtClean="0"/>
          </a:p>
          <a:p>
            <a:r>
              <a:rPr lang="en-US" dirty="0" smtClean="0"/>
              <a:t>They contain many nutrients, have no cholesterol, most are low in calories, fat, and sodium, many contain antioxidants.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886712"/>
          </a:xfrm>
        </p:spPr>
        <p:txBody>
          <a:bodyPr>
            <a:normAutofit fontScale="90000"/>
          </a:bodyPr>
          <a:lstStyle/>
          <a:p>
            <a:r>
              <a:rPr lang="en-US" b="1" dirty="0" smtClean="0"/>
              <a:t>17.  Which vegetables might you cook in a pressure cooker, and </a:t>
            </a:r>
            <a:r>
              <a:rPr lang="en-US" b="1" dirty="0" smtClean="0"/>
              <a:t>why?</a:t>
            </a:r>
            <a:endParaRPr lang="en-US" dirty="0"/>
          </a:p>
        </p:txBody>
      </p:sp>
      <p:sp>
        <p:nvSpPr>
          <p:cNvPr id="3" name="Content Placeholder 2"/>
          <p:cNvSpPr>
            <a:spLocks noGrp="1"/>
          </p:cNvSpPr>
          <p:nvPr>
            <p:ph idx="1"/>
          </p:nvPr>
        </p:nvSpPr>
        <p:spPr>
          <a:xfrm>
            <a:off x="457200" y="2667000"/>
            <a:ext cx="8229600" cy="3657600"/>
          </a:xfrm>
        </p:spPr>
        <p:txBody>
          <a:bodyPr>
            <a:normAutofit/>
          </a:bodyPr>
          <a:lstStyle/>
          <a:p>
            <a:pPr>
              <a:buNone/>
            </a:pPr>
            <a:endParaRPr lang="en-US" dirty="0" smtClean="0"/>
          </a:p>
          <a:p>
            <a:endParaRPr lang="en-US" dirty="0" smtClean="0"/>
          </a:p>
          <a:p>
            <a:r>
              <a:rPr lang="en-US" dirty="0" smtClean="0"/>
              <a:t>Those that need a long cooking time; pressure cooker cooks more quickly with minimal nutrient loss.</a:t>
            </a:r>
          </a:p>
          <a:p>
            <a:r>
              <a:rPr lang="en-US" b="1" dirty="0" smtClean="0"/>
              <a:t> </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962912"/>
          </a:xfrm>
        </p:spPr>
        <p:txBody>
          <a:bodyPr>
            <a:normAutofit fontScale="90000"/>
          </a:bodyPr>
          <a:lstStyle/>
          <a:p>
            <a:r>
              <a:rPr lang="en-US" b="1" dirty="0" smtClean="0"/>
              <a:t>18.  Explain the difference between braising and frying vegetables</a:t>
            </a:r>
            <a:r>
              <a:rPr lang="en-US" b="1" dirty="0" smtClean="0"/>
              <a:t>.</a:t>
            </a:r>
            <a:endParaRPr lang="en-US" dirty="0"/>
          </a:p>
        </p:txBody>
      </p:sp>
      <p:sp>
        <p:nvSpPr>
          <p:cNvPr id="3" name="Content Placeholder 2"/>
          <p:cNvSpPr>
            <a:spLocks noGrp="1"/>
          </p:cNvSpPr>
          <p:nvPr>
            <p:ph idx="1"/>
          </p:nvPr>
        </p:nvSpPr>
        <p:spPr/>
        <p:txBody>
          <a:bodyPr/>
          <a:lstStyle/>
          <a:p>
            <a:pPr>
              <a:buNone/>
            </a:pPr>
            <a:endParaRPr lang="en-US" b="1" dirty="0" smtClean="0"/>
          </a:p>
          <a:p>
            <a:pPr>
              <a:buNone/>
            </a:pPr>
            <a:endParaRPr lang="en-US" b="1" dirty="0" smtClean="0"/>
          </a:p>
          <a:p>
            <a:pPr>
              <a:buNone/>
            </a:pPr>
            <a:endParaRPr lang="en-US" dirty="0" smtClean="0"/>
          </a:p>
          <a:p>
            <a:r>
              <a:rPr lang="en-US" dirty="0" smtClean="0"/>
              <a:t>Braising is baking, tightly covered, in small amount of water or other liquid; frying uses fat in a pan or deep fryer.</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734312"/>
          </a:xfrm>
        </p:spPr>
        <p:txBody>
          <a:bodyPr>
            <a:normAutofit fontScale="90000"/>
          </a:bodyPr>
          <a:lstStyle/>
          <a:p>
            <a:r>
              <a:rPr lang="en-US" b="1" dirty="0" smtClean="0"/>
              <a:t>19.  How would you prepare potatoes for baking whole and for roasting</a:t>
            </a:r>
            <a:r>
              <a:rPr lang="en-US" b="1" dirty="0" smtClean="0"/>
              <a:t>?</a:t>
            </a:r>
            <a:endParaRPr lang="en-US" dirty="0"/>
          </a:p>
        </p:txBody>
      </p:sp>
      <p:sp>
        <p:nvSpPr>
          <p:cNvPr id="3" name="Content Placeholder 2"/>
          <p:cNvSpPr>
            <a:spLocks noGrp="1"/>
          </p:cNvSpPr>
          <p:nvPr>
            <p:ph idx="1"/>
          </p:nvPr>
        </p:nvSpPr>
        <p:spPr/>
        <p:txBody>
          <a:bodyPr/>
          <a:lstStyle/>
          <a:p>
            <a:pPr>
              <a:buNone/>
            </a:pPr>
            <a:endParaRPr lang="en-US" b="1" dirty="0" smtClean="0"/>
          </a:p>
          <a:p>
            <a:pPr>
              <a:buNone/>
            </a:pPr>
            <a:endParaRPr lang="en-US" dirty="0" smtClean="0"/>
          </a:p>
          <a:p>
            <a:r>
              <a:rPr lang="en-US" dirty="0" smtClean="0"/>
              <a:t>To bake whole, poke holes in the skin, rub with oil for crispness.  To roast, cut into pieces, drizzle with oil, sprinkle with seasonings, toss to coat.</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20.  What are some guidelines to follow for grilling vegetables</a:t>
            </a:r>
            <a:r>
              <a:rPr lang="en-US" b="1" dirty="0" smtClean="0"/>
              <a:t>?</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dirty="0" smtClean="0"/>
              <a:t>Brush the grate with oil to keep vegetables from sticking.</a:t>
            </a:r>
          </a:p>
          <a:p>
            <a:r>
              <a:rPr lang="en-US" dirty="0" smtClean="0"/>
              <a:t>To shorten grilling time, blanch less tender vegetables, such as carrots, before grilling.</a:t>
            </a:r>
          </a:p>
          <a:p>
            <a:r>
              <a:rPr lang="en-US" dirty="0" smtClean="0"/>
              <a:t>Marinate vegetables for added flavor.</a:t>
            </a:r>
          </a:p>
          <a:p>
            <a:r>
              <a:rPr lang="en-US" dirty="0" smtClean="0"/>
              <a:t>To keep vegetables from drying out, brush them with an oil and herb mixture.</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039112"/>
          </a:xfrm>
        </p:spPr>
        <p:txBody>
          <a:bodyPr>
            <a:normAutofit fontScale="90000"/>
          </a:bodyPr>
          <a:lstStyle/>
          <a:p>
            <a:r>
              <a:rPr lang="en-US" b="1" dirty="0" smtClean="0"/>
              <a:t>21.  What precaution should be taken when baking a potato in the microwave oven?  Why</a:t>
            </a:r>
            <a:r>
              <a:rPr lang="en-US" b="1" dirty="0" smtClean="0"/>
              <a:t>?</a:t>
            </a:r>
            <a:endParaRPr lang="en-US" dirty="0"/>
          </a:p>
        </p:txBody>
      </p:sp>
      <p:sp>
        <p:nvSpPr>
          <p:cNvPr id="3" name="Content Placeholder 2"/>
          <p:cNvSpPr>
            <a:spLocks noGrp="1"/>
          </p:cNvSpPr>
          <p:nvPr>
            <p:ph idx="1"/>
          </p:nvPr>
        </p:nvSpPr>
        <p:spPr/>
        <p:txBody>
          <a:bodyPr/>
          <a:lstStyle/>
          <a:p>
            <a:endParaRPr lang="en-US" b="1" dirty="0" smtClean="0"/>
          </a:p>
          <a:p>
            <a:endParaRPr lang="en-US" b="1" dirty="0" smtClean="0"/>
          </a:p>
          <a:p>
            <a:pPr>
              <a:buNone/>
            </a:pPr>
            <a:endParaRPr lang="en-US" dirty="0" smtClean="0"/>
          </a:p>
          <a:p>
            <a:r>
              <a:rPr lang="en-US" dirty="0" smtClean="0"/>
              <a:t>Pierce the skin with a fork to keep potato from bursting.</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22.  What advantages do convenience vegetables have</a:t>
            </a:r>
            <a:r>
              <a:rPr lang="en-US" b="1" dirty="0" smtClean="0"/>
              <a:t>?</a:t>
            </a:r>
            <a:endParaRPr lang="en-US" dirty="0"/>
          </a:p>
        </p:txBody>
      </p:sp>
      <p:sp>
        <p:nvSpPr>
          <p:cNvPr id="3" name="Content Placeholder 2"/>
          <p:cNvSpPr>
            <a:spLocks noGrp="1"/>
          </p:cNvSpPr>
          <p:nvPr>
            <p:ph idx="1"/>
          </p:nvPr>
        </p:nvSpPr>
        <p:spPr/>
        <p:txBody>
          <a:bodyPr/>
          <a:lstStyle/>
          <a:p>
            <a:pPr>
              <a:buNone/>
            </a:pPr>
            <a:endParaRPr lang="en-US" b="1" dirty="0" smtClean="0"/>
          </a:p>
          <a:p>
            <a:pPr>
              <a:buNone/>
            </a:pPr>
            <a:endParaRPr lang="en-US" dirty="0" smtClean="0"/>
          </a:p>
          <a:p>
            <a:r>
              <a:rPr lang="en-US" dirty="0" smtClean="0"/>
              <a:t>They can be stored longer than fresh and used in many recipes; are readily available; may cost less than fresh.</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23.  How are dried food reconstituted</a:t>
            </a:r>
            <a:r>
              <a:rPr lang="en-US" b="1" dirty="0" smtClean="0"/>
              <a:t>?</a:t>
            </a:r>
            <a:endParaRPr lang="en-US" dirty="0"/>
          </a:p>
        </p:txBody>
      </p:sp>
      <p:sp>
        <p:nvSpPr>
          <p:cNvPr id="3" name="Content Placeholder 2"/>
          <p:cNvSpPr>
            <a:spLocks noGrp="1"/>
          </p:cNvSpPr>
          <p:nvPr>
            <p:ph idx="1"/>
          </p:nvPr>
        </p:nvSpPr>
        <p:spPr/>
        <p:txBody>
          <a:bodyPr/>
          <a:lstStyle/>
          <a:p>
            <a:pPr>
              <a:buNone/>
            </a:pPr>
            <a:endParaRPr lang="en-US" b="1" dirty="0" smtClean="0"/>
          </a:p>
          <a:p>
            <a:pPr>
              <a:buNone/>
            </a:pPr>
            <a:endParaRPr lang="en-US" b="1" dirty="0" smtClean="0"/>
          </a:p>
          <a:p>
            <a:pPr>
              <a:buNone/>
            </a:pPr>
            <a:endParaRPr lang="en-US" dirty="0" smtClean="0"/>
          </a:p>
          <a:p>
            <a:r>
              <a:rPr lang="en-US" dirty="0" smtClean="0"/>
              <a:t>By adding water.</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24.  How can leftover vegetables be served creatively</a:t>
            </a:r>
            <a:r>
              <a:rPr lang="en-US" b="1" dirty="0" smtClean="0"/>
              <a:t>?</a:t>
            </a:r>
            <a:endParaRPr lang="en-US" dirty="0"/>
          </a:p>
        </p:txBody>
      </p:sp>
      <p:sp>
        <p:nvSpPr>
          <p:cNvPr id="3" name="Content Placeholder 2"/>
          <p:cNvSpPr>
            <a:spLocks noGrp="1"/>
          </p:cNvSpPr>
          <p:nvPr>
            <p:ph idx="1"/>
          </p:nvPr>
        </p:nvSpPr>
        <p:spPr/>
        <p:txBody>
          <a:bodyPr/>
          <a:lstStyle/>
          <a:p>
            <a:pPr>
              <a:buNone/>
            </a:pPr>
            <a:endParaRPr lang="en-US" b="1" dirty="0" smtClean="0"/>
          </a:p>
          <a:p>
            <a:pPr>
              <a:buNone/>
            </a:pPr>
            <a:endParaRPr lang="en-US" dirty="0" smtClean="0"/>
          </a:p>
          <a:p>
            <a:r>
              <a:rPr lang="en-US" dirty="0" smtClean="0"/>
              <a:t>Marinated and served cold with salad dressing; used in stir-fry, casserole, or soup.</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The End!!</a:t>
            </a:r>
            <a:endParaRPr lang="en-US" dirty="0"/>
          </a:p>
        </p:txBody>
      </p:sp>
      <p:pic>
        <p:nvPicPr>
          <p:cNvPr id="4" name="Content Placeholder 3" descr="Garden.jpg"/>
          <p:cNvPicPr>
            <a:picLocks noGrp="1" noChangeAspect="1"/>
          </p:cNvPicPr>
          <p:nvPr>
            <p:ph idx="1"/>
          </p:nvPr>
        </p:nvPicPr>
        <p:blipFill>
          <a:blip r:embed="rId2"/>
          <a:stretch>
            <a:fillRect/>
          </a:stretch>
        </p:blipFill>
        <p:spPr>
          <a:xfrm>
            <a:off x="1645708" y="1935163"/>
            <a:ext cx="5852583" cy="4389437"/>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  Compare broccoli, cabbage, and cauliflower.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Broccoli—Type </a:t>
            </a:r>
            <a:r>
              <a:rPr lang="en-US" dirty="0" smtClean="0"/>
              <a:t>of cabbage; related to cauliflower.  Firm, compact cluster of tiny buds on stout, edible stems.  Deep emerald green, with possible purple tinge.  Avoid yellowing or open buds, watery spots on cluster, and very thick stems.  Uses:  Cooked; cold with dressing or in salads; warm seasoned.</a:t>
            </a:r>
          </a:p>
          <a:p>
            <a:pPr>
              <a:buNone/>
            </a:pPr>
            <a:r>
              <a:rPr lang="en-US" dirty="0" smtClean="0"/>
              <a:t> </a:t>
            </a:r>
          </a:p>
          <a:p>
            <a:r>
              <a:rPr lang="en-US" dirty="0" smtClean="0"/>
              <a:t>Cabbage—Short, broad stem; compact, heavy head of leaves or flowers.  Strong flavor.  Varieties include green, red, </a:t>
            </a:r>
            <a:r>
              <a:rPr lang="en-US" dirty="0" err="1" smtClean="0"/>
              <a:t>savoy</a:t>
            </a:r>
            <a:r>
              <a:rPr lang="en-US" dirty="0" smtClean="0"/>
              <a:t> (mild flavor), kale.  Napa cabbage has elongated head and thick-veined, crinkly leaves; cream-colored with green tips, milk flavor.  Uses:  Raw—shredded for salads or slaw; Cooked—side dishes, stir fries; leaves used to wrap meat fillings.</a:t>
            </a:r>
          </a:p>
          <a:p>
            <a:pPr>
              <a:buNone/>
            </a:pPr>
            <a:r>
              <a:rPr lang="en-US" dirty="0" smtClean="0"/>
              <a: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Cauliflower—Type of cabbage.  Compact, tiny white or creamy white florets in clusters on stalks surrounded by green leaves.  Avoid brown spots.  Uses:  Raw00with dip or in pasta salad.  Cooked—seasoned, stir-fried, added to soups.  </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3</a:t>
            </a:r>
            <a:r>
              <a:rPr lang="en-US" b="1" dirty="0" smtClean="0"/>
              <a:t>.  How would you use garlic</a:t>
            </a:r>
            <a:r>
              <a:rPr lang="en-US" b="1" dirty="0" smtClean="0"/>
              <a:t>?</a:t>
            </a:r>
            <a:endParaRPr lang="en-US" dirty="0"/>
          </a:p>
        </p:txBody>
      </p:sp>
      <p:sp>
        <p:nvSpPr>
          <p:cNvPr id="3" name="Content Placeholder 2"/>
          <p:cNvSpPr>
            <a:spLocks noGrp="1"/>
          </p:cNvSpPr>
          <p:nvPr>
            <p:ph idx="1"/>
          </p:nvPr>
        </p:nvSpPr>
        <p:spPr/>
        <p:txBody>
          <a:bodyPr/>
          <a:lstStyle/>
          <a:p>
            <a:endParaRPr lang="en-US" dirty="0" smtClean="0"/>
          </a:p>
          <a:p>
            <a:r>
              <a:rPr lang="en-US" dirty="0" smtClean="0"/>
              <a:t>Chopped or pressed and added to oils, dressings, and spreads; cooked and added to soups and stews; roasted with meats, baked whole.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81912"/>
          </a:xfrm>
        </p:spPr>
        <p:txBody>
          <a:bodyPr>
            <a:normAutofit fontScale="90000"/>
          </a:bodyPr>
          <a:lstStyle/>
          <a:p>
            <a:r>
              <a:rPr lang="en-US" b="1" dirty="0" smtClean="0"/>
              <a:t>4.  For each plant part, name an edible vegetable that comes from that part</a:t>
            </a:r>
            <a:r>
              <a:rPr lang="en-US" b="1" dirty="0" smtClean="0"/>
              <a:t>.</a:t>
            </a:r>
            <a:endParaRPr lang="en-US" dirty="0"/>
          </a:p>
        </p:txBody>
      </p:sp>
      <p:sp>
        <p:nvSpPr>
          <p:cNvPr id="3" name="Content Placeholder 2"/>
          <p:cNvSpPr>
            <a:spLocks noGrp="1"/>
          </p:cNvSpPr>
          <p:nvPr>
            <p:ph idx="1"/>
          </p:nvPr>
        </p:nvSpPr>
        <p:spPr/>
        <p:txBody>
          <a:bodyPr>
            <a:normAutofit/>
          </a:bodyPr>
          <a:lstStyle/>
          <a:p>
            <a:pPr>
              <a:buNone/>
            </a:pPr>
            <a:endParaRPr lang="en-US" b="1" dirty="0" smtClean="0"/>
          </a:p>
          <a:p>
            <a:pPr>
              <a:buNone/>
            </a:pPr>
            <a:r>
              <a:rPr lang="en-US" b="1" dirty="0" smtClean="0"/>
              <a:t> </a:t>
            </a:r>
            <a:endParaRPr lang="en-US" dirty="0" smtClean="0"/>
          </a:p>
          <a:p>
            <a:r>
              <a:rPr lang="en-US" dirty="0" smtClean="0"/>
              <a:t>Examples will vary and include any one</a:t>
            </a:r>
            <a:r>
              <a:rPr lang="en-US" dirty="0" smtClean="0"/>
              <a:t>:</a:t>
            </a:r>
          </a:p>
          <a:p>
            <a:pPr>
              <a:buNone/>
            </a:pPr>
            <a:endParaRPr lang="en-US" dirty="0" smtClean="0"/>
          </a:p>
          <a:p>
            <a:r>
              <a:rPr lang="en-US" dirty="0" smtClean="0"/>
              <a:t>Flowers—broccoli, cauliflower </a:t>
            </a:r>
          </a:p>
          <a:p>
            <a:r>
              <a:rPr lang="en-US" dirty="0" smtClean="0"/>
              <a:t>Fruits—cucumbers</a:t>
            </a:r>
            <a:r>
              <a:rPr lang="en-US" dirty="0" smtClean="0"/>
              <a:t>, </a:t>
            </a:r>
            <a:r>
              <a:rPr lang="en-US" dirty="0" smtClean="0"/>
              <a:t>squash </a:t>
            </a:r>
          </a:p>
          <a:p>
            <a:r>
              <a:rPr lang="en-US" dirty="0" smtClean="0"/>
              <a:t>Seeds—beans</a:t>
            </a:r>
            <a:r>
              <a:rPr lang="en-US" dirty="0" smtClean="0"/>
              <a:t>, </a:t>
            </a:r>
            <a:r>
              <a:rPr lang="en-US" dirty="0" smtClean="0"/>
              <a:t>corn  </a:t>
            </a:r>
          </a:p>
          <a:p>
            <a:r>
              <a:rPr lang="en-US" dirty="0" smtClean="0"/>
              <a:t>Stems—celery</a:t>
            </a:r>
            <a:r>
              <a:rPr lang="en-US" dirty="0" smtClean="0"/>
              <a:t>, </a:t>
            </a:r>
            <a:r>
              <a:rPr lang="en-US" dirty="0" smtClean="0"/>
              <a:t>asparagus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Leaves—cabbage, spinach  </a:t>
            </a:r>
          </a:p>
          <a:p>
            <a:r>
              <a:rPr lang="en-US" dirty="0" smtClean="0"/>
              <a:t>Roots—carrots, radishes  </a:t>
            </a:r>
          </a:p>
          <a:p>
            <a:r>
              <a:rPr lang="en-US" dirty="0" smtClean="0"/>
              <a:t>Tubers—potatoes  </a:t>
            </a:r>
          </a:p>
          <a:p>
            <a:r>
              <a:rPr lang="en-US" dirty="0" smtClean="0"/>
              <a:t>Bulbs—onions, garlic.</a:t>
            </a:r>
          </a:p>
          <a:p>
            <a:pPr>
              <a:buNone/>
            </a:pP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5</a:t>
            </a:r>
            <a:r>
              <a:rPr lang="en-US" b="1" dirty="0" smtClean="0"/>
              <a:t>.  How are tubers and bulbs different</a:t>
            </a:r>
            <a:r>
              <a:rPr lang="en-US" b="1" dirty="0" smtClean="0"/>
              <a:t>?</a:t>
            </a:r>
            <a:endParaRPr lang="en-US" dirty="0"/>
          </a:p>
        </p:txBody>
      </p:sp>
      <p:sp>
        <p:nvSpPr>
          <p:cNvPr id="3" name="Content Placeholder 2"/>
          <p:cNvSpPr>
            <a:spLocks noGrp="1"/>
          </p:cNvSpPr>
          <p:nvPr>
            <p:ph idx="1"/>
          </p:nvPr>
        </p:nvSpPr>
        <p:spPr/>
        <p:txBody>
          <a:bodyPr/>
          <a:lstStyle/>
          <a:p>
            <a:endParaRPr lang="en-US" dirty="0" smtClean="0"/>
          </a:p>
          <a:p>
            <a:r>
              <a:rPr lang="en-US" dirty="0" smtClean="0"/>
              <a:t>Tubers are large, underground stems; must be cooked to be eaten.  Bulbs have layers of fleshy leaves; can be eaten raw or cooked.</a:t>
            </a:r>
          </a:p>
          <a:p>
            <a:pPr>
              <a:buNone/>
            </a:pP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6.  What are examples of cooking greens</a:t>
            </a:r>
            <a:r>
              <a:rPr lang="en-US" b="1" dirty="0" smtClean="0"/>
              <a:t>?</a:t>
            </a:r>
            <a:endParaRPr lang="en-US" dirty="0"/>
          </a:p>
        </p:txBody>
      </p:sp>
      <p:sp>
        <p:nvSpPr>
          <p:cNvPr id="3" name="Content Placeholder 2"/>
          <p:cNvSpPr>
            <a:spLocks noGrp="1"/>
          </p:cNvSpPr>
          <p:nvPr>
            <p:ph idx="1"/>
          </p:nvPr>
        </p:nvSpPr>
        <p:spPr/>
        <p:txBody>
          <a:bodyPr/>
          <a:lstStyle/>
          <a:p>
            <a:pPr>
              <a:buNone/>
            </a:pPr>
            <a:endParaRPr lang="en-US" b="1" dirty="0" smtClean="0"/>
          </a:p>
          <a:p>
            <a:pPr>
              <a:buNone/>
            </a:pPr>
            <a:endParaRPr lang="en-US" dirty="0" smtClean="0"/>
          </a:p>
          <a:p>
            <a:r>
              <a:rPr lang="en-US" dirty="0" smtClean="0"/>
              <a:t>Collards, dandelion greens, kale, mustard greens, chard, spinach, and turnip greens.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TotalTime>
  <Words>991</Words>
  <Application>Microsoft Office PowerPoint</Application>
  <PresentationFormat>On-screen Show (4:3)</PresentationFormat>
  <Paragraphs>113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Flow</vt:lpstr>
      <vt:lpstr>Chapter 31:  Vegetables </vt:lpstr>
      <vt:lpstr>Slide 2</vt:lpstr>
      <vt:lpstr>2.  Compare broccoli, cabbage, and cauliflower. </vt:lpstr>
      <vt:lpstr>Slide 4</vt:lpstr>
      <vt:lpstr>  3.  How would you use garlic?</vt:lpstr>
      <vt:lpstr>4.  For each plant part, name an edible vegetable that comes from that part.</vt:lpstr>
      <vt:lpstr>Slide 7</vt:lpstr>
      <vt:lpstr> 5.  How are tubers and bulbs different?</vt:lpstr>
      <vt:lpstr>6.  What are examples of cooking greens?</vt:lpstr>
      <vt:lpstr>7.  Describe sea vegetables and their nutritional value.</vt:lpstr>
      <vt:lpstr>8.  Why should you avoid purchasing potatoes that are green or sprouting?</vt:lpstr>
      <vt:lpstr>9.  Should you buy carrots and beets with the tops?  Explain.</vt:lpstr>
      <vt:lpstr>10.  You’re headed to the farmers market to buy vegetables to use in the next few days.  What will you look for to get the best produce?</vt:lpstr>
      <vt:lpstr>11.  How should potatoes and onions be stored, and why?</vt:lpstr>
      <vt:lpstr>12.  How and why should vegetables be washed?</vt:lpstr>
      <vt:lpstr>13.  A teen plans to bake acorn squash halves.  Since the skin won’t be eaten, he doesn’t wash the squash.  Evaluate this decision.</vt:lpstr>
      <vt:lpstr>14.  What changes occur in vegetables when cooked and overcooked?</vt:lpstr>
      <vt:lpstr>15.  When simmering vegetables, why should you use only a small amount of water?</vt:lpstr>
      <vt:lpstr>16.  Why is steaming a nutritious way to cook vegetables?</vt:lpstr>
      <vt:lpstr>17.  Which vegetables might you cook in a pressure cooker, and why?</vt:lpstr>
      <vt:lpstr>18.  Explain the difference between braising and frying vegetables.</vt:lpstr>
      <vt:lpstr>19.  How would you prepare potatoes for baking whole and for roasting?</vt:lpstr>
      <vt:lpstr>20.  What are some guidelines to follow for grilling vegetables?</vt:lpstr>
      <vt:lpstr>21.  What precaution should be taken when baking a potato in the microwave oven?  Why?</vt:lpstr>
      <vt:lpstr>22.  What advantages do convenience vegetables have?</vt:lpstr>
      <vt:lpstr>23.  How are dried food reconstituted?</vt:lpstr>
      <vt:lpstr>24.  How can leftover vegetables be served creatively?</vt:lpstr>
      <vt:lpstr>   The End!!</vt:lpstr>
    </vt:vector>
  </TitlesOfParts>
  <Company>Smyth County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31:  Vegetables</dc:title>
  <dc:creator>lwkelly</dc:creator>
  <cp:lastModifiedBy>lwkelly</cp:lastModifiedBy>
  <cp:revision>3</cp:revision>
  <dcterms:created xsi:type="dcterms:W3CDTF">2009-04-28T19:35:11Z</dcterms:created>
  <dcterms:modified xsi:type="dcterms:W3CDTF">2009-04-28T19:56:14Z</dcterms:modified>
</cp:coreProperties>
</file>