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asf" ContentType="video/x-ms-asf"/>
  <Default Extension="gif" ContentType="image/gif"/>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61"/>
  </p:notesMasterIdLst>
  <p:handoutMasterIdLst>
    <p:handoutMasterId r:id="rId62"/>
  </p:handoutMasterIdLst>
  <p:sldIdLst>
    <p:sldId id="256" r:id="rId2"/>
    <p:sldId id="257" r:id="rId3"/>
    <p:sldId id="258" r:id="rId4"/>
    <p:sldId id="259" r:id="rId5"/>
    <p:sldId id="260" r:id="rId6"/>
    <p:sldId id="268" r:id="rId7"/>
    <p:sldId id="275" r:id="rId8"/>
    <p:sldId id="261" r:id="rId9"/>
    <p:sldId id="276" r:id="rId10"/>
    <p:sldId id="263" r:id="rId11"/>
    <p:sldId id="266" r:id="rId12"/>
    <p:sldId id="264" r:id="rId13"/>
    <p:sldId id="267" r:id="rId14"/>
    <p:sldId id="270" r:id="rId15"/>
    <p:sldId id="269" r:id="rId16"/>
    <p:sldId id="272" r:id="rId17"/>
    <p:sldId id="271" r:id="rId18"/>
    <p:sldId id="278" r:id="rId19"/>
    <p:sldId id="294" r:id="rId20"/>
    <p:sldId id="274" r:id="rId21"/>
    <p:sldId id="273" r:id="rId22"/>
    <p:sldId id="295" r:id="rId23"/>
    <p:sldId id="277" r:id="rId24"/>
    <p:sldId id="279" r:id="rId25"/>
    <p:sldId id="280" r:id="rId26"/>
    <p:sldId id="283" r:id="rId27"/>
    <p:sldId id="281" r:id="rId28"/>
    <p:sldId id="285" r:id="rId29"/>
    <p:sldId id="284" r:id="rId30"/>
    <p:sldId id="286" r:id="rId31"/>
    <p:sldId id="287" r:id="rId32"/>
    <p:sldId id="282" r:id="rId33"/>
    <p:sldId id="288" r:id="rId34"/>
    <p:sldId id="290" r:id="rId35"/>
    <p:sldId id="291" r:id="rId36"/>
    <p:sldId id="298" r:id="rId37"/>
    <p:sldId id="289" r:id="rId38"/>
    <p:sldId id="292" r:id="rId39"/>
    <p:sldId id="299" r:id="rId40"/>
    <p:sldId id="301" r:id="rId41"/>
    <p:sldId id="302" r:id="rId42"/>
    <p:sldId id="300" r:id="rId43"/>
    <p:sldId id="303" r:id="rId44"/>
    <p:sldId id="296" r:id="rId45"/>
    <p:sldId id="293" r:id="rId46"/>
    <p:sldId id="297" r:id="rId47"/>
    <p:sldId id="304" r:id="rId48"/>
    <p:sldId id="308" r:id="rId49"/>
    <p:sldId id="309" r:id="rId50"/>
    <p:sldId id="305" r:id="rId51"/>
    <p:sldId id="310" r:id="rId52"/>
    <p:sldId id="311" r:id="rId53"/>
    <p:sldId id="306" r:id="rId54"/>
    <p:sldId id="312" r:id="rId55"/>
    <p:sldId id="307" r:id="rId56"/>
    <p:sldId id="313" r:id="rId57"/>
    <p:sldId id="314" r:id="rId58"/>
    <p:sldId id="315" r:id="rId59"/>
    <p:sldId id="262" r:id="rId60"/>
  </p:sldIdLst>
  <p:sldSz cx="9144000" cy="6858000" type="screen4x3"/>
  <p:notesSz cx="7077075" cy="9363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198"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67050" cy="469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4008438" y="0"/>
            <a:ext cx="3067050" cy="469900"/>
          </a:xfrm>
          <a:prstGeom prst="rect">
            <a:avLst/>
          </a:prstGeom>
        </p:spPr>
        <p:txBody>
          <a:bodyPr vert="horz" lIns="91440" tIns="45720" rIns="91440" bIns="45720" rtlCol="0"/>
          <a:lstStyle>
            <a:lvl1pPr algn="r">
              <a:defRPr sz="1200"/>
            </a:lvl1pPr>
          </a:lstStyle>
          <a:p>
            <a:fld id="{DF73AD0D-4BCA-4535-A4DA-1B864216AC2A}" type="datetimeFigureOut">
              <a:rPr lang="en-US" smtClean="0"/>
              <a:t>10/19/2015</a:t>
            </a:fld>
            <a:endParaRPr lang="en-US"/>
          </a:p>
        </p:txBody>
      </p:sp>
      <p:sp>
        <p:nvSpPr>
          <p:cNvPr id="4" name="Footer Placeholder 3"/>
          <p:cNvSpPr>
            <a:spLocks noGrp="1"/>
          </p:cNvSpPr>
          <p:nvPr>
            <p:ph type="ftr" sz="quarter" idx="2"/>
          </p:nvPr>
        </p:nvSpPr>
        <p:spPr>
          <a:xfrm>
            <a:off x="0" y="8893175"/>
            <a:ext cx="3067050" cy="4699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4008438" y="8893175"/>
            <a:ext cx="3067050" cy="469900"/>
          </a:xfrm>
          <a:prstGeom prst="rect">
            <a:avLst/>
          </a:prstGeom>
        </p:spPr>
        <p:txBody>
          <a:bodyPr vert="horz" lIns="91440" tIns="45720" rIns="91440" bIns="45720" rtlCol="0" anchor="b"/>
          <a:lstStyle>
            <a:lvl1pPr algn="r">
              <a:defRPr sz="1200"/>
            </a:lvl1pPr>
          </a:lstStyle>
          <a:p>
            <a:fld id="{D30FA2FF-E164-4F7D-91E2-C9276D204909}" type="slidenum">
              <a:rPr lang="en-US" smtClean="0"/>
              <a:t>‹#›</a:t>
            </a:fld>
            <a:endParaRPr lang="en-US"/>
          </a:p>
        </p:txBody>
      </p:sp>
    </p:spTree>
    <p:extLst>
      <p:ext uri="{BB962C8B-B14F-4D97-AF65-F5344CB8AC3E}">
        <p14:creationId xmlns:p14="http://schemas.microsoft.com/office/powerpoint/2010/main" val="389899396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66733" cy="468154"/>
          </a:xfrm>
          <a:prstGeom prst="rect">
            <a:avLst/>
          </a:prstGeom>
        </p:spPr>
        <p:txBody>
          <a:bodyPr vert="horz" lIns="93936" tIns="46968" rIns="93936" bIns="46968" rtlCol="0"/>
          <a:lstStyle>
            <a:lvl1pPr algn="l">
              <a:defRPr sz="1200"/>
            </a:lvl1pPr>
          </a:lstStyle>
          <a:p>
            <a:endParaRPr lang="en-US"/>
          </a:p>
        </p:txBody>
      </p:sp>
      <p:sp>
        <p:nvSpPr>
          <p:cNvPr id="3" name="Date Placeholder 2"/>
          <p:cNvSpPr>
            <a:spLocks noGrp="1"/>
          </p:cNvSpPr>
          <p:nvPr>
            <p:ph type="dt" idx="1"/>
          </p:nvPr>
        </p:nvSpPr>
        <p:spPr>
          <a:xfrm>
            <a:off x="4008705" y="0"/>
            <a:ext cx="3066733" cy="468154"/>
          </a:xfrm>
          <a:prstGeom prst="rect">
            <a:avLst/>
          </a:prstGeom>
        </p:spPr>
        <p:txBody>
          <a:bodyPr vert="horz" lIns="93936" tIns="46968" rIns="93936" bIns="46968" rtlCol="0"/>
          <a:lstStyle>
            <a:lvl1pPr algn="r">
              <a:defRPr sz="1200"/>
            </a:lvl1pPr>
          </a:lstStyle>
          <a:p>
            <a:fld id="{152F1B77-242C-4A10-8E7B-CE5393CCC5E3}" type="datetimeFigureOut">
              <a:rPr lang="en-US" smtClean="0"/>
              <a:t>10/19/2015</a:t>
            </a:fld>
            <a:endParaRPr lang="en-US"/>
          </a:p>
        </p:txBody>
      </p:sp>
      <p:sp>
        <p:nvSpPr>
          <p:cNvPr id="4" name="Slide Image Placeholder 3"/>
          <p:cNvSpPr>
            <a:spLocks noGrp="1" noRot="1" noChangeAspect="1"/>
          </p:cNvSpPr>
          <p:nvPr>
            <p:ph type="sldImg" idx="2"/>
          </p:nvPr>
        </p:nvSpPr>
        <p:spPr>
          <a:xfrm>
            <a:off x="1196975" y="701675"/>
            <a:ext cx="4683125" cy="3511550"/>
          </a:xfrm>
          <a:prstGeom prst="rect">
            <a:avLst/>
          </a:prstGeom>
          <a:noFill/>
          <a:ln w="12700">
            <a:solidFill>
              <a:prstClr val="black"/>
            </a:solidFill>
          </a:ln>
        </p:spPr>
        <p:txBody>
          <a:bodyPr vert="horz" lIns="93936" tIns="46968" rIns="93936" bIns="46968" rtlCol="0" anchor="ctr"/>
          <a:lstStyle/>
          <a:p>
            <a:endParaRPr lang="en-US"/>
          </a:p>
        </p:txBody>
      </p:sp>
      <p:sp>
        <p:nvSpPr>
          <p:cNvPr id="5" name="Notes Placeholder 4"/>
          <p:cNvSpPr>
            <a:spLocks noGrp="1"/>
          </p:cNvSpPr>
          <p:nvPr>
            <p:ph type="body" sz="quarter" idx="3"/>
          </p:nvPr>
        </p:nvSpPr>
        <p:spPr>
          <a:xfrm>
            <a:off x="707708" y="4447461"/>
            <a:ext cx="5661660" cy="4213384"/>
          </a:xfrm>
          <a:prstGeom prst="rect">
            <a:avLst/>
          </a:prstGeom>
        </p:spPr>
        <p:txBody>
          <a:bodyPr vert="horz" lIns="93936" tIns="46968" rIns="93936" bIns="46968"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893296"/>
            <a:ext cx="3066733" cy="468154"/>
          </a:xfrm>
          <a:prstGeom prst="rect">
            <a:avLst/>
          </a:prstGeom>
        </p:spPr>
        <p:txBody>
          <a:bodyPr vert="horz" lIns="93936" tIns="46968" rIns="93936" bIns="46968" rtlCol="0" anchor="b"/>
          <a:lstStyle>
            <a:lvl1pPr algn="l">
              <a:defRPr sz="1200"/>
            </a:lvl1pPr>
          </a:lstStyle>
          <a:p>
            <a:endParaRPr lang="en-US"/>
          </a:p>
        </p:txBody>
      </p:sp>
      <p:sp>
        <p:nvSpPr>
          <p:cNvPr id="7" name="Slide Number Placeholder 6"/>
          <p:cNvSpPr>
            <a:spLocks noGrp="1"/>
          </p:cNvSpPr>
          <p:nvPr>
            <p:ph type="sldNum" sz="quarter" idx="5"/>
          </p:nvPr>
        </p:nvSpPr>
        <p:spPr>
          <a:xfrm>
            <a:off x="4008705" y="8893296"/>
            <a:ext cx="3066733" cy="468154"/>
          </a:xfrm>
          <a:prstGeom prst="rect">
            <a:avLst/>
          </a:prstGeom>
        </p:spPr>
        <p:txBody>
          <a:bodyPr vert="horz" lIns="93936" tIns="46968" rIns="93936" bIns="46968" rtlCol="0" anchor="b"/>
          <a:lstStyle>
            <a:lvl1pPr algn="r">
              <a:defRPr sz="1200"/>
            </a:lvl1pPr>
          </a:lstStyle>
          <a:p>
            <a:fld id="{A2D2A7B3-B98F-4A8B-8FF1-B679059F499E}" type="slidenum">
              <a:rPr lang="en-US" smtClean="0"/>
              <a:t>‹#›</a:t>
            </a:fld>
            <a:endParaRPr lang="en-US"/>
          </a:p>
        </p:txBody>
      </p:sp>
    </p:spTree>
    <p:extLst>
      <p:ext uri="{BB962C8B-B14F-4D97-AF65-F5344CB8AC3E}">
        <p14:creationId xmlns:p14="http://schemas.microsoft.com/office/powerpoint/2010/main" val="3429407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2D2A7B3-B98F-4A8B-8FF1-B679059F499E}" type="slidenum">
              <a:rPr lang="en-US" smtClean="0"/>
              <a:t>4</a:t>
            </a:fld>
            <a:endParaRPr lang="en-US"/>
          </a:p>
        </p:txBody>
      </p:sp>
    </p:spTree>
    <p:extLst>
      <p:ext uri="{BB962C8B-B14F-4D97-AF65-F5344CB8AC3E}">
        <p14:creationId xmlns:p14="http://schemas.microsoft.com/office/powerpoint/2010/main" val="1252706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9363">
              <a:defRPr/>
            </a:pPr>
            <a:r>
              <a:rPr lang="en-US" dirty="0" smtClean="0"/>
              <a:t>Most of the time friction</a:t>
            </a:r>
            <a:r>
              <a:rPr lang="en-US" baseline="0" dirty="0" smtClean="0"/>
              <a:t> prevents the plates from moving, so strain builds up, causing the plates to deform.  Eventually the strain becomes great enough to overcome the friction, and the plates move suddenly causing an earthquake</a:t>
            </a:r>
            <a:endParaRPr lang="en-US" dirty="0" smtClean="0"/>
          </a:p>
          <a:p>
            <a:endParaRPr lang="en-US" dirty="0"/>
          </a:p>
        </p:txBody>
      </p:sp>
      <p:sp>
        <p:nvSpPr>
          <p:cNvPr id="4" name="Slide Number Placeholder 3"/>
          <p:cNvSpPr>
            <a:spLocks noGrp="1"/>
          </p:cNvSpPr>
          <p:nvPr>
            <p:ph type="sldNum" sz="quarter" idx="10"/>
          </p:nvPr>
        </p:nvSpPr>
        <p:spPr/>
        <p:txBody>
          <a:bodyPr/>
          <a:lstStyle/>
          <a:p>
            <a:fld id="{A2D2A7B3-B98F-4A8B-8FF1-B679059F499E}" type="slidenum">
              <a:rPr lang="en-US" smtClean="0"/>
              <a:t>5</a:t>
            </a:fld>
            <a:endParaRPr lang="en-US"/>
          </a:p>
        </p:txBody>
      </p:sp>
    </p:spTree>
    <p:extLst>
      <p:ext uri="{BB962C8B-B14F-4D97-AF65-F5344CB8AC3E}">
        <p14:creationId xmlns:p14="http://schemas.microsoft.com/office/powerpoint/2010/main" val="1572260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29A4B09B-F014-4067-B587-ED393D1DE7E7}" type="datetimeFigureOut">
              <a:rPr lang="en-US" smtClean="0"/>
              <a:t>10/19/2015</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FE99DD1E-6184-47CB-9249-90105E7C60EF}" type="slidenum">
              <a:rPr lang="en-US" smtClean="0"/>
              <a:t>‹#›</a:t>
            </a:fld>
            <a:endParaRPr lang="en-US"/>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9A4B09B-F014-4067-B587-ED393D1DE7E7}" type="datetimeFigureOut">
              <a:rPr lang="en-US" smtClean="0"/>
              <a:t>10/19/2015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99DD1E-6184-47CB-9249-90105E7C60E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29A4B09B-F014-4067-B587-ED393D1DE7E7}" type="datetimeFigureOut">
              <a:rPr lang="en-US" smtClean="0"/>
              <a:t>10/19/2015</a:t>
            </a:fld>
            <a:endParaRPr lang="en-US"/>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99DD1E-6184-47CB-9249-90105E7C60EF}" type="slidenum">
              <a:rPr lang="en-US" smtClean="0"/>
              <a:t>‹#›</a:t>
            </a:fld>
            <a:endParaRPr lang="en-US"/>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9A4B09B-F014-4067-B587-ED393D1DE7E7}" type="datetimeFigureOut">
              <a:rPr lang="en-US" smtClean="0"/>
              <a:t>10/19/2015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99DD1E-6184-47CB-9249-90105E7C60E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9A4B09B-F014-4067-B587-ED393D1DE7E7}" type="datetimeFigureOut">
              <a:rPr lang="en-US" smtClean="0"/>
              <a:t>10/19/2015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E99DD1E-6184-47CB-9249-90105E7C60E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9A4B09B-F014-4067-B587-ED393D1DE7E7}" type="datetimeFigureOut">
              <a:rPr lang="en-US" smtClean="0"/>
              <a:t>10/19/2015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E99DD1E-6184-47CB-9249-90105E7C60E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29A4B09B-F014-4067-B587-ED393D1DE7E7}" type="datetimeFigureOut">
              <a:rPr lang="en-US" smtClean="0"/>
              <a:t>10/19/2015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E99DD1E-6184-47CB-9249-90105E7C60E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9A4B09B-F014-4067-B587-ED393D1DE7E7}" type="datetimeFigureOut">
              <a:rPr lang="en-US" smtClean="0"/>
              <a:t>10/19/2015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99DD1E-6184-47CB-9249-90105E7C60EF}" type="slidenum">
              <a:rPr lang="en-US" smtClean="0"/>
              <a:t>‹#›</a:t>
            </a:fld>
            <a:endParaRPr lang="en-US"/>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p:txBody>
          <a:bodyPr/>
          <a:lstStyle/>
          <a:p>
            <a:fld id="{29A4B09B-F014-4067-B587-ED393D1DE7E7}" type="datetimeFigureOut">
              <a:rPr lang="en-US" smtClean="0"/>
              <a:t>10/19/2015</a:t>
            </a:fld>
            <a:endParaRPr lang="en-US"/>
          </a:p>
        </p:txBody>
      </p:sp>
      <p:sp>
        <p:nvSpPr>
          <p:cNvPr id="7" name="Slide Number Placeholder 6"/>
          <p:cNvSpPr>
            <a:spLocks noGrp="1"/>
          </p:cNvSpPr>
          <p:nvPr>
            <p:ph type="sldNum" sz="quarter" idx="12"/>
          </p:nvPr>
        </p:nvSpPr>
        <p:spPr/>
        <p:txBody>
          <a:bodyPr/>
          <a:lstStyle/>
          <a:p>
            <a:fld id="{FE99DD1E-6184-47CB-9249-90105E7C60EF}" type="slidenum">
              <a:rPr lang="en-US" smtClean="0"/>
              <a:t>‹#›</a:t>
            </a:fld>
            <a:endParaRPr lang="en-US"/>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9A4B09B-F014-4067-B587-ED393D1DE7E7}" type="datetimeFigureOut">
              <a:rPr lang="en-US" smtClean="0"/>
              <a:t>10/19/2015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99DD1E-6184-47CB-9249-90105E7C60E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9A4B09B-F014-4067-B587-ED393D1DE7E7}" type="datetimeFigureOut">
              <a:rPr lang="en-US" smtClean="0"/>
              <a:t>10/19/2015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99DD1E-6184-47CB-9249-90105E7C60E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29A4B09B-F014-4067-B587-ED393D1DE7E7}" type="datetimeFigureOut">
              <a:rPr lang="en-US" smtClean="0"/>
              <a:t>10/19/2015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FE99DD1E-6184-47CB-9249-90105E7C60EF}" type="slidenum">
              <a:rPr lang="en-US" smtClean="0"/>
              <a:t>‹#›</a:t>
            </a:fld>
            <a:endParaRPr lang="en-US"/>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mediaplayer.pearsoncmg.com/assets/uTAl16NHp4Plk_NKsASEbK6rG089PrA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media.pearsoncmg.com/bc/bc_0media_geo/interactiveanimations/noqzs/025_ElasticRebound_SP_GL_Ins.html?cm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classzone.com/books/earth_science/terc/content/investigations/es1001/es1001page01.cf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media.pearsoncmg.com/bc/bc_0media_geo/interactiveanimations/noqzs/077_SeismicWaves_SP_GL_Ins.html?cms" TargetMode="External"/><Relationship Id="rId2" Type="http://schemas.openxmlformats.org/officeDocument/2006/relationships/image" Target="../media/image7.gif"/><Relationship Id="rId1" Type="http://schemas.openxmlformats.org/officeDocument/2006/relationships/slideLayout" Target="../slideLayouts/slideLayout2.xml"/><Relationship Id="rId4" Type="http://schemas.openxmlformats.org/officeDocument/2006/relationships/hyperlink" Target="http://media.pearsoncmg.com/bc/bc_0media_geo/smartfigure/sf-s-and-p-body-waves.htm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classzone.com/books/earth_science/terc/content/visualizations/es1002/es1002page01.cfm"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asf"/><Relationship Id="rId1" Type="http://schemas.microsoft.com/office/2007/relationships/media" Target="../media/media1.asf"/><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wmv"/><Relationship Id="rId1" Type="http://schemas.microsoft.com/office/2007/relationships/media" Target="../media/media2.wmv"/><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694yaY2ylTg"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media.pearsoncmg.com/bc/bc_0media_geo/interactiveanimations/noqzs/021_DryCompactLiq_SP_GL_Ins.html?cms" TargetMode="External"/><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media.pearsoncmg.com/bc/bc_0media_geo/interactiveanimations/noqzs/091_Tsunami_TR_GO_Ins.html?cms"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asf"/><Relationship Id="rId1" Type="http://schemas.microsoft.com/office/2007/relationships/media" Target="../media/media3.asf"/><Relationship Id="rId4" Type="http://schemas.openxmlformats.org/officeDocument/2006/relationships/image" Target="../media/image23.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media.pearsoncmg.com/bc/bc_0media_geo/interactiveanimations/noqzs/110_SeisWavEarth_SP_GL_Ins.html?cms"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hyperlink" Target="http://media.pearsoncmg.com/ph/esm/esm_lutgens_foundations_6/geode/3BEarthquakes/3BEarthquake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smtClean="0"/>
              <a:t>How and where earthquakes occur</a:t>
            </a:r>
          </a:p>
        </p:txBody>
      </p:sp>
      <p:sp>
        <p:nvSpPr>
          <p:cNvPr id="2" name="Title 1"/>
          <p:cNvSpPr>
            <a:spLocks noGrp="1"/>
          </p:cNvSpPr>
          <p:nvPr>
            <p:ph type="ctrTitle"/>
          </p:nvPr>
        </p:nvSpPr>
        <p:spPr/>
        <p:txBody>
          <a:bodyPr/>
          <a:lstStyle/>
          <a:p>
            <a:r>
              <a:rPr lang="en-US" dirty="0" smtClean="0"/>
              <a:t>Earthquakes</a:t>
            </a:r>
            <a:endParaRPr lang="en-US" dirty="0"/>
          </a:p>
        </p:txBody>
      </p:sp>
      <p:pic>
        <p:nvPicPr>
          <p:cNvPr id="4" name="Picture 1028" descr="Earthquakes: &#10;&#10;photograph of 1906 San Francisco earthquake and fi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381000"/>
            <a:ext cx="4724400" cy="264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029" descr="http://www.geo.mtu.edu/UPSeis/subside.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381000"/>
            <a:ext cx="3429000" cy="266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4075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smtClean="0"/>
              <a:t>10.1 How and where earthquakes occur</a:t>
            </a:r>
            <a:endParaRPr lang="en-US" sz="2400" dirty="0"/>
          </a:p>
        </p:txBody>
      </p:sp>
      <p:sp>
        <p:nvSpPr>
          <p:cNvPr id="3" name="Content Placeholder 2"/>
          <p:cNvSpPr>
            <a:spLocks noGrp="1"/>
          </p:cNvSpPr>
          <p:nvPr>
            <p:ph idx="1"/>
          </p:nvPr>
        </p:nvSpPr>
        <p:spPr>
          <a:xfrm>
            <a:off x="457200" y="1752601"/>
            <a:ext cx="8229600" cy="2209800"/>
          </a:xfrm>
        </p:spPr>
        <p:txBody>
          <a:bodyPr/>
          <a:lstStyle/>
          <a:p>
            <a:pPr marL="114300" indent="0">
              <a:buNone/>
            </a:pPr>
            <a:r>
              <a:rPr lang="en-US" b="1" u="sng" dirty="0" smtClean="0"/>
              <a:t>Objectives</a:t>
            </a:r>
          </a:p>
          <a:p>
            <a:r>
              <a:rPr lang="en-US" dirty="0" smtClean="0"/>
              <a:t>Explain how most earthquakes result from strain that builds up along faults or near plate boundaries</a:t>
            </a:r>
          </a:p>
          <a:p>
            <a:r>
              <a:rPr lang="en-US" dirty="0" smtClean="0"/>
              <a:t>Describe how the energy released in an earthquake travels as waves</a:t>
            </a:r>
          </a:p>
          <a:p>
            <a:pPr marL="114300" indent="0">
              <a:buNone/>
            </a:pPr>
            <a:endParaRPr lang="en-US" dirty="0" smtClean="0"/>
          </a:p>
          <a:p>
            <a:endParaRPr lang="en-US" dirty="0"/>
          </a:p>
        </p:txBody>
      </p:sp>
      <p:sp>
        <p:nvSpPr>
          <p:cNvPr id="4" name="TextBox 3"/>
          <p:cNvSpPr txBox="1"/>
          <p:nvPr/>
        </p:nvSpPr>
        <p:spPr>
          <a:xfrm>
            <a:off x="533400" y="4114800"/>
            <a:ext cx="8153400" cy="2308324"/>
          </a:xfrm>
          <a:prstGeom prst="rect">
            <a:avLst/>
          </a:prstGeom>
          <a:noFill/>
        </p:spPr>
        <p:txBody>
          <a:bodyPr wrap="square" numCol="2" rtlCol="0">
            <a:spAutoFit/>
          </a:bodyPr>
          <a:lstStyle/>
          <a:p>
            <a:r>
              <a:rPr lang="en-US" sz="2400" b="1" u="sng" dirty="0">
                <a:solidFill>
                  <a:schemeClr val="tx2"/>
                </a:solidFill>
              </a:rPr>
              <a:t>Vocabulary</a:t>
            </a:r>
          </a:p>
          <a:p>
            <a:pPr marL="400050" indent="-285750">
              <a:buFont typeface="Arial" panose="020B0604020202020204" pitchFamily="34" charset="0"/>
              <a:buChar char="•"/>
            </a:pPr>
            <a:r>
              <a:rPr lang="en-US" sz="2400" dirty="0">
                <a:solidFill>
                  <a:schemeClr val="tx2"/>
                </a:solidFill>
              </a:rPr>
              <a:t>Earthquake		</a:t>
            </a:r>
          </a:p>
          <a:p>
            <a:pPr marL="400050" indent="-285750">
              <a:buFont typeface="Arial" panose="020B0604020202020204" pitchFamily="34" charset="0"/>
              <a:buChar char="•"/>
            </a:pPr>
            <a:r>
              <a:rPr lang="en-US" sz="2400" dirty="0">
                <a:solidFill>
                  <a:schemeClr val="tx2"/>
                </a:solidFill>
              </a:rPr>
              <a:t>Fault</a:t>
            </a:r>
          </a:p>
          <a:p>
            <a:pPr marL="400050" indent="-285750">
              <a:buFont typeface="Arial" panose="020B0604020202020204" pitchFamily="34" charset="0"/>
              <a:buChar char="•"/>
            </a:pPr>
            <a:r>
              <a:rPr lang="en-US" sz="2400" dirty="0">
                <a:solidFill>
                  <a:schemeClr val="tx2"/>
                </a:solidFill>
              </a:rPr>
              <a:t>Focus</a:t>
            </a:r>
          </a:p>
          <a:p>
            <a:pPr marL="400050" indent="-285750">
              <a:buFont typeface="Arial" panose="020B0604020202020204" pitchFamily="34" charset="0"/>
              <a:buChar char="•"/>
            </a:pPr>
            <a:r>
              <a:rPr lang="en-US" sz="2400" dirty="0">
                <a:solidFill>
                  <a:schemeClr val="tx2"/>
                </a:solidFill>
              </a:rPr>
              <a:t>Epicenter</a:t>
            </a:r>
          </a:p>
          <a:p>
            <a:pPr marL="114300"/>
            <a:endParaRPr lang="en-US" sz="2400" dirty="0" smtClean="0">
              <a:solidFill>
                <a:schemeClr val="tx2"/>
              </a:solidFill>
            </a:endParaRPr>
          </a:p>
          <a:p>
            <a:pPr marL="114300"/>
            <a:endParaRPr lang="en-US" sz="2400" dirty="0">
              <a:solidFill>
                <a:schemeClr val="tx2"/>
              </a:solidFill>
            </a:endParaRPr>
          </a:p>
          <a:p>
            <a:pPr marL="400050" indent="-285750">
              <a:buFont typeface="Arial" panose="020B0604020202020204" pitchFamily="34" charset="0"/>
              <a:buChar char="•"/>
            </a:pPr>
            <a:r>
              <a:rPr lang="en-US" sz="2400" dirty="0">
                <a:solidFill>
                  <a:schemeClr val="tx2"/>
                </a:solidFill>
              </a:rPr>
              <a:t>Body waves</a:t>
            </a:r>
          </a:p>
          <a:p>
            <a:pPr marL="400050" indent="-285750">
              <a:buFont typeface="Arial" panose="020B0604020202020204" pitchFamily="34" charset="0"/>
              <a:buChar char="•"/>
            </a:pPr>
            <a:r>
              <a:rPr lang="en-US" sz="2400" dirty="0">
                <a:solidFill>
                  <a:schemeClr val="tx2"/>
                </a:solidFill>
              </a:rPr>
              <a:t>P waves</a:t>
            </a:r>
          </a:p>
          <a:p>
            <a:pPr marL="400050" indent="-285750">
              <a:buFont typeface="Arial" panose="020B0604020202020204" pitchFamily="34" charset="0"/>
              <a:buChar char="•"/>
            </a:pPr>
            <a:r>
              <a:rPr lang="en-US" sz="2400" dirty="0">
                <a:solidFill>
                  <a:schemeClr val="tx2"/>
                </a:solidFill>
              </a:rPr>
              <a:t>S waves</a:t>
            </a:r>
          </a:p>
          <a:p>
            <a:pPr marL="400050" indent="-285750">
              <a:buFont typeface="Arial" panose="020B0604020202020204" pitchFamily="34" charset="0"/>
              <a:buChar char="•"/>
            </a:pPr>
            <a:r>
              <a:rPr lang="en-US" sz="2400" dirty="0">
                <a:solidFill>
                  <a:schemeClr val="tx2"/>
                </a:solidFill>
              </a:rPr>
              <a:t>Surface waves</a:t>
            </a:r>
          </a:p>
          <a:p>
            <a:endParaRPr lang="en-US" dirty="0"/>
          </a:p>
        </p:txBody>
      </p:sp>
    </p:spTree>
    <p:extLst>
      <p:ext uri="{BB962C8B-B14F-4D97-AF65-F5344CB8AC3E}">
        <p14:creationId xmlns:p14="http://schemas.microsoft.com/office/powerpoint/2010/main" val="300573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smtClean="0"/>
              <a:t>How and Where earthquakes occur</a:t>
            </a:r>
            <a:endParaRPr lang="en-US" sz="2800" dirty="0"/>
          </a:p>
        </p:txBody>
      </p:sp>
      <p:sp>
        <p:nvSpPr>
          <p:cNvPr id="3" name="Content Placeholder 2"/>
          <p:cNvSpPr>
            <a:spLocks noGrp="1"/>
          </p:cNvSpPr>
          <p:nvPr>
            <p:ph idx="1"/>
          </p:nvPr>
        </p:nvSpPr>
        <p:spPr/>
        <p:txBody>
          <a:bodyPr/>
          <a:lstStyle/>
          <a:p>
            <a:r>
              <a:rPr lang="en-US" dirty="0" smtClean="0">
                <a:hlinkClick r:id="rId2"/>
              </a:rPr>
              <a:t>Introduction Video</a:t>
            </a:r>
            <a:endParaRPr lang="en-US" dirty="0"/>
          </a:p>
        </p:txBody>
      </p:sp>
    </p:spTree>
    <p:extLst>
      <p:ext uri="{BB962C8B-B14F-4D97-AF65-F5344CB8AC3E}">
        <p14:creationId xmlns:p14="http://schemas.microsoft.com/office/powerpoint/2010/main" val="2208624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Causes of Earthquakes</a:t>
            </a:r>
            <a:endParaRPr lang="en-US" dirty="0"/>
          </a:p>
        </p:txBody>
      </p:sp>
      <p:pic>
        <p:nvPicPr>
          <p:cNvPr id="1028" name="Picture 4" descr="http://www.swinglecollins.com/wp-content/uploads/2014/02/earthquak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1676400"/>
            <a:ext cx="5021262" cy="50212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282748" y="3029129"/>
            <a:ext cx="3665538" cy="1815882"/>
          </a:xfrm>
          <a:prstGeom prst="rect">
            <a:avLst/>
          </a:prstGeom>
          <a:noFill/>
        </p:spPr>
        <p:txBody>
          <a:bodyPr wrap="square" rtlCol="0">
            <a:spAutoFit/>
          </a:bodyPr>
          <a:lstStyle/>
          <a:p>
            <a:r>
              <a:rPr lang="en-US" sz="2800" u="sng" dirty="0">
                <a:solidFill>
                  <a:srgbClr val="FF0000"/>
                </a:solidFill>
              </a:rPr>
              <a:t>Earthquake</a:t>
            </a:r>
            <a:r>
              <a:rPr lang="en-US" sz="2800" dirty="0">
                <a:solidFill>
                  <a:srgbClr val="FF0000"/>
                </a:solidFill>
              </a:rPr>
              <a:t> </a:t>
            </a:r>
            <a:r>
              <a:rPr lang="en-US" sz="2800" dirty="0" smtClean="0">
                <a:solidFill>
                  <a:srgbClr val="FF0000"/>
                </a:solidFill>
              </a:rPr>
              <a:t> </a:t>
            </a:r>
          </a:p>
          <a:p>
            <a:r>
              <a:rPr lang="en-US" sz="2800" dirty="0" smtClean="0">
                <a:solidFill>
                  <a:schemeClr val="tx2"/>
                </a:solidFill>
              </a:rPr>
              <a:t>shaking </a:t>
            </a:r>
            <a:r>
              <a:rPr lang="en-US" sz="2800" dirty="0">
                <a:solidFill>
                  <a:schemeClr val="tx2"/>
                </a:solidFill>
              </a:rPr>
              <a:t>of earth’s crust by a release of energy</a:t>
            </a:r>
          </a:p>
        </p:txBody>
      </p:sp>
    </p:spTree>
    <p:extLst>
      <p:ext uri="{BB962C8B-B14F-4D97-AF65-F5344CB8AC3E}">
        <p14:creationId xmlns:p14="http://schemas.microsoft.com/office/powerpoint/2010/main" val="15922674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Causes of earthquakes</a:t>
            </a:r>
            <a:endParaRPr lang="en-US" dirty="0"/>
          </a:p>
        </p:txBody>
      </p:sp>
      <p:sp>
        <p:nvSpPr>
          <p:cNvPr id="3" name="Content Placeholder 2"/>
          <p:cNvSpPr>
            <a:spLocks noGrp="1"/>
          </p:cNvSpPr>
          <p:nvPr>
            <p:ph idx="1"/>
          </p:nvPr>
        </p:nvSpPr>
        <p:spPr>
          <a:xfrm>
            <a:off x="457200" y="1752600"/>
            <a:ext cx="8229600" cy="4953000"/>
          </a:xfrm>
        </p:spPr>
        <p:txBody>
          <a:bodyPr>
            <a:normAutofit/>
          </a:bodyPr>
          <a:lstStyle/>
          <a:p>
            <a:pPr marL="231775" indent="0">
              <a:buNone/>
            </a:pPr>
            <a:r>
              <a:rPr lang="en-US" sz="3200" u="sng" dirty="0" smtClean="0">
                <a:solidFill>
                  <a:srgbClr val="FF0000"/>
                </a:solidFill>
                <a:hlinkClick r:id="rId3"/>
              </a:rPr>
              <a:t>Elastic Rebound Theory</a:t>
            </a:r>
            <a:r>
              <a:rPr lang="en-US" sz="3200" u="sng" dirty="0" smtClean="0">
                <a:solidFill>
                  <a:srgbClr val="FF0000"/>
                </a:solidFill>
              </a:rPr>
              <a:t> </a:t>
            </a:r>
            <a:r>
              <a:rPr lang="en-US" dirty="0" smtClean="0"/>
              <a:t>(click the word)</a:t>
            </a:r>
            <a:endParaRPr lang="en-US" u="sng" dirty="0" smtClean="0"/>
          </a:p>
          <a:p>
            <a:r>
              <a:rPr lang="en-US" altLang="en-US" sz="2800" dirty="0" smtClean="0">
                <a:sym typeface="Wingdings" charset="2"/>
              </a:rPr>
              <a:t>Most </a:t>
            </a:r>
            <a:r>
              <a:rPr lang="en-US" altLang="en-US" sz="2800" dirty="0">
                <a:sym typeface="Wingdings" charset="2"/>
              </a:rPr>
              <a:t>earthquakes are produced by the </a:t>
            </a:r>
            <a:r>
              <a:rPr lang="en-US" altLang="en-US" sz="2800" u="sng" dirty="0">
                <a:solidFill>
                  <a:srgbClr val="FF0000"/>
                </a:solidFill>
                <a:sym typeface="Wingdings" charset="2"/>
              </a:rPr>
              <a:t>rapid release of elastic energy </a:t>
            </a:r>
            <a:r>
              <a:rPr lang="en-US" altLang="en-US" sz="2800" dirty="0">
                <a:sym typeface="Wingdings" charset="2"/>
              </a:rPr>
              <a:t>stored in rock that has been subjected to great forces</a:t>
            </a:r>
            <a:r>
              <a:rPr lang="en-US" altLang="en-US" sz="2800" dirty="0" smtClean="0">
                <a:sym typeface="Wingdings" charset="2"/>
              </a:rPr>
              <a:t>.</a:t>
            </a:r>
          </a:p>
          <a:p>
            <a:endParaRPr lang="en-US" altLang="en-US" sz="2800" dirty="0">
              <a:sym typeface="Wingdings" charset="2"/>
            </a:endParaRPr>
          </a:p>
          <a:p>
            <a:r>
              <a:rPr lang="en-US" sz="2800" dirty="0"/>
              <a:t>When the </a:t>
            </a:r>
            <a:r>
              <a:rPr lang="en-US" sz="2800" u="sng" dirty="0">
                <a:solidFill>
                  <a:srgbClr val="FF0000"/>
                </a:solidFill>
              </a:rPr>
              <a:t>strength</a:t>
            </a:r>
            <a:r>
              <a:rPr lang="en-US" sz="2800" dirty="0"/>
              <a:t> of the rock is </a:t>
            </a:r>
            <a:r>
              <a:rPr lang="en-US" sz="2800" u="sng" dirty="0">
                <a:solidFill>
                  <a:srgbClr val="FF0000"/>
                </a:solidFill>
              </a:rPr>
              <a:t>exceeded</a:t>
            </a:r>
            <a:r>
              <a:rPr lang="en-US" sz="2800" dirty="0"/>
              <a:t>, </a:t>
            </a:r>
            <a:r>
              <a:rPr lang="en-US" sz="2800" u="sng" dirty="0">
                <a:solidFill>
                  <a:srgbClr val="FF0000"/>
                </a:solidFill>
              </a:rPr>
              <a:t>it suddenly breaks</a:t>
            </a:r>
            <a:r>
              <a:rPr lang="en-US" sz="2800" dirty="0"/>
              <a:t>, causing the vibrations of an earthquake.</a:t>
            </a:r>
          </a:p>
          <a:p>
            <a:endParaRPr lang="en-US" dirty="0"/>
          </a:p>
        </p:txBody>
      </p:sp>
    </p:spTree>
    <p:extLst>
      <p:ext uri="{BB962C8B-B14F-4D97-AF65-F5344CB8AC3E}">
        <p14:creationId xmlns:p14="http://schemas.microsoft.com/office/powerpoint/2010/main" val="2565168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Elastic rebound</a:t>
            </a:r>
            <a:endParaRPr lang="en-US" dirty="0"/>
          </a:p>
        </p:txBody>
      </p:sp>
      <p:grpSp>
        <p:nvGrpSpPr>
          <p:cNvPr id="4" name="Group 14"/>
          <p:cNvGrpSpPr>
            <a:grpSpLocks/>
          </p:cNvGrpSpPr>
          <p:nvPr/>
        </p:nvGrpSpPr>
        <p:grpSpPr bwMode="auto">
          <a:xfrm>
            <a:off x="1695789" y="1676400"/>
            <a:ext cx="5721350" cy="5029200"/>
            <a:chOff x="1052" y="960"/>
            <a:chExt cx="3531" cy="3216"/>
          </a:xfrm>
        </p:grpSpPr>
        <p:sp>
          <p:nvSpPr>
            <p:cNvPr id="5" name="AutoShape 11"/>
            <p:cNvSpPr>
              <a:spLocks noChangeArrowheads="1"/>
            </p:cNvSpPr>
            <p:nvPr/>
          </p:nvSpPr>
          <p:spPr bwMode="auto">
            <a:xfrm>
              <a:off x="1052" y="960"/>
              <a:ext cx="3531" cy="3216"/>
            </a:xfrm>
            <a:prstGeom prst="roundRect">
              <a:avLst>
                <a:gd name="adj" fmla="val 13528"/>
              </a:avLst>
            </a:prstGeom>
            <a:solidFill>
              <a:srgbClr val="FFFFFF"/>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pic>
          <p:nvPicPr>
            <p:cNvPr id="6" name="Picture 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5" y="1072"/>
              <a:ext cx="2846" cy="299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6067941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Checking for understanding</a:t>
            </a:r>
            <a:endParaRPr lang="en-US" dirty="0"/>
          </a:p>
        </p:txBody>
      </p:sp>
      <p:sp>
        <p:nvSpPr>
          <p:cNvPr id="3" name="Content Placeholder 2"/>
          <p:cNvSpPr>
            <a:spLocks noGrp="1"/>
          </p:cNvSpPr>
          <p:nvPr>
            <p:ph idx="1"/>
          </p:nvPr>
        </p:nvSpPr>
        <p:spPr/>
        <p:txBody>
          <a:bodyPr>
            <a:normAutofit/>
          </a:bodyPr>
          <a:lstStyle/>
          <a:p>
            <a:r>
              <a:rPr lang="en-US" sz="3200" dirty="0" smtClean="0"/>
              <a:t>Explain to a partner the elastic rebound theory</a:t>
            </a:r>
            <a:endParaRPr lang="en-US" sz="3200" dirty="0"/>
          </a:p>
        </p:txBody>
      </p:sp>
    </p:spTree>
    <p:extLst>
      <p:ext uri="{BB962C8B-B14F-4D97-AF65-F5344CB8AC3E}">
        <p14:creationId xmlns:p14="http://schemas.microsoft.com/office/powerpoint/2010/main" val="1122504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027" descr="http://www.calstatela.edu/faculty/acolvil/quakes/focus_epicent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4799" y="1752600"/>
            <a:ext cx="4750033" cy="3889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dirty="0" smtClean="0"/>
              <a:t>Causes of earthquakes</a:t>
            </a:r>
            <a:endParaRPr lang="en-US" dirty="0"/>
          </a:p>
        </p:txBody>
      </p:sp>
      <p:sp>
        <p:nvSpPr>
          <p:cNvPr id="3" name="Content Placeholder 2"/>
          <p:cNvSpPr>
            <a:spLocks noGrp="1"/>
          </p:cNvSpPr>
          <p:nvPr>
            <p:ph idx="1"/>
          </p:nvPr>
        </p:nvSpPr>
        <p:spPr>
          <a:xfrm>
            <a:off x="228600" y="1752600"/>
            <a:ext cx="4572000" cy="3276600"/>
          </a:xfrm>
        </p:spPr>
        <p:txBody>
          <a:bodyPr>
            <a:normAutofit/>
          </a:bodyPr>
          <a:lstStyle/>
          <a:p>
            <a:pPr marL="114300" indent="0">
              <a:buNone/>
            </a:pPr>
            <a:r>
              <a:rPr lang="en-US" u="sng" dirty="0">
                <a:solidFill>
                  <a:srgbClr val="FF0000"/>
                </a:solidFill>
              </a:rPr>
              <a:t>Fault</a:t>
            </a:r>
            <a:r>
              <a:rPr lang="en-US" dirty="0">
                <a:solidFill>
                  <a:srgbClr val="FF0000"/>
                </a:solidFill>
              </a:rPr>
              <a:t> </a:t>
            </a:r>
            <a:endParaRPr lang="en-US" dirty="0" smtClean="0">
              <a:solidFill>
                <a:srgbClr val="FF0000"/>
              </a:solidFill>
            </a:endParaRPr>
          </a:p>
          <a:p>
            <a:pPr marL="114300" indent="0">
              <a:buNone/>
            </a:pPr>
            <a:r>
              <a:rPr lang="en-US" dirty="0" smtClean="0"/>
              <a:t>A </a:t>
            </a:r>
            <a:r>
              <a:rPr lang="en-US" u="sng" dirty="0">
                <a:solidFill>
                  <a:srgbClr val="FF0000"/>
                </a:solidFill>
              </a:rPr>
              <a:t>break in the lithosphere </a:t>
            </a:r>
            <a:r>
              <a:rPr lang="en-US" dirty="0"/>
              <a:t>along which movement has </a:t>
            </a:r>
            <a:r>
              <a:rPr lang="en-US" dirty="0" smtClean="0"/>
              <a:t>occurred</a:t>
            </a:r>
          </a:p>
          <a:p>
            <a:pPr marL="114300" indent="0">
              <a:buNone/>
            </a:pPr>
            <a:r>
              <a:rPr lang="en-US" u="sng" dirty="0" smtClean="0">
                <a:solidFill>
                  <a:srgbClr val="FF0000"/>
                </a:solidFill>
              </a:rPr>
              <a:t>Focus</a:t>
            </a:r>
          </a:p>
          <a:p>
            <a:pPr marL="114300" indent="0">
              <a:buNone/>
            </a:pPr>
            <a:r>
              <a:rPr lang="en-US" u="sng" dirty="0" smtClean="0">
                <a:solidFill>
                  <a:srgbClr val="FF0000"/>
                </a:solidFill>
              </a:rPr>
              <a:t>Where earthquake originates</a:t>
            </a:r>
            <a:r>
              <a:rPr lang="en-US" dirty="0" smtClean="0"/>
              <a:t>; usually many kilometers below surface</a:t>
            </a:r>
          </a:p>
          <a:p>
            <a:pPr marL="114300" indent="0">
              <a:buNone/>
            </a:pPr>
            <a:endParaRPr lang="en-US" dirty="0" smtClean="0"/>
          </a:p>
          <a:p>
            <a:pPr marL="114300" indent="0">
              <a:buNone/>
            </a:pPr>
            <a:endParaRPr lang="en-US" dirty="0" smtClean="0"/>
          </a:p>
          <a:p>
            <a:pPr marL="114300" indent="0">
              <a:buNone/>
            </a:pPr>
            <a:endParaRPr lang="en-US" dirty="0"/>
          </a:p>
          <a:p>
            <a:endParaRPr lang="en-US" dirty="0"/>
          </a:p>
        </p:txBody>
      </p:sp>
      <p:sp>
        <p:nvSpPr>
          <p:cNvPr id="4" name="TextBox 3"/>
          <p:cNvSpPr txBox="1"/>
          <p:nvPr/>
        </p:nvSpPr>
        <p:spPr>
          <a:xfrm>
            <a:off x="304800" y="5181600"/>
            <a:ext cx="8458200" cy="1107996"/>
          </a:xfrm>
          <a:prstGeom prst="rect">
            <a:avLst/>
          </a:prstGeom>
          <a:noFill/>
        </p:spPr>
        <p:txBody>
          <a:bodyPr wrap="square" rtlCol="0">
            <a:spAutoFit/>
          </a:bodyPr>
          <a:lstStyle/>
          <a:p>
            <a:r>
              <a:rPr lang="en-US" sz="2400" u="sng" dirty="0">
                <a:solidFill>
                  <a:srgbClr val="FF0000"/>
                </a:solidFill>
              </a:rPr>
              <a:t>Epicenter</a:t>
            </a:r>
          </a:p>
          <a:p>
            <a:r>
              <a:rPr lang="en-US" sz="2400" dirty="0">
                <a:solidFill>
                  <a:schemeClr val="tx2"/>
                </a:solidFill>
              </a:rPr>
              <a:t>The point </a:t>
            </a:r>
            <a:r>
              <a:rPr lang="en-US" sz="2400" u="sng" dirty="0">
                <a:solidFill>
                  <a:srgbClr val="FF0000"/>
                </a:solidFill>
              </a:rPr>
              <a:t>directly above the </a:t>
            </a:r>
            <a:r>
              <a:rPr lang="en-US" sz="2400" u="sng" dirty="0" smtClean="0">
                <a:solidFill>
                  <a:srgbClr val="FF0000"/>
                </a:solidFill>
              </a:rPr>
              <a:t>focus</a:t>
            </a:r>
          </a:p>
          <a:p>
            <a:endParaRPr lang="en-US" dirty="0"/>
          </a:p>
        </p:txBody>
      </p:sp>
    </p:spTree>
    <p:extLst>
      <p:ext uri="{BB962C8B-B14F-4D97-AF65-F5344CB8AC3E}">
        <p14:creationId xmlns:p14="http://schemas.microsoft.com/office/powerpoint/2010/main" val="747706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Checking for understanding</a:t>
            </a:r>
            <a:endParaRPr lang="en-US" dirty="0"/>
          </a:p>
        </p:txBody>
      </p:sp>
      <p:sp>
        <p:nvSpPr>
          <p:cNvPr id="3" name="Content Placeholder 2"/>
          <p:cNvSpPr>
            <a:spLocks noGrp="1"/>
          </p:cNvSpPr>
          <p:nvPr>
            <p:ph idx="1"/>
          </p:nvPr>
        </p:nvSpPr>
        <p:spPr/>
        <p:txBody>
          <a:bodyPr>
            <a:normAutofit/>
          </a:bodyPr>
          <a:lstStyle/>
          <a:p>
            <a:r>
              <a:rPr lang="en-US" sz="2800" dirty="0" smtClean="0"/>
              <a:t>Describe the difference between the focus of an earthquake and the epicenter of an earthquake</a:t>
            </a:r>
            <a:endParaRPr lang="en-US" sz="2800" dirty="0"/>
          </a:p>
        </p:txBody>
      </p:sp>
    </p:spTree>
    <p:extLst>
      <p:ext uri="{BB962C8B-B14F-4D97-AF65-F5344CB8AC3E}">
        <p14:creationId xmlns:p14="http://schemas.microsoft.com/office/powerpoint/2010/main" val="23705112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Causes of earthquakes</a:t>
            </a:r>
            <a:endParaRPr lang="en-US" dirty="0"/>
          </a:p>
        </p:txBody>
      </p:sp>
      <p:sp>
        <p:nvSpPr>
          <p:cNvPr id="3" name="Content Placeholder 2"/>
          <p:cNvSpPr>
            <a:spLocks noGrp="1"/>
          </p:cNvSpPr>
          <p:nvPr>
            <p:ph idx="1"/>
          </p:nvPr>
        </p:nvSpPr>
        <p:spPr/>
        <p:txBody>
          <a:bodyPr>
            <a:normAutofit/>
          </a:bodyPr>
          <a:lstStyle/>
          <a:p>
            <a:pPr marL="114300" indent="0">
              <a:buNone/>
            </a:pPr>
            <a:r>
              <a:rPr lang="en-US" sz="3200" dirty="0" smtClean="0"/>
              <a:t>Depth of earthquakes</a:t>
            </a:r>
          </a:p>
          <a:p>
            <a:pPr lvl="1"/>
            <a:r>
              <a:rPr lang="en-US" sz="2800" u="sng" dirty="0" smtClean="0">
                <a:solidFill>
                  <a:srgbClr val="FF0000"/>
                </a:solidFill>
              </a:rPr>
              <a:t>Divergent</a:t>
            </a:r>
            <a:r>
              <a:rPr lang="en-US" sz="2800" dirty="0" smtClean="0"/>
              <a:t> boundaries – </a:t>
            </a:r>
            <a:r>
              <a:rPr lang="en-US" sz="2800" u="sng" dirty="0">
                <a:solidFill>
                  <a:srgbClr val="FF0000"/>
                </a:solidFill>
              </a:rPr>
              <a:t>shallow</a:t>
            </a:r>
            <a:r>
              <a:rPr lang="en-US" sz="2800" dirty="0" smtClean="0"/>
              <a:t> </a:t>
            </a:r>
          </a:p>
          <a:p>
            <a:pPr lvl="1"/>
            <a:r>
              <a:rPr lang="en-US" sz="2800" u="sng" dirty="0">
                <a:solidFill>
                  <a:srgbClr val="FF0000"/>
                </a:solidFill>
              </a:rPr>
              <a:t>Transform</a:t>
            </a:r>
            <a:r>
              <a:rPr lang="en-US" sz="2800" dirty="0" smtClean="0"/>
              <a:t> boundaries – </a:t>
            </a:r>
            <a:r>
              <a:rPr lang="en-US" sz="2800" u="sng" dirty="0">
                <a:solidFill>
                  <a:srgbClr val="FF0000"/>
                </a:solidFill>
              </a:rPr>
              <a:t>shallow</a:t>
            </a:r>
            <a:r>
              <a:rPr lang="en-US" sz="2800" dirty="0" smtClean="0"/>
              <a:t> </a:t>
            </a:r>
          </a:p>
          <a:p>
            <a:pPr lvl="1"/>
            <a:r>
              <a:rPr lang="en-US" sz="2800" u="sng" dirty="0">
                <a:solidFill>
                  <a:srgbClr val="FF0000"/>
                </a:solidFill>
              </a:rPr>
              <a:t>Convergent</a:t>
            </a:r>
            <a:r>
              <a:rPr lang="en-US" sz="2800" dirty="0"/>
              <a:t> (</a:t>
            </a:r>
            <a:r>
              <a:rPr lang="en-US" sz="2800" dirty="0" smtClean="0"/>
              <a:t>subduction) boundaries – </a:t>
            </a:r>
            <a:r>
              <a:rPr lang="en-US" sz="2800" u="sng" dirty="0">
                <a:solidFill>
                  <a:srgbClr val="FF0000"/>
                </a:solidFill>
              </a:rPr>
              <a:t>deep</a:t>
            </a:r>
            <a:r>
              <a:rPr lang="en-US" sz="2800" dirty="0" smtClean="0"/>
              <a:t>; 700 km beneath surface</a:t>
            </a:r>
            <a:endParaRPr lang="en-US" sz="2800" dirty="0"/>
          </a:p>
          <a:p>
            <a:pPr lvl="1"/>
            <a:endParaRPr lang="en-US" sz="2800" dirty="0"/>
          </a:p>
        </p:txBody>
      </p:sp>
    </p:spTree>
    <p:extLst>
      <p:ext uri="{BB962C8B-B14F-4D97-AF65-F5344CB8AC3E}">
        <p14:creationId xmlns:p14="http://schemas.microsoft.com/office/powerpoint/2010/main" val="520725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Earthquake investigation</a:t>
            </a:r>
            <a:endParaRPr lang="en-US" dirty="0"/>
          </a:p>
        </p:txBody>
      </p:sp>
      <p:sp>
        <p:nvSpPr>
          <p:cNvPr id="3" name="Content Placeholder 2"/>
          <p:cNvSpPr>
            <a:spLocks noGrp="1"/>
          </p:cNvSpPr>
          <p:nvPr>
            <p:ph idx="1"/>
          </p:nvPr>
        </p:nvSpPr>
        <p:spPr/>
        <p:txBody>
          <a:bodyPr/>
          <a:lstStyle/>
          <a:p>
            <a:pPr marL="114300" indent="0">
              <a:buNone/>
            </a:pPr>
            <a:r>
              <a:rPr lang="en-US" dirty="0" smtClean="0">
                <a:hlinkClick r:id="rId2"/>
              </a:rPr>
              <a:t>Earthquake Investigation</a:t>
            </a:r>
            <a:endParaRPr lang="en-US" dirty="0" smtClean="0"/>
          </a:p>
          <a:p>
            <a:r>
              <a:rPr lang="en-US" dirty="0" smtClean="0"/>
              <a:t>Number 1 – 10: answer questions</a:t>
            </a:r>
            <a:endParaRPr lang="en-US" dirty="0"/>
          </a:p>
        </p:txBody>
      </p:sp>
    </p:spTree>
    <p:extLst>
      <p:ext uri="{BB962C8B-B14F-4D97-AF65-F5344CB8AC3E}">
        <p14:creationId xmlns:p14="http://schemas.microsoft.com/office/powerpoint/2010/main" val="40647982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Body waves</a:t>
            </a:r>
            <a:endParaRPr lang="en-US" dirty="0"/>
          </a:p>
        </p:txBody>
      </p:sp>
      <p:sp>
        <p:nvSpPr>
          <p:cNvPr id="3" name="Content Placeholder 2"/>
          <p:cNvSpPr>
            <a:spLocks noGrp="1"/>
          </p:cNvSpPr>
          <p:nvPr>
            <p:ph idx="1"/>
          </p:nvPr>
        </p:nvSpPr>
        <p:spPr>
          <a:xfrm>
            <a:off x="457200" y="1752601"/>
            <a:ext cx="8229600" cy="2514600"/>
          </a:xfrm>
        </p:spPr>
        <p:txBody>
          <a:bodyPr>
            <a:normAutofit/>
          </a:bodyPr>
          <a:lstStyle/>
          <a:p>
            <a:pPr marL="114300" indent="0">
              <a:buNone/>
            </a:pPr>
            <a:r>
              <a:rPr lang="en-US" sz="2800" u="sng" dirty="0" smtClean="0">
                <a:solidFill>
                  <a:srgbClr val="FF0000"/>
                </a:solidFill>
              </a:rPr>
              <a:t>Body Waves</a:t>
            </a:r>
            <a:r>
              <a:rPr lang="en-US" sz="2800" dirty="0" smtClean="0"/>
              <a:t>	</a:t>
            </a:r>
            <a:endParaRPr lang="en-US" sz="2800" u="sng" dirty="0" smtClean="0"/>
          </a:p>
          <a:p>
            <a:pPr marL="114300" indent="0">
              <a:buNone/>
            </a:pPr>
            <a:r>
              <a:rPr lang="en-US" sz="2800" dirty="0" smtClean="0"/>
              <a:t>Waves that travel from the focus of an earthquake </a:t>
            </a:r>
            <a:r>
              <a:rPr lang="en-US" sz="2800" u="sng" dirty="0" smtClean="0">
                <a:solidFill>
                  <a:srgbClr val="FF0000"/>
                </a:solidFill>
              </a:rPr>
              <a:t>through Earth</a:t>
            </a:r>
          </a:p>
          <a:p>
            <a:r>
              <a:rPr lang="en-US" sz="2800" dirty="0" smtClean="0"/>
              <a:t>P Waves</a:t>
            </a:r>
          </a:p>
          <a:p>
            <a:r>
              <a:rPr lang="en-US" sz="2800" dirty="0" smtClean="0"/>
              <a:t>S Waves</a:t>
            </a:r>
          </a:p>
          <a:p>
            <a:pPr marL="114300" indent="0">
              <a:buNone/>
            </a:pPr>
            <a:endParaRPr lang="en-US" sz="2800" dirty="0" smtClean="0"/>
          </a:p>
        </p:txBody>
      </p:sp>
      <p:pic>
        <p:nvPicPr>
          <p:cNvPr id="1026" name="Picture 2" descr="http://www.rpdp.net/sciencetips_v2/images/temp1_P12C1_3.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3290955"/>
            <a:ext cx="4572000" cy="31553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6200" y="4531668"/>
            <a:ext cx="3581400" cy="461665"/>
          </a:xfrm>
          <a:prstGeom prst="rect">
            <a:avLst/>
          </a:prstGeom>
          <a:noFill/>
        </p:spPr>
        <p:txBody>
          <a:bodyPr wrap="square" rtlCol="0">
            <a:spAutoFit/>
          </a:bodyPr>
          <a:lstStyle/>
          <a:p>
            <a:r>
              <a:rPr lang="en-US" sz="2400" dirty="0">
                <a:hlinkClick r:id="rId3"/>
              </a:rPr>
              <a:t>seismic wave motion</a:t>
            </a:r>
            <a:endParaRPr lang="en-US" sz="2400" dirty="0"/>
          </a:p>
        </p:txBody>
      </p:sp>
      <p:sp>
        <p:nvSpPr>
          <p:cNvPr id="5" name="TextBox 4"/>
          <p:cNvSpPr txBox="1"/>
          <p:nvPr/>
        </p:nvSpPr>
        <p:spPr>
          <a:xfrm>
            <a:off x="304800" y="5257800"/>
            <a:ext cx="2590800" cy="461665"/>
          </a:xfrm>
          <a:prstGeom prst="rect">
            <a:avLst/>
          </a:prstGeom>
          <a:noFill/>
        </p:spPr>
        <p:txBody>
          <a:bodyPr wrap="square" rtlCol="0">
            <a:spAutoFit/>
          </a:bodyPr>
          <a:lstStyle/>
          <a:p>
            <a:r>
              <a:rPr lang="en-US" sz="2400" dirty="0" smtClean="0">
                <a:hlinkClick r:id="rId4"/>
              </a:rPr>
              <a:t>s and p waves</a:t>
            </a:r>
            <a:endParaRPr lang="en-US" sz="2400" dirty="0"/>
          </a:p>
        </p:txBody>
      </p:sp>
    </p:spTree>
    <p:extLst>
      <p:ext uri="{BB962C8B-B14F-4D97-AF65-F5344CB8AC3E}">
        <p14:creationId xmlns:p14="http://schemas.microsoft.com/office/powerpoint/2010/main" val="33750275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Body waves</a:t>
            </a:r>
            <a:endParaRPr lang="en-US" dirty="0"/>
          </a:p>
        </p:txBody>
      </p:sp>
      <p:sp>
        <p:nvSpPr>
          <p:cNvPr id="3" name="Content Placeholder 2"/>
          <p:cNvSpPr>
            <a:spLocks noGrp="1"/>
          </p:cNvSpPr>
          <p:nvPr>
            <p:ph idx="1"/>
          </p:nvPr>
        </p:nvSpPr>
        <p:spPr/>
        <p:txBody>
          <a:bodyPr/>
          <a:lstStyle/>
          <a:p>
            <a:pPr marL="114300" indent="0">
              <a:buNone/>
            </a:pPr>
            <a:r>
              <a:rPr lang="en-US" sz="3200" u="sng" dirty="0" smtClean="0">
                <a:solidFill>
                  <a:srgbClr val="FF0000"/>
                </a:solidFill>
              </a:rPr>
              <a:t>P waves – Compressional waves</a:t>
            </a:r>
          </a:p>
          <a:p>
            <a:pPr>
              <a:spcBef>
                <a:spcPts val="1800"/>
              </a:spcBef>
            </a:pPr>
            <a:r>
              <a:rPr lang="en-US" sz="2800" dirty="0" smtClean="0"/>
              <a:t>Are </a:t>
            </a:r>
            <a:r>
              <a:rPr lang="en-US" sz="2800" u="sng" dirty="0">
                <a:solidFill>
                  <a:srgbClr val="FF0000"/>
                </a:solidFill>
              </a:rPr>
              <a:t>push-pull waves </a:t>
            </a:r>
            <a:r>
              <a:rPr lang="en-US" sz="2800" dirty="0"/>
              <a:t>that push (</a:t>
            </a:r>
            <a:r>
              <a:rPr lang="en-US" sz="2800" u="sng" dirty="0">
                <a:solidFill>
                  <a:srgbClr val="FF0000"/>
                </a:solidFill>
              </a:rPr>
              <a:t>compress</a:t>
            </a:r>
            <a:r>
              <a:rPr lang="en-US" sz="2800" dirty="0"/>
              <a:t>) and pull (</a:t>
            </a:r>
            <a:r>
              <a:rPr lang="en-US" sz="2800" u="sng" dirty="0">
                <a:solidFill>
                  <a:srgbClr val="FF0000"/>
                </a:solidFill>
              </a:rPr>
              <a:t>expand</a:t>
            </a:r>
            <a:r>
              <a:rPr lang="en-US" sz="2800" dirty="0"/>
              <a:t>) in the direction that the waves </a:t>
            </a:r>
            <a:r>
              <a:rPr lang="en-US" sz="2800" dirty="0" smtClean="0"/>
              <a:t>travel</a:t>
            </a:r>
          </a:p>
          <a:p>
            <a:pPr>
              <a:spcBef>
                <a:spcPts val="1800"/>
              </a:spcBef>
            </a:pPr>
            <a:r>
              <a:rPr lang="en-US" sz="2800" u="sng" dirty="0">
                <a:solidFill>
                  <a:srgbClr val="FF0000"/>
                </a:solidFill>
              </a:rPr>
              <a:t>Travel through solids, liquids, and gases</a:t>
            </a:r>
          </a:p>
          <a:p>
            <a:pPr>
              <a:spcBef>
                <a:spcPts val="1800"/>
              </a:spcBef>
            </a:pPr>
            <a:r>
              <a:rPr lang="en-US" sz="2800" dirty="0"/>
              <a:t>Have the </a:t>
            </a:r>
            <a:r>
              <a:rPr lang="en-US" sz="2800" u="sng" dirty="0">
                <a:solidFill>
                  <a:srgbClr val="FF0000"/>
                </a:solidFill>
              </a:rPr>
              <a:t>greatest</a:t>
            </a:r>
            <a:r>
              <a:rPr lang="en-US" sz="2800" dirty="0"/>
              <a:t> velocity </a:t>
            </a:r>
            <a:r>
              <a:rPr lang="en-US" sz="2800" dirty="0" smtClean="0"/>
              <a:t/>
            </a:r>
            <a:br>
              <a:rPr lang="en-US" sz="2800" dirty="0" smtClean="0"/>
            </a:br>
            <a:r>
              <a:rPr lang="en-US" sz="2800" dirty="0" smtClean="0"/>
              <a:t>(</a:t>
            </a:r>
            <a:r>
              <a:rPr lang="en-US" sz="2800" u="sng" dirty="0" smtClean="0">
                <a:solidFill>
                  <a:srgbClr val="FF0000"/>
                </a:solidFill>
              </a:rPr>
              <a:t>speed</a:t>
            </a:r>
            <a:r>
              <a:rPr lang="en-US" sz="2800" dirty="0" smtClean="0"/>
              <a:t>) of </a:t>
            </a:r>
            <a:r>
              <a:rPr lang="en-US" sz="2800" dirty="0"/>
              <a:t>all earthquake waves</a:t>
            </a:r>
            <a:endParaRPr lang="en-US" sz="2800" dirty="0" smtClean="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35862063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Body waves</a:t>
            </a:r>
            <a:endParaRPr lang="en-US" dirty="0"/>
          </a:p>
        </p:txBody>
      </p:sp>
      <p:sp>
        <p:nvSpPr>
          <p:cNvPr id="3" name="Content Placeholder 2"/>
          <p:cNvSpPr>
            <a:spLocks noGrp="1"/>
          </p:cNvSpPr>
          <p:nvPr>
            <p:ph idx="1"/>
          </p:nvPr>
        </p:nvSpPr>
        <p:spPr/>
        <p:txBody>
          <a:bodyPr>
            <a:normAutofit/>
          </a:bodyPr>
          <a:lstStyle/>
          <a:p>
            <a:pPr marL="114300" indent="0">
              <a:buNone/>
            </a:pPr>
            <a:r>
              <a:rPr lang="en-US" sz="3200" u="sng" dirty="0" smtClean="0">
                <a:solidFill>
                  <a:srgbClr val="FF0000"/>
                </a:solidFill>
              </a:rPr>
              <a:t>S waves</a:t>
            </a:r>
          </a:p>
          <a:p>
            <a:r>
              <a:rPr lang="en-US" sz="3200" dirty="0" smtClean="0"/>
              <a:t>Shake </a:t>
            </a:r>
            <a:r>
              <a:rPr lang="en-US" sz="3200" dirty="0"/>
              <a:t>particles at right angles to the direction </a:t>
            </a:r>
            <a:r>
              <a:rPr lang="en-US" sz="3200" dirty="0" smtClean="0"/>
              <a:t>that </a:t>
            </a:r>
            <a:r>
              <a:rPr lang="en-US" sz="3200" dirty="0"/>
              <a:t>they travel</a:t>
            </a:r>
          </a:p>
          <a:p>
            <a:r>
              <a:rPr lang="en-US" sz="3200" dirty="0"/>
              <a:t>Travel </a:t>
            </a:r>
            <a:r>
              <a:rPr lang="en-US" sz="3200" u="sng" dirty="0">
                <a:solidFill>
                  <a:srgbClr val="FF0000"/>
                </a:solidFill>
              </a:rPr>
              <a:t>only through solids</a:t>
            </a:r>
          </a:p>
          <a:p>
            <a:r>
              <a:rPr lang="en-US" sz="3200" u="sng" dirty="0">
                <a:solidFill>
                  <a:srgbClr val="FF0000"/>
                </a:solidFill>
              </a:rPr>
              <a:t>Slower</a:t>
            </a:r>
            <a:r>
              <a:rPr lang="en-US" sz="3200" dirty="0"/>
              <a:t> velocity </a:t>
            </a:r>
            <a:r>
              <a:rPr lang="en-US" sz="3200" u="sng" dirty="0">
                <a:solidFill>
                  <a:srgbClr val="FF0000"/>
                </a:solidFill>
              </a:rPr>
              <a:t>than P waves</a:t>
            </a:r>
          </a:p>
          <a:p>
            <a:endParaRPr lang="en-US" dirty="0"/>
          </a:p>
        </p:txBody>
      </p:sp>
    </p:spTree>
    <p:extLst>
      <p:ext uri="{BB962C8B-B14F-4D97-AF65-F5344CB8AC3E}">
        <p14:creationId xmlns:p14="http://schemas.microsoft.com/office/powerpoint/2010/main" val="102955894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14"/>
          <p:cNvGrpSpPr>
            <a:grpSpLocks/>
          </p:cNvGrpSpPr>
          <p:nvPr/>
        </p:nvGrpSpPr>
        <p:grpSpPr bwMode="auto">
          <a:xfrm>
            <a:off x="3200400" y="3200400"/>
            <a:ext cx="5276850" cy="3108324"/>
            <a:chOff x="999" y="1645"/>
            <a:chExt cx="3664" cy="2531"/>
          </a:xfrm>
        </p:grpSpPr>
        <p:sp>
          <p:nvSpPr>
            <p:cNvPr id="5" name="AutoShape 11"/>
            <p:cNvSpPr>
              <a:spLocks noChangeArrowheads="1"/>
            </p:cNvSpPr>
            <p:nvPr/>
          </p:nvSpPr>
          <p:spPr bwMode="auto">
            <a:xfrm>
              <a:off x="999" y="1645"/>
              <a:ext cx="3664" cy="2531"/>
            </a:xfrm>
            <a:prstGeom prst="roundRect">
              <a:avLst>
                <a:gd name="adj" fmla="val 13528"/>
              </a:avLst>
            </a:prstGeom>
            <a:solidFill>
              <a:srgbClr val="FFFFFF"/>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pic>
          <p:nvPicPr>
            <p:cNvPr id="6" name="Picture 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6" y="1945"/>
              <a:ext cx="2711" cy="1931"/>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itle 1"/>
          <p:cNvSpPr>
            <a:spLocks noGrp="1"/>
          </p:cNvSpPr>
          <p:nvPr>
            <p:ph type="title"/>
          </p:nvPr>
        </p:nvSpPr>
        <p:spPr/>
        <p:txBody>
          <a:bodyPr/>
          <a:lstStyle/>
          <a:p>
            <a:r>
              <a:rPr lang="en-US" dirty="0" smtClean="0"/>
              <a:t>Surface waves</a:t>
            </a:r>
            <a:endParaRPr lang="en-US" dirty="0"/>
          </a:p>
        </p:txBody>
      </p:sp>
      <p:sp>
        <p:nvSpPr>
          <p:cNvPr id="3" name="Content Placeholder 2"/>
          <p:cNvSpPr>
            <a:spLocks noGrp="1"/>
          </p:cNvSpPr>
          <p:nvPr>
            <p:ph idx="1"/>
          </p:nvPr>
        </p:nvSpPr>
        <p:spPr/>
        <p:txBody>
          <a:bodyPr/>
          <a:lstStyle/>
          <a:p>
            <a:pPr marL="114300" indent="0">
              <a:buNone/>
            </a:pPr>
            <a:r>
              <a:rPr lang="en-US" sz="2800" u="sng" dirty="0" smtClean="0">
                <a:solidFill>
                  <a:srgbClr val="FF0000"/>
                </a:solidFill>
              </a:rPr>
              <a:t>Surface waves</a:t>
            </a:r>
          </a:p>
          <a:p>
            <a:pPr marL="114300" indent="0">
              <a:spcBef>
                <a:spcPts val="1800"/>
              </a:spcBef>
              <a:buNone/>
            </a:pPr>
            <a:r>
              <a:rPr lang="en-US" sz="2800" dirty="0" smtClean="0"/>
              <a:t>Surface </a:t>
            </a:r>
            <a:r>
              <a:rPr lang="en-US" sz="2800" dirty="0"/>
              <a:t>waves are seismic waves that </a:t>
            </a:r>
            <a:r>
              <a:rPr lang="en-US" sz="2800" u="sng" dirty="0">
                <a:solidFill>
                  <a:srgbClr val="FF0000"/>
                </a:solidFill>
              </a:rPr>
              <a:t>travel along Earth’s outer layer</a:t>
            </a:r>
            <a:r>
              <a:rPr lang="en-US" sz="2800" dirty="0" smtClean="0"/>
              <a:t>.</a:t>
            </a:r>
          </a:p>
          <a:p>
            <a:pPr marL="114300" indent="0">
              <a:spcBef>
                <a:spcPts val="1800"/>
              </a:spcBef>
              <a:buNone/>
            </a:pPr>
            <a:r>
              <a:rPr lang="en-US" sz="2800" dirty="0" smtClean="0">
                <a:hlinkClick r:id="rId3"/>
              </a:rPr>
              <a:t>Wave animation</a:t>
            </a:r>
            <a:endParaRPr lang="en-US" sz="2800" dirty="0" smtClean="0"/>
          </a:p>
          <a:p>
            <a:pPr>
              <a:spcBef>
                <a:spcPts val="1800"/>
              </a:spcBef>
            </a:pPr>
            <a:r>
              <a:rPr lang="en-US" sz="2800" dirty="0" smtClean="0"/>
              <a:t>Love waves</a:t>
            </a:r>
          </a:p>
          <a:p>
            <a:pPr>
              <a:spcBef>
                <a:spcPts val="1800"/>
              </a:spcBef>
            </a:pPr>
            <a:r>
              <a:rPr lang="en-US" sz="2800" dirty="0" smtClean="0"/>
              <a:t>Rayleigh waves</a:t>
            </a:r>
            <a:endParaRPr lang="en-US" sz="2800" dirty="0"/>
          </a:p>
          <a:p>
            <a:endParaRPr lang="en-US" dirty="0"/>
          </a:p>
        </p:txBody>
      </p:sp>
    </p:spTree>
    <p:extLst>
      <p:ext uri="{BB962C8B-B14F-4D97-AF65-F5344CB8AC3E}">
        <p14:creationId xmlns:p14="http://schemas.microsoft.com/office/powerpoint/2010/main" val="241265986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14"/>
          <p:cNvGrpSpPr>
            <a:grpSpLocks/>
          </p:cNvGrpSpPr>
          <p:nvPr/>
        </p:nvGrpSpPr>
        <p:grpSpPr bwMode="auto">
          <a:xfrm>
            <a:off x="1143000" y="228600"/>
            <a:ext cx="7162800" cy="6248400"/>
            <a:chOff x="946" y="951"/>
            <a:chExt cx="3584" cy="3216"/>
          </a:xfrm>
        </p:grpSpPr>
        <p:sp>
          <p:nvSpPr>
            <p:cNvPr id="5" name="AutoShape 11"/>
            <p:cNvSpPr>
              <a:spLocks noChangeArrowheads="1"/>
            </p:cNvSpPr>
            <p:nvPr/>
          </p:nvSpPr>
          <p:spPr bwMode="auto">
            <a:xfrm>
              <a:off x="946" y="951"/>
              <a:ext cx="3584" cy="3216"/>
            </a:xfrm>
            <a:prstGeom prst="roundRect">
              <a:avLst>
                <a:gd name="adj" fmla="val 13528"/>
              </a:avLst>
            </a:prstGeom>
            <a:solidFill>
              <a:srgbClr val="FFFFFF"/>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pic>
          <p:nvPicPr>
            <p:cNvPr id="6" name="Picture 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0" y="1095"/>
              <a:ext cx="2957" cy="292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6559210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Surface waves</a:t>
            </a:r>
            <a:endParaRPr lang="en-US" dirty="0"/>
          </a:p>
        </p:txBody>
      </p:sp>
      <p:sp>
        <p:nvSpPr>
          <p:cNvPr id="3" name="Content Placeholder 2"/>
          <p:cNvSpPr>
            <a:spLocks noGrp="1"/>
          </p:cNvSpPr>
          <p:nvPr>
            <p:ph idx="1"/>
          </p:nvPr>
        </p:nvSpPr>
        <p:spPr>
          <a:xfrm>
            <a:off x="457200" y="1752600"/>
            <a:ext cx="8153400" cy="4373563"/>
          </a:xfrm>
        </p:spPr>
        <p:txBody>
          <a:bodyPr>
            <a:normAutofit/>
          </a:bodyPr>
          <a:lstStyle/>
          <a:p>
            <a:pPr marL="114300" indent="0">
              <a:buNone/>
            </a:pPr>
            <a:r>
              <a:rPr lang="en-US" sz="2800" u="sng" dirty="0" smtClean="0">
                <a:solidFill>
                  <a:srgbClr val="FF0000"/>
                </a:solidFill>
              </a:rPr>
              <a:t>Love waves</a:t>
            </a:r>
          </a:p>
          <a:p>
            <a:r>
              <a:rPr lang="en-US" sz="2800" dirty="0" smtClean="0"/>
              <a:t>Cause </a:t>
            </a:r>
            <a:r>
              <a:rPr lang="en-US" sz="2800" u="sng" dirty="0" smtClean="0">
                <a:solidFill>
                  <a:srgbClr val="FF0000"/>
                </a:solidFill>
              </a:rPr>
              <a:t>particles of material to move from side to side</a:t>
            </a:r>
            <a:r>
              <a:rPr lang="en-US" sz="2800" dirty="0" smtClean="0"/>
              <a:t>, in a direction perpendicular to the waves’ direction of travel</a:t>
            </a:r>
          </a:p>
          <a:p>
            <a:endParaRPr lang="en-US" dirty="0" smtClean="0"/>
          </a:p>
          <a:p>
            <a:pPr marL="114300" indent="0">
              <a:buNone/>
            </a:pPr>
            <a:endParaRPr lang="en-US" dirty="0"/>
          </a:p>
        </p:txBody>
      </p:sp>
      <p:pic>
        <p:nvPicPr>
          <p:cNvPr id="5" name="Picture 4" descr="http://www.geo.mtu.edu/UPSeis/love_we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3563793"/>
            <a:ext cx="6096000" cy="327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44124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www.geo.mtu.edu/UPSeis/rayleigh_we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2599" y="3429000"/>
            <a:ext cx="6063599" cy="3201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dirty="0" smtClean="0"/>
              <a:t>Surface waves</a:t>
            </a:r>
            <a:endParaRPr lang="en-US" dirty="0"/>
          </a:p>
        </p:txBody>
      </p:sp>
      <p:sp>
        <p:nvSpPr>
          <p:cNvPr id="3" name="Content Placeholder 2"/>
          <p:cNvSpPr>
            <a:spLocks noGrp="1"/>
          </p:cNvSpPr>
          <p:nvPr>
            <p:ph idx="1"/>
          </p:nvPr>
        </p:nvSpPr>
        <p:spPr>
          <a:xfrm>
            <a:off x="457200" y="1752600"/>
            <a:ext cx="8229600" cy="1828799"/>
          </a:xfrm>
        </p:spPr>
        <p:txBody>
          <a:bodyPr>
            <a:normAutofit lnSpcReduction="10000"/>
          </a:bodyPr>
          <a:lstStyle/>
          <a:p>
            <a:pPr marL="114300" indent="0">
              <a:buNone/>
            </a:pPr>
            <a:r>
              <a:rPr lang="en-US" sz="2800" u="sng" dirty="0" smtClean="0">
                <a:solidFill>
                  <a:srgbClr val="FF0000"/>
                </a:solidFill>
              </a:rPr>
              <a:t>Rayleigh </a:t>
            </a:r>
            <a:r>
              <a:rPr lang="en-US" sz="2800" u="sng" dirty="0">
                <a:solidFill>
                  <a:srgbClr val="FF0000"/>
                </a:solidFill>
              </a:rPr>
              <a:t>waves</a:t>
            </a:r>
          </a:p>
          <a:p>
            <a:r>
              <a:rPr lang="en-US" sz="2800" dirty="0"/>
              <a:t>Travel more </a:t>
            </a:r>
            <a:r>
              <a:rPr lang="en-US" sz="2800" dirty="0" smtClean="0"/>
              <a:t>slowly than L waves</a:t>
            </a:r>
            <a:endParaRPr lang="en-US" sz="2800" dirty="0"/>
          </a:p>
          <a:p>
            <a:r>
              <a:rPr lang="en-US" sz="2800" dirty="0"/>
              <a:t>Cause </a:t>
            </a:r>
            <a:r>
              <a:rPr lang="en-US" sz="2800" u="sng" dirty="0">
                <a:solidFill>
                  <a:srgbClr val="FF0000"/>
                </a:solidFill>
              </a:rPr>
              <a:t>material to move in an elliptical pattern</a:t>
            </a:r>
          </a:p>
          <a:p>
            <a:endParaRPr lang="en-US" dirty="0"/>
          </a:p>
        </p:txBody>
      </p:sp>
    </p:spTree>
    <p:extLst>
      <p:ext uri="{BB962C8B-B14F-4D97-AF65-F5344CB8AC3E}">
        <p14:creationId xmlns:p14="http://schemas.microsoft.com/office/powerpoint/2010/main" val="36832146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Earthquake video </a:t>
            </a:r>
            <a:r>
              <a:rPr lang="en-US" sz="1600" dirty="0" smtClean="0"/>
              <a:t>(17:33)</a:t>
            </a:r>
            <a:endParaRPr lang="en-US" sz="1600" dirty="0"/>
          </a:p>
        </p:txBody>
      </p:sp>
      <p:pic>
        <p:nvPicPr>
          <p:cNvPr id="4" name="Earth_Science__Earthquakes">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365250" y="1752600"/>
            <a:ext cx="6415088" cy="4373563"/>
          </a:xfrm>
        </p:spPr>
      </p:pic>
    </p:spTree>
    <p:extLst>
      <p:ext uri="{BB962C8B-B14F-4D97-AF65-F5344CB8AC3E}">
        <p14:creationId xmlns:p14="http://schemas.microsoft.com/office/powerpoint/2010/main" val="48741639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10.1 Section review</a:t>
            </a:r>
            <a:endParaRPr lang="en-US" dirty="0"/>
          </a:p>
        </p:txBody>
      </p:sp>
      <p:sp>
        <p:nvSpPr>
          <p:cNvPr id="3" name="Content Placeholder 2"/>
          <p:cNvSpPr>
            <a:spLocks noGrp="1"/>
          </p:cNvSpPr>
          <p:nvPr>
            <p:ph idx="1"/>
          </p:nvPr>
        </p:nvSpPr>
        <p:spPr/>
        <p:txBody>
          <a:bodyPr/>
          <a:lstStyle/>
          <a:p>
            <a:pPr marL="571500" indent="-457200">
              <a:buAutoNum type="arabicPeriod"/>
            </a:pPr>
            <a:r>
              <a:rPr lang="en-US" dirty="0" smtClean="0"/>
              <a:t>Explain where earthquakes are most likely to originate and why they originate in these places</a:t>
            </a:r>
          </a:p>
          <a:p>
            <a:pPr marL="571500" indent="-457200">
              <a:buAutoNum type="arabicPeriod"/>
            </a:pPr>
            <a:r>
              <a:rPr lang="en-US" dirty="0" smtClean="0"/>
              <a:t>Describe the difference between the focus of an earthquake and the epicenter of an earthquake</a:t>
            </a:r>
          </a:p>
          <a:p>
            <a:pPr marL="571500" indent="-457200">
              <a:buAutoNum type="arabicPeriod"/>
            </a:pPr>
            <a:r>
              <a:rPr lang="en-US" dirty="0" smtClean="0"/>
              <a:t>Skip</a:t>
            </a:r>
          </a:p>
          <a:p>
            <a:pPr marL="571500" indent="-457200">
              <a:buAutoNum type="arabicPeriod"/>
            </a:pPr>
            <a:r>
              <a:rPr lang="en-US" dirty="0" smtClean="0"/>
              <a:t>Compare/contrast body waves and surface waves.  Explain how the depth of an earthquake’s focus might determine the extent of the damage it causes</a:t>
            </a:r>
          </a:p>
          <a:p>
            <a:pPr marL="571500" indent="-457200">
              <a:buAutoNum type="arabicPeriod"/>
            </a:pPr>
            <a:r>
              <a:rPr lang="en-US" dirty="0" smtClean="0"/>
              <a:t>Skip </a:t>
            </a:r>
          </a:p>
          <a:p>
            <a:pPr marL="571500" indent="-457200">
              <a:buAutoNum type="arabicPeriod"/>
            </a:pPr>
            <a:endParaRPr lang="en-US" dirty="0" smtClean="0"/>
          </a:p>
          <a:p>
            <a:pPr marL="571500" indent="-457200">
              <a:buAutoNum type="arabicPeriod"/>
            </a:pPr>
            <a:endParaRPr lang="en-US" dirty="0"/>
          </a:p>
        </p:txBody>
      </p:sp>
    </p:spTree>
    <p:extLst>
      <p:ext uri="{BB962C8B-B14F-4D97-AF65-F5344CB8AC3E}">
        <p14:creationId xmlns:p14="http://schemas.microsoft.com/office/powerpoint/2010/main" val="141383176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10.2 locating and measuring earthquakes</a:t>
            </a:r>
            <a:endParaRPr lang="en-US" dirty="0"/>
          </a:p>
        </p:txBody>
      </p:sp>
      <p:sp>
        <p:nvSpPr>
          <p:cNvPr id="3" name="Content Placeholder 2"/>
          <p:cNvSpPr>
            <a:spLocks noGrp="1"/>
          </p:cNvSpPr>
          <p:nvPr>
            <p:ph idx="1"/>
          </p:nvPr>
        </p:nvSpPr>
        <p:spPr>
          <a:xfrm>
            <a:off x="457200" y="1752601"/>
            <a:ext cx="8229600" cy="2514600"/>
          </a:xfrm>
        </p:spPr>
        <p:txBody>
          <a:bodyPr/>
          <a:lstStyle/>
          <a:p>
            <a:pPr marL="114300" indent="0">
              <a:buNone/>
            </a:pPr>
            <a:r>
              <a:rPr lang="en-US" u="sng" dirty="0" smtClean="0"/>
              <a:t>Objectives </a:t>
            </a:r>
          </a:p>
          <a:p>
            <a:r>
              <a:rPr lang="en-US" dirty="0" smtClean="0"/>
              <a:t>Explain how a seismograph is used to record earthquake waves and locate an earthquake’s epicenter</a:t>
            </a:r>
          </a:p>
          <a:p>
            <a:r>
              <a:rPr lang="en-US" dirty="0" smtClean="0"/>
              <a:t>Summarize how the magnitude of an earthquake is measured.</a:t>
            </a:r>
          </a:p>
          <a:p>
            <a:pPr marL="114300" indent="0">
              <a:buNone/>
            </a:pPr>
            <a:endParaRPr lang="en-US" dirty="0"/>
          </a:p>
        </p:txBody>
      </p:sp>
      <p:sp>
        <p:nvSpPr>
          <p:cNvPr id="4" name="TextBox 3"/>
          <p:cNvSpPr txBox="1"/>
          <p:nvPr/>
        </p:nvSpPr>
        <p:spPr>
          <a:xfrm>
            <a:off x="457200" y="4495800"/>
            <a:ext cx="8229600" cy="2215991"/>
          </a:xfrm>
          <a:prstGeom prst="rect">
            <a:avLst/>
          </a:prstGeom>
          <a:noFill/>
        </p:spPr>
        <p:txBody>
          <a:bodyPr wrap="square" rtlCol="0">
            <a:spAutoFit/>
          </a:bodyPr>
          <a:lstStyle/>
          <a:p>
            <a:r>
              <a:rPr lang="en-US" sz="2400" u="sng" dirty="0" smtClean="0">
                <a:solidFill>
                  <a:schemeClr val="tx2"/>
                </a:solidFill>
              </a:rPr>
              <a:t>Vocabulary</a:t>
            </a:r>
          </a:p>
          <a:p>
            <a:pPr marL="342900" indent="-342900">
              <a:buFont typeface="Arial" panose="020B0604020202020204" pitchFamily="34" charset="0"/>
              <a:buChar char="•"/>
            </a:pPr>
            <a:r>
              <a:rPr lang="en-US" sz="2400" dirty="0" smtClean="0">
                <a:solidFill>
                  <a:schemeClr val="tx2"/>
                </a:solidFill>
              </a:rPr>
              <a:t>Seismograph</a:t>
            </a:r>
          </a:p>
          <a:p>
            <a:pPr marL="342900" indent="-342900">
              <a:buFont typeface="Arial" panose="020B0604020202020204" pitchFamily="34" charset="0"/>
              <a:buChar char="•"/>
            </a:pPr>
            <a:r>
              <a:rPr lang="en-US" sz="2400" dirty="0" smtClean="0">
                <a:solidFill>
                  <a:schemeClr val="tx2"/>
                </a:solidFill>
              </a:rPr>
              <a:t>Seismogram</a:t>
            </a:r>
          </a:p>
          <a:p>
            <a:pPr marL="342900" indent="-342900">
              <a:buFont typeface="Arial" panose="020B0604020202020204" pitchFamily="34" charset="0"/>
              <a:buChar char="•"/>
            </a:pPr>
            <a:r>
              <a:rPr lang="en-US" sz="2400" dirty="0" smtClean="0">
                <a:solidFill>
                  <a:schemeClr val="tx2"/>
                </a:solidFill>
              </a:rPr>
              <a:t>Magnitude</a:t>
            </a:r>
          </a:p>
          <a:p>
            <a:endParaRPr lang="en-US" sz="2400" dirty="0">
              <a:solidFill>
                <a:schemeClr val="tx2"/>
              </a:solidFill>
            </a:endParaRPr>
          </a:p>
          <a:p>
            <a:endParaRPr lang="en-US" dirty="0"/>
          </a:p>
        </p:txBody>
      </p:sp>
    </p:spTree>
    <p:extLst>
      <p:ext uri="{BB962C8B-B14F-4D97-AF65-F5344CB8AC3E}">
        <p14:creationId xmlns:p14="http://schemas.microsoft.com/office/powerpoint/2010/main" val="22733223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Earthquake video </a:t>
            </a:r>
            <a:r>
              <a:rPr lang="en-US" sz="1600" dirty="0" smtClean="0"/>
              <a:t>(0:42:00)</a:t>
            </a:r>
            <a:endParaRPr lang="en-US" sz="1600" dirty="0"/>
          </a:p>
        </p:txBody>
      </p:sp>
      <p:pic>
        <p:nvPicPr>
          <p:cNvPr id="4" name="Engineering_Nature__Engineering_Earthquakes (2)">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657350" y="1752600"/>
            <a:ext cx="5830888" cy="4373563"/>
          </a:xfrm>
        </p:spPr>
      </p:pic>
    </p:spTree>
    <p:extLst>
      <p:ext uri="{BB962C8B-B14F-4D97-AF65-F5344CB8AC3E}">
        <p14:creationId xmlns:p14="http://schemas.microsoft.com/office/powerpoint/2010/main" val="406861315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seismographs</a:t>
            </a:r>
            <a:endParaRPr lang="en-US" dirty="0"/>
          </a:p>
        </p:txBody>
      </p:sp>
      <p:sp>
        <p:nvSpPr>
          <p:cNvPr id="3" name="Content Placeholder 2"/>
          <p:cNvSpPr>
            <a:spLocks noGrp="1"/>
          </p:cNvSpPr>
          <p:nvPr>
            <p:ph idx="1"/>
          </p:nvPr>
        </p:nvSpPr>
        <p:spPr/>
        <p:txBody>
          <a:bodyPr/>
          <a:lstStyle/>
          <a:p>
            <a:pPr marL="114300" indent="0">
              <a:buNone/>
            </a:pPr>
            <a:r>
              <a:rPr lang="en-US" sz="2800" u="sng" dirty="0" smtClean="0">
                <a:solidFill>
                  <a:srgbClr val="FF0000"/>
                </a:solidFill>
              </a:rPr>
              <a:t>Seismograph</a:t>
            </a:r>
          </a:p>
          <a:p>
            <a:pPr marL="114300" indent="0">
              <a:buNone/>
            </a:pPr>
            <a:r>
              <a:rPr lang="en-US" sz="2800" dirty="0" smtClean="0"/>
              <a:t>Instrument that </a:t>
            </a:r>
            <a:r>
              <a:rPr lang="en-US" sz="2800" u="sng" dirty="0" smtClean="0">
                <a:solidFill>
                  <a:srgbClr val="FF0000"/>
                </a:solidFill>
              </a:rPr>
              <a:t>detects and records earthquake waves</a:t>
            </a:r>
          </a:p>
          <a:p>
            <a:pPr marL="114300" indent="0">
              <a:buNone/>
            </a:pPr>
            <a:endParaRPr lang="en-US" dirty="0"/>
          </a:p>
        </p:txBody>
      </p:sp>
      <p:grpSp>
        <p:nvGrpSpPr>
          <p:cNvPr id="4" name="Group 14"/>
          <p:cNvGrpSpPr>
            <a:grpSpLocks/>
          </p:cNvGrpSpPr>
          <p:nvPr/>
        </p:nvGrpSpPr>
        <p:grpSpPr bwMode="auto">
          <a:xfrm>
            <a:off x="3200400" y="3200400"/>
            <a:ext cx="5083175" cy="3429000"/>
            <a:chOff x="839" y="960"/>
            <a:chExt cx="4153" cy="3216"/>
          </a:xfrm>
        </p:grpSpPr>
        <p:sp>
          <p:nvSpPr>
            <p:cNvPr id="5" name="AutoShape 11"/>
            <p:cNvSpPr>
              <a:spLocks noChangeArrowheads="1"/>
            </p:cNvSpPr>
            <p:nvPr/>
          </p:nvSpPr>
          <p:spPr bwMode="auto">
            <a:xfrm>
              <a:off x="839" y="960"/>
              <a:ext cx="4153" cy="3216"/>
            </a:xfrm>
            <a:prstGeom prst="roundRect">
              <a:avLst>
                <a:gd name="adj" fmla="val 13528"/>
              </a:avLst>
            </a:prstGeom>
            <a:solidFill>
              <a:srgbClr val="FFFFFF"/>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pic>
          <p:nvPicPr>
            <p:cNvPr id="6" name="Picture 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4" y="1021"/>
              <a:ext cx="3603" cy="3095"/>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6371126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14"/>
          <p:cNvGrpSpPr>
            <a:grpSpLocks/>
          </p:cNvGrpSpPr>
          <p:nvPr/>
        </p:nvGrpSpPr>
        <p:grpSpPr bwMode="auto">
          <a:xfrm>
            <a:off x="1627332" y="3429000"/>
            <a:ext cx="5505450" cy="3336924"/>
            <a:chOff x="999" y="1645"/>
            <a:chExt cx="3664" cy="2531"/>
          </a:xfrm>
        </p:grpSpPr>
        <p:sp>
          <p:nvSpPr>
            <p:cNvPr id="5" name="AutoShape 11"/>
            <p:cNvSpPr>
              <a:spLocks noChangeArrowheads="1"/>
            </p:cNvSpPr>
            <p:nvPr/>
          </p:nvSpPr>
          <p:spPr bwMode="auto">
            <a:xfrm>
              <a:off x="999" y="1645"/>
              <a:ext cx="3664" cy="2531"/>
            </a:xfrm>
            <a:prstGeom prst="roundRect">
              <a:avLst>
                <a:gd name="adj" fmla="val 13528"/>
              </a:avLst>
            </a:prstGeom>
            <a:solidFill>
              <a:srgbClr val="FFFFFF"/>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pic>
          <p:nvPicPr>
            <p:cNvPr id="6" name="Picture 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6" y="1945"/>
              <a:ext cx="2711" cy="1931"/>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itle 1"/>
          <p:cNvSpPr>
            <a:spLocks noGrp="1"/>
          </p:cNvSpPr>
          <p:nvPr>
            <p:ph type="title"/>
          </p:nvPr>
        </p:nvSpPr>
        <p:spPr/>
        <p:txBody>
          <a:bodyPr/>
          <a:lstStyle/>
          <a:p>
            <a:r>
              <a:rPr lang="en-US" dirty="0" smtClean="0"/>
              <a:t>seismographs</a:t>
            </a:r>
            <a:endParaRPr lang="en-US" dirty="0"/>
          </a:p>
        </p:txBody>
      </p:sp>
      <p:sp>
        <p:nvSpPr>
          <p:cNvPr id="3" name="Content Placeholder 2"/>
          <p:cNvSpPr>
            <a:spLocks noGrp="1"/>
          </p:cNvSpPr>
          <p:nvPr>
            <p:ph idx="1"/>
          </p:nvPr>
        </p:nvSpPr>
        <p:spPr/>
        <p:txBody>
          <a:bodyPr/>
          <a:lstStyle/>
          <a:p>
            <a:r>
              <a:rPr lang="en-US" u="sng" dirty="0">
                <a:solidFill>
                  <a:srgbClr val="FF0000"/>
                </a:solidFill>
              </a:rPr>
              <a:t>Seismograms</a:t>
            </a:r>
            <a:r>
              <a:rPr lang="en-US" dirty="0">
                <a:solidFill>
                  <a:srgbClr val="FF0000"/>
                </a:solidFill>
              </a:rPr>
              <a:t> </a:t>
            </a:r>
            <a:r>
              <a:rPr lang="en-US" dirty="0"/>
              <a:t>are traces of amplified, electronically recorded ground motion made by seismographs</a:t>
            </a:r>
            <a:r>
              <a:rPr lang="en-US" dirty="0" smtClean="0"/>
              <a:t>.</a:t>
            </a:r>
          </a:p>
          <a:p>
            <a:r>
              <a:rPr lang="en-US" dirty="0"/>
              <a:t>A seismogram </a:t>
            </a:r>
            <a:r>
              <a:rPr lang="en-US" u="sng" dirty="0">
                <a:solidFill>
                  <a:srgbClr val="FF0000"/>
                </a:solidFill>
              </a:rPr>
              <a:t>shows all three types of seismic waves</a:t>
            </a:r>
            <a:r>
              <a:rPr lang="en-US" dirty="0"/>
              <a:t>—surface waves, P waves, and S waves</a:t>
            </a:r>
          </a:p>
          <a:p>
            <a:endParaRPr lang="en-US" dirty="0"/>
          </a:p>
        </p:txBody>
      </p:sp>
    </p:spTree>
    <p:extLst>
      <p:ext uri="{BB962C8B-B14F-4D97-AF65-F5344CB8AC3E}">
        <p14:creationId xmlns:p14="http://schemas.microsoft.com/office/powerpoint/2010/main" val="27478303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Interpreting a seismogram</a:t>
            </a:r>
            <a:endParaRPr lang="en-US" dirty="0"/>
          </a:p>
        </p:txBody>
      </p:sp>
      <p:sp>
        <p:nvSpPr>
          <p:cNvPr id="3" name="Content Placeholder 2"/>
          <p:cNvSpPr>
            <a:spLocks noGrp="1"/>
          </p:cNvSpPr>
          <p:nvPr>
            <p:ph idx="1"/>
          </p:nvPr>
        </p:nvSpPr>
        <p:spPr/>
        <p:txBody>
          <a:bodyPr/>
          <a:lstStyle/>
          <a:p>
            <a:pPr marL="114300" indent="0">
              <a:buNone/>
            </a:pPr>
            <a:r>
              <a:rPr lang="en-US" sz="2800" u="sng" dirty="0" smtClean="0">
                <a:solidFill>
                  <a:srgbClr val="FF0000"/>
                </a:solidFill>
              </a:rPr>
              <a:t>P </a:t>
            </a:r>
            <a:r>
              <a:rPr lang="en-US" sz="2800" u="sng" dirty="0">
                <a:solidFill>
                  <a:srgbClr val="FF0000"/>
                </a:solidFill>
              </a:rPr>
              <a:t>waves are first, followed by S waves</a:t>
            </a:r>
            <a:r>
              <a:rPr lang="en-US" sz="2800" dirty="0"/>
              <a:t>.  Amplitude can be used to help determine the </a:t>
            </a:r>
            <a:r>
              <a:rPr lang="en-US" sz="2800" u="sng" dirty="0"/>
              <a:t>magnitude</a:t>
            </a:r>
            <a:r>
              <a:rPr lang="en-US" sz="2800" dirty="0"/>
              <a:t>, or </a:t>
            </a:r>
            <a:r>
              <a:rPr lang="en-US" sz="2800" u="sng" dirty="0">
                <a:solidFill>
                  <a:srgbClr val="FF0000"/>
                </a:solidFill>
              </a:rPr>
              <a:t>strength of the earthquake</a:t>
            </a:r>
            <a:r>
              <a:rPr lang="en-US" sz="2800" dirty="0"/>
              <a:t>.</a:t>
            </a:r>
          </a:p>
          <a:p>
            <a:endParaRPr lang="en-US" dirty="0"/>
          </a:p>
        </p:txBody>
      </p:sp>
      <p:pic>
        <p:nvPicPr>
          <p:cNvPr id="4" name="Picture 6" descr="http://www.geo.mtu.edu/UPSeis/seismo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018" y="3733800"/>
            <a:ext cx="8229600" cy="2982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20480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Travel time graph</a:t>
            </a:r>
            <a:endParaRPr lang="en-US" dirty="0"/>
          </a:p>
        </p:txBody>
      </p:sp>
      <p:sp>
        <p:nvSpPr>
          <p:cNvPr id="3" name="Content Placeholder 2"/>
          <p:cNvSpPr>
            <a:spLocks noGrp="1"/>
          </p:cNvSpPr>
          <p:nvPr>
            <p:ph idx="1"/>
          </p:nvPr>
        </p:nvSpPr>
        <p:spPr>
          <a:xfrm>
            <a:off x="457200" y="1752600"/>
            <a:ext cx="3810000" cy="4572000"/>
          </a:xfrm>
        </p:spPr>
        <p:txBody>
          <a:bodyPr>
            <a:normAutofit/>
          </a:bodyPr>
          <a:lstStyle/>
          <a:p>
            <a:pPr marL="114300" indent="0">
              <a:buNone/>
            </a:pPr>
            <a:r>
              <a:rPr lang="en-US" dirty="0" smtClean="0"/>
              <a:t>Given </a:t>
            </a:r>
            <a:r>
              <a:rPr lang="en-US" dirty="0"/>
              <a:t>the difference in arrival times between the first P waves and the first S waves, you can determine the </a:t>
            </a:r>
            <a:r>
              <a:rPr lang="en-US" u="sng" dirty="0">
                <a:solidFill>
                  <a:srgbClr val="FF0000"/>
                </a:solidFill>
              </a:rPr>
              <a:t>distance from that seismograph station to the earthquake epicenter</a:t>
            </a:r>
            <a:r>
              <a:rPr lang="en-US" dirty="0"/>
              <a:t>.</a:t>
            </a:r>
          </a:p>
          <a:p>
            <a:endParaRPr lang="en-US" dirty="0"/>
          </a:p>
        </p:txBody>
      </p:sp>
      <p:pic>
        <p:nvPicPr>
          <p:cNvPr id="4" name="Picture 5" descr="http://www.usd.edu/esci/figures/15834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4800" y="1741170"/>
            <a:ext cx="4811713" cy="5090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0551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www.geo.mtu.edu/UPSeis/triangle.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400" y="3429000"/>
            <a:ext cx="5012671" cy="3282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dirty="0" smtClean="0"/>
              <a:t>Locating the epicenter</a:t>
            </a:r>
            <a:endParaRPr lang="en-US" dirty="0"/>
          </a:p>
        </p:txBody>
      </p:sp>
      <p:sp>
        <p:nvSpPr>
          <p:cNvPr id="3" name="Content Placeholder 2"/>
          <p:cNvSpPr>
            <a:spLocks noGrp="1"/>
          </p:cNvSpPr>
          <p:nvPr>
            <p:ph idx="1"/>
          </p:nvPr>
        </p:nvSpPr>
        <p:spPr>
          <a:xfrm>
            <a:off x="457200" y="1752600"/>
            <a:ext cx="8305800" cy="4373563"/>
          </a:xfrm>
        </p:spPr>
        <p:txBody>
          <a:bodyPr>
            <a:normAutofit/>
          </a:bodyPr>
          <a:lstStyle/>
          <a:p>
            <a:pPr marL="114300" indent="0">
              <a:buNone/>
            </a:pPr>
            <a:r>
              <a:rPr lang="en-US" sz="2800" dirty="0">
                <a:hlinkClick r:id="rId3"/>
              </a:rPr>
              <a:t>Locate an </a:t>
            </a:r>
            <a:r>
              <a:rPr lang="en-US" sz="2800" dirty="0" smtClean="0">
                <a:hlinkClick r:id="rId3"/>
              </a:rPr>
              <a:t>epicenter</a:t>
            </a:r>
            <a:r>
              <a:rPr lang="en-US" sz="2800" dirty="0" smtClean="0"/>
              <a:t> </a:t>
            </a:r>
            <a:r>
              <a:rPr lang="en-US" sz="2000" dirty="0" smtClean="0"/>
              <a:t>(</a:t>
            </a:r>
            <a:r>
              <a:rPr lang="en-US" sz="2000" dirty="0" smtClean="0"/>
              <a:t>click the words)</a:t>
            </a:r>
            <a:endParaRPr lang="en-US" sz="2000" dirty="0"/>
          </a:p>
          <a:p>
            <a:r>
              <a:rPr lang="en-US" sz="2800" dirty="0" smtClean="0"/>
              <a:t>Travel-time </a:t>
            </a:r>
            <a:r>
              <a:rPr lang="en-US" sz="2800" dirty="0"/>
              <a:t>graphs from </a:t>
            </a:r>
            <a:r>
              <a:rPr lang="en-US" sz="2800" u="sng" dirty="0">
                <a:solidFill>
                  <a:srgbClr val="FF0000"/>
                </a:solidFill>
              </a:rPr>
              <a:t>three or more </a:t>
            </a:r>
            <a:r>
              <a:rPr lang="en-US" sz="2800" dirty="0"/>
              <a:t/>
            </a:r>
            <a:br>
              <a:rPr lang="en-US" sz="2800" dirty="0"/>
            </a:br>
            <a:r>
              <a:rPr lang="en-US" sz="2800" dirty="0"/>
              <a:t> seismographs can be used to find the exact </a:t>
            </a:r>
            <a:br>
              <a:rPr lang="en-US" sz="2800" dirty="0"/>
            </a:br>
            <a:r>
              <a:rPr lang="en-US" sz="2800" dirty="0"/>
              <a:t> location of an earthquake epicenter.</a:t>
            </a:r>
          </a:p>
        </p:txBody>
      </p:sp>
    </p:spTree>
    <p:extLst>
      <p:ext uri="{BB962C8B-B14F-4D97-AF65-F5344CB8AC3E}">
        <p14:creationId xmlns:p14="http://schemas.microsoft.com/office/powerpoint/2010/main" val="23744790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14"/>
          <p:cNvGrpSpPr>
            <a:grpSpLocks/>
          </p:cNvGrpSpPr>
          <p:nvPr/>
        </p:nvGrpSpPr>
        <p:grpSpPr bwMode="auto">
          <a:xfrm>
            <a:off x="228600" y="838200"/>
            <a:ext cx="8686800" cy="5257800"/>
            <a:chOff x="288" y="960"/>
            <a:chExt cx="5184" cy="3216"/>
          </a:xfrm>
        </p:grpSpPr>
        <p:sp>
          <p:nvSpPr>
            <p:cNvPr id="5" name="AutoShape 11"/>
            <p:cNvSpPr>
              <a:spLocks noChangeArrowheads="1"/>
            </p:cNvSpPr>
            <p:nvPr/>
          </p:nvSpPr>
          <p:spPr bwMode="auto">
            <a:xfrm>
              <a:off x="288" y="960"/>
              <a:ext cx="5184" cy="3216"/>
            </a:xfrm>
            <a:prstGeom prst="roundRect">
              <a:avLst>
                <a:gd name="adj" fmla="val 13528"/>
              </a:avLst>
            </a:prstGeom>
            <a:solidFill>
              <a:srgbClr val="FFFFFF"/>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a:p>
          </p:txBody>
        </p:sp>
        <p:pic>
          <p:nvPicPr>
            <p:cNvPr id="6" name="Picture 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 y="1334"/>
              <a:ext cx="4657" cy="2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2952331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Measuring an earthquake’s magnitude</a:t>
            </a:r>
            <a:endParaRPr lang="en-US" dirty="0"/>
          </a:p>
        </p:txBody>
      </p:sp>
      <p:sp>
        <p:nvSpPr>
          <p:cNvPr id="3" name="Content Placeholder 2"/>
          <p:cNvSpPr>
            <a:spLocks noGrp="1"/>
          </p:cNvSpPr>
          <p:nvPr>
            <p:ph idx="1"/>
          </p:nvPr>
        </p:nvSpPr>
        <p:spPr/>
        <p:txBody>
          <a:bodyPr/>
          <a:lstStyle/>
          <a:p>
            <a:pPr marL="114300" indent="0">
              <a:buNone/>
            </a:pPr>
            <a:r>
              <a:rPr lang="en-US" sz="2800" u="sng" dirty="0" smtClean="0">
                <a:solidFill>
                  <a:srgbClr val="FF0000"/>
                </a:solidFill>
              </a:rPr>
              <a:t>Magnitude</a:t>
            </a:r>
          </a:p>
          <a:p>
            <a:pPr marL="114300" indent="0">
              <a:buNone/>
            </a:pPr>
            <a:r>
              <a:rPr lang="en-US" sz="2800" dirty="0" smtClean="0"/>
              <a:t>A measure of the </a:t>
            </a:r>
            <a:r>
              <a:rPr lang="en-US" sz="2800" u="sng" dirty="0" smtClean="0">
                <a:solidFill>
                  <a:srgbClr val="FF0000"/>
                </a:solidFill>
              </a:rPr>
              <a:t>amount of energy released in an earthquake</a:t>
            </a:r>
          </a:p>
          <a:p>
            <a:r>
              <a:rPr lang="en-US" sz="2800" dirty="0"/>
              <a:t>Seismograms can be used to determine the magnitude or strength of an earthquake</a:t>
            </a:r>
            <a:r>
              <a:rPr lang="en-US" sz="2800" dirty="0" smtClean="0"/>
              <a:t>.</a:t>
            </a:r>
          </a:p>
          <a:p>
            <a:endParaRPr lang="en-US" dirty="0"/>
          </a:p>
          <a:p>
            <a:pPr marL="114300" indent="0">
              <a:buNone/>
            </a:pPr>
            <a:endParaRPr lang="en-US" dirty="0"/>
          </a:p>
          <a:p>
            <a:pPr marL="114300" indent="0">
              <a:buNone/>
            </a:pPr>
            <a:endParaRPr lang="en-US" dirty="0"/>
          </a:p>
        </p:txBody>
      </p:sp>
    </p:spTree>
    <p:extLst>
      <p:ext uri="{BB962C8B-B14F-4D97-AF65-F5344CB8AC3E}">
        <p14:creationId xmlns:p14="http://schemas.microsoft.com/office/powerpoint/2010/main" val="35998458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Measuring an earthquake’s magnitude</a:t>
            </a:r>
          </a:p>
        </p:txBody>
      </p:sp>
      <p:sp>
        <p:nvSpPr>
          <p:cNvPr id="3" name="Content Placeholder 2"/>
          <p:cNvSpPr>
            <a:spLocks noGrp="1"/>
          </p:cNvSpPr>
          <p:nvPr>
            <p:ph idx="1"/>
          </p:nvPr>
        </p:nvSpPr>
        <p:spPr/>
        <p:txBody>
          <a:bodyPr/>
          <a:lstStyle/>
          <a:p>
            <a:pPr marL="114300" indent="0">
              <a:buNone/>
            </a:pPr>
            <a:r>
              <a:rPr lang="en-US" sz="2800" u="sng" dirty="0">
                <a:solidFill>
                  <a:srgbClr val="FF0000"/>
                </a:solidFill>
              </a:rPr>
              <a:t>Richter Scale</a:t>
            </a:r>
          </a:p>
          <a:p>
            <a:r>
              <a:rPr lang="en-US" sz="2800" u="sng" dirty="0">
                <a:solidFill>
                  <a:srgbClr val="FF0000"/>
                </a:solidFill>
              </a:rPr>
              <a:t>Based on the amplitude of the largest seismic </a:t>
            </a:r>
            <a:r>
              <a:rPr lang="en-US" sz="2800" u="sng" dirty="0" smtClean="0">
                <a:solidFill>
                  <a:srgbClr val="FF0000"/>
                </a:solidFill>
              </a:rPr>
              <a:t>wave</a:t>
            </a:r>
            <a:endParaRPr lang="en-US" sz="2800" u="sng" dirty="0">
              <a:solidFill>
                <a:srgbClr val="FF0000"/>
              </a:solidFill>
            </a:endParaRPr>
          </a:p>
          <a:p>
            <a:r>
              <a:rPr lang="en-US" sz="2800" dirty="0"/>
              <a:t>Each unit of Richter magnitude equates to </a:t>
            </a:r>
            <a:br>
              <a:rPr lang="en-US" sz="2800" dirty="0"/>
            </a:br>
            <a:r>
              <a:rPr lang="en-US" sz="2800" dirty="0"/>
              <a:t> roughly a </a:t>
            </a:r>
            <a:r>
              <a:rPr lang="en-US" sz="2800" u="sng" dirty="0" smtClean="0">
                <a:solidFill>
                  <a:srgbClr val="FF0000"/>
                </a:solidFill>
              </a:rPr>
              <a:t>31-fold </a:t>
            </a:r>
            <a:r>
              <a:rPr lang="en-US" sz="2800" u="sng" dirty="0">
                <a:solidFill>
                  <a:srgbClr val="FF0000"/>
                </a:solidFill>
              </a:rPr>
              <a:t>energy </a:t>
            </a:r>
            <a:r>
              <a:rPr lang="en-US" sz="2800" dirty="0" smtClean="0"/>
              <a:t>increase</a:t>
            </a:r>
          </a:p>
          <a:p>
            <a:r>
              <a:rPr lang="en-US" sz="2800" dirty="0"/>
              <a:t>Does not estimate adequately the size of very large earthquakes </a:t>
            </a:r>
            <a:endParaRPr lang="en-US" sz="2800" dirty="0" smtClean="0"/>
          </a:p>
          <a:p>
            <a:r>
              <a:rPr lang="en-US" sz="2800" u="sng" dirty="0" smtClean="0">
                <a:solidFill>
                  <a:srgbClr val="FF0000"/>
                </a:solidFill>
              </a:rPr>
              <a:t>NOT used to express damage</a:t>
            </a:r>
            <a:endParaRPr lang="en-US" sz="2800" u="sng" dirty="0">
              <a:solidFill>
                <a:srgbClr val="FF0000"/>
              </a:solidFill>
            </a:endParaRPr>
          </a:p>
          <a:p>
            <a:endParaRPr lang="en-US" dirty="0"/>
          </a:p>
        </p:txBody>
      </p:sp>
    </p:spTree>
    <p:extLst>
      <p:ext uri="{BB962C8B-B14F-4D97-AF65-F5344CB8AC3E}">
        <p14:creationId xmlns:p14="http://schemas.microsoft.com/office/powerpoint/2010/main" val="2781397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Measuring an earthquake’s magnitude</a:t>
            </a:r>
          </a:p>
        </p:txBody>
      </p:sp>
      <p:sp>
        <p:nvSpPr>
          <p:cNvPr id="3" name="Content Placeholder 2"/>
          <p:cNvSpPr>
            <a:spLocks noGrp="1"/>
          </p:cNvSpPr>
          <p:nvPr>
            <p:ph idx="1"/>
          </p:nvPr>
        </p:nvSpPr>
        <p:spPr/>
        <p:txBody>
          <a:bodyPr/>
          <a:lstStyle/>
          <a:p>
            <a:pPr marL="114300" indent="0">
              <a:buNone/>
            </a:pPr>
            <a:r>
              <a:rPr lang="en-US" sz="2800" u="sng" dirty="0" smtClean="0">
                <a:solidFill>
                  <a:srgbClr val="FF0000"/>
                </a:solidFill>
              </a:rPr>
              <a:t>Moment Magnitude Scale</a:t>
            </a:r>
          </a:p>
          <a:p>
            <a:r>
              <a:rPr lang="en-US" sz="2800" dirty="0"/>
              <a:t>Derived from the </a:t>
            </a:r>
            <a:r>
              <a:rPr lang="en-US" sz="2800" u="sng" dirty="0">
                <a:solidFill>
                  <a:srgbClr val="FF0000"/>
                </a:solidFill>
              </a:rPr>
              <a:t>amount of displacement that occurs along the fault zone </a:t>
            </a:r>
            <a:endParaRPr lang="en-US" sz="2800" u="sng" dirty="0" smtClean="0">
              <a:solidFill>
                <a:srgbClr val="FF0000"/>
              </a:solidFill>
            </a:endParaRPr>
          </a:p>
          <a:p>
            <a:r>
              <a:rPr lang="en-US" sz="2800" u="sng" dirty="0" smtClean="0">
                <a:solidFill>
                  <a:srgbClr val="FF0000"/>
                </a:solidFill>
              </a:rPr>
              <a:t>Most </a:t>
            </a:r>
            <a:r>
              <a:rPr lang="en-US" sz="2800" u="sng" dirty="0">
                <a:solidFill>
                  <a:srgbClr val="FF0000"/>
                </a:solidFill>
              </a:rPr>
              <a:t>widely used </a:t>
            </a:r>
            <a:r>
              <a:rPr lang="en-US" sz="2800" dirty="0"/>
              <a:t>measurement </a:t>
            </a:r>
            <a:r>
              <a:rPr lang="en-US" sz="2800" dirty="0" smtClean="0"/>
              <a:t>because </a:t>
            </a:r>
            <a:r>
              <a:rPr lang="en-US" sz="2800" dirty="0"/>
              <a:t>it is the only </a:t>
            </a:r>
            <a:r>
              <a:rPr lang="en-US" sz="2800" dirty="0" smtClean="0"/>
              <a:t>scale </a:t>
            </a:r>
            <a:r>
              <a:rPr lang="en-US" sz="2800" dirty="0"/>
              <a:t>that estimates the energy released by earthquakes. </a:t>
            </a:r>
            <a:endParaRPr lang="en-US" sz="2800" dirty="0" smtClean="0"/>
          </a:p>
          <a:p>
            <a:r>
              <a:rPr lang="en-US" sz="2800" u="sng" dirty="0">
                <a:solidFill>
                  <a:srgbClr val="FF0000"/>
                </a:solidFill>
              </a:rPr>
              <a:t>Measures very large earthquakes</a:t>
            </a:r>
          </a:p>
          <a:p>
            <a:endParaRPr lang="en-US" dirty="0"/>
          </a:p>
        </p:txBody>
      </p:sp>
    </p:spTree>
    <p:extLst>
      <p:ext uri="{BB962C8B-B14F-4D97-AF65-F5344CB8AC3E}">
        <p14:creationId xmlns:p14="http://schemas.microsoft.com/office/powerpoint/2010/main" val="42299943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10.2 Section Review</a:t>
            </a:r>
            <a:endParaRPr lang="en-US" dirty="0"/>
          </a:p>
        </p:txBody>
      </p:sp>
      <p:sp>
        <p:nvSpPr>
          <p:cNvPr id="3" name="Content Placeholder 2"/>
          <p:cNvSpPr>
            <a:spLocks noGrp="1"/>
          </p:cNvSpPr>
          <p:nvPr>
            <p:ph idx="1"/>
          </p:nvPr>
        </p:nvSpPr>
        <p:spPr/>
        <p:txBody>
          <a:bodyPr>
            <a:normAutofit fontScale="92500" lnSpcReduction="10000"/>
          </a:bodyPr>
          <a:lstStyle/>
          <a:p>
            <a:pPr marL="571500" indent="-457200">
              <a:buAutoNum type="arabicPeriod"/>
            </a:pPr>
            <a:r>
              <a:rPr lang="en-US" dirty="0" smtClean="0"/>
              <a:t>Skip</a:t>
            </a:r>
          </a:p>
          <a:p>
            <a:pPr marL="571500" indent="-457200">
              <a:buAutoNum type="arabicPeriod"/>
            </a:pPr>
            <a:r>
              <a:rPr lang="en-US" dirty="0" smtClean="0"/>
              <a:t>How is the fact that P waves travel more quickly than S waves used to determine the distance of an earthquake’s epicenter from a seismograph station?</a:t>
            </a:r>
          </a:p>
          <a:p>
            <a:pPr marL="571500" indent="-457200">
              <a:buAutoNum type="arabicPeriod"/>
            </a:pPr>
            <a:r>
              <a:rPr lang="en-US" dirty="0" smtClean="0"/>
              <a:t>Explain what is meant by magnitude with regard to an earthquake, and name two different scales used to measure an earthquake’s magnitude.</a:t>
            </a:r>
          </a:p>
          <a:p>
            <a:pPr marL="571500" indent="-457200">
              <a:buAutoNum type="arabicPeriod"/>
            </a:pPr>
            <a:r>
              <a:rPr lang="en-US" dirty="0" smtClean="0"/>
              <a:t>Suppose one earthquake has a Richter magnitude of 3.  A second earthquake has a Richter magnitude of 7.  How many times more powerful is the magnitude -7 than the magnitude-3 earthquake?  Explain.</a:t>
            </a:r>
          </a:p>
          <a:p>
            <a:pPr marL="571500" indent="-457200">
              <a:buAutoNum type="arabicPeriod"/>
            </a:pPr>
            <a:r>
              <a:rPr lang="en-US" dirty="0" smtClean="0"/>
              <a:t>Explain how to locate the epicenter of an earthquake.</a:t>
            </a:r>
          </a:p>
          <a:p>
            <a:pPr marL="571500" indent="-457200">
              <a:buAutoNum type="arabicPeriod"/>
            </a:pPr>
            <a:endParaRPr lang="en-US" dirty="0" smtClean="0"/>
          </a:p>
          <a:p>
            <a:pPr marL="571500" indent="-457200">
              <a:buAutoNum type="arabicPeriod"/>
            </a:pPr>
            <a:endParaRPr lang="en-US" dirty="0"/>
          </a:p>
        </p:txBody>
      </p:sp>
    </p:spTree>
    <p:extLst>
      <p:ext uri="{BB962C8B-B14F-4D97-AF65-F5344CB8AC3E}">
        <p14:creationId xmlns:p14="http://schemas.microsoft.com/office/powerpoint/2010/main" val="27908627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10.3 Earthquake hazards</a:t>
            </a:r>
            <a:endParaRPr lang="en-US" dirty="0"/>
          </a:p>
        </p:txBody>
      </p:sp>
      <p:sp>
        <p:nvSpPr>
          <p:cNvPr id="3" name="Content Placeholder 2"/>
          <p:cNvSpPr>
            <a:spLocks noGrp="1"/>
          </p:cNvSpPr>
          <p:nvPr>
            <p:ph idx="1"/>
          </p:nvPr>
        </p:nvSpPr>
        <p:spPr/>
        <p:txBody>
          <a:bodyPr/>
          <a:lstStyle/>
          <a:p>
            <a:pPr marL="114300" indent="0">
              <a:buNone/>
            </a:pPr>
            <a:r>
              <a:rPr lang="en-US" b="1" u="sng" dirty="0" smtClean="0"/>
              <a:t>Objectives</a:t>
            </a:r>
          </a:p>
          <a:p>
            <a:r>
              <a:rPr lang="en-US" dirty="0" smtClean="0"/>
              <a:t>Summarize earthquake hazards and the damage they can cause.</a:t>
            </a:r>
          </a:p>
          <a:p>
            <a:r>
              <a:rPr lang="en-US" dirty="0" smtClean="0"/>
              <a:t>Explain how safe building practices and earthquake prediction can prevent earthquake damage.</a:t>
            </a:r>
          </a:p>
          <a:p>
            <a:pPr marL="114300" indent="0">
              <a:buNone/>
            </a:pPr>
            <a:r>
              <a:rPr lang="en-US" b="1" u="sng" dirty="0" smtClean="0"/>
              <a:t>Vocabulary</a:t>
            </a:r>
          </a:p>
          <a:p>
            <a:r>
              <a:rPr lang="en-US" dirty="0" smtClean="0"/>
              <a:t>Liquefaction</a:t>
            </a:r>
          </a:p>
          <a:p>
            <a:r>
              <a:rPr lang="en-US" dirty="0" smtClean="0"/>
              <a:t>Aftershock</a:t>
            </a:r>
          </a:p>
          <a:p>
            <a:r>
              <a:rPr lang="en-US" dirty="0" smtClean="0"/>
              <a:t>Tsunami</a:t>
            </a:r>
          </a:p>
          <a:p>
            <a:r>
              <a:rPr lang="en-US" dirty="0" smtClean="0"/>
              <a:t>Seismic gap</a:t>
            </a:r>
            <a:endParaRPr lang="en-US" dirty="0"/>
          </a:p>
        </p:txBody>
      </p:sp>
    </p:spTree>
    <p:extLst>
      <p:ext uri="{BB962C8B-B14F-4D97-AF65-F5344CB8AC3E}">
        <p14:creationId xmlns:p14="http://schemas.microsoft.com/office/powerpoint/2010/main" val="5138675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Damage from earthquakes</a:t>
            </a:r>
            <a:endParaRPr lang="en-US" dirty="0"/>
          </a:p>
        </p:txBody>
      </p:sp>
      <p:sp>
        <p:nvSpPr>
          <p:cNvPr id="3" name="Content Placeholder 2"/>
          <p:cNvSpPr>
            <a:spLocks noGrp="1"/>
          </p:cNvSpPr>
          <p:nvPr>
            <p:ph idx="1"/>
          </p:nvPr>
        </p:nvSpPr>
        <p:spPr/>
        <p:txBody>
          <a:bodyPr>
            <a:normAutofit/>
          </a:bodyPr>
          <a:lstStyle/>
          <a:p>
            <a:r>
              <a:rPr lang="en-US" sz="3200" u="sng" dirty="0" smtClean="0">
                <a:solidFill>
                  <a:srgbClr val="FF0000"/>
                </a:solidFill>
              </a:rPr>
              <a:t>Ground shaking</a:t>
            </a:r>
          </a:p>
          <a:p>
            <a:r>
              <a:rPr lang="en-US" sz="3200" u="sng" dirty="0">
                <a:solidFill>
                  <a:srgbClr val="FF0000"/>
                </a:solidFill>
              </a:rPr>
              <a:t>Aftershocks</a:t>
            </a:r>
          </a:p>
          <a:p>
            <a:r>
              <a:rPr lang="en-US" sz="3200" u="sng" dirty="0">
                <a:solidFill>
                  <a:srgbClr val="FF0000"/>
                </a:solidFill>
              </a:rPr>
              <a:t>Fire</a:t>
            </a:r>
          </a:p>
          <a:p>
            <a:r>
              <a:rPr lang="en-US" sz="3200" u="sng" dirty="0">
                <a:solidFill>
                  <a:srgbClr val="FF0000"/>
                </a:solidFill>
              </a:rPr>
              <a:t>Tsunamis</a:t>
            </a:r>
            <a:r>
              <a:rPr lang="en-US" sz="3200" dirty="0" smtClean="0"/>
              <a:t> </a:t>
            </a:r>
            <a:endParaRPr lang="en-US" sz="3200" dirty="0"/>
          </a:p>
        </p:txBody>
      </p:sp>
    </p:spTree>
    <p:extLst>
      <p:ext uri="{BB962C8B-B14F-4D97-AF65-F5344CB8AC3E}">
        <p14:creationId xmlns:p14="http://schemas.microsoft.com/office/powerpoint/2010/main" val="32206479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Ground shaking</a:t>
            </a:r>
            <a:endParaRPr lang="en-US" dirty="0"/>
          </a:p>
        </p:txBody>
      </p:sp>
      <p:sp>
        <p:nvSpPr>
          <p:cNvPr id="3" name="Content Placeholder 2"/>
          <p:cNvSpPr>
            <a:spLocks noGrp="1"/>
          </p:cNvSpPr>
          <p:nvPr>
            <p:ph idx="1"/>
          </p:nvPr>
        </p:nvSpPr>
        <p:spPr/>
        <p:txBody>
          <a:bodyPr/>
          <a:lstStyle/>
          <a:p>
            <a:pPr>
              <a:spcBef>
                <a:spcPts val="1800"/>
              </a:spcBef>
            </a:pPr>
            <a:r>
              <a:rPr lang="en-US" sz="3200" u="sng" dirty="0" smtClean="0">
                <a:solidFill>
                  <a:srgbClr val="FF0000"/>
                </a:solidFill>
              </a:rPr>
              <a:t>Largest</a:t>
            </a:r>
            <a:r>
              <a:rPr lang="en-US" sz="3200" dirty="0" smtClean="0"/>
              <a:t> earthquake vibrations are </a:t>
            </a:r>
            <a:r>
              <a:rPr lang="en-US" sz="3200" u="sng" dirty="0">
                <a:solidFill>
                  <a:srgbClr val="FF0000"/>
                </a:solidFill>
              </a:rPr>
              <a:t>surface side-to-side motion</a:t>
            </a:r>
          </a:p>
          <a:p>
            <a:pPr>
              <a:spcBef>
                <a:spcPts val="1800"/>
              </a:spcBef>
            </a:pPr>
            <a:r>
              <a:rPr lang="en-US" sz="3200" dirty="0" smtClean="0"/>
              <a:t>Buildings can withstand up-and-down motion, but collapse during side-to-side shaking</a:t>
            </a:r>
          </a:p>
          <a:p>
            <a:endParaRPr lang="en-US" dirty="0"/>
          </a:p>
        </p:txBody>
      </p:sp>
    </p:spTree>
    <p:extLst>
      <p:ext uri="{BB962C8B-B14F-4D97-AF65-F5344CB8AC3E}">
        <p14:creationId xmlns:p14="http://schemas.microsoft.com/office/powerpoint/2010/main" val="38000620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4"/>
          <p:cNvGrpSpPr>
            <a:grpSpLocks noChangeAspect="1"/>
          </p:cNvGrpSpPr>
          <p:nvPr/>
        </p:nvGrpSpPr>
        <p:grpSpPr bwMode="auto">
          <a:xfrm>
            <a:off x="3048000" y="1981199"/>
            <a:ext cx="5874156" cy="4068763"/>
            <a:chOff x="1266" y="1308"/>
            <a:chExt cx="3513" cy="2433"/>
          </a:xfrm>
          <a:effectLst>
            <a:outerShdw blurRad="50800" dist="50800" dir="5400000" algn="ctr" rotWithShape="0">
              <a:srgbClr val="000000">
                <a:alpha val="97000"/>
              </a:srgbClr>
            </a:outerShdw>
          </a:effectLst>
        </p:grpSpPr>
        <p:sp>
          <p:nvSpPr>
            <p:cNvPr id="17" name="AutoShape 11"/>
            <p:cNvSpPr>
              <a:spLocks noChangeAspect="1" noChangeArrowheads="1"/>
            </p:cNvSpPr>
            <p:nvPr/>
          </p:nvSpPr>
          <p:spPr bwMode="auto">
            <a:xfrm>
              <a:off x="1266" y="1308"/>
              <a:ext cx="3513" cy="2433"/>
            </a:xfrm>
            <a:prstGeom prst="roundRect">
              <a:avLst>
                <a:gd name="adj" fmla="val 13528"/>
              </a:avLst>
            </a:prstGeom>
            <a:solidFill>
              <a:srgbClr val="FFFFFF"/>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pic>
          <p:nvPicPr>
            <p:cNvPr id="18" name="Picture 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3" y="1593"/>
              <a:ext cx="2920" cy="1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le 1"/>
          <p:cNvSpPr>
            <a:spLocks noGrp="1"/>
          </p:cNvSpPr>
          <p:nvPr>
            <p:ph type="title"/>
          </p:nvPr>
        </p:nvSpPr>
        <p:spPr/>
        <p:txBody>
          <a:bodyPr/>
          <a:lstStyle/>
          <a:p>
            <a:r>
              <a:rPr lang="en-US" dirty="0" smtClean="0"/>
              <a:t>Foundation failure</a:t>
            </a:r>
            <a:endParaRPr lang="en-US" dirty="0"/>
          </a:p>
        </p:txBody>
      </p:sp>
      <p:sp>
        <p:nvSpPr>
          <p:cNvPr id="15" name="Content Placeholder 14"/>
          <p:cNvSpPr>
            <a:spLocks noGrp="1"/>
          </p:cNvSpPr>
          <p:nvPr>
            <p:ph idx="1"/>
          </p:nvPr>
        </p:nvSpPr>
        <p:spPr>
          <a:xfrm>
            <a:off x="304800" y="1752600"/>
            <a:ext cx="2971800" cy="4525963"/>
          </a:xfrm>
        </p:spPr>
        <p:txBody>
          <a:bodyPr>
            <a:noAutofit/>
          </a:bodyPr>
          <a:lstStyle/>
          <a:p>
            <a:pPr marL="114300" indent="0">
              <a:buNone/>
            </a:pPr>
            <a:r>
              <a:rPr lang="en-US" sz="3200" u="sng" dirty="0" smtClean="0">
                <a:solidFill>
                  <a:srgbClr val="FF0000"/>
                </a:solidFill>
              </a:rPr>
              <a:t>Liquefaction</a:t>
            </a:r>
            <a:endParaRPr lang="en-US" sz="2800" u="sng" dirty="0" smtClean="0">
              <a:solidFill>
                <a:srgbClr val="FF0000"/>
              </a:solidFill>
            </a:endParaRPr>
          </a:p>
          <a:p>
            <a:pPr marL="114300" indent="0">
              <a:spcBef>
                <a:spcPts val="1800"/>
              </a:spcBef>
              <a:buNone/>
            </a:pPr>
            <a:r>
              <a:rPr lang="en-US" sz="2800" u="sng" dirty="0">
                <a:solidFill>
                  <a:srgbClr val="FF0000"/>
                </a:solidFill>
              </a:rPr>
              <a:t>Saturated material turns </a:t>
            </a:r>
            <a:r>
              <a:rPr lang="en-US" sz="2800" u="sng" dirty="0" smtClean="0">
                <a:solidFill>
                  <a:srgbClr val="FF0000"/>
                </a:solidFill>
              </a:rPr>
              <a:t>fluid</a:t>
            </a:r>
          </a:p>
          <a:p>
            <a:pPr>
              <a:spcBef>
                <a:spcPts val="1800"/>
              </a:spcBef>
            </a:pPr>
            <a:r>
              <a:rPr lang="en-US" sz="2800" dirty="0"/>
              <a:t>Underground objects may float to surface </a:t>
            </a:r>
            <a:endParaRPr lang="en-US" sz="2800" dirty="0" smtClean="0"/>
          </a:p>
          <a:p>
            <a:pPr>
              <a:spcBef>
                <a:spcPts val="1800"/>
              </a:spcBef>
            </a:pPr>
            <a:r>
              <a:rPr lang="en-US" sz="2800" dirty="0" smtClean="0">
                <a:hlinkClick r:id="rId3"/>
              </a:rPr>
              <a:t>liquefaction animation</a:t>
            </a:r>
            <a:endParaRPr lang="en-US" sz="2800" dirty="0"/>
          </a:p>
        </p:txBody>
      </p:sp>
    </p:spTree>
    <p:extLst>
      <p:ext uri="{BB962C8B-B14F-4D97-AF65-F5344CB8AC3E}">
        <p14:creationId xmlns:p14="http://schemas.microsoft.com/office/powerpoint/2010/main" val="296213493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Aftershocks and fire</a:t>
            </a:r>
            <a:endParaRPr lang="en-US" dirty="0"/>
          </a:p>
        </p:txBody>
      </p:sp>
      <p:sp>
        <p:nvSpPr>
          <p:cNvPr id="3" name="Content Placeholder 2"/>
          <p:cNvSpPr>
            <a:spLocks noGrp="1"/>
          </p:cNvSpPr>
          <p:nvPr>
            <p:ph idx="1"/>
          </p:nvPr>
        </p:nvSpPr>
        <p:spPr/>
        <p:txBody>
          <a:bodyPr>
            <a:normAutofit/>
          </a:bodyPr>
          <a:lstStyle/>
          <a:p>
            <a:pPr marL="114300" indent="0">
              <a:buNone/>
            </a:pPr>
            <a:r>
              <a:rPr lang="en-US" sz="3200" u="sng" dirty="0" smtClean="0">
                <a:solidFill>
                  <a:srgbClr val="FF0000"/>
                </a:solidFill>
              </a:rPr>
              <a:t>Aftershocks</a:t>
            </a:r>
          </a:p>
          <a:p>
            <a:pPr marL="114300" indent="0">
              <a:buNone/>
            </a:pPr>
            <a:r>
              <a:rPr lang="en-US" sz="3200" dirty="0" smtClean="0"/>
              <a:t>Series of </a:t>
            </a:r>
            <a:r>
              <a:rPr lang="en-US" sz="3200" u="sng" dirty="0" smtClean="0">
                <a:solidFill>
                  <a:srgbClr val="FF0000"/>
                </a:solidFill>
              </a:rPr>
              <a:t>smaller quakes following earthquake</a:t>
            </a:r>
          </a:p>
          <a:p>
            <a:r>
              <a:rPr lang="en-US" sz="3200" dirty="0" smtClean="0"/>
              <a:t>Can be as great as 1000 per day; usually frequency quickly diminishes</a:t>
            </a:r>
          </a:p>
          <a:p>
            <a:pPr marL="114300" indent="0">
              <a:buNone/>
            </a:pPr>
            <a:r>
              <a:rPr lang="en-US" sz="3200" u="sng" dirty="0" smtClean="0">
                <a:solidFill>
                  <a:srgbClr val="FF0000"/>
                </a:solidFill>
              </a:rPr>
              <a:t>Fire</a:t>
            </a:r>
          </a:p>
          <a:p>
            <a:pPr marL="114300" indent="0">
              <a:buNone/>
            </a:pPr>
            <a:r>
              <a:rPr lang="en-US" sz="3200" dirty="0" smtClean="0"/>
              <a:t>Ex. Ruptured gas lines</a:t>
            </a:r>
            <a:endParaRPr lang="en-US" sz="3200" dirty="0"/>
          </a:p>
        </p:txBody>
      </p:sp>
    </p:spTree>
    <p:extLst>
      <p:ext uri="{BB962C8B-B14F-4D97-AF65-F5344CB8AC3E}">
        <p14:creationId xmlns:p14="http://schemas.microsoft.com/office/powerpoint/2010/main" val="21630039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tsunamis</a:t>
            </a:r>
            <a:endParaRPr lang="en-US" dirty="0"/>
          </a:p>
        </p:txBody>
      </p:sp>
      <p:sp>
        <p:nvSpPr>
          <p:cNvPr id="3" name="Content Placeholder 2"/>
          <p:cNvSpPr>
            <a:spLocks noGrp="1"/>
          </p:cNvSpPr>
          <p:nvPr>
            <p:ph idx="1"/>
          </p:nvPr>
        </p:nvSpPr>
        <p:spPr>
          <a:xfrm>
            <a:off x="457200" y="1752600"/>
            <a:ext cx="8229600" cy="2819400"/>
          </a:xfrm>
        </p:spPr>
        <p:txBody>
          <a:bodyPr>
            <a:noAutofit/>
          </a:bodyPr>
          <a:lstStyle/>
          <a:p>
            <a:pPr>
              <a:spcBef>
                <a:spcPts val="1800"/>
              </a:spcBef>
            </a:pPr>
            <a:r>
              <a:rPr lang="en-US" sz="3200" dirty="0" smtClean="0"/>
              <a:t>A </a:t>
            </a:r>
            <a:r>
              <a:rPr lang="en-US" sz="3200" dirty="0"/>
              <a:t>tsunami </a:t>
            </a:r>
            <a:r>
              <a:rPr lang="en-US" sz="3200" u="sng" dirty="0">
                <a:solidFill>
                  <a:srgbClr val="FF0000"/>
                </a:solidFill>
              </a:rPr>
              <a:t>triggered by an earthquake </a:t>
            </a:r>
            <a:r>
              <a:rPr lang="en-US" sz="3200" dirty="0"/>
              <a:t>occurs where a slab of the ocean floor is </a:t>
            </a:r>
            <a:r>
              <a:rPr lang="en-US" sz="3200" u="sng" dirty="0">
                <a:solidFill>
                  <a:srgbClr val="FF0000"/>
                </a:solidFill>
              </a:rPr>
              <a:t>displaced vertically </a:t>
            </a:r>
            <a:r>
              <a:rPr lang="en-US" sz="3200" dirty="0"/>
              <a:t>along a fault</a:t>
            </a:r>
            <a:r>
              <a:rPr lang="en-US" sz="3200" dirty="0" smtClean="0"/>
              <a:t>.</a:t>
            </a:r>
          </a:p>
          <a:p>
            <a:pPr>
              <a:spcBef>
                <a:spcPts val="1800"/>
              </a:spcBef>
            </a:pPr>
            <a:r>
              <a:rPr lang="en-US" sz="3200" dirty="0" smtClean="0"/>
              <a:t>A </a:t>
            </a:r>
            <a:r>
              <a:rPr lang="en-US" sz="3200" dirty="0"/>
              <a:t>tsunami also can occur when the vibration of a quake sets an </a:t>
            </a:r>
            <a:r>
              <a:rPr lang="en-US" sz="3200" u="sng" dirty="0">
                <a:solidFill>
                  <a:srgbClr val="FF0000"/>
                </a:solidFill>
              </a:rPr>
              <a:t>underwater landslide </a:t>
            </a:r>
            <a:r>
              <a:rPr lang="en-US" sz="3200" dirty="0"/>
              <a:t>into motion</a:t>
            </a:r>
            <a:r>
              <a:rPr lang="en-US" sz="3200" dirty="0" smtClean="0"/>
              <a:t>.</a:t>
            </a:r>
          </a:p>
          <a:p>
            <a:pPr>
              <a:spcBef>
                <a:spcPts val="1800"/>
              </a:spcBef>
            </a:pPr>
            <a:r>
              <a:rPr lang="en-US" sz="3200" dirty="0" smtClean="0">
                <a:hlinkClick r:id="rId2"/>
              </a:rPr>
              <a:t>tsunami animation</a:t>
            </a:r>
            <a:endParaRPr lang="en-US" sz="3200" dirty="0"/>
          </a:p>
          <a:p>
            <a:endParaRPr lang="en-US" sz="2800" dirty="0"/>
          </a:p>
          <a:p>
            <a:endParaRPr lang="en-US" sz="2800" dirty="0"/>
          </a:p>
        </p:txBody>
      </p:sp>
    </p:spTree>
    <p:extLst>
      <p:ext uri="{BB962C8B-B14F-4D97-AF65-F5344CB8AC3E}">
        <p14:creationId xmlns:p14="http://schemas.microsoft.com/office/powerpoint/2010/main" val="41022074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14"/>
          <p:cNvGrpSpPr>
            <a:grpSpLocks/>
          </p:cNvGrpSpPr>
          <p:nvPr/>
        </p:nvGrpSpPr>
        <p:grpSpPr bwMode="auto">
          <a:xfrm>
            <a:off x="762000" y="3886200"/>
            <a:ext cx="7848600" cy="2825750"/>
            <a:chOff x="288" y="1538"/>
            <a:chExt cx="5184" cy="2212"/>
          </a:xfrm>
        </p:grpSpPr>
        <p:sp>
          <p:nvSpPr>
            <p:cNvPr id="5" name="AutoShape 11"/>
            <p:cNvSpPr>
              <a:spLocks noChangeArrowheads="1"/>
            </p:cNvSpPr>
            <p:nvPr/>
          </p:nvSpPr>
          <p:spPr bwMode="auto">
            <a:xfrm>
              <a:off x="288" y="1538"/>
              <a:ext cx="5184" cy="2212"/>
            </a:xfrm>
            <a:prstGeom prst="roundRect">
              <a:avLst>
                <a:gd name="adj" fmla="val 13528"/>
              </a:avLst>
            </a:prstGeom>
            <a:solidFill>
              <a:srgbClr val="FFFFFF"/>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pic>
          <p:nvPicPr>
            <p:cNvPr id="6" name="Picture 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 y="1896"/>
              <a:ext cx="4847" cy="1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le 1"/>
          <p:cNvSpPr>
            <a:spLocks noGrp="1"/>
          </p:cNvSpPr>
          <p:nvPr>
            <p:ph type="title"/>
          </p:nvPr>
        </p:nvSpPr>
        <p:spPr/>
        <p:txBody>
          <a:bodyPr/>
          <a:lstStyle/>
          <a:p>
            <a:r>
              <a:rPr lang="en-US" dirty="0" smtClean="0"/>
              <a:t>tsunamis</a:t>
            </a:r>
            <a:endParaRPr lang="en-US" dirty="0"/>
          </a:p>
        </p:txBody>
      </p:sp>
      <p:sp>
        <p:nvSpPr>
          <p:cNvPr id="3" name="Content Placeholder 2"/>
          <p:cNvSpPr>
            <a:spLocks noGrp="1"/>
          </p:cNvSpPr>
          <p:nvPr>
            <p:ph idx="1"/>
          </p:nvPr>
        </p:nvSpPr>
        <p:spPr/>
        <p:txBody>
          <a:bodyPr/>
          <a:lstStyle/>
          <a:p>
            <a:pPr>
              <a:lnSpc>
                <a:spcPct val="90000"/>
              </a:lnSpc>
              <a:spcBef>
                <a:spcPts val="1800"/>
              </a:spcBef>
            </a:pPr>
            <a:r>
              <a:rPr lang="en-US" sz="2800" dirty="0"/>
              <a:t>Tsunamis can travel very quickly across large expanses of water. </a:t>
            </a:r>
            <a:r>
              <a:rPr lang="en-US" sz="2800" dirty="0" smtClean="0"/>
              <a:t> Speed </a:t>
            </a:r>
            <a:r>
              <a:rPr lang="en-US" sz="2800" dirty="0"/>
              <a:t>depends on the depth of the water. </a:t>
            </a:r>
            <a:endParaRPr lang="en-US" sz="2800" dirty="0" smtClean="0"/>
          </a:p>
          <a:p>
            <a:pPr>
              <a:lnSpc>
                <a:spcPct val="90000"/>
              </a:lnSpc>
              <a:spcBef>
                <a:spcPts val="1800"/>
              </a:spcBef>
            </a:pPr>
            <a:r>
              <a:rPr lang="en-US" sz="2800" dirty="0" smtClean="0"/>
              <a:t>When </a:t>
            </a:r>
            <a:r>
              <a:rPr lang="en-US" sz="2800" dirty="0"/>
              <a:t>a tsunami </a:t>
            </a:r>
            <a:r>
              <a:rPr lang="en-US" sz="2800" u="sng" dirty="0">
                <a:solidFill>
                  <a:srgbClr val="FF0000"/>
                </a:solidFill>
              </a:rPr>
              <a:t>reaches shallower water </a:t>
            </a:r>
            <a:r>
              <a:rPr lang="en-US" sz="2800" dirty="0"/>
              <a:t>near a shoreline, it will </a:t>
            </a:r>
            <a:r>
              <a:rPr lang="en-US" sz="2800" u="sng" dirty="0">
                <a:solidFill>
                  <a:srgbClr val="FF0000"/>
                </a:solidFill>
              </a:rPr>
              <a:t>slow down </a:t>
            </a:r>
            <a:r>
              <a:rPr lang="en-US" sz="2800" dirty="0"/>
              <a:t>and </a:t>
            </a:r>
            <a:r>
              <a:rPr lang="en-US" sz="2800" u="sng" dirty="0">
                <a:solidFill>
                  <a:srgbClr val="FF0000"/>
                </a:solidFill>
              </a:rPr>
              <a:t>increase dramatically in height</a:t>
            </a:r>
            <a:r>
              <a:rPr lang="en-US" sz="2800" dirty="0"/>
              <a:t>.</a:t>
            </a:r>
          </a:p>
          <a:p>
            <a:endParaRPr lang="en-US" dirty="0"/>
          </a:p>
        </p:txBody>
      </p:sp>
    </p:spTree>
    <p:extLst>
      <p:ext uri="{BB962C8B-B14F-4D97-AF65-F5344CB8AC3E}">
        <p14:creationId xmlns:p14="http://schemas.microsoft.com/office/powerpoint/2010/main" val="32615050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Earthquake risk</a:t>
            </a:r>
            <a:endParaRPr lang="en-US" dirty="0"/>
          </a:p>
        </p:txBody>
      </p:sp>
      <p:sp>
        <p:nvSpPr>
          <p:cNvPr id="3" name="Content Placeholder 2"/>
          <p:cNvSpPr>
            <a:spLocks noGrp="1"/>
          </p:cNvSpPr>
          <p:nvPr>
            <p:ph idx="1"/>
          </p:nvPr>
        </p:nvSpPr>
        <p:spPr>
          <a:xfrm>
            <a:off x="457200" y="1752600"/>
            <a:ext cx="8229600" cy="4800600"/>
          </a:xfrm>
        </p:spPr>
        <p:txBody>
          <a:bodyPr>
            <a:normAutofit lnSpcReduction="10000"/>
          </a:bodyPr>
          <a:lstStyle/>
          <a:p>
            <a:r>
              <a:rPr lang="en-US" sz="2800" u="sng" dirty="0">
                <a:solidFill>
                  <a:srgbClr val="FF0000"/>
                </a:solidFill>
              </a:rPr>
              <a:t>Alaska and California </a:t>
            </a:r>
            <a:r>
              <a:rPr lang="en-US" sz="2800" dirty="0"/>
              <a:t>are high risks since they are found near plate boundaries.</a:t>
            </a:r>
          </a:p>
          <a:p>
            <a:r>
              <a:rPr lang="en-US" sz="2800" dirty="0"/>
              <a:t>The middle of the country by </a:t>
            </a:r>
            <a:r>
              <a:rPr lang="en-US" sz="2800" u="sng" dirty="0">
                <a:solidFill>
                  <a:srgbClr val="FF0000"/>
                </a:solidFill>
              </a:rPr>
              <a:t>Missouri</a:t>
            </a:r>
            <a:r>
              <a:rPr lang="en-US" sz="2800" dirty="0"/>
              <a:t> is also at a higher risk.  Why?  Activity there is caused by </a:t>
            </a:r>
            <a:r>
              <a:rPr lang="en-US" sz="2800" u="sng" dirty="0">
                <a:solidFill>
                  <a:srgbClr val="FF0000"/>
                </a:solidFill>
              </a:rPr>
              <a:t>many faults buried deep beneath sediments</a:t>
            </a:r>
            <a:r>
              <a:rPr lang="en-US" sz="2800" dirty="0"/>
              <a:t> deposited by the Mississippi, Missouri, and Ohio rivers and beneath the thick layers of sedimentary rock that underlie these sediments.</a:t>
            </a:r>
          </a:p>
          <a:p>
            <a:r>
              <a:rPr lang="en-US" sz="2800" u="sng" dirty="0">
                <a:solidFill>
                  <a:srgbClr val="FF0000"/>
                </a:solidFill>
              </a:rPr>
              <a:t>Michigan</a:t>
            </a:r>
            <a:r>
              <a:rPr lang="en-US" sz="2800" dirty="0"/>
              <a:t> is considered one of the states that has a </a:t>
            </a:r>
            <a:r>
              <a:rPr lang="en-US" sz="2800" u="sng" dirty="0">
                <a:solidFill>
                  <a:srgbClr val="FF0000"/>
                </a:solidFill>
              </a:rPr>
              <a:t>low risk of earthquakes</a:t>
            </a:r>
            <a:r>
              <a:rPr lang="en-US" sz="2800" dirty="0"/>
              <a:t>.</a:t>
            </a:r>
          </a:p>
          <a:p>
            <a:endParaRPr lang="en-US" dirty="0"/>
          </a:p>
        </p:txBody>
      </p:sp>
    </p:spTree>
    <p:extLst>
      <p:ext uri="{BB962C8B-B14F-4D97-AF65-F5344CB8AC3E}">
        <p14:creationId xmlns:p14="http://schemas.microsoft.com/office/powerpoint/2010/main" val="31320320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Earthquake risk</a:t>
            </a:r>
            <a:endParaRPr lang="en-US" dirty="0"/>
          </a:p>
        </p:txBody>
      </p:sp>
      <p:pic>
        <p:nvPicPr>
          <p:cNvPr id="4" name="Picture 4" descr="Earthquake Map"/>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25702" y="1828800"/>
            <a:ext cx="6261524" cy="4684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767848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Predicting earthquakes</a:t>
            </a:r>
            <a:endParaRPr lang="en-US" dirty="0"/>
          </a:p>
        </p:txBody>
      </p:sp>
      <p:sp>
        <p:nvSpPr>
          <p:cNvPr id="3" name="Content Placeholder 2"/>
          <p:cNvSpPr>
            <a:spLocks noGrp="1"/>
          </p:cNvSpPr>
          <p:nvPr>
            <p:ph idx="1"/>
          </p:nvPr>
        </p:nvSpPr>
        <p:spPr>
          <a:xfrm>
            <a:off x="457200" y="1752600"/>
            <a:ext cx="8229600" cy="4572000"/>
          </a:xfrm>
        </p:spPr>
        <p:txBody>
          <a:bodyPr>
            <a:normAutofit/>
          </a:bodyPr>
          <a:lstStyle/>
          <a:p>
            <a:r>
              <a:rPr lang="en-US" sz="2800" dirty="0"/>
              <a:t>To be effective, an earthquake prediction must correctly forecast three things: </a:t>
            </a:r>
            <a:r>
              <a:rPr lang="en-US" sz="2800" u="sng" dirty="0">
                <a:solidFill>
                  <a:srgbClr val="FF0000"/>
                </a:solidFill>
              </a:rPr>
              <a:t>where the earthquake will occur, when will it occur, and what magnitude will it be</a:t>
            </a:r>
            <a:r>
              <a:rPr lang="en-US" sz="2800" dirty="0"/>
              <a:t>.</a:t>
            </a:r>
          </a:p>
          <a:p>
            <a:endParaRPr lang="en-US" sz="2800" dirty="0" smtClean="0"/>
          </a:p>
          <a:p>
            <a:r>
              <a:rPr lang="en-US" sz="2800" dirty="0" smtClean="0"/>
              <a:t>A </a:t>
            </a:r>
            <a:r>
              <a:rPr lang="en-US" sz="2800" b="1" u="sng" dirty="0"/>
              <a:t>seismic gap </a:t>
            </a:r>
            <a:r>
              <a:rPr lang="en-US" sz="2800" dirty="0"/>
              <a:t>is an </a:t>
            </a:r>
            <a:r>
              <a:rPr lang="en-US" sz="2800" u="sng" dirty="0">
                <a:solidFill>
                  <a:srgbClr val="FF0000"/>
                </a:solidFill>
              </a:rPr>
              <a:t>area along a fault where there has not been any earthquake activity for a long period of time</a:t>
            </a:r>
            <a:r>
              <a:rPr lang="en-US" sz="2800" dirty="0" smtClean="0"/>
              <a:t>.  Stress may be building up in these areas – indicating a possible future earthquake location.</a:t>
            </a:r>
            <a:endParaRPr lang="en-US" sz="2800" dirty="0"/>
          </a:p>
          <a:p>
            <a:endParaRPr lang="en-US" dirty="0"/>
          </a:p>
        </p:txBody>
      </p:sp>
    </p:spTree>
    <p:extLst>
      <p:ext uri="{BB962C8B-B14F-4D97-AF65-F5344CB8AC3E}">
        <p14:creationId xmlns:p14="http://schemas.microsoft.com/office/powerpoint/2010/main" val="42157699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Predicting earthquakes</a:t>
            </a:r>
            <a:endParaRPr lang="en-US" dirty="0"/>
          </a:p>
        </p:txBody>
      </p:sp>
      <p:pic>
        <p:nvPicPr>
          <p:cNvPr id="4" name="Content Placeholder 3" descr="seismic gaps along SAFZ"/>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19200" y="1981200"/>
            <a:ext cx="6379520" cy="41376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345111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Earthquake video </a:t>
            </a:r>
            <a:r>
              <a:rPr lang="en-US" sz="1600" dirty="0" smtClean="0"/>
              <a:t>(44:14)</a:t>
            </a:r>
            <a:endParaRPr lang="en-US" sz="1600" dirty="0"/>
          </a:p>
        </p:txBody>
      </p:sp>
      <p:pic>
        <p:nvPicPr>
          <p:cNvPr id="4" name="Smash_Lab__Earthquake_Proof_House">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657350" y="1752600"/>
            <a:ext cx="5830888" cy="4373563"/>
          </a:xfrm>
        </p:spPr>
      </p:pic>
    </p:spTree>
    <p:extLst>
      <p:ext uri="{BB962C8B-B14F-4D97-AF65-F5344CB8AC3E}">
        <p14:creationId xmlns:p14="http://schemas.microsoft.com/office/powerpoint/2010/main" val="27817627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10.3 section review</a:t>
            </a:r>
            <a:endParaRPr lang="en-US" dirty="0"/>
          </a:p>
        </p:txBody>
      </p:sp>
      <p:sp>
        <p:nvSpPr>
          <p:cNvPr id="3" name="Content Placeholder 2"/>
          <p:cNvSpPr>
            <a:spLocks noGrp="1"/>
          </p:cNvSpPr>
          <p:nvPr>
            <p:ph idx="1"/>
          </p:nvPr>
        </p:nvSpPr>
        <p:spPr/>
        <p:txBody>
          <a:bodyPr>
            <a:normAutofit fontScale="92500" lnSpcReduction="10000"/>
          </a:bodyPr>
          <a:lstStyle/>
          <a:p>
            <a:pPr marL="571500" indent="-457200">
              <a:buAutoNum type="arabicPeriod"/>
            </a:pPr>
            <a:r>
              <a:rPr lang="en-US" dirty="0" smtClean="0"/>
              <a:t>Describe how ground shaking and liquefaction can cause buildings to collapse</a:t>
            </a:r>
          </a:p>
          <a:p>
            <a:pPr marL="571500" indent="-457200">
              <a:buAutoNum type="arabicPeriod"/>
            </a:pPr>
            <a:r>
              <a:rPr lang="en-US" dirty="0" smtClean="0"/>
              <a:t>How can studying the effects of earthquakes help engineers improve the safety of buildings and other structures?</a:t>
            </a:r>
          </a:p>
          <a:p>
            <a:pPr marL="571500" indent="-457200">
              <a:buAutoNum type="arabicPeriod"/>
            </a:pPr>
            <a:r>
              <a:rPr lang="en-US" dirty="0" smtClean="0"/>
              <a:t>Describe a seismic gap and explain why it may be a site of future earthquake activity.</a:t>
            </a:r>
          </a:p>
          <a:p>
            <a:pPr marL="571500" indent="-457200">
              <a:buAutoNum type="arabicPeriod"/>
            </a:pPr>
            <a:r>
              <a:rPr lang="en-US" dirty="0" smtClean="0"/>
              <a:t>Local planning organizations often decide whether residential developments can be built within their cities or towns.  How would the type of soil in an area near a fault affect the area’s suitability for development of high-rise residences?</a:t>
            </a:r>
          </a:p>
          <a:p>
            <a:pPr marL="571500" indent="-457200">
              <a:buAutoNum type="arabicPeriod"/>
            </a:pPr>
            <a:r>
              <a:rPr lang="en-US" dirty="0" smtClean="0"/>
              <a:t>Skip </a:t>
            </a:r>
            <a:endParaRPr lang="en-US" dirty="0"/>
          </a:p>
        </p:txBody>
      </p:sp>
    </p:spTree>
    <p:extLst>
      <p:ext uri="{BB962C8B-B14F-4D97-AF65-F5344CB8AC3E}">
        <p14:creationId xmlns:p14="http://schemas.microsoft.com/office/powerpoint/2010/main" val="19913089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10.4 studying earth’s interior</a:t>
            </a:r>
            <a:endParaRPr lang="en-US" dirty="0"/>
          </a:p>
        </p:txBody>
      </p:sp>
      <p:sp>
        <p:nvSpPr>
          <p:cNvPr id="3" name="Content Placeholder 2"/>
          <p:cNvSpPr>
            <a:spLocks noGrp="1"/>
          </p:cNvSpPr>
          <p:nvPr>
            <p:ph idx="1"/>
          </p:nvPr>
        </p:nvSpPr>
        <p:spPr/>
        <p:txBody>
          <a:bodyPr>
            <a:normAutofit lnSpcReduction="10000"/>
          </a:bodyPr>
          <a:lstStyle/>
          <a:p>
            <a:pPr marL="114300" indent="0">
              <a:buNone/>
            </a:pPr>
            <a:r>
              <a:rPr lang="en-US" sz="3200" u="sng" dirty="0" smtClean="0"/>
              <a:t>Objective</a:t>
            </a:r>
          </a:p>
          <a:p>
            <a:r>
              <a:rPr lang="en-US" sz="3200" dirty="0" smtClean="0"/>
              <a:t>Describe how data from seismic waves are used to infer the structure of Earth’s interior</a:t>
            </a:r>
          </a:p>
          <a:p>
            <a:pPr marL="114300" indent="0">
              <a:buNone/>
            </a:pPr>
            <a:r>
              <a:rPr lang="en-US" sz="3200" u="sng" dirty="0" smtClean="0"/>
              <a:t>Vocabulary</a:t>
            </a:r>
          </a:p>
          <a:p>
            <a:r>
              <a:rPr lang="en-US" sz="3200" dirty="0" smtClean="0"/>
              <a:t>Shadow Zone</a:t>
            </a:r>
          </a:p>
          <a:p>
            <a:r>
              <a:rPr lang="en-US" sz="3200" dirty="0" smtClean="0"/>
              <a:t>Moho</a:t>
            </a:r>
          </a:p>
          <a:p>
            <a:r>
              <a:rPr lang="en-US" sz="3200" dirty="0" smtClean="0"/>
              <a:t>Transition Zone</a:t>
            </a:r>
          </a:p>
          <a:p>
            <a:pPr marL="114300" indent="0">
              <a:buNone/>
            </a:pPr>
            <a:endParaRPr lang="en-US" sz="3200" dirty="0" smtClean="0"/>
          </a:p>
        </p:txBody>
      </p:sp>
    </p:spTree>
    <p:extLst>
      <p:ext uri="{BB962C8B-B14F-4D97-AF65-F5344CB8AC3E}">
        <p14:creationId xmlns:p14="http://schemas.microsoft.com/office/powerpoint/2010/main" val="10923082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Studying earth’s interior</a:t>
            </a:r>
            <a:endParaRPr lang="en-US" dirty="0"/>
          </a:p>
        </p:txBody>
      </p:sp>
      <p:sp>
        <p:nvSpPr>
          <p:cNvPr id="3" name="Content Placeholder 2"/>
          <p:cNvSpPr>
            <a:spLocks noGrp="1"/>
          </p:cNvSpPr>
          <p:nvPr>
            <p:ph idx="1"/>
          </p:nvPr>
        </p:nvSpPr>
        <p:spPr/>
        <p:txBody>
          <a:bodyPr>
            <a:normAutofit/>
          </a:bodyPr>
          <a:lstStyle/>
          <a:p>
            <a:pPr>
              <a:spcBef>
                <a:spcPts val="1800"/>
              </a:spcBef>
            </a:pPr>
            <a:r>
              <a:rPr lang="en-US" sz="3200" dirty="0" smtClean="0"/>
              <a:t>At the </a:t>
            </a:r>
            <a:r>
              <a:rPr lang="en-US" sz="3200" dirty="0"/>
              <a:t>boundary between the outer core and the lower part of the </a:t>
            </a:r>
            <a:r>
              <a:rPr lang="en-US" sz="3200" dirty="0" smtClean="0"/>
              <a:t>mantle, </a:t>
            </a:r>
            <a:r>
              <a:rPr lang="en-US" sz="3200" u="sng" dirty="0">
                <a:solidFill>
                  <a:srgbClr val="FF0000"/>
                </a:solidFill>
              </a:rPr>
              <a:t>P waves are greatly </a:t>
            </a:r>
            <a:r>
              <a:rPr lang="en-US" sz="3200" u="sng" dirty="0" smtClean="0">
                <a:solidFill>
                  <a:srgbClr val="FF0000"/>
                </a:solidFill>
              </a:rPr>
              <a:t>slowed </a:t>
            </a:r>
            <a:r>
              <a:rPr lang="en-US" sz="3200" u="sng" dirty="0">
                <a:solidFill>
                  <a:srgbClr val="FF0000"/>
                </a:solidFill>
              </a:rPr>
              <a:t>and S waves are stopped</a:t>
            </a:r>
            <a:r>
              <a:rPr lang="en-US" sz="3200" dirty="0"/>
              <a:t>.  </a:t>
            </a:r>
            <a:endParaRPr lang="en-US" sz="3200" dirty="0" smtClean="0"/>
          </a:p>
          <a:p>
            <a:pPr>
              <a:spcBef>
                <a:spcPts val="1800"/>
              </a:spcBef>
            </a:pPr>
            <a:r>
              <a:rPr lang="en-US" sz="3200" dirty="0" smtClean="0"/>
              <a:t>Scientists </a:t>
            </a:r>
            <a:r>
              <a:rPr lang="en-US" sz="3200" dirty="0"/>
              <a:t>have concluded that the material directly below 2900 kilometers (the </a:t>
            </a:r>
            <a:r>
              <a:rPr lang="en-US" sz="3200" u="sng" dirty="0">
                <a:solidFill>
                  <a:srgbClr val="FF0000"/>
                </a:solidFill>
              </a:rPr>
              <a:t>outer core</a:t>
            </a:r>
            <a:r>
              <a:rPr lang="en-US" sz="3200" dirty="0"/>
              <a:t>) </a:t>
            </a:r>
            <a:r>
              <a:rPr lang="en-US" sz="3200" u="sng" dirty="0">
                <a:solidFill>
                  <a:srgbClr val="FF0000"/>
                </a:solidFill>
              </a:rPr>
              <a:t>must be liquid</a:t>
            </a:r>
            <a:r>
              <a:rPr lang="en-US" sz="3200" dirty="0"/>
              <a:t>.</a:t>
            </a:r>
          </a:p>
          <a:p>
            <a:endParaRPr lang="en-US" dirty="0"/>
          </a:p>
        </p:txBody>
      </p:sp>
    </p:spTree>
    <p:extLst>
      <p:ext uri="{BB962C8B-B14F-4D97-AF65-F5344CB8AC3E}">
        <p14:creationId xmlns:p14="http://schemas.microsoft.com/office/powerpoint/2010/main" val="7110708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Studying earth’s interior</a:t>
            </a:r>
            <a:endParaRPr lang="en-US" dirty="0"/>
          </a:p>
        </p:txBody>
      </p:sp>
      <p:sp>
        <p:nvSpPr>
          <p:cNvPr id="3" name="Content Placeholder 2"/>
          <p:cNvSpPr>
            <a:spLocks noGrp="1"/>
          </p:cNvSpPr>
          <p:nvPr>
            <p:ph idx="1"/>
          </p:nvPr>
        </p:nvSpPr>
        <p:spPr/>
        <p:txBody>
          <a:bodyPr>
            <a:normAutofit lnSpcReduction="10000"/>
          </a:bodyPr>
          <a:lstStyle/>
          <a:p>
            <a:pPr>
              <a:spcBef>
                <a:spcPts val="1800"/>
              </a:spcBef>
            </a:pPr>
            <a:r>
              <a:rPr lang="en-US" sz="3200" u="sng" dirty="0">
                <a:solidFill>
                  <a:srgbClr val="FF0000"/>
                </a:solidFill>
              </a:rPr>
              <a:t>P wave velocity increases again </a:t>
            </a:r>
            <a:r>
              <a:rPr lang="en-US" sz="3200" dirty="0"/>
              <a:t>at a depth of about 5200 </a:t>
            </a:r>
            <a:r>
              <a:rPr lang="en-US" sz="3200" dirty="0" smtClean="0"/>
              <a:t>kilometers at the </a:t>
            </a:r>
            <a:r>
              <a:rPr lang="en-US" sz="3200" dirty="0"/>
              <a:t>boundary between the outer core and the inner core.  </a:t>
            </a:r>
            <a:endParaRPr lang="en-US" sz="3200" dirty="0" smtClean="0"/>
          </a:p>
          <a:p>
            <a:pPr>
              <a:spcBef>
                <a:spcPts val="1800"/>
              </a:spcBef>
            </a:pPr>
            <a:r>
              <a:rPr lang="en-US" sz="3200" dirty="0"/>
              <a:t>T</a:t>
            </a:r>
            <a:r>
              <a:rPr lang="en-US" sz="3200" dirty="0" smtClean="0"/>
              <a:t>he </a:t>
            </a:r>
            <a:r>
              <a:rPr lang="en-US" sz="3200" dirty="0"/>
              <a:t>material directly below 5200 kilometers (the </a:t>
            </a:r>
            <a:r>
              <a:rPr lang="en-US" sz="3200" u="sng" dirty="0">
                <a:solidFill>
                  <a:srgbClr val="FF0000"/>
                </a:solidFill>
              </a:rPr>
              <a:t>inner core</a:t>
            </a:r>
            <a:r>
              <a:rPr lang="en-US" sz="3200" dirty="0"/>
              <a:t>) </a:t>
            </a:r>
            <a:r>
              <a:rPr lang="en-US" sz="3200" u="sng" dirty="0">
                <a:solidFill>
                  <a:srgbClr val="FF0000"/>
                </a:solidFill>
              </a:rPr>
              <a:t>must be solid</a:t>
            </a:r>
            <a:r>
              <a:rPr lang="en-US" sz="3200" dirty="0" smtClean="0"/>
              <a:t>.</a:t>
            </a:r>
          </a:p>
          <a:p>
            <a:pPr>
              <a:spcBef>
                <a:spcPts val="1800"/>
              </a:spcBef>
            </a:pPr>
            <a:r>
              <a:rPr lang="en-US" sz="3200" dirty="0" smtClean="0">
                <a:hlinkClick r:id="rId2"/>
              </a:rPr>
              <a:t>earth's interior</a:t>
            </a:r>
            <a:endParaRPr lang="en-US" sz="3200" dirty="0"/>
          </a:p>
          <a:p>
            <a:endParaRPr lang="en-US" dirty="0"/>
          </a:p>
        </p:txBody>
      </p:sp>
    </p:spTree>
    <p:extLst>
      <p:ext uri="{BB962C8B-B14F-4D97-AF65-F5344CB8AC3E}">
        <p14:creationId xmlns:p14="http://schemas.microsoft.com/office/powerpoint/2010/main" val="33654080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Studying earth’s interior</a:t>
            </a:r>
            <a:endParaRPr lang="en-US" dirty="0"/>
          </a:p>
        </p:txBody>
      </p:sp>
      <p:pic>
        <p:nvPicPr>
          <p:cNvPr id="1026" name="Picture 2" descr="http://faltugs.files.wordpress.com/2014/01/siesmic-wave-and-earth.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34684" y="1752600"/>
            <a:ext cx="4474632" cy="4373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85802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Shadow zone</a:t>
            </a:r>
            <a:endParaRPr lang="en-US" dirty="0"/>
          </a:p>
        </p:txBody>
      </p:sp>
      <p:sp>
        <p:nvSpPr>
          <p:cNvPr id="3" name="Content Placeholder 2"/>
          <p:cNvSpPr>
            <a:spLocks noGrp="1"/>
          </p:cNvSpPr>
          <p:nvPr>
            <p:ph idx="1"/>
          </p:nvPr>
        </p:nvSpPr>
        <p:spPr>
          <a:xfrm>
            <a:off x="457200" y="1752600"/>
            <a:ext cx="8077200" cy="4373563"/>
          </a:xfrm>
        </p:spPr>
        <p:txBody>
          <a:bodyPr/>
          <a:lstStyle/>
          <a:p>
            <a:pPr>
              <a:spcBef>
                <a:spcPts val="1800"/>
              </a:spcBef>
            </a:pPr>
            <a:r>
              <a:rPr lang="en-US" sz="3200" dirty="0"/>
              <a:t>Seismograph stations in what is called the earthquake’s </a:t>
            </a:r>
            <a:r>
              <a:rPr lang="en-US" sz="3200" u="sng" dirty="0">
                <a:solidFill>
                  <a:srgbClr val="FF0000"/>
                </a:solidFill>
              </a:rPr>
              <a:t>shadow zone cannot detect P waves or S waves </a:t>
            </a:r>
            <a:r>
              <a:rPr lang="en-US" sz="3200" dirty="0"/>
              <a:t>from the earthquake. </a:t>
            </a:r>
            <a:endParaRPr lang="en-US" sz="3200" dirty="0" smtClean="0"/>
          </a:p>
          <a:p>
            <a:pPr>
              <a:spcBef>
                <a:spcPts val="1800"/>
              </a:spcBef>
            </a:pPr>
            <a:r>
              <a:rPr lang="en-US" sz="3200" dirty="0" smtClean="0"/>
              <a:t>The </a:t>
            </a:r>
            <a:r>
              <a:rPr lang="en-US" sz="3200" dirty="0"/>
              <a:t>shadow zone is a </a:t>
            </a:r>
            <a:r>
              <a:rPr lang="en-US" sz="3200" u="sng" dirty="0">
                <a:solidFill>
                  <a:srgbClr val="FF0000"/>
                </a:solidFill>
              </a:rPr>
              <a:t>wide belt </a:t>
            </a:r>
            <a:r>
              <a:rPr lang="en-US" sz="3200" dirty="0"/>
              <a:t>around the side of Earth </a:t>
            </a:r>
            <a:r>
              <a:rPr lang="en-US" sz="3200" u="sng" dirty="0">
                <a:solidFill>
                  <a:srgbClr val="FF0000"/>
                </a:solidFill>
              </a:rPr>
              <a:t>opposite the focus</a:t>
            </a:r>
            <a:r>
              <a:rPr lang="en-US" sz="3200" dirty="0"/>
              <a:t> of the earthquake.</a:t>
            </a:r>
          </a:p>
          <a:p>
            <a:endParaRPr lang="en-US" dirty="0"/>
          </a:p>
        </p:txBody>
      </p:sp>
    </p:spTree>
    <p:extLst>
      <p:ext uri="{BB962C8B-B14F-4D97-AF65-F5344CB8AC3E}">
        <p14:creationId xmlns:p14="http://schemas.microsoft.com/office/powerpoint/2010/main" val="291053361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Studying earth’s interior</a:t>
            </a:r>
            <a:endParaRPr lang="en-US" dirty="0"/>
          </a:p>
        </p:txBody>
      </p:sp>
      <p:pic>
        <p:nvPicPr>
          <p:cNvPr id="7170" name="Picture 2" descr="http://www.astronomynotes.com/solarsys/seismicb.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75891" y="1663240"/>
            <a:ext cx="6344109" cy="4737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19180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shadow zone</a:t>
            </a:r>
            <a:endParaRPr lang="en-US" dirty="0"/>
          </a:p>
        </p:txBody>
      </p:sp>
      <p:sp>
        <p:nvSpPr>
          <p:cNvPr id="3" name="Content Placeholder 2"/>
          <p:cNvSpPr>
            <a:spLocks noGrp="1"/>
          </p:cNvSpPr>
          <p:nvPr>
            <p:ph idx="1"/>
          </p:nvPr>
        </p:nvSpPr>
        <p:spPr/>
        <p:txBody>
          <a:bodyPr>
            <a:normAutofit lnSpcReduction="10000"/>
          </a:bodyPr>
          <a:lstStyle/>
          <a:p>
            <a:pPr marL="114300" indent="0">
              <a:buNone/>
            </a:pPr>
            <a:r>
              <a:rPr lang="en-US" sz="2800" dirty="0"/>
              <a:t>Why do we have a shadow zone?</a:t>
            </a:r>
          </a:p>
          <a:p>
            <a:r>
              <a:rPr lang="en-US" sz="2800" u="sng" dirty="0">
                <a:solidFill>
                  <a:srgbClr val="FF0000"/>
                </a:solidFill>
              </a:rPr>
              <a:t>P waves are refracted</a:t>
            </a:r>
            <a:r>
              <a:rPr lang="en-US" sz="2800" dirty="0"/>
              <a:t> (or bent) as they pass from one of the Earth’s layer into another.  </a:t>
            </a:r>
            <a:endParaRPr lang="en-US" sz="2800" dirty="0" smtClean="0"/>
          </a:p>
          <a:p>
            <a:r>
              <a:rPr lang="en-US" sz="2800" dirty="0" smtClean="0"/>
              <a:t>Stations </a:t>
            </a:r>
            <a:r>
              <a:rPr lang="en-US" sz="2800" dirty="0"/>
              <a:t>within the shadow zone </a:t>
            </a:r>
            <a:r>
              <a:rPr lang="en-US" sz="2800" u="sng" dirty="0">
                <a:solidFill>
                  <a:srgbClr val="FF0000"/>
                </a:solidFill>
              </a:rPr>
              <a:t>receive neither P waves or S </a:t>
            </a:r>
            <a:r>
              <a:rPr lang="en-US" sz="2800" u="sng" dirty="0" smtClean="0">
                <a:solidFill>
                  <a:srgbClr val="FF0000"/>
                </a:solidFill>
              </a:rPr>
              <a:t>waves</a:t>
            </a:r>
            <a:r>
              <a:rPr lang="en-US" sz="2800" dirty="0" smtClean="0"/>
              <a:t> because </a:t>
            </a:r>
            <a:r>
              <a:rPr lang="en-US" sz="2800" dirty="0"/>
              <a:t>P waves have been refracted away and S waves cannot pass through the liquid outer </a:t>
            </a:r>
            <a:r>
              <a:rPr lang="en-US" sz="2800" dirty="0" smtClean="0"/>
              <a:t>core. Stations </a:t>
            </a:r>
            <a:r>
              <a:rPr lang="en-US" sz="2800" u="sng" dirty="0" smtClean="0">
                <a:solidFill>
                  <a:srgbClr val="FF0000"/>
                </a:solidFill>
              </a:rPr>
              <a:t>beyond </a:t>
            </a:r>
            <a:r>
              <a:rPr lang="en-US" sz="2800" u="sng" dirty="0">
                <a:solidFill>
                  <a:srgbClr val="FF0000"/>
                </a:solidFill>
              </a:rPr>
              <a:t>the shadow zone </a:t>
            </a:r>
            <a:r>
              <a:rPr lang="en-US" sz="2800" dirty="0"/>
              <a:t>on the opposite side of Earth </a:t>
            </a:r>
            <a:r>
              <a:rPr lang="en-US" sz="2800" u="sng" dirty="0">
                <a:solidFill>
                  <a:srgbClr val="FF0000"/>
                </a:solidFill>
              </a:rPr>
              <a:t>receive only P waves</a:t>
            </a:r>
            <a:r>
              <a:rPr lang="en-US" sz="2800" dirty="0"/>
              <a:t>.</a:t>
            </a:r>
          </a:p>
          <a:p>
            <a:endParaRPr lang="en-US" dirty="0"/>
          </a:p>
        </p:txBody>
      </p:sp>
    </p:spTree>
    <p:extLst>
      <p:ext uri="{BB962C8B-B14F-4D97-AF65-F5344CB8AC3E}">
        <p14:creationId xmlns:p14="http://schemas.microsoft.com/office/powerpoint/2010/main" val="16122107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err="1" smtClean="0"/>
              <a:t>moho</a:t>
            </a:r>
            <a:endParaRPr lang="en-US" dirty="0"/>
          </a:p>
        </p:txBody>
      </p:sp>
      <p:sp>
        <p:nvSpPr>
          <p:cNvPr id="3" name="Content Placeholder 2"/>
          <p:cNvSpPr>
            <a:spLocks noGrp="1"/>
          </p:cNvSpPr>
          <p:nvPr>
            <p:ph idx="1"/>
          </p:nvPr>
        </p:nvSpPr>
        <p:spPr/>
        <p:txBody>
          <a:bodyPr>
            <a:normAutofit/>
          </a:bodyPr>
          <a:lstStyle/>
          <a:p>
            <a:r>
              <a:rPr lang="en-US" sz="2800" dirty="0"/>
              <a:t>An </a:t>
            </a:r>
            <a:r>
              <a:rPr lang="en-US" sz="2800" u="sng" dirty="0">
                <a:solidFill>
                  <a:srgbClr val="FF0000"/>
                </a:solidFill>
              </a:rPr>
              <a:t>abrupt change in the velocities </a:t>
            </a:r>
            <a:r>
              <a:rPr lang="en-US" sz="2800" dirty="0"/>
              <a:t>of P waves and S waves </a:t>
            </a:r>
            <a:r>
              <a:rPr lang="en-US" sz="2800" u="sng" dirty="0">
                <a:solidFill>
                  <a:srgbClr val="FF0000"/>
                </a:solidFill>
              </a:rPr>
              <a:t>occurs</a:t>
            </a:r>
            <a:r>
              <a:rPr lang="en-US" sz="2800" dirty="0"/>
              <a:t> at the boundary </a:t>
            </a:r>
            <a:r>
              <a:rPr lang="en-US" sz="2800" u="sng" dirty="0">
                <a:solidFill>
                  <a:srgbClr val="FF0000"/>
                </a:solidFill>
              </a:rPr>
              <a:t>between the crust and the mantle</a:t>
            </a:r>
            <a:r>
              <a:rPr lang="en-US" sz="2800" dirty="0"/>
              <a:t>. </a:t>
            </a:r>
          </a:p>
        </p:txBody>
      </p:sp>
      <p:pic>
        <p:nvPicPr>
          <p:cNvPr id="4" name="Picture 5" descr="pwave.gif (7582 byt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4264" y="3581400"/>
            <a:ext cx="4724400" cy="2005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91953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err="1" smtClean="0"/>
              <a:t>moho</a:t>
            </a:r>
            <a:endParaRPr lang="en-US" dirty="0"/>
          </a:p>
        </p:txBody>
      </p:sp>
      <p:sp>
        <p:nvSpPr>
          <p:cNvPr id="3" name="Content Placeholder 2"/>
          <p:cNvSpPr>
            <a:spLocks noGrp="1"/>
          </p:cNvSpPr>
          <p:nvPr>
            <p:ph idx="1"/>
          </p:nvPr>
        </p:nvSpPr>
        <p:spPr>
          <a:xfrm>
            <a:off x="457200" y="1752600"/>
            <a:ext cx="4267200" cy="4373563"/>
          </a:xfrm>
          <a:effectLst>
            <a:outerShdw blurRad="50800" dist="50800" dir="5400000" algn="ctr" rotWithShape="0">
              <a:srgbClr val="000000">
                <a:alpha val="0"/>
              </a:srgbClr>
            </a:outerShdw>
          </a:effectLst>
        </p:spPr>
        <p:txBody>
          <a:bodyPr/>
          <a:lstStyle/>
          <a:p>
            <a:pPr marL="114300" indent="0">
              <a:buNone/>
            </a:pPr>
            <a:r>
              <a:rPr lang="en-US" sz="2800" u="sng" dirty="0" err="1" smtClean="0"/>
              <a:t>Mohorovicic</a:t>
            </a:r>
            <a:r>
              <a:rPr lang="en-US" sz="2800" u="sng" dirty="0" smtClean="0"/>
              <a:t> Discontinuity </a:t>
            </a:r>
            <a:r>
              <a:rPr lang="en-US" sz="2800" dirty="0"/>
              <a:t>or </a:t>
            </a:r>
            <a:r>
              <a:rPr lang="en-US" sz="2800" u="sng" dirty="0" smtClean="0"/>
              <a:t>Moho</a:t>
            </a:r>
            <a:r>
              <a:rPr lang="en-US" sz="2800" dirty="0" smtClean="0"/>
              <a:t>.  </a:t>
            </a:r>
          </a:p>
          <a:p>
            <a:pPr marL="114300" indent="0">
              <a:buNone/>
            </a:pPr>
            <a:r>
              <a:rPr lang="en-US" sz="2800" dirty="0" smtClean="0"/>
              <a:t>Boundary where </a:t>
            </a:r>
            <a:r>
              <a:rPr lang="en-US" sz="2800" dirty="0"/>
              <a:t>the </a:t>
            </a:r>
            <a:r>
              <a:rPr lang="en-US" sz="2800" u="sng" dirty="0">
                <a:solidFill>
                  <a:srgbClr val="FF0000"/>
                </a:solidFill>
              </a:rPr>
              <a:t>dense rock of the mantle meets the less dense rock of the crust</a:t>
            </a:r>
            <a:r>
              <a:rPr lang="en-US" sz="2800" dirty="0"/>
              <a:t>.</a:t>
            </a:r>
          </a:p>
          <a:p>
            <a:endParaRPr lang="en-US" dirty="0"/>
          </a:p>
        </p:txBody>
      </p:sp>
      <p:pic>
        <p:nvPicPr>
          <p:cNvPr id="9218" name="Picture 2" descr="MOH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5984" y="2133600"/>
            <a:ext cx="4495800" cy="4648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62312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transition zone</a:t>
            </a:r>
            <a:endParaRPr lang="en-US" dirty="0"/>
          </a:p>
        </p:txBody>
      </p:sp>
      <p:sp>
        <p:nvSpPr>
          <p:cNvPr id="3" name="Content Placeholder 2"/>
          <p:cNvSpPr>
            <a:spLocks noGrp="1"/>
          </p:cNvSpPr>
          <p:nvPr>
            <p:ph idx="1"/>
          </p:nvPr>
        </p:nvSpPr>
        <p:spPr/>
        <p:txBody>
          <a:bodyPr>
            <a:normAutofit/>
          </a:bodyPr>
          <a:lstStyle/>
          <a:p>
            <a:pPr>
              <a:spcBef>
                <a:spcPts val="1800"/>
              </a:spcBef>
            </a:pPr>
            <a:r>
              <a:rPr lang="en-US" sz="2800" dirty="0" smtClean="0"/>
              <a:t>Between </a:t>
            </a:r>
            <a:r>
              <a:rPr lang="en-US" sz="2800" dirty="0"/>
              <a:t>depths of 400 and 670 kilometers, seismic wave velocities increased more quickly than expected.  </a:t>
            </a:r>
            <a:endParaRPr lang="en-US" sz="2800" dirty="0" smtClean="0"/>
          </a:p>
          <a:p>
            <a:pPr>
              <a:spcBef>
                <a:spcPts val="1800"/>
              </a:spcBef>
            </a:pPr>
            <a:r>
              <a:rPr lang="en-US" sz="2800" dirty="0" smtClean="0"/>
              <a:t>These </a:t>
            </a:r>
            <a:r>
              <a:rPr lang="en-US" sz="2800" dirty="0"/>
              <a:t>depths mark a region in the mantle called the transition zone.  The </a:t>
            </a:r>
            <a:r>
              <a:rPr lang="en-US" sz="2800" u="sng" dirty="0"/>
              <a:t>transition zone</a:t>
            </a:r>
            <a:r>
              <a:rPr lang="en-US" sz="2800" dirty="0"/>
              <a:t> </a:t>
            </a:r>
            <a:r>
              <a:rPr lang="en-US" sz="2800" u="sng" dirty="0">
                <a:solidFill>
                  <a:srgbClr val="FF0000"/>
                </a:solidFill>
              </a:rPr>
              <a:t>separates the upper mantle from the denser lower mantle</a:t>
            </a:r>
            <a:r>
              <a:rPr lang="en-US" sz="2800" dirty="0" smtClean="0"/>
              <a:t>.</a:t>
            </a:r>
            <a:endParaRPr lang="en-US" sz="2800" dirty="0"/>
          </a:p>
        </p:txBody>
      </p:sp>
    </p:spTree>
    <p:extLst>
      <p:ext uri="{BB962C8B-B14F-4D97-AF65-F5344CB8AC3E}">
        <p14:creationId xmlns:p14="http://schemas.microsoft.com/office/powerpoint/2010/main" val="278800180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transition zone</a:t>
            </a:r>
            <a:endParaRPr lang="en-US" dirty="0"/>
          </a:p>
        </p:txBody>
      </p:sp>
      <p:sp>
        <p:nvSpPr>
          <p:cNvPr id="3" name="Content Placeholder 2"/>
          <p:cNvSpPr>
            <a:spLocks noGrp="1"/>
          </p:cNvSpPr>
          <p:nvPr>
            <p:ph idx="1"/>
          </p:nvPr>
        </p:nvSpPr>
        <p:spPr/>
        <p:txBody>
          <a:bodyPr/>
          <a:lstStyle/>
          <a:p>
            <a:pPr marL="114300" indent="0">
              <a:buNone/>
            </a:pPr>
            <a:r>
              <a:rPr lang="en-US" sz="2800" dirty="0"/>
              <a:t>If the upper and lower mantle are made up of the same materials, why the change in density?</a:t>
            </a:r>
          </a:p>
          <a:p>
            <a:r>
              <a:rPr lang="en-US" sz="2800" dirty="0"/>
              <a:t>The </a:t>
            </a:r>
            <a:r>
              <a:rPr lang="en-US" sz="2800" u="sng" dirty="0">
                <a:solidFill>
                  <a:srgbClr val="FF0000"/>
                </a:solidFill>
              </a:rPr>
              <a:t>deeper you travel </a:t>
            </a:r>
            <a:r>
              <a:rPr lang="en-US" sz="2800" dirty="0"/>
              <a:t>in the mantle, the </a:t>
            </a:r>
            <a:r>
              <a:rPr lang="en-US" sz="2800" u="sng" dirty="0">
                <a:solidFill>
                  <a:srgbClr val="FF0000"/>
                </a:solidFill>
              </a:rPr>
              <a:t>greater the density </a:t>
            </a:r>
            <a:r>
              <a:rPr lang="en-US" sz="2800" dirty="0"/>
              <a:t>of the rock material because of the pressure being applied by overlying material.</a:t>
            </a:r>
          </a:p>
          <a:p>
            <a:endParaRPr lang="en-US" dirty="0"/>
          </a:p>
        </p:txBody>
      </p:sp>
    </p:spTree>
    <p:extLst>
      <p:ext uri="{BB962C8B-B14F-4D97-AF65-F5344CB8AC3E}">
        <p14:creationId xmlns:p14="http://schemas.microsoft.com/office/powerpoint/2010/main" val="34726992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transition zone</a:t>
            </a:r>
            <a:endParaRPr lang="en-US" dirty="0"/>
          </a:p>
        </p:txBody>
      </p:sp>
      <p:pic>
        <p:nvPicPr>
          <p:cNvPr id="8194" name="Picture 2" descr="http://www.bgi.uni-bayreuth.de/press-releases/recent/images/23042013.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04541" y="2209800"/>
            <a:ext cx="6008914" cy="365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11882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10.4 section review</a:t>
            </a:r>
            <a:endParaRPr lang="en-US" dirty="0"/>
          </a:p>
        </p:txBody>
      </p:sp>
      <p:sp>
        <p:nvSpPr>
          <p:cNvPr id="3" name="Content Placeholder 2"/>
          <p:cNvSpPr>
            <a:spLocks noGrp="1"/>
          </p:cNvSpPr>
          <p:nvPr>
            <p:ph idx="1"/>
          </p:nvPr>
        </p:nvSpPr>
        <p:spPr/>
        <p:txBody>
          <a:bodyPr/>
          <a:lstStyle/>
          <a:p>
            <a:pPr marL="571500" indent="-457200">
              <a:buAutoNum type="arabicPeriod"/>
            </a:pPr>
            <a:r>
              <a:rPr lang="en-US" dirty="0" smtClean="0"/>
              <a:t>Skip</a:t>
            </a:r>
          </a:p>
          <a:p>
            <a:pPr marL="571500" indent="-457200">
              <a:buAutoNum type="arabicPeriod"/>
            </a:pPr>
            <a:r>
              <a:rPr lang="en-US" dirty="0" smtClean="0"/>
              <a:t>Explain why the shadow zone of an earthquake in Japan would be different from the shadow zone of an earthquake in California.</a:t>
            </a:r>
          </a:p>
          <a:p>
            <a:pPr marL="571500" indent="-457200">
              <a:buAutoNum type="arabicPeriod"/>
            </a:pPr>
            <a:r>
              <a:rPr lang="en-US" dirty="0" smtClean="0"/>
              <a:t>Petroleum geologists can use seismic waves to locate oil beneath Earth’s surface.  Oil is usually trapped in porous rock that lies beneath a layer of denser rock.  Predict how the speed of a seismic wave would change as it traveled through these layers.</a:t>
            </a:r>
            <a:endParaRPr lang="en-US" dirty="0"/>
          </a:p>
        </p:txBody>
      </p:sp>
    </p:spTree>
    <p:extLst>
      <p:ext uri="{BB962C8B-B14F-4D97-AF65-F5344CB8AC3E}">
        <p14:creationId xmlns:p14="http://schemas.microsoft.com/office/powerpoint/2010/main" val="119673426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Earthquakes</a:t>
            </a:r>
            <a:endParaRPr lang="en-US" dirty="0"/>
          </a:p>
        </p:txBody>
      </p:sp>
      <p:sp>
        <p:nvSpPr>
          <p:cNvPr id="3" name="Content Placeholder 2"/>
          <p:cNvSpPr>
            <a:spLocks noGrp="1"/>
          </p:cNvSpPr>
          <p:nvPr>
            <p:ph idx="1"/>
          </p:nvPr>
        </p:nvSpPr>
        <p:spPr/>
        <p:txBody>
          <a:bodyPr/>
          <a:lstStyle/>
          <a:p>
            <a:r>
              <a:rPr lang="en-US" dirty="0" smtClean="0">
                <a:hlinkClick r:id="rId2"/>
              </a:rPr>
              <a:t>Wrap Up Video w/ Quiz</a:t>
            </a:r>
            <a:endParaRPr lang="en-US" dirty="0"/>
          </a:p>
        </p:txBody>
      </p:sp>
    </p:spTree>
    <p:extLst>
      <p:ext uri="{BB962C8B-B14F-4D97-AF65-F5344CB8AC3E}">
        <p14:creationId xmlns:p14="http://schemas.microsoft.com/office/powerpoint/2010/main" val="11377561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Apothecary</Template>
  <TotalTime>1519</TotalTime>
  <Words>1727</Words>
  <Application>Microsoft Office PowerPoint</Application>
  <PresentationFormat>On-screen Show (4:3)</PresentationFormat>
  <Paragraphs>228</Paragraphs>
  <Slides>59</Slides>
  <Notes>2</Notes>
  <HiddenSlides>0</HiddenSlides>
  <MMClips>3</MMClips>
  <ScaleCrop>false</ScaleCrop>
  <HeadingPairs>
    <vt:vector size="4" baseType="variant">
      <vt:variant>
        <vt:lpstr>Theme</vt:lpstr>
      </vt:variant>
      <vt:variant>
        <vt:i4>1</vt:i4>
      </vt:variant>
      <vt:variant>
        <vt:lpstr>Slide Titles</vt:lpstr>
      </vt:variant>
      <vt:variant>
        <vt:i4>59</vt:i4>
      </vt:variant>
    </vt:vector>
  </HeadingPairs>
  <TitlesOfParts>
    <vt:vector size="60" baseType="lpstr">
      <vt:lpstr>Apothecary</vt:lpstr>
      <vt:lpstr>Earthquakes</vt:lpstr>
      <vt:lpstr>10.1 How and where earthquakes occur</vt:lpstr>
      <vt:lpstr>How and Where earthquakes occur</vt:lpstr>
      <vt:lpstr>Causes of Earthquakes</vt:lpstr>
      <vt:lpstr>Causes of earthquakes</vt:lpstr>
      <vt:lpstr>Elastic rebound</vt:lpstr>
      <vt:lpstr>Checking for understanding</vt:lpstr>
      <vt:lpstr>Causes of earthquakes</vt:lpstr>
      <vt:lpstr>Checking for understanding</vt:lpstr>
      <vt:lpstr>Causes of earthquakes</vt:lpstr>
      <vt:lpstr>Earthquake investigation</vt:lpstr>
      <vt:lpstr>Body waves</vt:lpstr>
      <vt:lpstr>Body waves</vt:lpstr>
      <vt:lpstr>Body waves</vt:lpstr>
      <vt:lpstr>Surface waves</vt:lpstr>
      <vt:lpstr>PowerPoint Presentation</vt:lpstr>
      <vt:lpstr>Surface waves</vt:lpstr>
      <vt:lpstr>Surface waves</vt:lpstr>
      <vt:lpstr>Earthquake video (17:33)</vt:lpstr>
      <vt:lpstr>10.1 Section review</vt:lpstr>
      <vt:lpstr>10.2 locating and measuring earthquakes</vt:lpstr>
      <vt:lpstr>Earthquake video (0:42:00)</vt:lpstr>
      <vt:lpstr>seismographs</vt:lpstr>
      <vt:lpstr>seismographs</vt:lpstr>
      <vt:lpstr>Interpreting a seismogram</vt:lpstr>
      <vt:lpstr>Travel time graph</vt:lpstr>
      <vt:lpstr>Locating the epicenter</vt:lpstr>
      <vt:lpstr>PowerPoint Presentation</vt:lpstr>
      <vt:lpstr>Measuring an earthquake’s magnitude</vt:lpstr>
      <vt:lpstr>Measuring an earthquake’s magnitude</vt:lpstr>
      <vt:lpstr>Measuring an earthquake’s magnitude</vt:lpstr>
      <vt:lpstr>10.2 Section Review</vt:lpstr>
      <vt:lpstr>10.3 Earthquake hazards</vt:lpstr>
      <vt:lpstr>Damage from earthquakes</vt:lpstr>
      <vt:lpstr>Ground shaking</vt:lpstr>
      <vt:lpstr>Foundation failure</vt:lpstr>
      <vt:lpstr>Aftershocks and fire</vt:lpstr>
      <vt:lpstr>tsunamis</vt:lpstr>
      <vt:lpstr>tsunamis</vt:lpstr>
      <vt:lpstr>Earthquake risk</vt:lpstr>
      <vt:lpstr>Earthquake risk</vt:lpstr>
      <vt:lpstr>Predicting earthquakes</vt:lpstr>
      <vt:lpstr>Predicting earthquakes</vt:lpstr>
      <vt:lpstr>Earthquake video (44:14)</vt:lpstr>
      <vt:lpstr>10.3 section review</vt:lpstr>
      <vt:lpstr>10.4 studying earth’s interior</vt:lpstr>
      <vt:lpstr>Studying earth’s interior</vt:lpstr>
      <vt:lpstr>Studying earth’s interior</vt:lpstr>
      <vt:lpstr>Studying earth’s interior</vt:lpstr>
      <vt:lpstr>Shadow zone</vt:lpstr>
      <vt:lpstr>Studying earth’s interior</vt:lpstr>
      <vt:lpstr>The shadow zone</vt:lpstr>
      <vt:lpstr>The moho</vt:lpstr>
      <vt:lpstr>The moho</vt:lpstr>
      <vt:lpstr>The transition zone</vt:lpstr>
      <vt:lpstr>The transition zone</vt:lpstr>
      <vt:lpstr>The transition zone</vt:lpstr>
      <vt:lpstr>10.4 section review</vt:lpstr>
      <vt:lpstr>Earthquakes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Earthquakes</dc:title>
  <dc:creator>Lynn Munoz</dc:creator>
  <cp:lastModifiedBy>Lynn Munoz</cp:lastModifiedBy>
  <cp:revision>50</cp:revision>
  <dcterms:created xsi:type="dcterms:W3CDTF">2015-10-16T16:03:38Z</dcterms:created>
  <dcterms:modified xsi:type="dcterms:W3CDTF">2015-10-19T19:51:00Z</dcterms:modified>
</cp:coreProperties>
</file>