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50"/>
  </p:notesMasterIdLst>
  <p:sldIdLst>
    <p:sldId id="256" r:id="rId2"/>
    <p:sldId id="258" r:id="rId3"/>
    <p:sldId id="259" r:id="rId4"/>
    <p:sldId id="260" r:id="rId5"/>
    <p:sldId id="261" r:id="rId6"/>
    <p:sldId id="327" r:id="rId7"/>
    <p:sldId id="322" r:id="rId8"/>
    <p:sldId id="323" r:id="rId9"/>
    <p:sldId id="324" r:id="rId10"/>
    <p:sldId id="325" r:id="rId11"/>
    <p:sldId id="267" r:id="rId12"/>
    <p:sldId id="375" r:id="rId13"/>
    <p:sldId id="270" r:id="rId14"/>
    <p:sldId id="272" r:id="rId15"/>
    <p:sldId id="275"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376" r:id="rId35"/>
    <p:sldId id="295" r:id="rId36"/>
    <p:sldId id="326" r:id="rId37"/>
    <p:sldId id="296" r:id="rId38"/>
    <p:sldId id="379" r:id="rId39"/>
    <p:sldId id="378" r:id="rId40"/>
    <p:sldId id="377" r:id="rId41"/>
    <p:sldId id="297" r:id="rId42"/>
    <p:sldId id="380" r:id="rId43"/>
    <p:sldId id="298" r:id="rId44"/>
    <p:sldId id="299" r:id="rId45"/>
    <p:sldId id="300" r:id="rId46"/>
    <p:sldId id="301" r:id="rId47"/>
    <p:sldId id="302" r:id="rId48"/>
    <p:sldId id="304"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7C441-F68D-4148-872C-D7165EC4149C}"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E25AF-E061-4854-96D0-57D491EEAAA7}" type="slidenum">
              <a:rPr lang="en-US" smtClean="0"/>
              <a:t>‹#›</a:t>
            </a:fld>
            <a:endParaRPr lang="en-US"/>
          </a:p>
        </p:txBody>
      </p:sp>
    </p:spTree>
    <p:extLst>
      <p:ext uri="{BB962C8B-B14F-4D97-AF65-F5344CB8AC3E}">
        <p14:creationId xmlns:p14="http://schemas.microsoft.com/office/powerpoint/2010/main" val="236839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D120254-3FC9-4FA0-82E5-BCB81F012FA7}" type="slidenum">
              <a:rPr lang="en-US" altLang="en-US"/>
              <a:pPr/>
              <a:t>4</a:t>
            </a:fld>
            <a:endParaRPr lang="en-US" altLang="en-US"/>
          </a:p>
        </p:txBody>
      </p:sp>
      <p:sp>
        <p:nvSpPr>
          <p:cNvPr id="63490" name="Rectangle 1026"/>
          <p:cNvSpPr>
            <a:spLocks noGrp="1" noRot="1" noChangeAspect="1" noChangeArrowheads="1" noTextEdit="1"/>
          </p:cNvSpPr>
          <p:nvPr>
            <p:ph type="sldImg"/>
          </p:nvPr>
        </p:nvSpPr>
        <p:spPr>
          <a:ln/>
        </p:spPr>
      </p:sp>
      <p:sp>
        <p:nvSpPr>
          <p:cNvPr id="63491" name="Rectangle 1027"/>
          <p:cNvSpPr>
            <a:spLocks noGrp="1" noChangeArrowheads="1"/>
          </p:cNvSpPr>
          <p:nvPr>
            <p:ph type="body" idx="1"/>
          </p:nvPr>
        </p:nvSpPr>
        <p:spPr/>
        <p:txBody>
          <a:bodyPr/>
          <a:lstStyle/>
          <a:p>
            <a:r>
              <a:rPr lang="en-US" altLang="en-US"/>
              <a:t>Computer simulation of the origin of the Moon</a:t>
            </a:r>
          </a:p>
        </p:txBody>
      </p:sp>
    </p:spTree>
    <p:extLst>
      <p:ext uri="{BB962C8B-B14F-4D97-AF65-F5344CB8AC3E}">
        <p14:creationId xmlns:p14="http://schemas.microsoft.com/office/powerpoint/2010/main" val="331143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BD7E7A3-8D03-4406-B789-3107AB5E4240}" type="slidenum">
              <a:rPr lang="en-US" altLang="en-US"/>
              <a:pPr/>
              <a:t>13</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The crust is not uniform because of the gravitational pull of the Earth on the “near” side of the Moon that always faces us.</a:t>
            </a:r>
          </a:p>
        </p:txBody>
      </p:sp>
    </p:spTree>
    <p:extLst>
      <p:ext uri="{BB962C8B-B14F-4D97-AF65-F5344CB8AC3E}">
        <p14:creationId xmlns:p14="http://schemas.microsoft.com/office/powerpoint/2010/main" val="209628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AE01E85-0710-47C9-BB74-BDB66D3198F0}" type="slidenum">
              <a:rPr lang="en-US" altLang="en-US"/>
              <a:pPr/>
              <a:t>14</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Maria is plural, the singular form is mare.</a:t>
            </a:r>
          </a:p>
        </p:txBody>
      </p:sp>
    </p:spTree>
    <p:extLst>
      <p:ext uri="{BB962C8B-B14F-4D97-AF65-F5344CB8AC3E}">
        <p14:creationId xmlns:p14="http://schemas.microsoft.com/office/powerpoint/2010/main" val="305205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9A44AC0-B2A2-4115-935C-BD9DD19E5635}" type="slidenum">
              <a:rPr lang="en-US" altLang="en-US"/>
              <a:pPr/>
              <a:t>26</a:t>
            </a:fld>
            <a:endParaRPr lang="en-US" alt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ltLang="en-US"/>
              <a:t>The elongated shape of the Moon (exaggerated here) is from the pull of the Earth.</a:t>
            </a:r>
          </a:p>
        </p:txBody>
      </p:sp>
    </p:spTree>
    <p:extLst>
      <p:ext uri="{BB962C8B-B14F-4D97-AF65-F5344CB8AC3E}">
        <p14:creationId xmlns:p14="http://schemas.microsoft.com/office/powerpoint/2010/main" val="344341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30742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19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243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117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598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941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407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30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775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54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2571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142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05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308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27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280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1/18/2016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663930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hysics.emich.edu/astrclub/images/moon2.gi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chron.com/content/chronicle/special/moon/mission/liftoff.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arizona.edu/~justin/images/hubblepics/CraterCopernicusTheMoon.jp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www.geol.umd.edu/pages/faculty/WALKER/GEOL212/212Topic2_files/image028.jpg&amp;imgrefurl=http://www.geol.umd.edu/pages/faculty/WALKER/GEOL212/212Topic2.htm&amp;h=289&amp;w=461&amp;prev=/images?q%3Dlunar%2Bregolith%26svnum%3D10%26hl%3Den%26lr%3D%26ie%3DUTF-8%26oe%3DUTF-8%26sa%3DN"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imgres?imgurl=www.eclipse-chasers.com/pics/chaser6.gif&amp;imgrefurl=http://www.eclipse-chasers.com/eclphot.htm&amp;h=213&amp;w=213&amp;prev=/images?q%3Dsolar%2Beclipse%26start%3D20%26svnum%3D10%26hl%3Den%26lr%3D%26ie%3DUTF-8%26oe%3DUTF-8%26sa%3DN" TargetMode="Externa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http://www.digitalradiance.com/solar_eclipse.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irb.cs.tu-berlin.de/~zuse/pub/sun-ec.jpg" TargetMode="Externa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hyperlink" Target="http://science.nasa.gov/spaceweather/eclipses/gallery_10june02_page5.ht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5.png"/><Relationship Id="rId5" Type="http://schemas.openxmlformats.org/officeDocument/2006/relationships/oleObject" Target="../embeddings/oleObject4.bin"/><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stro.cf.ac.uk/sas/moons.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Kristen ITC" panose="03050502040202030202" pitchFamily="66" charset="0"/>
              </a:rPr>
              <a:t>Earth’s Moon</a:t>
            </a:r>
            <a:endParaRPr lang="en-US" dirty="0">
              <a:latin typeface="Kristen ITC" panose="03050502040202030202" pitchFamily="66" charset="0"/>
            </a:endParaRPr>
          </a:p>
        </p:txBody>
      </p:sp>
      <p:sp>
        <p:nvSpPr>
          <p:cNvPr id="3" name="Subtitle 2"/>
          <p:cNvSpPr>
            <a:spLocks noGrp="1"/>
          </p:cNvSpPr>
          <p:nvPr>
            <p:ph type="subTitle" idx="1"/>
          </p:nvPr>
        </p:nvSpPr>
        <p:spPr/>
        <p:txBody>
          <a:bodyPr>
            <a:normAutofit/>
          </a:bodyPr>
          <a:lstStyle/>
          <a:p>
            <a:r>
              <a:rPr lang="en-US" sz="2400" dirty="0" smtClean="0"/>
              <a:t>Chapter 25</a:t>
            </a:r>
            <a:endParaRPr lang="en-US" sz="2400" dirty="0"/>
          </a:p>
        </p:txBody>
      </p:sp>
    </p:spTree>
    <p:extLst>
      <p:ext uri="{BB962C8B-B14F-4D97-AF65-F5344CB8AC3E}">
        <p14:creationId xmlns:p14="http://schemas.microsoft.com/office/powerpoint/2010/main" val="216487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4" y="0"/>
            <a:ext cx="10131425" cy="1456267"/>
          </a:xfrm>
        </p:spPr>
        <p:txBody>
          <a:bodyPr>
            <a:normAutofit/>
          </a:bodyPr>
          <a:lstStyle/>
          <a:p>
            <a:r>
              <a:rPr lang="en-US" sz="4000" b="1" dirty="0" smtClean="0">
                <a:latin typeface="Kristen ITC" panose="03050502040202030202" pitchFamily="66" charset="0"/>
              </a:rPr>
              <a:t>Formation of rayed craters</a:t>
            </a:r>
            <a:endParaRPr lang="en-US" sz="4000" b="1" dirty="0">
              <a:latin typeface="Kristen ITC" panose="03050502040202030202" pitchFamily="66" charset="0"/>
            </a:endParaRPr>
          </a:p>
        </p:txBody>
      </p:sp>
      <p:sp>
        <p:nvSpPr>
          <p:cNvPr id="3" name="Content Placeholder 2"/>
          <p:cNvSpPr>
            <a:spLocks noGrp="1"/>
          </p:cNvSpPr>
          <p:nvPr>
            <p:ph idx="1"/>
          </p:nvPr>
        </p:nvSpPr>
        <p:spPr>
          <a:xfrm>
            <a:off x="685801" y="804333"/>
            <a:ext cx="10131425" cy="3649133"/>
          </a:xfrm>
        </p:spPr>
        <p:txBody>
          <a:bodyPr>
            <a:normAutofit/>
          </a:bodyPr>
          <a:lstStyle/>
          <a:p>
            <a:pPr marL="0" indent="0">
              <a:buNone/>
            </a:pPr>
            <a:r>
              <a:rPr lang="en-US" sz="3600" dirty="0" smtClean="0"/>
              <a:t>Because the moon is less dense and has no atmosphere to protect itself, </a:t>
            </a:r>
            <a:r>
              <a:rPr lang="en-US" sz="3600" b="1" u="sng" dirty="0" err="1" smtClean="0">
                <a:solidFill>
                  <a:srgbClr val="FFFF00"/>
                </a:solidFill>
              </a:rPr>
              <a:t>micrometeroids</a:t>
            </a:r>
            <a:r>
              <a:rPr lang="en-US" sz="3600" dirty="0" smtClean="0"/>
              <a:t> continue to bombard the moon’s surface creating new craters.</a:t>
            </a:r>
            <a:endParaRPr lang="en-US" sz="3600" dirty="0"/>
          </a:p>
        </p:txBody>
      </p:sp>
      <p:pic>
        <p:nvPicPr>
          <p:cNvPr id="4" name="Picture 5" descr="http://www.physics.emich.edu/astrclub/images/moon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7" y="3973286"/>
            <a:ext cx="4114800" cy="27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55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12287250" cy="1371600"/>
          </a:xfrm>
        </p:spPr>
        <p:txBody>
          <a:bodyPr>
            <a:normAutofit/>
          </a:bodyPr>
          <a:lstStyle/>
          <a:p>
            <a:r>
              <a:rPr lang="en-US" altLang="en-US" sz="4000" b="1" dirty="0" smtClean="0">
                <a:latin typeface="Kristen ITC" panose="03050502040202030202" pitchFamily="66" charset="0"/>
              </a:rPr>
              <a:t>Properties/ </a:t>
            </a:r>
            <a:r>
              <a:rPr lang="en-US" altLang="en-US" sz="4000" b="1" dirty="0">
                <a:latin typeface="Kristen ITC" panose="03050502040202030202" pitchFamily="66" charset="0"/>
              </a:rPr>
              <a:t>Features of the Moon</a:t>
            </a:r>
          </a:p>
        </p:txBody>
      </p:sp>
      <p:sp>
        <p:nvSpPr>
          <p:cNvPr id="8196" name="Text Box 4"/>
          <p:cNvSpPr txBox="1">
            <a:spLocks noChangeArrowheads="1"/>
          </p:cNvSpPr>
          <p:nvPr/>
        </p:nvSpPr>
        <p:spPr bwMode="auto">
          <a:xfrm>
            <a:off x="489856" y="1611086"/>
            <a:ext cx="544285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dirty="0" smtClean="0"/>
              <a:t>The moon’s </a:t>
            </a:r>
            <a:r>
              <a:rPr lang="en-US" altLang="en-US" sz="3600" b="1" u="sng" dirty="0" smtClean="0">
                <a:solidFill>
                  <a:srgbClr val="FFFF00"/>
                </a:solidFill>
              </a:rPr>
              <a:t>period of rotation </a:t>
            </a:r>
            <a:r>
              <a:rPr lang="en-US" altLang="en-US" sz="3600" dirty="0" smtClean="0"/>
              <a:t>on its axis </a:t>
            </a:r>
            <a:r>
              <a:rPr lang="en-US" altLang="en-US" sz="3600" b="1" u="sng" dirty="0" smtClean="0">
                <a:solidFill>
                  <a:srgbClr val="FFFF00"/>
                </a:solidFill>
              </a:rPr>
              <a:t>equals</a:t>
            </a:r>
            <a:r>
              <a:rPr lang="en-US" altLang="en-US" sz="3600" dirty="0" smtClean="0"/>
              <a:t> its </a:t>
            </a:r>
            <a:r>
              <a:rPr lang="en-US" altLang="en-US" sz="3600" b="1" u="sng" dirty="0" smtClean="0">
                <a:solidFill>
                  <a:srgbClr val="FFFF00"/>
                </a:solidFill>
              </a:rPr>
              <a:t>period of revolution </a:t>
            </a:r>
            <a:r>
              <a:rPr lang="en-US" altLang="en-US" sz="3600" dirty="0" smtClean="0"/>
              <a:t>around the Earth resulting in the same lunar hemisphere always facing Earth.</a:t>
            </a:r>
            <a:endParaRPr lang="en-US" altLang="en-US" sz="4000" dirty="0"/>
          </a:p>
        </p:txBody>
      </p:sp>
      <p:pic>
        <p:nvPicPr>
          <p:cNvPr id="4" name="Picture 1028" descr="19.19 The near side and far side of th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2" y="1913164"/>
            <a:ext cx="4735286" cy="355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0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ormAutofit/>
          </a:bodyPr>
          <a:lstStyle/>
          <a:p>
            <a:r>
              <a:rPr lang="en-US" sz="3200" dirty="0" smtClean="0"/>
              <a:t>Why does the same side of the moon always face Earth?</a:t>
            </a:r>
            <a:endParaRPr lang="en-US" sz="3200" dirty="0"/>
          </a:p>
        </p:txBody>
      </p:sp>
    </p:spTree>
    <p:extLst>
      <p:ext uri="{BB962C8B-B14F-4D97-AF65-F5344CB8AC3E}">
        <p14:creationId xmlns:p14="http://schemas.microsoft.com/office/powerpoint/2010/main" val="270216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Layers of the Moon</a:t>
            </a:r>
          </a:p>
        </p:txBody>
      </p:sp>
      <p:sp>
        <p:nvSpPr>
          <p:cNvPr id="10243" name="Text Box 3"/>
          <p:cNvSpPr txBox="1">
            <a:spLocks noChangeArrowheads="1"/>
          </p:cNvSpPr>
          <p:nvPr/>
        </p:nvSpPr>
        <p:spPr bwMode="auto">
          <a:xfrm>
            <a:off x="413656" y="2842446"/>
            <a:ext cx="5453744"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l">
              <a:spcBef>
                <a:spcPct val="50000"/>
              </a:spcBef>
              <a:buFont typeface="Arial" panose="020B0604020202020204" pitchFamily="34" charset="0"/>
              <a:buChar char="•"/>
            </a:pPr>
            <a:r>
              <a:rPr lang="en-US" altLang="en-US" sz="3600" dirty="0" smtClean="0"/>
              <a:t>Iron core</a:t>
            </a:r>
          </a:p>
          <a:p>
            <a:pPr marL="457200" indent="-457200" algn="l">
              <a:spcBef>
                <a:spcPct val="50000"/>
              </a:spcBef>
              <a:buFont typeface="Arial" panose="020B0604020202020204" pitchFamily="34" charset="0"/>
              <a:buChar char="•"/>
            </a:pPr>
            <a:r>
              <a:rPr lang="en-US" altLang="en-US" sz="3600" dirty="0" smtClean="0"/>
              <a:t>Partially </a:t>
            </a:r>
            <a:r>
              <a:rPr lang="en-US" altLang="en-US" sz="3600" dirty="0"/>
              <a:t>molten </a:t>
            </a:r>
            <a:r>
              <a:rPr lang="en-US" altLang="en-US" sz="3600" dirty="0" smtClean="0"/>
              <a:t>region</a:t>
            </a:r>
          </a:p>
          <a:p>
            <a:pPr marL="457200" indent="-457200" algn="l">
              <a:spcBef>
                <a:spcPct val="50000"/>
              </a:spcBef>
              <a:buFont typeface="Arial" panose="020B0604020202020204" pitchFamily="34" charset="0"/>
              <a:buChar char="•"/>
            </a:pPr>
            <a:r>
              <a:rPr lang="en-US" altLang="en-US" sz="3600" dirty="0" smtClean="0"/>
              <a:t>Rigid lithosphere</a:t>
            </a:r>
          </a:p>
          <a:p>
            <a:pPr marL="457200" indent="-457200" algn="l">
              <a:spcBef>
                <a:spcPct val="50000"/>
              </a:spcBef>
              <a:buFont typeface="Arial" panose="020B0604020202020204" pitchFamily="34" charset="0"/>
              <a:buChar char="•"/>
            </a:pPr>
            <a:r>
              <a:rPr lang="en-US" altLang="en-US" sz="3600" dirty="0" smtClean="0"/>
              <a:t>Crust</a:t>
            </a:r>
            <a:endParaRPr lang="en-US" altLang="en-US" sz="3600" dirty="0"/>
          </a:p>
        </p:txBody>
      </p:sp>
      <p:pic>
        <p:nvPicPr>
          <p:cNvPr id="4" name="Picture 1028" descr="http://www.enchantedlearning.com/mgifs/Mooninsi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743" y="2508969"/>
            <a:ext cx="5562600" cy="3494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3656" y="1456267"/>
            <a:ext cx="10842173" cy="1200329"/>
          </a:xfrm>
          <a:prstGeom prst="rect">
            <a:avLst/>
          </a:prstGeom>
          <a:noFill/>
        </p:spPr>
        <p:txBody>
          <a:bodyPr wrap="square" rtlCol="0">
            <a:spAutoFit/>
          </a:bodyPr>
          <a:lstStyle/>
          <a:p>
            <a:pPr>
              <a:spcBef>
                <a:spcPct val="50000"/>
              </a:spcBef>
            </a:pPr>
            <a:r>
              <a:rPr lang="en-US" altLang="en-US" sz="3600" dirty="0"/>
              <a:t>Layers of the Moon (from the middle going “up” to the surface) include:</a:t>
            </a:r>
          </a:p>
        </p:txBody>
      </p:sp>
    </p:spTree>
    <p:extLst>
      <p:ext uri="{BB962C8B-B14F-4D97-AF65-F5344CB8AC3E}">
        <p14:creationId xmlns:p14="http://schemas.microsoft.com/office/powerpoint/2010/main" val="55064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099" y="0"/>
            <a:ext cx="10131425" cy="1456267"/>
          </a:xfrm>
        </p:spPr>
        <p:txBody>
          <a:bodyPr>
            <a:normAutofit/>
          </a:bodyPr>
          <a:lstStyle/>
          <a:p>
            <a:r>
              <a:rPr lang="en-US" altLang="en-US" sz="4000" b="1" dirty="0">
                <a:latin typeface="Kristen ITC" panose="03050502040202030202" pitchFamily="66" charset="0"/>
              </a:rPr>
              <a:t>Lunar Maria</a:t>
            </a:r>
          </a:p>
        </p:txBody>
      </p:sp>
      <p:sp>
        <p:nvSpPr>
          <p:cNvPr id="48131" name="Text Box 3"/>
          <p:cNvSpPr txBox="1">
            <a:spLocks noChangeArrowheads="1"/>
          </p:cNvSpPr>
          <p:nvPr/>
        </p:nvSpPr>
        <p:spPr bwMode="auto">
          <a:xfrm>
            <a:off x="381000" y="1299944"/>
            <a:ext cx="11054443"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The dark areas of the Moon are great basins and level plains, formed when lava spewed up to the surface through the fractures made by earlier giant impacts</a:t>
            </a:r>
            <a:r>
              <a:rPr lang="en-US" altLang="en-US" sz="3200" dirty="0" smtClean="0"/>
              <a:t>.</a:t>
            </a:r>
            <a:endParaRPr lang="en-US" altLang="en-US" sz="2800" dirty="0" smtClean="0"/>
          </a:p>
          <a:p>
            <a:pPr algn="l">
              <a:spcBef>
                <a:spcPct val="50000"/>
              </a:spcBef>
            </a:pPr>
            <a:endParaRPr lang="en-US" altLang="en-US" sz="2800" dirty="0"/>
          </a:p>
        </p:txBody>
      </p:sp>
      <p:pic>
        <p:nvPicPr>
          <p:cNvPr id="6" name="Picture 1029" descr="http://faculty.erau.edu/ericksol/courses/sp110/images/moon_full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542" y="2743199"/>
            <a:ext cx="3902733" cy="3902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857" y="3287485"/>
            <a:ext cx="5987143" cy="2554545"/>
          </a:xfrm>
          <a:prstGeom prst="rect">
            <a:avLst/>
          </a:prstGeom>
          <a:noFill/>
        </p:spPr>
        <p:txBody>
          <a:bodyPr wrap="square" rtlCol="0">
            <a:spAutoFit/>
          </a:bodyPr>
          <a:lstStyle/>
          <a:p>
            <a:pPr>
              <a:spcBef>
                <a:spcPct val="50000"/>
              </a:spcBef>
            </a:pPr>
            <a:r>
              <a:rPr lang="en-US" altLang="en-US" sz="3200" dirty="0"/>
              <a:t>Scientists studying the moon rocks have determined that the </a:t>
            </a:r>
            <a:r>
              <a:rPr lang="en-US" altLang="en-US" sz="3200" b="1" u="sng" dirty="0">
                <a:solidFill>
                  <a:srgbClr val="FFFF00"/>
                </a:solidFill>
              </a:rPr>
              <a:t>mare basalts</a:t>
            </a:r>
            <a:r>
              <a:rPr lang="en-US" altLang="en-US" sz="3200" dirty="0"/>
              <a:t> are the </a:t>
            </a:r>
            <a:r>
              <a:rPr lang="en-US" altLang="en-US" sz="3200" b="1" u="sng" dirty="0">
                <a:solidFill>
                  <a:srgbClr val="FFFF00"/>
                </a:solidFill>
              </a:rPr>
              <a:t>youngest lunar rocks</a:t>
            </a:r>
            <a:r>
              <a:rPr lang="en-US" altLang="en-US" sz="3200" dirty="0"/>
              <a:t>, ranging in age from 3.1 – 3.8 billion years old.</a:t>
            </a:r>
          </a:p>
        </p:txBody>
      </p:sp>
    </p:spTree>
    <p:extLst>
      <p:ext uri="{BB962C8B-B14F-4D97-AF65-F5344CB8AC3E}">
        <p14:creationId xmlns:p14="http://schemas.microsoft.com/office/powerpoint/2010/main" val="209325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Maria</a:t>
            </a:r>
          </a:p>
        </p:txBody>
      </p:sp>
      <p:sp>
        <p:nvSpPr>
          <p:cNvPr id="50179" name="Text Box 1027"/>
          <p:cNvSpPr txBox="1">
            <a:spLocks noChangeArrowheads="1"/>
          </p:cNvSpPr>
          <p:nvPr/>
        </p:nvSpPr>
        <p:spPr bwMode="auto">
          <a:xfrm>
            <a:off x="500741" y="1360715"/>
            <a:ext cx="108095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dirty="0" smtClean="0"/>
              <a:t>The moon’s </a:t>
            </a:r>
            <a:r>
              <a:rPr lang="en-US" altLang="en-US" sz="3600" dirty="0"/>
              <a:t>gravity </a:t>
            </a:r>
            <a:r>
              <a:rPr lang="en-US" altLang="en-US" sz="3600" dirty="0" smtClean="0"/>
              <a:t>is greater </a:t>
            </a:r>
            <a:r>
              <a:rPr lang="en-US" altLang="en-US" sz="3600" dirty="0"/>
              <a:t>over some of the more circular </a:t>
            </a:r>
            <a:r>
              <a:rPr lang="en-US" altLang="en-US" sz="3600" dirty="0" err="1"/>
              <a:t>maria</a:t>
            </a:r>
            <a:r>
              <a:rPr lang="en-US" altLang="en-US" sz="3600" dirty="0"/>
              <a:t>.</a:t>
            </a:r>
          </a:p>
          <a:p>
            <a:pPr algn="l">
              <a:spcBef>
                <a:spcPct val="50000"/>
              </a:spcBef>
            </a:pPr>
            <a:r>
              <a:rPr lang="en-US" altLang="en-US" sz="3600" dirty="0"/>
              <a:t>Higher gravity readings indicate </a:t>
            </a:r>
            <a:r>
              <a:rPr lang="en-US" altLang="en-US" sz="3600" dirty="0" smtClean="0"/>
              <a:t>the </a:t>
            </a:r>
            <a:r>
              <a:rPr lang="en-US" altLang="en-US" sz="3600" dirty="0"/>
              <a:t>material beneath the surface has a different density </a:t>
            </a:r>
            <a:r>
              <a:rPr lang="en-US" altLang="en-US" sz="3600" dirty="0" smtClean="0"/>
              <a:t>than the </a:t>
            </a:r>
            <a:r>
              <a:rPr lang="en-US" altLang="en-US" sz="3600" dirty="0"/>
              <a:t>surrounding rock.</a:t>
            </a:r>
          </a:p>
          <a:p>
            <a:pPr algn="l">
              <a:spcBef>
                <a:spcPct val="50000"/>
              </a:spcBef>
            </a:pPr>
            <a:r>
              <a:rPr lang="en-US" altLang="en-US" sz="3600" dirty="0"/>
              <a:t>These </a:t>
            </a:r>
            <a:r>
              <a:rPr lang="en-US" altLang="en-US" sz="3600" b="1" u="sng" dirty="0">
                <a:solidFill>
                  <a:srgbClr val="FFFF00"/>
                </a:solidFill>
              </a:rPr>
              <a:t>areas of higher gravity </a:t>
            </a:r>
            <a:r>
              <a:rPr lang="en-US" altLang="en-US" sz="3600" dirty="0"/>
              <a:t>are called </a:t>
            </a:r>
            <a:r>
              <a:rPr lang="en-US" altLang="en-US" sz="3600" b="1" u="sng" dirty="0" err="1">
                <a:solidFill>
                  <a:srgbClr val="FFFF00"/>
                </a:solidFill>
              </a:rPr>
              <a:t>mascons</a:t>
            </a:r>
            <a:r>
              <a:rPr lang="en-US" altLang="en-US" sz="3600" dirty="0"/>
              <a:t>, short for “mass concentrations.”</a:t>
            </a:r>
          </a:p>
        </p:txBody>
      </p:sp>
    </p:spTree>
    <p:extLst>
      <p:ext uri="{BB962C8B-B14F-4D97-AF65-F5344CB8AC3E}">
        <p14:creationId xmlns:p14="http://schemas.microsoft.com/office/powerpoint/2010/main" val="132529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
            <a:ext cx="7772400" cy="1404257"/>
          </a:xfrm>
        </p:spPr>
        <p:txBody>
          <a:bodyPr>
            <a:normAutofit/>
          </a:bodyPr>
          <a:lstStyle/>
          <a:p>
            <a:r>
              <a:rPr lang="en-US" altLang="en-US" sz="4000" b="1" dirty="0">
                <a:latin typeface="Kristen ITC" panose="03050502040202030202" pitchFamily="66" charset="0"/>
              </a:rPr>
              <a:t>Lunar Maria</a:t>
            </a:r>
          </a:p>
        </p:txBody>
      </p:sp>
      <p:sp>
        <p:nvSpPr>
          <p:cNvPr id="13315" name="Text Box 3"/>
          <p:cNvSpPr txBox="1">
            <a:spLocks noChangeArrowheads="1"/>
          </p:cNvSpPr>
          <p:nvPr/>
        </p:nvSpPr>
        <p:spPr bwMode="auto">
          <a:xfrm>
            <a:off x="337458" y="1523999"/>
            <a:ext cx="59436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err="1" smtClean="0">
                <a:solidFill>
                  <a:srgbClr val="FFFF00"/>
                </a:solidFill>
              </a:rPr>
              <a:t>Rilles</a:t>
            </a:r>
            <a:r>
              <a:rPr lang="en-US" altLang="en-US" sz="3200" dirty="0" smtClean="0">
                <a:solidFill>
                  <a:srgbClr val="FFFF00"/>
                </a:solidFill>
              </a:rPr>
              <a:t> </a:t>
            </a:r>
            <a:r>
              <a:rPr lang="en-US" altLang="en-US" sz="3200" dirty="0"/>
              <a:t>are trench-like valleys running through </a:t>
            </a:r>
            <a:r>
              <a:rPr lang="en-US" altLang="en-US" sz="3200" dirty="0" err="1"/>
              <a:t>maria</a:t>
            </a:r>
            <a:r>
              <a:rPr lang="en-US" altLang="en-US" sz="3200" dirty="0"/>
              <a:t> bedrock.</a:t>
            </a:r>
          </a:p>
          <a:p>
            <a:pPr algn="l">
              <a:spcBef>
                <a:spcPct val="50000"/>
              </a:spcBef>
            </a:pPr>
            <a:r>
              <a:rPr lang="en-US" altLang="en-US" sz="3200" dirty="0"/>
              <a:t>They may have formed when a river of molten lava flowed along the surface.  After a hard crust formed over the river, the molten lava drained away, leaving a hollow tunnel, the roof of which later caved in.</a:t>
            </a:r>
          </a:p>
        </p:txBody>
      </p:sp>
      <p:pic>
        <p:nvPicPr>
          <p:cNvPr id="13317" name="Picture 5" descr="FIGURE 190 [below].-Pictured here is a lunar sinuous rille located in the eastern part of Mare Serenita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399" y="2069446"/>
            <a:ext cx="5376797"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25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Highlands</a:t>
            </a:r>
          </a:p>
        </p:txBody>
      </p:sp>
      <p:sp>
        <p:nvSpPr>
          <p:cNvPr id="14339" name="Text Box 3"/>
          <p:cNvSpPr txBox="1">
            <a:spLocks noChangeArrowheads="1"/>
          </p:cNvSpPr>
          <p:nvPr/>
        </p:nvSpPr>
        <p:spPr bwMode="auto">
          <a:xfrm>
            <a:off x="609600" y="1306512"/>
            <a:ext cx="111360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The </a:t>
            </a:r>
            <a:r>
              <a:rPr lang="en-US" altLang="en-US" sz="3200" b="1" u="sng" dirty="0">
                <a:solidFill>
                  <a:srgbClr val="FFFF00"/>
                </a:solidFill>
              </a:rPr>
              <a:t>lunar highlands </a:t>
            </a:r>
            <a:r>
              <a:rPr lang="en-US" altLang="en-US" sz="3200" dirty="0"/>
              <a:t>appear brighter than </a:t>
            </a:r>
            <a:r>
              <a:rPr lang="en-US" altLang="en-US" sz="3200" dirty="0" err="1"/>
              <a:t>maria</a:t>
            </a:r>
            <a:r>
              <a:rPr lang="en-US" altLang="en-US" sz="3200" dirty="0"/>
              <a:t> because their rocks are lighter in </a:t>
            </a:r>
            <a:r>
              <a:rPr lang="en-US" altLang="en-US" sz="3200" b="1" u="sng" dirty="0">
                <a:solidFill>
                  <a:srgbClr val="FFFF00"/>
                </a:solidFill>
              </a:rPr>
              <a:t>color</a:t>
            </a:r>
            <a:r>
              <a:rPr lang="en-US" altLang="en-US" sz="3200" dirty="0"/>
              <a:t> and </a:t>
            </a:r>
            <a:r>
              <a:rPr lang="en-US" altLang="en-US" sz="3200" b="1" u="sng" dirty="0">
                <a:solidFill>
                  <a:srgbClr val="FFFF00"/>
                </a:solidFill>
              </a:rPr>
              <a:t>reflect more sunlight</a:t>
            </a:r>
            <a:r>
              <a:rPr lang="en-US" altLang="en-US" sz="3200" dirty="0"/>
              <a:t>.  Within the lunar highlands are a few mountain ranges and many craters.</a:t>
            </a:r>
          </a:p>
          <a:p>
            <a:pPr algn="l">
              <a:spcBef>
                <a:spcPct val="50000"/>
              </a:spcBef>
            </a:pPr>
            <a:r>
              <a:rPr lang="en-US" altLang="en-US" sz="3200" dirty="0"/>
              <a:t>Most lunar mountain ranges lie at the edges of </a:t>
            </a:r>
            <a:r>
              <a:rPr lang="en-US" altLang="en-US" sz="3200" dirty="0" err="1"/>
              <a:t>maria</a:t>
            </a:r>
            <a:r>
              <a:rPr lang="en-US" altLang="en-US" sz="3200" dirty="0"/>
              <a:t>.  </a:t>
            </a:r>
          </a:p>
        </p:txBody>
      </p:sp>
      <p:graphicFrame>
        <p:nvGraphicFramePr>
          <p:cNvPr id="14340" name="Object 4"/>
          <p:cNvGraphicFramePr>
            <a:graphicFrameLocks noChangeAspect="1"/>
          </p:cNvGraphicFramePr>
          <p:nvPr>
            <p:extLst>
              <p:ext uri="{D42A27DB-BD31-4B8C-83A1-F6EECF244321}">
                <p14:modId xmlns:p14="http://schemas.microsoft.com/office/powerpoint/2010/main" val="1065336991"/>
              </p:ext>
            </p:extLst>
          </p:nvPr>
        </p:nvGraphicFramePr>
        <p:xfrm>
          <a:off x="2525486" y="3761932"/>
          <a:ext cx="5856514" cy="2964306"/>
        </p:xfrm>
        <a:graphic>
          <a:graphicData uri="http://schemas.openxmlformats.org/presentationml/2006/ole">
            <mc:AlternateContent xmlns:mc="http://schemas.openxmlformats.org/markup-compatibility/2006">
              <mc:Choice xmlns:v="urn:schemas-microsoft-com:vml" Requires="v">
                <p:oleObj spid="_x0000_s4121" name="Bitmap Image" r:id="rId3" imgW="3086531" imgH="1561905" progId="Paint.Picture">
                  <p:embed/>
                </p:oleObj>
              </mc:Choice>
              <mc:Fallback>
                <p:oleObj name="Bitmap Image" r:id="rId3" imgW="3086531" imgH="15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486" y="3761932"/>
                        <a:ext cx="5856514" cy="296430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577376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Highlands</a:t>
            </a:r>
          </a:p>
        </p:txBody>
      </p:sp>
      <p:sp>
        <p:nvSpPr>
          <p:cNvPr id="15363" name="Text Box 3"/>
          <p:cNvSpPr txBox="1">
            <a:spLocks noChangeArrowheads="1"/>
          </p:cNvSpPr>
          <p:nvPr/>
        </p:nvSpPr>
        <p:spPr bwMode="auto">
          <a:xfrm>
            <a:off x="609600" y="1371601"/>
            <a:ext cx="112122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Two types of rock have been retrieved from the lunar highlands:</a:t>
            </a:r>
          </a:p>
          <a:p>
            <a:pPr algn="l">
              <a:spcBef>
                <a:spcPct val="50000"/>
              </a:spcBef>
              <a:buFontTx/>
              <a:buChar char="•"/>
            </a:pPr>
            <a:r>
              <a:rPr lang="en-US" altLang="en-US" sz="3200" dirty="0"/>
              <a:t> A light-colored, coarsely crystalline igneous rock similar in composition to gabbro.  Scientists think that this what makes up all the Moon’s solid crust, except in areas where mare basalts cover it.</a:t>
            </a:r>
          </a:p>
          <a:p>
            <a:pPr algn="l">
              <a:spcBef>
                <a:spcPct val="50000"/>
              </a:spcBef>
              <a:buFontTx/>
              <a:buChar char="•"/>
            </a:pPr>
            <a:r>
              <a:rPr lang="en-US" altLang="en-US" sz="3200" dirty="0"/>
              <a:t> </a:t>
            </a:r>
            <a:r>
              <a:rPr lang="en-US" altLang="en-US" sz="3200" b="1" u="sng" dirty="0" err="1">
                <a:solidFill>
                  <a:srgbClr val="FFFF00"/>
                </a:solidFill>
              </a:rPr>
              <a:t>Breccias</a:t>
            </a:r>
            <a:r>
              <a:rPr lang="en-US" altLang="en-US" sz="3200" dirty="0">
                <a:solidFill>
                  <a:srgbClr val="FFFF00"/>
                </a:solidFill>
              </a:rPr>
              <a:t> </a:t>
            </a:r>
            <a:r>
              <a:rPr lang="en-US" altLang="en-US" sz="3200" dirty="0"/>
              <a:t>made of angular fragments cemented together with fine material.  Scientists think these rocks were </a:t>
            </a:r>
            <a:r>
              <a:rPr lang="en-US" altLang="en-US" sz="3200" b="1" u="sng" dirty="0">
                <a:solidFill>
                  <a:srgbClr val="FFFF00"/>
                </a:solidFill>
              </a:rPr>
              <a:t>formed by meteoroid impacts</a:t>
            </a:r>
            <a:r>
              <a:rPr lang="en-US" altLang="en-US" sz="3200" dirty="0"/>
              <a:t> that melted the rocks together.</a:t>
            </a:r>
          </a:p>
        </p:txBody>
      </p:sp>
    </p:spTree>
    <p:extLst>
      <p:ext uri="{BB962C8B-B14F-4D97-AF65-F5344CB8AC3E}">
        <p14:creationId xmlns:p14="http://schemas.microsoft.com/office/powerpoint/2010/main" val="804387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0" y="0"/>
            <a:ext cx="7772400" cy="1143000"/>
          </a:xfrm>
        </p:spPr>
        <p:txBody>
          <a:bodyPr>
            <a:normAutofit/>
          </a:bodyPr>
          <a:lstStyle/>
          <a:p>
            <a:r>
              <a:rPr lang="en-US" altLang="en-US" sz="4000" b="1" dirty="0">
                <a:latin typeface="Kristen ITC" panose="03050502040202030202" pitchFamily="66" charset="0"/>
              </a:rPr>
              <a:t>Lunar Highlands</a:t>
            </a:r>
          </a:p>
        </p:txBody>
      </p:sp>
      <p:sp>
        <p:nvSpPr>
          <p:cNvPr id="70659" name="Text Box 1027"/>
          <p:cNvSpPr txBox="1">
            <a:spLocks noChangeArrowheads="1"/>
          </p:cNvSpPr>
          <p:nvPr/>
        </p:nvSpPr>
        <p:spPr bwMode="auto">
          <a:xfrm>
            <a:off x="500741" y="1317172"/>
            <a:ext cx="7162802"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Most highland rock specimens are between 4.0 and 4.3 billion years old.  Some specimens collected by the </a:t>
            </a:r>
            <a:r>
              <a:rPr lang="en-US" altLang="en-US" sz="3200" i="1" dirty="0"/>
              <a:t>Apollo 17</a:t>
            </a:r>
            <a:r>
              <a:rPr lang="en-US" altLang="en-US" sz="3200" dirty="0"/>
              <a:t> mission, have been dated at between 4.2 and 4.5 billion years, nearly the age the Moon itself is thought to be.</a:t>
            </a:r>
          </a:p>
          <a:p>
            <a:pPr algn="l">
              <a:spcBef>
                <a:spcPct val="50000"/>
              </a:spcBef>
            </a:pPr>
            <a:r>
              <a:rPr lang="en-US" altLang="en-US" sz="3200" dirty="0"/>
              <a:t>This correspondence in age </a:t>
            </a:r>
            <a:r>
              <a:rPr lang="en-US" altLang="en-US" sz="3200" b="1" u="sng" dirty="0">
                <a:solidFill>
                  <a:srgbClr val="FFFF00"/>
                </a:solidFill>
              </a:rPr>
              <a:t>supports</a:t>
            </a:r>
            <a:r>
              <a:rPr lang="en-US" altLang="en-US" sz="3200" dirty="0">
                <a:solidFill>
                  <a:srgbClr val="FFFF00"/>
                </a:solidFill>
              </a:rPr>
              <a:t> </a:t>
            </a:r>
            <a:r>
              <a:rPr lang="en-US" altLang="en-US" sz="3200" dirty="0"/>
              <a:t>the </a:t>
            </a:r>
            <a:r>
              <a:rPr lang="en-US" altLang="en-US" sz="3200" b="1" u="sng" dirty="0">
                <a:solidFill>
                  <a:srgbClr val="FFFF00"/>
                </a:solidFill>
              </a:rPr>
              <a:t>hypothesis</a:t>
            </a:r>
            <a:r>
              <a:rPr lang="en-US" altLang="en-US" sz="3200" dirty="0">
                <a:solidFill>
                  <a:srgbClr val="FFFF00"/>
                </a:solidFill>
              </a:rPr>
              <a:t> </a:t>
            </a:r>
            <a:r>
              <a:rPr lang="en-US" altLang="en-US" sz="3200" dirty="0"/>
              <a:t>that the </a:t>
            </a:r>
            <a:r>
              <a:rPr lang="en-US" altLang="en-US" sz="3200" b="1" u="sng" dirty="0">
                <a:solidFill>
                  <a:srgbClr val="FFFF00"/>
                </a:solidFill>
              </a:rPr>
              <a:t>lunar highlands </a:t>
            </a:r>
            <a:r>
              <a:rPr lang="en-US" altLang="en-US" sz="3200" dirty="0"/>
              <a:t>are the </a:t>
            </a:r>
            <a:r>
              <a:rPr lang="en-US" altLang="en-US" sz="3200" b="1" u="sng" dirty="0">
                <a:solidFill>
                  <a:srgbClr val="FFFF00"/>
                </a:solidFill>
              </a:rPr>
              <a:t>original lunar crust</a:t>
            </a:r>
            <a:r>
              <a:rPr lang="en-US" altLang="en-US" sz="3200" dirty="0"/>
              <a:t>.</a:t>
            </a:r>
          </a:p>
        </p:txBody>
      </p:sp>
      <p:pic>
        <p:nvPicPr>
          <p:cNvPr id="70660" name="Picture 1028" descr="Moon roc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343" y="348343"/>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7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11990070" cy="1295400"/>
          </a:xfrm>
        </p:spPr>
        <p:txBody>
          <a:bodyPr>
            <a:noAutofit/>
          </a:bodyPr>
          <a:lstStyle/>
          <a:p>
            <a:r>
              <a:rPr lang="en-US" altLang="en-US" sz="4000" b="1" dirty="0"/>
              <a:t>Section 25.1: </a:t>
            </a:r>
            <a:r>
              <a:rPr lang="en-US" altLang="en-US" sz="4000" b="1" dirty="0" smtClean="0"/>
              <a:t/>
            </a:r>
            <a:br>
              <a:rPr lang="en-US" altLang="en-US" sz="4000" b="1" dirty="0" smtClean="0"/>
            </a:br>
            <a:r>
              <a:rPr lang="en-US" altLang="en-US" sz="4000" b="1" dirty="0" smtClean="0">
                <a:latin typeface="Kristen ITC" panose="03050502040202030202" pitchFamily="66" charset="0"/>
              </a:rPr>
              <a:t>Origin </a:t>
            </a:r>
            <a:r>
              <a:rPr lang="en-US" altLang="en-US" sz="4000" b="1" dirty="0">
                <a:latin typeface="Kristen ITC" panose="03050502040202030202" pitchFamily="66" charset="0"/>
              </a:rPr>
              <a:t>and Properties of the Moon</a:t>
            </a:r>
          </a:p>
        </p:txBody>
      </p:sp>
      <p:sp>
        <p:nvSpPr>
          <p:cNvPr id="3075" name="Text Box 3"/>
          <p:cNvSpPr txBox="1">
            <a:spLocks noChangeArrowheads="1"/>
          </p:cNvSpPr>
          <p:nvPr/>
        </p:nvSpPr>
        <p:spPr bwMode="auto">
          <a:xfrm>
            <a:off x="664029" y="1621973"/>
            <a:ext cx="9481457"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u="sng" dirty="0" smtClean="0"/>
              <a:t>Objectives</a:t>
            </a:r>
            <a:r>
              <a:rPr lang="en-US" altLang="en-US" sz="2800" dirty="0" smtClean="0"/>
              <a:t>:</a:t>
            </a:r>
            <a:endParaRPr lang="en-US" altLang="en-US" sz="2800" dirty="0"/>
          </a:p>
          <a:p>
            <a:pPr algn="l">
              <a:spcBef>
                <a:spcPct val="50000"/>
              </a:spcBef>
            </a:pPr>
            <a:r>
              <a:rPr lang="en-US" altLang="en-US" sz="2800" dirty="0" smtClean="0"/>
              <a:t>Explain current hypothesis regarding how the moon was formed</a:t>
            </a:r>
          </a:p>
          <a:p>
            <a:pPr algn="l">
              <a:spcBef>
                <a:spcPct val="50000"/>
              </a:spcBef>
            </a:pPr>
            <a:r>
              <a:rPr lang="en-US" altLang="en-US" sz="2800" dirty="0" smtClean="0"/>
              <a:t>Describe features and properties of the moon</a:t>
            </a:r>
            <a:endParaRPr lang="en-US" altLang="en-US" sz="2800" dirty="0"/>
          </a:p>
          <a:p>
            <a:pPr algn="l">
              <a:spcBef>
                <a:spcPct val="50000"/>
              </a:spcBef>
            </a:pPr>
            <a:r>
              <a:rPr lang="en-US" altLang="en-US" sz="2800" u="sng" dirty="0"/>
              <a:t>Key Vocabulary</a:t>
            </a:r>
            <a:r>
              <a:rPr lang="en-US" altLang="en-US" sz="2800" dirty="0"/>
              <a:t>:</a:t>
            </a:r>
          </a:p>
          <a:p>
            <a:pPr algn="l">
              <a:spcBef>
                <a:spcPct val="50000"/>
              </a:spcBef>
            </a:pPr>
            <a:r>
              <a:rPr lang="en-US" altLang="en-US" sz="2800" dirty="0"/>
              <a:t>* meteoroid				</a:t>
            </a:r>
            <a:r>
              <a:rPr lang="en-US" altLang="en-US" sz="2800" dirty="0" smtClean="0"/>
              <a:t>	* crater				* ray</a:t>
            </a:r>
            <a:endParaRPr lang="en-US" altLang="en-US" sz="2800" dirty="0"/>
          </a:p>
          <a:p>
            <a:pPr algn="l">
              <a:spcBef>
                <a:spcPct val="50000"/>
              </a:spcBef>
            </a:pPr>
            <a:r>
              <a:rPr lang="en-US" altLang="en-US" sz="2800" dirty="0"/>
              <a:t>* micrometeoroid			* </a:t>
            </a:r>
            <a:r>
              <a:rPr lang="en-US" altLang="en-US" sz="2800" dirty="0" err="1" smtClean="0"/>
              <a:t>mascons</a:t>
            </a:r>
            <a:r>
              <a:rPr lang="en-US" altLang="en-US" sz="2800" dirty="0" smtClean="0"/>
              <a:t>			* regolith</a:t>
            </a:r>
            <a:endParaRPr lang="en-US" altLang="en-US" sz="2800" dirty="0"/>
          </a:p>
          <a:p>
            <a:pPr algn="l">
              <a:spcBef>
                <a:spcPct val="50000"/>
              </a:spcBef>
            </a:pPr>
            <a:r>
              <a:rPr lang="en-US" altLang="en-US" sz="2800" dirty="0"/>
              <a:t>* </a:t>
            </a:r>
            <a:r>
              <a:rPr lang="en-US" altLang="en-US" sz="2800" dirty="0" err="1"/>
              <a:t>maria</a:t>
            </a:r>
            <a:r>
              <a:rPr lang="en-US" altLang="en-US" sz="2800" dirty="0"/>
              <a:t>				</a:t>
            </a:r>
            <a:r>
              <a:rPr lang="en-US" altLang="en-US" sz="2800" dirty="0" smtClean="0"/>
              <a:t>		* </a:t>
            </a:r>
            <a:r>
              <a:rPr lang="en-US" altLang="en-US" sz="2800" dirty="0" err="1" smtClean="0"/>
              <a:t>rille</a:t>
            </a:r>
            <a:endParaRPr lang="en-US" altLang="en-US" sz="2800" dirty="0"/>
          </a:p>
        </p:txBody>
      </p:sp>
    </p:spTree>
    <p:extLst>
      <p:ext uri="{BB962C8B-B14F-4D97-AF65-F5344CB8AC3E}">
        <p14:creationId xmlns:p14="http://schemas.microsoft.com/office/powerpoint/2010/main" val="286154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7772400" cy="990600"/>
          </a:xfrm>
        </p:spPr>
        <p:txBody>
          <a:bodyPr>
            <a:normAutofit fontScale="90000"/>
          </a:bodyPr>
          <a:lstStyle/>
          <a:p>
            <a:r>
              <a:rPr lang="en-US" altLang="en-US" sz="4000" b="1" dirty="0">
                <a:latin typeface="Kristen ITC" panose="03050502040202030202" pitchFamily="66" charset="0"/>
              </a:rPr>
              <a:t>Lunar Craters and Rays</a:t>
            </a:r>
          </a:p>
        </p:txBody>
      </p:sp>
      <p:sp>
        <p:nvSpPr>
          <p:cNvPr id="17411" name="Text Box 3"/>
          <p:cNvSpPr txBox="1">
            <a:spLocks noChangeArrowheads="1"/>
          </p:cNvSpPr>
          <p:nvPr/>
        </p:nvSpPr>
        <p:spPr bwMode="auto">
          <a:xfrm>
            <a:off x="555170" y="1230087"/>
            <a:ext cx="1111431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a:solidFill>
                  <a:srgbClr val="FFFF00"/>
                </a:solidFill>
              </a:rPr>
              <a:t>Lunar craters </a:t>
            </a:r>
            <a:r>
              <a:rPr lang="en-US" altLang="en-US" sz="3200" dirty="0"/>
              <a:t>are </a:t>
            </a:r>
            <a:r>
              <a:rPr lang="en-US" altLang="en-US" sz="3200" b="1" u="sng" dirty="0">
                <a:solidFill>
                  <a:srgbClr val="FFFF00"/>
                </a:solidFill>
              </a:rPr>
              <a:t>circular hollows </a:t>
            </a:r>
            <a:r>
              <a:rPr lang="en-US" altLang="en-US" sz="3200" dirty="0"/>
              <a:t>on the Moon’s </a:t>
            </a:r>
            <a:r>
              <a:rPr lang="en-US" altLang="en-US" sz="3200" dirty="0" smtClean="0"/>
              <a:t>surface that form after </a:t>
            </a:r>
            <a:r>
              <a:rPr lang="en-US" altLang="en-US" sz="3200" dirty="0"/>
              <a:t>a meteoroid strikes.  The smallest craters are microscopic pits, while the largest is nearly 1100 km across.</a:t>
            </a:r>
          </a:p>
          <a:p>
            <a:pPr algn="l">
              <a:spcBef>
                <a:spcPct val="50000"/>
              </a:spcBef>
            </a:pPr>
            <a:r>
              <a:rPr lang="en-US" altLang="en-US" sz="3200" b="1" u="sng" dirty="0">
                <a:solidFill>
                  <a:srgbClr val="FFFF00"/>
                </a:solidFill>
              </a:rPr>
              <a:t>Crater rims </a:t>
            </a:r>
            <a:r>
              <a:rPr lang="en-US" altLang="en-US" sz="3200" dirty="0"/>
              <a:t>are rugged cliffs.  </a:t>
            </a:r>
            <a:endParaRPr lang="en-US" altLang="en-US" sz="3200" dirty="0" smtClean="0"/>
          </a:p>
          <a:p>
            <a:pPr algn="l">
              <a:spcBef>
                <a:spcPct val="50000"/>
              </a:spcBef>
            </a:pPr>
            <a:r>
              <a:rPr lang="en-US" altLang="en-US" sz="3200" dirty="0" smtClean="0"/>
              <a:t>The </a:t>
            </a:r>
            <a:r>
              <a:rPr lang="en-US" altLang="en-US" sz="3200" dirty="0"/>
              <a:t>rims may tower thousands of meters above the surrounding plains, and their floors may lie a thousand meters below the plains</a:t>
            </a:r>
            <a:r>
              <a:rPr lang="en-US" altLang="en-US" sz="3200" dirty="0" smtClean="0"/>
              <a:t>.</a:t>
            </a:r>
            <a:endParaRPr lang="en-US" altLang="en-US" sz="3200" dirty="0"/>
          </a:p>
        </p:txBody>
      </p:sp>
    </p:spTree>
    <p:extLst>
      <p:ext uri="{BB962C8B-B14F-4D97-AF65-F5344CB8AC3E}">
        <p14:creationId xmlns:p14="http://schemas.microsoft.com/office/powerpoint/2010/main" val="3990887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Craters and Rays</a:t>
            </a:r>
          </a:p>
        </p:txBody>
      </p:sp>
      <p:sp>
        <p:nvSpPr>
          <p:cNvPr id="52227" name="Text Box 3"/>
          <p:cNvSpPr txBox="1">
            <a:spLocks noChangeArrowheads="1"/>
          </p:cNvSpPr>
          <p:nvPr/>
        </p:nvSpPr>
        <p:spPr bwMode="auto">
          <a:xfrm>
            <a:off x="533400" y="1445934"/>
            <a:ext cx="1067888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smtClean="0">
                <a:solidFill>
                  <a:srgbClr val="FFFF00"/>
                </a:solidFill>
              </a:rPr>
              <a:t>Rays</a:t>
            </a:r>
            <a:r>
              <a:rPr lang="en-US" altLang="en-US" sz="3200" dirty="0" smtClean="0"/>
              <a:t> (bright streaks) </a:t>
            </a:r>
            <a:r>
              <a:rPr lang="en-US" altLang="en-US" sz="3200" dirty="0"/>
              <a:t>radiate from a number of craters.</a:t>
            </a:r>
          </a:p>
          <a:p>
            <a:pPr algn="l">
              <a:spcBef>
                <a:spcPct val="50000"/>
              </a:spcBef>
            </a:pPr>
            <a:r>
              <a:rPr lang="en-US" altLang="en-US" sz="3200" dirty="0" smtClean="0"/>
              <a:t>Scientists </a:t>
            </a:r>
            <a:r>
              <a:rPr lang="en-US" altLang="en-US" sz="3200" dirty="0"/>
              <a:t>believe that rays consist of shattered rock and dust that were splashed out by the meteoroids that formed the craters.</a:t>
            </a:r>
          </a:p>
        </p:txBody>
      </p:sp>
      <p:sp>
        <p:nvSpPr>
          <p:cNvPr id="52228" name="Rectangle 4"/>
          <p:cNvSpPr>
            <a:spLocks noChangeArrowheads="1"/>
          </p:cNvSpPr>
          <p:nvPr/>
        </p:nvSpPr>
        <p:spPr bwMode="auto">
          <a:xfrm>
            <a:off x="1524000" y="24923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52234" name="Picture 10" descr="http://www.u.arizona.edu/~justin/images/hubblepics/CraterCopernicusTheMo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143" y="3249935"/>
            <a:ext cx="4299857" cy="344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48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Soil</a:t>
            </a:r>
          </a:p>
        </p:txBody>
      </p:sp>
      <p:sp>
        <p:nvSpPr>
          <p:cNvPr id="18435" name="Text Box 3"/>
          <p:cNvSpPr txBox="1">
            <a:spLocks noChangeArrowheads="1"/>
          </p:cNvSpPr>
          <p:nvPr/>
        </p:nvSpPr>
        <p:spPr bwMode="auto">
          <a:xfrm>
            <a:off x="489856" y="1349828"/>
            <a:ext cx="10776857"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Lunar soil is not really soil.  Scientists prefer to call it </a:t>
            </a:r>
            <a:r>
              <a:rPr lang="en-US" altLang="en-US" sz="3200" b="1" u="sng" dirty="0">
                <a:solidFill>
                  <a:srgbClr val="FFFF00"/>
                </a:solidFill>
              </a:rPr>
              <a:t>regolith</a:t>
            </a:r>
            <a:r>
              <a:rPr lang="en-US" altLang="en-US" sz="3200" dirty="0"/>
              <a:t>, which means </a:t>
            </a:r>
            <a:r>
              <a:rPr lang="en-US" altLang="en-US" sz="3200" b="1" u="sng" dirty="0">
                <a:solidFill>
                  <a:srgbClr val="FFFF00"/>
                </a:solidFill>
              </a:rPr>
              <a:t>loose rock materials</a:t>
            </a:r>
            <a:r>
              <a:rPr lang="en-US" altLang="en-US" sz="3200" dirty="0"/>
              <a:t>.  Regolith is a grayish brown mixture of small rock pieces and fine particles that range in size from sand grains to fine dust</a:t>
            </a:r>
            <a:r>
              <a:rPr lang="en-US" altLang="en-US" sz="3200" dirty="0" smtClean="0"/>
              <a:t>.</a:t>
            </a:r>
            <a:endParaRPr lang="en-US" altLang="en-US" sz="3200" dirty="0"/>
          </a:p>
          <a:p>
            <a:pPr algn="l">
              <a:spcBef>
                <a:spcPct val="50000"/>
              </a:spcBef>
            </a:pPr>
            <a:r>
              <a:rPr lang="en-US" altLang="en-US" sz="3200" dirty="0"/>
              <a:t>Unlike Earth soil, regolith contains no water or organic material.  </a:t>
            </a:r>
          </a:p>
        </p:txBody>
      </p:sp>
      <p:pic>
        <p:nvPicPr>
          <p:cNvPr id="18437" name="Picture 5" descr="http://images.google.com/images?q=tbn:nG5g8NwarHcC:www.geol.umd.edu/pages/faculty/WALKER/GEOL212/212Topic2_files/image028.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462" y="4106825"/>
            <a:ext cx="4067423" cy="256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64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Lunar Soil</a:t>
            </a:r>
          </a:p>
        </p:txBody>
      </p:sp>
      <p:sp>
        <p:nvSpPr>
          <p:cNvPr id="53251" name="Text Box 1027"/>
          <p:cNvSpPr txBox="1">
            <a:spLocks noChangeArrowheads="1"/>
          </p:cNvSpPr>
          <p:nvPr/>
        </p:nvSpPr>
        <p:spPr bwMode="auto">
          <a:xfrm>
            <a:off x="620485" y="1456267"/>
            <a:ext cx="1101634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Regolith is formed by the smashing impact of meteoroids of all sizes.</a:t>
            </a:r>
          </a:p>
          <a:p>
            <a:pPr algn="l">
              <a:spcBef>
                <a:spcPct val="50000"/>
              </a:spcBef>
            </a:pPr>
            <a:r>
              <a:rPr lang="en-US" altLang="en-US" sz="3200" dirty="0"/>
              <a:t>When large meteoroids explode, they mix rock fragments over broad areas – this stirring of regolith is called gardening.</a:t>
            </a:r>
          </a:p>
          <a:p>
            <a:pPr algn="l">
              <a:spcBef>
                <a:spcPct val="50000"/>
              </a:spcBef>
            </a:pPr>
            <a:r>
              <a:rPr lang="en-US" altLang="en-US" sz="3200" dirty="0"/>
              <a:t>Regolith also contains tiny beads of glassy material which form from rock melted by high-speed meteoroid impacts.</a:t>
            </a:r>
          </a:p>
        </p:txBody>
      </p:sp>
    </p:spTree>
    <p:extLst>
      <p:ext uri="{BB962C8B-B14F-4D97-AF65-F5344CB8AC3E}">
        <p14:creationId xmlns:p14="http://schemas.microsoft.com/office/powerpoint/2010/main" val="3254088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Section 25.1 </a:t>
            </a:r>
            <a:r>
              <a:rPr lang="en-US" altLang="en-US" sz="4000" b="1" dirty="0" smtClean="0">
                <a:latin typeface="Kristen ITC" panose="03050502040202030202" pitchFamily="66" charset="0"/>
              </a:rPr>
              <a:t>review</a:t>
            </a:r>
            <a:endParaRPr lang="en-US" altLang="en-US" sz="4000" b="1" dirty="0">
              <a:latin typeface="Kristen ITC" panose="03050502040202030202" pitchFamily="66" charset="0"/>
            </a:endParaRPr>
          </a:p>
        </p:txBody>
      </p:sp>
      <p:sp>
        <p:nvSpPr>
          <p:cNvPr id="54275" name="Text Box 1027"/>
          <p:cNvSpPr txBox="1">
            <a:spLocks noChangeArrowheads="1"/>
          </p:cNvSpPr>
          <p:nvPr/>
        </p:nvSpPr>
        <p:spPr bwMode="auto">
          <a:xfrm>
            <a:off x="642257" y="1785257"/>
            <a:ext cx="1029788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l">
              <a:spcBef>
                <a:spcPct val="50000"/>
              </a:spcBef>
              <a:buAutoNum type="arabicPeriod"/>
            </a:pPr>
            <a:r>
              <a:rPr lang="en-US" altLang="en-US" sz="3200" dirty="0" smtClean="0"/>
              <a:t>According to the most widely accepted theory, what event led to the formation of the moon?</a:t>
            </a:r>
          </a:p>
          <a:p>
            <a:pPr marL="514350" indent="-514350" algn="l">
              <a:spcBef>
                <a:spcPct val="50000"/>
              </a:spcBef>
              <a:buAutoNum type="arabicPeriod"/>
            </a:pPr>
            <a:r>
              <a:rPr lang="en-US" altLang="en-US" sz="3200" dirty="0" smtClean="0"/>
              <a:t>What factors might affect the length of the rays formed after an impact?</a:t>
            </a:r>
          </a:p>
          <a:p>
            <a:pPr marL="514350" indent="-514350" algn="l">
              <a:spcBef>
                <a:spcPct val="50000"/>
              </a:spcBef>
              <a:buAutoNum type="arabicPeriod"/>
            </a:pPr>
            <a:r>
              <a:rPr lang="en-US" altLang="en-US" sz="3200" dirty="0" smtClean="0"/>
              <a:t>How does the size of the moon’s core support the impact theory of the moon’s formation?</a:t>
            </a:r>
          </a:p>
          <a:p>
            <a:pPr marL="514350" indent="-514350" algn="l">
              <a:spcBef>
                <a:spcPct val="50000"/>
              </a:spcBef>
              <a:buAutoNum type="arabicPeriod"/>
            </a:pPr>
            <a:r>
              <a:rPr lang="en-US" altLang="en-US" sz="3200" dirty="0" smtClean="0"/>
              <a:t>Compare and contrast the moon’s </a:t>
            </a:r>
            <a:r>
              <a:rPr lang="en-US" altLang="en-US" sz="3200" dirty="0" err="1" smtClean="0"/>
              <a:t>maria</a:t>
            </a:r>
            <a:r>
              <a:rPr lang="en-US" altLang="en-US" sz="3200" dirty="0" smtClean="0"/>
              <a:t> and highlands.</a:t>
            </a:r>
          </a:p>
          <a:p>
            <a:pPr marL="514350" indent="-514350" algn="l">
              <a:spcBef>
                <a:spcPct val="50000"/>
              </a:spcBef>
              <a:buAutoNum type="arabicPeriod"/>
            </a:pPr>
            <a:endParaRPr lang="en-US" altLang="en-US" sz="3200" dirty="0"/>
          </a:p>
        </p:txBody>
      </p:sp>
    </p:spTree>
    <p:extLst>
      <p:ext uri="{BB962C8B-B14F-4D97-AF65-F5344CB8AC3E}">
        <p14:creationId xmlns:p14="http://schemas.microsoft.com/office/powerpoint/2010/main" val="62626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7772400" cy="1295400"/>
          </a:xfrm>
        </p:spPr>
        <p:txBody>
          <a:bodyPr>
            <a:noAutofit/>
          </a:bodyPr>
          <a:lstStyle/>
          <a:p>
            <a:r>
              <a:rPr lang="en-US" altLang="en-US" sz="4000" b="1" dirty="0"/>
              <a:t>Section 25.2 </a:t>
            </a:r>
            <a:r>
              <a:rPr lang="en-US" altLang="en-US" sz="4000" b="1" dirty="0" smtClean="0"/>
              <a:t/>
            </a:r>
            <a:br>
              <a:rPr lang="en-US" altLang="en-US" sz="4000" b="1" dirty="0" smtClean="0"/>
            </a:br>
            <a:r>
              <a:rPr lang="en-US" altLang="en-US" sz="4000" b="1" dirty="0" smtClean="0">
                <a:latin typeface="Kristen ITC" panose="03050502040202030202" pitchFamily="66" charset="0"/>
              </a:rPr>
              <a:t>The </a:t>
            </a:r>
            <a:r>
              <a:rPr lang="en-US" altLang="en-US" sz="4000" b="1" dirty="0">
                <a:latin typeface="Kristen ITC" panose="03050502040202030202" pitchFamily="66" charset="0"/>
              </a:rPr>
              <a:t>Moon’s Motions</a:t>
            </a:r>
          </a:p>
        </p:txBody>
      </p:sp>
      <p:sp>
        <p:nvSpPr>
          <p:cNvPr id="55299" name="Text Box 3"/>
          <p:cNvSpPr txBox="1">
            <a:spLocks noChangeArrowheads="1"/>
          </p:cNvSpPr>
          <p:nvPr/>
        </p:nvSpPr>
        <p:spPr bwMode="auto">
          <a:xfrm>
            <a:off x="337456" y="1676401"/>
            <a:ext cx="11560629"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2800" u="sng" dirty="0" smtClean="0"/>
              <a:t>Objectives</a:t>
            </a:r>
            <a:r>
              <a:rPr lang="en-US" altLang="en-US" sz="2800" dirty="0" smtClean="0"/>
              <a:t>:</a:t>
            </a:r>
            <a:endParaRPr lang="en-US" altLang="en-US" sz="2800" dirty="0"/>
          </a:p>
          <a:p>
            <a:pPr marL="457200" indent="-457200" algn="l">
              <a:spcBef>
                <a:spcPts val="1200"/>
              </a:spcBef>
              <a:buFont typeface="Arial" panose="020B0604020202020204" pitchFamily="34" charset="0"/>
              <a:buChar char="•"/>
            </a:pPr>
            <a:r>
              <a:rPr lang="en-US" altLang="en-US" sz="2800" dirty="0" smtClean="0"/>
              <a:t>Describe the motions of the moon.</a:t>
            </a:r>
          </a:p>
          <a:p>
            <a:pPr marL="457200" indent="-457200" algn="l">
              <a:spcBef>
                <a:spcPts val="1200"/>
              </a:spcBef>
              <a:buFont typeface="Arial" panose="020B0604020202020204" pitchFamily="34" charset="0"/>
              <a:buChar char="•"/>
            </a:pPr>
            <a:r>
              <a:rPr lang="en-US" altLang="en-US" sz="2800" dirty="0" smtClean="0"/>
              <a:t>Explain the reason the moon goes through phases.</a:t>
            </a:r>
          </a:p>
          <a:p>
            <a:pPr marL="457200" indent="-457200" algn="l">
              <a:spcBef>
                <a:spcPts val="1200"/>
              </a:spcBef>
              <a:buFont typeface="Arial" panose="020B0604020202020204" pitchFamily="34" charset="0"/>
              <a:buChar char="•"/>
            </a:pPr>
            <a:r>
              <a:rPr lang="en-US" altLang="en-US" sz="2800" dirty="0" smtClean="0"/>
              <a:t>Analyze how the Earth-moon-sun geometry causes lunar and solar eclipses.</a:t>
            </a:r>
            <a:endParaRPr lang="en-US" altLang="en-US" sz="2800" dirty="0"/>
          </a:p>
          <a:p>
            <a:pPr algn="l">
              <a:spcBef>
                <a:spcPct val="50000"/>
              </a:spcBef>
            </a:pPr>
            <a:r>
              <a:rPr lang="en-US" altLang="en-US" sz="2800" u="sng" dirty="0"/>
              <a:t>Key Vocabulary</a:t>
            </a:r>
            <a:r>
              <a:rPr lang="en-US" altLang="en-US" sz="2800" dirty="0"/>
              <a:t>:</a:t>
            </a:r>
          </a:p>
          <a:p>
            <a:pPr algn="l">
              <a:spcBef>
                <a:spcPct val="50000"/>
              </a:spcBef>
            </a:pPr>
            <a:r>
              <a:rPr lang="en-US" altLang="en-US" sz="2800" dirty="0"/>
              <a:t>* phases				</a:t>
            </a:r>
            <a:r>
              <a:rPr lang="en-US" altLang="en-US" sz="2800" dirty="0" smtClean="0"/>
              <a:t>	* waxing						* lunar eclipse</a:t>
            </a:r>
            <a:endParaRPr lang="en-US" altLang="en-US" sz="2800" dirty="0"/>
          </a:p>
          <a:p>
            <a:pPr algn="l">
              <a:spcBef>
                <a:spcPct val="50000"/>
              </a:spcBef>
            </a:pPr>
            <a:r>
              <a:rPr lang="en-US" altLang="en-US" sz="2800" dirty="0"/>
              <a:t>* waning				</a:t>
            </a:r>
            <a:r>
              <a:rPr lang="en-US" altLang="en-US" sz="2800" dirty="0" smtClean="0"/>
              <a:t>	* gibbous					* solar eclipse</a:t>
            </a:r>
            <a:endParaRPr lang="en-US" altLang="en-US" sz="2800" dirty="0"/>
          </a:p>
          <a:p>
            <a:pPr algn="l">
              <a:spcBef>
                <a:spcPct val="50000"/>
              </a:spcBef>
            </a:pPr>
            <a:r>
              <a:rPr lang="en-US" altLang="en-US" sz="2800" dirty="0"/>
              <a:t>* umbra				</a:t>
            </a:r>
            <a:r>
              <a:rPr lang="en-US" altLang="en-US" sz="2800" dirty="0" smtClean="0"/>
              <a:t>	* penumbra</a:t>
            </a:r>
            <a:endParaRPr lang="en-US" altLang="en-US" sz="2800" dirty="0"/>
          </a:p>
        </p:txBody>
      </p:sp>
    </p:spTree>
    <p:extLst>
      <p:ext uri="{BB962C8B-B14F-4D97-AF65-F5344CB8AC3E}">
        <p14:creationId xmlns:p14="http://schemas.microsoft.com/office/powerpoint/2010/main" val="1567070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0" y="76200"/>
            <a:ext cx="10131425" cy="1456267"/>
          </a:xfrm>
        </p:spPr>
        <p:txBody>
          <a:bodyPr>
            <a:normAutofit/>
          </a:bodyPr>
          <a:lstStyle/>
          <a:p>
            <a:r>
              <a:rPr lang="en-US" altLang="en-US" sz="4000" b="1" dirty="0">
                <a:latin typeface="Kristen ITC" panose="03050502040202030202" pitchFamily="66" charset="0"/>
              </a:rPr>
              <a:t>The Moon’s Motions</a:t>
            </a:r>
          </a:p>
        </p:txBody>
      </p:sp>
      <p:sp>
        <p:nvSpPr>
          <p:cNvPr id="56323" name="Text Box 1027"/>
          <p:cNvSpPr txBox="1">
            <a:spLocks noChangeArrowheads="1"/>
          </p:cNvSpPr>
          <p:nvPr/>
        </p:nvSpPr>
        <p:spPr bwMode="auto">
          <a:xfrm>
            <a:off x="740229" y="1532467"/>
            <a:ext cx="47244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800" dirty="0"/>
              <a:t>The Moon travels in a regular and predictable motion.</a:t>
            </a:r>
          </a:p>
          <a:p>
            <a:pPr algn="l">
              <a:spcBef>
                <a:spcPct val="50000"/>
              </a:spcBef>
            </a:pPr>
            <a:r>
              <a:rPr lang="en-US" altLang="en-US" sz="2800" dirty="0"/>
              <a:t>By keeping track of the Moon’s motion, astronomers can predict exactly when the Moon will pass between Earth and the sun, and exactly where the shadow of the Moon will fall upon the Earth.</a:t>
            </a:r>
          </a:p>
        </p:txBody>
      </p:sp>
      <p:graphicFrame>
        <p:nvGraphicFramePr>
          <p:cNvPr id="56326" name="Object 1030"/>
          <p:cNvGraphicFramePr>
            <a:graphicFrameLocks noChangeAspect="1"/>
          </p:cNvGraphicFramePr>
          <p:nvPr>
            <p:extLst>
              <p:ext uri="{D42A27DB-BD31-4B8C-83A1-F6EECF244321}">
                <p14:modId xmlns:p14="http://schemas.microsoft.com/office/powerpoint/2010/main" val="160454587"/>
              </p:ext>
            </p:extLst>
          </p:nvPr>
        </p:nvGraphicFramePr>
        <p:xfrm>
          <a:off x="6487885" y="1830916"/>
          <a:ext cx="3467100" cy="3552825"/>
        </p:xfrm>
        <a:graphic>
          <a:graphicData uri="http://schemas.openxmlformats.org/presentationml/2006/ole">
            <mc:AlternateContent xmlns:mc="http://schemas.openxmlformats.org/markup-compatibility/2006">
              <mc:Choice xmlns:v="urn:schemas-microsoft-com:vml" Requires="v">
                <p:oleObj spid="_x0000_s5144" name="Bitmap Image" r:id="rId4" imgW="3467584" imgH="3552381" progId="Paint.Picture">
                  <p:embed/>
                </p:oleObj>
              </mc:Choice>
              <mc:Fallback>
                <p:oleObj name="Bitmap Image" r:id="rId4" imgW="3467584" imgH="35523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7885" y="1830916"/>
                        <a:ext cx="3467100"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32373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76200"/>
            <a:ext cx="10131425" cy="1456267"/>
          </a:xfrm>
        </p:spPr>
        <p:txBody>
          <a:bodyPr>
            <a:normAutofit/>
          </a:bodyPr>
          <a:lstStyle/>
          <a:p>
            <a:r>
              <a:rPr lang="en-US" altLang="en-US" sz="4000" b="1" dirty="0">
                <a:latin typeface="Kristen ITC" panose="03050502040202030202" pitchFamily="66" charset="0"/>
              </a:rPr>
              <a:t>The Moon’s Orbit</a:t>
            </a:r>
          </a:p>
        </p:txBody>
      </p:sp>
      <p:sp>
        <p:nvSpPr>
          <p:cNvPr id="19459" name="Text Box 3"/>
          <p:cNvSpPr txBox="1">
            <a:spLocks noChangeArrowheads="1"/>
          </p:cNvSpPr>
          <p:nvPr/>
        </p:nvSpPr>
        <p:spPr bwMode="auto">
          <a:xfrm>
            <a:off x="555171" y="1404257"/>
            <a:ext cx="109728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buFontTx/>
              <a:buChar char="•"/>
            </a:pPr>
            <a:r>
              <a:rPr lang="en-US" altLang="en-US" dirty="0"/>
              <a:t> </a:t>
            </a:r>
            <a:r>
              <a:rPr lang="en-US" altLang="en-US" sz="2800" dirty="0"/>
              <a:t>The Moon </a:t>
            </a:r>
            <a:r>
              <a:rPr lang="en-US" altLang="en-US" sz="2800" b="1" u="sng" dirty="0">
                <a:solidFill>
                  <a:srgbClr val="FFFF00"/>
                </a:solidFill>
              </a:rPr>
              <a:t>rises in the east </a:t>
            </a:r>
            <a:r>
              <a:rPr lang="en-US" altLang="en-US" sz="2800" dirty="0"/>
              <a:t>and </a:t>
            </a:r>
            <a:r>
              <a:rPr lang="en-US" altLang="en-US" sz="2800" b="1" u="sng" dirty="0">
                <a:solidFill>
                  <a:srgbClr val="FFFF00"/>
                </a:solidFill>
              </a:rPr>
              <a:t>sets in the west</a:t>
            </a:r>
            <a:r>
              <a:rPr lang="en-US" altLang="en-US" sz="2800" dirty="0"/>
              <a:t>.  This motion is apparent – it’s really a result of Earth turning on its axis.</a:t>
            </a:r>
          </a:p>
          <a:p>
            <a:pPr algn="l">
              <a:spcBef>
                <a:spcPct val="50000"/>
              </a:spcBef>
              <a:buFontTx/>
              <a:buChar char="•"/>
            </a:pPr>
            <a:r>
              <a:rPr lang="en-US" altLang="en-US" sz="2800" dirty="0"/>
              <a:t> The Moon takes about </a:t>
            </a:r>
            <a:r>
              <a:rPr lang="en-US" altLang="en-US" sz="2800" b="1" u="sng" dirty="0">
                <a:solidFill>
                  <a:srgbClr val="FFFF00"/>
                </a:solidFill>
              </a:rPr>
              <a:t>27 1/3 days </a:t>
            </a:r>
            <a:r>
              <a:rPr lang="en-US" altLang="en-US" sz="2800" dirty="0"/>
              <a:t>to complete one orbit.</a:t>
            </a:r>
          </a:p>
          <a:p>
            <a:pPr algn="l">
              <a:spcBef>
                <a:spcPct val="50000"/>
              </a:spcBef>
              <a:buFontTx/>
              <a:buChar char="•"/>
            </a:pPr>
            <a:r>
              <a:rPr lang="en-US" altLang="en-US" sz="2800" dirty="0"/>
              <a:t> When the Moon is on the side of Earth opposite the Sun, it is seen mostly in the night sky.  When it is between Earth and the Sun, it is seen mostly in the daytime sky.</a:t>
            </a:r>
          </a:p>
          <a:p>
            <a:pPr algn="l">
              <a:spcBef>
                <a:spcPct val="50000"/>
              </a:spcBef>
              <a:buFontTx/>
              <a:buChar char="•"/>
            </a:pPr>
            <a:r>
              <a:rPr lang="en-US" altLang="en-US" sz="2800" dirty="0"/>
              <a:t> The Moon orbits in a different plane than Earth does.  This is important in determining how often eclipses occur.</a:t>
            </a:r>
          </a:p>
        </p:txBody>
      </p:sp>
    </p:spTree>
    <p:extLst>
      <p:ext uri="{BB962C8B-B14F-4D97-AF65-F5344CB8AC3E}">
        <p14:creationId xmlns:p14="http://schemas.microsoft.com/office/powerpoint/2010/main" val="1040583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The Moon’s Orbit</a:t>
            </a:r>
          </a:p>
        </p:txBody>
      </p:sp>
      <p:sp>
        <p:nvSpPr>
          <p:cNvPr id="20483" name="Text Box 3"/>
          <p:cNvSpPr txBox="1">
            <a:spLocks noChangeArrowheads="1"/>
          </p:cNvSpPr>
          <p:nvPr/>
        </p:nvSpPr>
        <p:spPr bwMode="auto">
          <a:xfrm>
            <a:off x="598713" y="1251858"/>
            <a:ext cx="1102722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The Moon rises above the horizon at different times each day or night.</a:t>
            </a:r>
          </a:p>
          <a:p>
            <a:pPr algn="l">
              <a:spcBef>
                <a:spcPct val="50000"/>
              </a:spcBef>
            </a:pPr>
            <a:r>
              <a:rPr lang="en-US" altLang="en-US" sz="3200" dirty="0"/>
              <a:t>This happens because every time Earth spins around once, the Moon moves about 13</a:t>
            </a:r>
            <a:r>
              <a:rPr lang="en-US" altLang="en-US" sz="3200" dirty="0">
                <a:cs typeface="Times New Roman" panose="02020603050405020304" pitchFamily="18" charset="0"/>
              </a:rPr>
              <a:t>°</a:t>
            </a:r>
            <a:r>
              <a:rPr lang="en-US" altLang="en-US" sz="3200" dirty="0"/>
              <a:t> eastward along its orbit.  Thus, Earth must rotate an extra 13</a:t>
            </a:r>
            <a:r>
              <a:rPr lang="en-US" altLang="en-US" sz="3200" dirty="0">
                <a:cs typeface="Times New Roman" panose="02020603050405020304" pitchFamily="18" charset="0"/>
              </a:rPr>
              <a:t>°</a:t>
            </a:r>
            <a:r>
              <a:rPr lang="en-US" altLang="en-US" sz="3200" dirty="0"/>
              <a:t> more each day for a point on its surface to be roughly under the Moon again.</a:t>
            </a:r>
          </a:p>
          <a:p>
            <a:pPr algn="l">
              <a:spcBef>
                <a:spcPct val="50000"/>
              </a:spcBef>
            </a:pPr>
            <a:r>
              <a:rPr lang="en-US" altLang="en-US" sz="3200" dirty="0"/>
              <a:t>Since Earth takes about 50 minutes to spin 13</a:t>
            </a:r>
            <a:r>
              <a:rPr lang="en-US" altLang="en-US" sz="3200" dirty="0">
                <a:cs typeface="Times New Roman" panose="02020603050405020304" pitchFamily="18" charset="0"/>
              </a:rPr>
              <a:t>°, the </a:t>
            </a:r>
            <a:r>
              <a:rPr lang="en-US" altLang="en-US" sz="3200" b="1" u="sng" dirty="0">
                <a:solidFill>
                  <a:srgbClr val="FFFF00"/>
                </a:solidFill>
                <a:cs typeface="Times New Roman" panose="02020603050405020304" pitchFamily="18" charset="0"/>
              </a:rPr>
              <a:t>Moon </a:t>
            </a:r>
            <a:r>
              <a:rPr lang="en-US" altLang="en-US" sz="3200" b="1" u="sng" dirty="0" smtClean="0">
                <a:solidFill>
                  <a:srgbClr val="FFFF00"/>
                </a:solidFill>
              </a:rPr>
              <a:t>rises and sets </a:t>
            </a:r>
            <a:r>
              <a:rPr lang="en-US" altLang="en-US" sz="3200" dirty="0"/>
              <a:t>about </a:t>
            </a:r>
            <a:r>
              <a:rPr lang="en-US" altLang="en-US" sz="3200" b="1" u="sng" dirty="0">
                <a:solidFill>
                  <a:srgbClr val="FFFF00"/>
                </a:solidFill>
              </a:rPr>
              <a:t>50 minutes later each </a:t>
            </a:r>
            <a:r>
              <a:rPr lang="en-US" altLang="en-US" sz="3200" b="1" u="sng" dirty="0" smtClean="0">
                <a:solidFill>
                  <a:srgbClr val="FFFF00"/>
                </a:solidFill>
              </a:rPr>
              <a:t>day</a:t>
            </a:r>
            <a:r>
              <a:rPr lang="en-US" altLang="en-US" sz="2800" dirty="0" smtClean="0"/>
              <a:t>.</a:t>
            </a:r>
            <a:endParaRPr lang="en-US" altLang="en-US" sz="2800" dirty="0"/>
          </a:p>
        </p:txBody>
      </p:sp>
    </p:spTree>
    <p:extLst>
      <p:ext uri="{BB962C8B-B14F-4D97-AF65-F5344CB8AC3E}">
        <p14:creationId xmlns:p14="http://schemas.microsoft.com/office/powerpoint/2010/main" val="1760295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The Moon’s Orbit</a:t>
            </a:r>
          </a:p>
        </p:txBody>
      </p:sp>
      <p:sp>
        <p:nvSpPr>
          <p:cNvPr id="21507" name="Text Box 3"/>
          <p:cNvSpPr txBox="1">
            <a:spLocks noChangeArrowheads="1"/>
          </p:cNvSpPr>
          <p:nvPr/>
        </p:nvSpPr>
        <p:spPr bwMode="auto">
          <a:xfrm>
            <a:off x="631370" y="1318684"/>
            <a:ext cx="1065711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The </a:t>
            </a:r>
            <a:r>
              <a:rPr lang="en-US" altLang="en-US" sz="3200" b="1" u="sng" dirty="0">
                <a:solidFill>
                  <a:srgbClr val="FFFF00"/>
                </a:solidFill>
              </a:rPr>
              <a:t>Moon’s orbit </a:t>
            </a:r>
            <a:r>
              <a:rPr lang="en-US" altLang="en-US" sz="3200" dirty="0"/>
              <a:t>around Earth is </a:t>
            </a:r>
            <a:r>
              <a:rPr lang="en-US" altLang="en-US" sz="3200" b="1" u="sng" dirty="0">
                <a:solidFill>
                  <a:srgbClr val="FFFF00"/>
                </a:solidFill>
              </a:rPr>
              <a:t>elliptical</a:t>
            </a:r>
            <a:r>
              <a:rPr lang="en-US" altLang="en-US" sz="3200" dirty="0"/>
              <a:t>.</a:t>
            </a:r>
          </a:p>
          <a:p>
            <a:pPr algn="l">
              <a:spcBef>
                <a:spcPct val="50000"/>
              </a:spcBef>
            </a:pPr>
            <a:r>
              <a:rPr lang="en-US" altLang="en-US" sz="3200" dirty="0"/>
              <a:t>The Moon’s average distance from Earth is about 384,000 km (or about 238,080 miles).</a:t>
            </a:r>
          </a:p>
          <a:p>
            <a:pPr algn="l">
              <a:spcBef>
                <a:spcPct val="50000"/>
              </a:spcBef>
            </a:pPr>
            <a:endParaRPr lang="en-US" altLang="en-US" sz="2800" dirty="0"/>
          </a:p>
          <a:p>
            <a:pPr algn="l">
              <a:spcBef>
                <a:spcPct val="50000"/>
              </a:spcBef>
            </a:pPr>
            <a:endParaRPr lang="en-US" altLang="en-US" sz="2800" dirty="0"/>
          </a:p>
          <a:p>
            <a:pPr algn="l">
              <a:spcBef>
                <a:spcPct val="50000"/>
              </a:spcBef>
            </a:pPr>
            <a:endParaRPr lang="en-US" altLang="en-US" sz="2800" dirty="0">
              <a:sym typeface="Wingdings" panose="05000000000000000000" pitchFamily="2" charset="2"/>
            </a:endParaRPr>
          </a:p>
        </p:txBody>
      </p:sp>
    </p:spTree>
    <p:extLst>
      <p:ext uri="{BB962C8B-B14F-4D97-AF65-F5344CB8AC3E}">
        <p14:creationId xmlns:p14="http://schemas.microsoft.com/office/powerpoint/2010/main" val="386367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10131425" cy="1456267"/>
          </a:xfrm>
        </p:spPr>
        <p:txBody>
          <a:bodyPr>
            <a:normAutofit/>
          </a:bodyPr>
          <a:lstStyle/>
          <a:p>
            <a:r>
              <a:rPr lang="en-US" altLang="en-US" sz="4000" b="1" cap="none" dirty="0">
                <a:latin typeface="Kristen ITC" panose="03050502040202030202" pitchFamily="66" charset="0"/>
              </a:rPr>
              <a:t>Origin of the Moon</a:t>
            </a:r>
          </a:p>
        </p:txBody>
      </p:sp>
      <p:sp>
        <p:nvSpPr>
          <p:cNvPr id="4099" name="Rectangle 3"/>
          <p:cNvSpPr>
            <a:spLocks noGrp="1" noChangeArrowheads="1"/>
          </p:cNvSpPr>
          <p:nvPr>
            <p:ph idx="1"/>
          </p:nvPr>
        </p:nvSpPr>
        <p:spPr>
          <a:xfrm>
            <a:off x="217716" y="2163838"/>
            <a:ext cx="10131425" cy="3649133"/>
          </a:xfrm>
        </p:spPr>
        <p:txBody>
          <a:bodyPr>
            <a:noAutofit/>
          </a:bodyPr>
          <a:lstStyle/>
          <a:p>
            <a:pPr marL="0" indent="0">
              <a:lnSpc>
                <a:spcPct val="90000"/>
              </a:lnSpc>
              <a:spcAft>
                <a:spcPts val="1200"/>
              </a:spcAft>
              <a:buNone/>
            </a:pPr>
            <a:r>
              <a:rPr lang="en-US" altLang="en-US" sz="3600" dirty="0" smtClean="0">
                <a:cs typeface="Times New Roman" panose="02020603050405020304" pitchFamily="18" charset="0"/>
              </a:rPr>
              <a:t>The </a:t>
            </a:r>
            <a:r>
              <a:rPr lang="en-US" altLang="en-US" sz="3600" dirty="0">
                <a:cs typeface="Times New Roman" panose="02020603050405020304" pitchFamily="18" charset="0"/>
              </a:rPr>
              <a:t>most widely accepted model for the origin of the moon is that when the solar system was forming, a body the size of Mars impacted Earth. The resulting debris was ejected into space, began orbiting around Earth, and eventually united to form the moon.</a:t>
            </a:r>
          </a:p>
          <a:p>
            <a:pPr marL="0" indent="0">
              <a:lnSpc>
                <a:spcPct val="90000"/>
              </a:lnSpc>
              <a:spcAft>
                <a:spcPts val="1200"/>
              </a:spcAft>
              <a:buNone/>
            </a:pPr>
            <a:endParaRPr lang="en-US" altLang="en-US" sz="3200" dirty="0"/>
          </a:p>
        </p:txBody>
      </p:sp>
      <p:graphicFrame>
        <p:nvGraphicFramePr>
          <p:cNvPr id="4103" name="Object 7"/>
          <p:cNvGraphicFramePr>
            <a:graphicFrameLocks noChangeAspect="1"/>
          </p:cNvGraphicFramePr>
          <p:nvPr>
            <p:extLst>
              <p:ext uri="{D42A27DB-BD31-4B8C-83A1-F6EECF244321}">
                <p14:modId xmlns:p14="http://schemas.microsoft.com/office/powerpoint/2010/main" val="393356220"/>
              </p:ext>
            </p:extLst>
          </p:nvPr>
        </p:nvGraphicFramePr>
        <p:xfrm>
          <a:off x="9448801" y="105193"/>
          <a:ext cx="2645228" cy="2295498"/>
        </p:xfrm>
        <a:graphic>
          <a:graphicData uri="http://schemas.openxmlformats.org/presentationml/2006/ole">
            <mc:AlternateContent xmlns:mc="http://schemas.openxmlformats.org/markup-compatibility/2006">
              <mc:Choice xmlns:v="urn:schemas-microsoft-com:vml" Requires="v">
                <p:oleObj spid="_x0000_s1049" name="Bitmap Image" r:id="rId3" imgW="3895238" imgH="3381847" progId="Paint.Picture">
                  <p:embed/>
                </p:oleObj>
              </mc:Choice>
              <mc:Fallback>
                <p:oleObj name="Bitmap Image" r:id="rId3" imgW="3895238" imgH="338184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1" y="105193"/>
                        <a:ext cx="2645228" cy="229549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02420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The Moon’s Orbit</a:t>
            </a:r>
          </a:p>
        </p:txBody>
      </p:sp>
      <p:sp>
        <p:nvSpPr>
          <p:cNvPr id="73732" name="Text Box 1028"/>
          <p:cNvSpPr txBox="1">
            <a:spLocks noChangeArrowheads="1"/>
          </p:cNvSpPr>
          <p:nvPr/>
        </p:nvSpPr>
        <p:spPr bwMode="auto">
          <a:xfrm>
            <a:off x="303212" y="1589316"/>
            <a:ext cx="9525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u="sng" dirty="0">
                <a:solidFill>
                  <a:srgbClr val="FFFF00"/>
                </a:solidFill>
                <a:sym typeface="Wingdings" panose="05000000000000000000" pitchFamily="2" charset="2"/>
              </a:rPr>
              <a:t>Perigee</a:t>
            </a:r>
            <a:r>
              <a:rPr lang="en-US" altLang="en-US" sz="3600" dirty="0">
                <a:solidFill>
                  <a:srgbClr val="FFFF00"/>
                </a:solidFill>
                <a:sym typeface="Wingdings" panose="05000000000000000000" pitchFamily="2" charset="2"/>
              </a:rPr>
              <a:t> </a:t>
            </a:r>
            <a:r>
              <a:rPr lang="en-US" altLang="en-US" sz="3600" dirty="0">
                <a:sym typeface="Wingdings" panose="05000000000000000000" pitchFamily="2" charset="2"/>
              </a:rPr>
              <a:t>– when the Moon is </a:t>
            </a:r>
            <a:r>
              <a:rPr lang="en-US" altLang="en-US" sz="3600" b="1" u="sng" dirty="0">
                <a:solidFill>
                  <a:srgbClr val="FFFF00"/>
                </a:solidFill>
                <a:sym typeface="Wingdings" panose="05000000000000000000" pitchFamily="2" charset="2"/>
              </a:rPr>
              <a:t>nearest</a:t>
            </a:r>
            <a:r>
              <a:rPr lang="en-US" altLang="en-US" sz="3600" dirty="0">
                <a:sym typeface="Wingdings" panose="05000000000000000000" pitchFamily="2" charset="2"/>
              </a:rPr>
              <a:t> to Earth.</a:t>
            </a:r>
          </a:p>
          <a:p>
            <a:pPr algn="l">
              <a:spcBef>
                <a:spcPct val="50000"/>
              </a:spcBef>
            </a:pPr>
            <a:r>
              <a:rPr lang="en-US" altLang="en-US" sz="3600" b="1" u="sng" dirty="0">
                <a:solidFill>
                  <a:srgbClr val="FFFF00"/>
                </a:solidFill>
                <a:sym typeface="Wingdings" panose="05000000000000000000" pitchFamily="2" charset="2"/>
              </a:rPr>
              <a:t>Apogee</a:t>
            </a:r>
            <a:r>
              <a:rPr lang="en-US" altLang="en-US" sz="3600" dirty="0">
                <a:solidFill>
                  <a:srgbClr val="FFFF00"/>
                </a:solidFill>
                <a:sym typeface="Wingdings" panose="05000000000000000000" pitchFamily="2" charset="2"/>
              </a:rPr>
              <a:t> </a:t>
            </a:r>
            <a:r>
              <a:rPr lang="en-US" altLang="en-US" sz="3600" dirty="0">
                <a:sym typeface="Wingdings" panose="05000000000000000000" pitchFamily="2" charset="2"/>
              </a:rPr>
              <a:t>– when the Moon is </a:t>
            </a:r>
            <a:r>
              <a:rPr lang="en-US" altLang="en-US" sz="3600" b="1" u="sng" dirty="0">
                <a:solidFill>
                  <a:srgbClr val="FFFF00"/>
                </a:solidFill>
                <a:sym typeface="Wingdings" panose="05000000000000000000" pitchFamily="2" charset="2"/>
              </a:rPr>
              <a:t>farthest</a:t>
            </a:r>
            <a:r>
              <a:rPr lang="en-US" altLang="en-US" sz="3600" dirty="0">
                <a:sym typeface="Wingdings" panose="05000000000000000000" pitchFamily="2" charset="2"/>
              </a:rPr>
              <a:t> from Earth.</a:t>
            </a:r>
            <a:endParaRPr lang="en-US" altLang="en-US" sz="3600" dirty="0"/>
          </a:p>
        </p:txBody>
      </p:sp>
      <p:pic>
        <p:nvPicPr>
          <p:cNvPr id="37890" name="Picture 2" descr="http://www.metahistory.org/images/moonorbi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920" y="3319031"/>
            <a:ext cx="5939681" cy="3266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746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0270"/>
            <a:ext cx="10131425" cy="1456267"/>
          </a:xfrm>
        </p:spPr>
        <p:txBody>
          <a:bodyPr>
            <a:normAutofit/>
          </a:bodyPr>
          <a:lstStyle/>
          <a:p>
            <a:r>
              <a:rPr lang="en-US" altLang="en-US" sz="4000" b="1" dirty="0">
                <a:latin typeface="Kristen ITC" panose="03050502040202030202" pitchFamily="66" charset="0"/>
              </a:rPr>
              <a:t>The Moon’s Phases</a:t>
            </a:r>
          </a:p>
        </p:txBody>
      </p:sp>
      <p:sp>
        <p:nvSpPr>
          <p:cNvPr id="22531" name="Text Box 3"/>
          <p:cNvSpPr txBox="1">
            <a:spLocks noChangeArrowheads="1"/>
          </p:cNvSpPr>
          <p:nvPr/>
        </p:nvSpPr>
        <p:spPr bwMode="auto">
          <a:xfrm>
            <a:off x="363083" y="1506537"/>
            <a:ext cx="11284631"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cs typeface="Times New Roman" panose="02020603050405020304" pitchFamily="18" charset="0"/>
              </a:rPr>
              <a:t>The phases of the moon are the progression of changes in the moon’s appearance during the month.</a:t>
            </a:r>
          </a:p>
          <a:p>
            <a:pPr algn="l">
              <a:spcBef>
                <a:spcPct val="50000"/>
              </a:spcBef>
            </a:pPr>
            <a:endParaRPr lang="en-US" altLang="en-US" sz="3600" dirty="0"/>
          </a:p>
          <a:p>
            <a:r>
              <a:rPr lang="en-US" altLang="en-US" sz="3600" dirty="0">
                <a:cs typeface="Times New Roman" panose="02020603050405020304" pitchFamily="18" charset="0"/>
              </a:rPr>
              <a:t>Lunar phases are a result of the </a:t>
            </a:r>
            <a:r>
              <a:rPr lang="en-US" altLang="en-US" sz="3600" b="1" u="sng" dirty="0">
                <a:solidFill>
                  <a:srgbClr val="FFFF00"/>
                </a:solidFill>
                <a:cs typeface="Times New Roman" panose="02020603050405020304" pitchFamily="18" charset="0"/>
              </a:rPr>
              <a:t>motion of the moon</a:t>
            </a:r>
            <a:r>
              <a:rPr lang="en-US" altLang="en-US" sz="3600" b="1" dirty="0">
                <a:solidFill>
                  <a:srgbClr val="FFFF00"/>
                </a:solidFill>
                <a:cs typeface="Times New Roman" panose="02020603050405020304" pitchFamily="18" charset="0"/>
              </a:rPr>
              <a:t> </a:t>
            </a:r>
            <a:r>
              <a:rPr lang="en-US" altLang="en-US" sz="3600" dirty="0">
                <a:cs typeface="Times New Roman" panose="02020603050405020304" pitchFamily="18" charset="0"/>
              </a:rPr>
              <a:t>and the </a:t>
            </a:r>
            <a:r>
              <a:rPr lang="en-US" altLang="en-US" sz="3600" b="1" u="sng" dirty="0">
                <a:solidFill>
                  <a:srgbClr val="FFFF00"/>
                </a:solidFill>
                <a:cs typeface="Times New Roman" panose="02020603050405020304" pitchFamily="18" charset="0"/>
              </a:rPr>
              <a:t>sunlight </a:t>
            </a:r>
            <a:r>
              <a:rPr lang="en-US" altLang="en-US" sz="3600" b="1" u="sng" dirty="0" smtClean="0">
                <a:solidFill>
                  <a:srgbClr val="FFFF00"/>
                </a:solidFill>
                <a:cs typeface="Times New Roman" panose="02020603050405020304" pitchFamily="18" charset="0"/>
              </a:rPr>
              <a:t>reflected</a:t>
            </a:r>
            <a:r>
              <a:rPr lang="en-US" altLang="en-US" sz="3600" b="1" dirty="0" smtClean="0">
                <a:solidFill>
                  <a:srgbClr val="FFFF00"/>
                </a:solidFill>
                <a:cs typeface="Times New Roman" panose="02020603050405020304" pitchFamily="18" charset="0"/>
              </a:rPr>
              <a:t> </a:t>
            </a:r>
            <a:r>
              <a:rPr lang="en-US" altLang="en-US" sz="3600" dirty="0">
                <a:cs typeface="Times New Roman" panose="02020603050405020304" pitchFamily="18" charset="0"/>
              </a:rPr>
              <a:t>from its surface.</a:t>
            </a:r>
          </a:p>
        </p:txBody>
      </p:sp>
    </p:spTree>
    <p:extLst>
      <p:ext uri="{BB962C8B-B14F-4D97-AF65-F5344CB8AC3E}">
        <p14:creationId xmlns:p14="http://schemas.microsoft.com/office/powerpoint/2010/main" val="235064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7772400" cy="990600"/>
          </a:xfrm>
        </p:spPr>
        <p:txBody>
          <a:bodyPr>
            <a:normAutofit/>
          </a:bodyPr>
          <a:lstStyle/>
          <a:p>
            <a:r>
              <a:rPr lang="en-US" altLang="en-US" sz="4000" b="1" dirty="0">
                <a:latin typeface="Kristen ITC" panose="03050502040202030202" pitchFamily="66" charset="0"/>
              </a:rPr>
              <a:t>The Moon’s Phases</a:t>
            </a:r>
          </a:p>
        </p:txBody>
      </p:sp>
      <p:sp>
        <p:nvSpPr>
          <p:cNvPr id="23555" name="Text Box 3"/>
          <p:cNvSpPr txBox="1">
            <a:spLocks noChangeArrowheads="1"/>
          </p:cNvSpPr>
          <p:nvPr/>
        </p:nvSpPr>
        <p:spPr bwMode="auto">
          <a:xfrm>
            <a:off x="544285" y="1132115"/>
            <a:ext cx="1092925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The </a:t>
            </a:r>
            <a:r>
              <a:rPr lang="en-US" altLang="en-US" sz="3200" b="1" u="sng" dirty="0">
                <a:solidFill>
                  <a:srgbClr val="FFFF00"/>
                </a:solidFill>
              </a:rPr>
              <a:t>sun lights </a:t>
            </a:r>
            <a:r>
              <a:rPr lang="en-US" altLang="en-US" sz="3200" dirty="0"/>
              <a:t>the half of the Moon that is </a:t>
            </a:r>
            <a:r>
              <a:rPr lang="en-US" altLang="en-US" sz="3200" b="1" u="sng" dirty="0">
                <a:solidFill>
                  <a:srgbClr val="FFFF00"/>
                </a:solidFill>
              </a:rPr>
              <a:t>facing it</a:t>
            </a:r>
            <a:r>
              <a:rPr lang="en-US" altLang="en-US" sz="3200" dirty="0"/>
              <a:t>.  We see changing amounts of the sunlit half.</a:t>
            </a:r>
          </a:p>
          <a:p>
            <a:pPr algn="l">
              <a:spcBef>
                <a:spcPct val="50000"/>
              </a:spcBef>
            </a:pPr>
            <a:r>
              <a:rPr lang="en-US" altLang="en-US" sz="3200" dirty="0"/>
              <a:t>From Earth, the face of the Moon changes from all dark (the “new moon”) to all light (the “full moon”), in about two weeks.  During this time the Moon is said to be </a:t>
            </a:r>
            <a:r>
              <a:rPr lang="en-US" altLang="en-US" sz="3200" b="1" u="sng" dirty="0">
                <a:solidFill>
                  <a:srgbClr val="FFFF00"/>
                </a:solidFill>
              </a:rPr>
              <a:t>waxing</a:t>
            </a:r>
            <a:r>
              <a:rPr lang="en-US" altLang="en-US" sz="3200" dirty="0">
                <a:solidFill>
                  <a:srgbClr val="FFFF00"/>
                </a:solidFill>
              </a:rPr>
              <a:t> </a:t>
            </a:r>
            <a:r>
              <a:rPr lang="en-US" altLang="en-US" sz="3200" dirty="0"/>
              <a:t>(showing more brightness).</a:t>
            </a:r>
          </a:p>
          <a:p>
            <a:pPr algn="l">
              <a:spcBef>
                <a:spcPct val="50000"/>
              </a:spcBef>
            </a:pPr>
            <a:r>
              <a:rPr lang="en-US" altLang="en-US" sz="3200" dirty="0"/>
              <a:t>During the next two weeks, the Moon gradually changes from all light (the “</a:t>
            </a:r>
            <a:r>
              <a:rPr lang="en-US" altLang="en-US" sz="3200" b="1" u="sng" dirty="0">
                <a:solidFill>
                  <a:srgbClr val="FFFF00"/>
                </a:solidFill>
              </a:rPr>
              <a:t>full moon</a:t>
            </a:r>
            <a:r>
              <a:rPr lang="en-US" altLang="en-US" sz="3200" dirty="0"/>
              <a:t>”) back to all dark (the “</a:t>
            </a:r>
            <a:r>
              <a:rPr lang="en-US" altLang="en-US" sz="3200" b="1" u="sng" dirty="0">
                <a:solidFill>
                  <a:srgbClr val="FFFF00"/>
                </a:solidFill>
              </a:rPr>
              <a:t>new moon</a:t>
            </a:r>
            <a:r>
              <a:rPr lang="en-US" altLang="en-US" sz="3200" dirty="0"/>
              <a:t>”).  During this time the Moon is said to be </a:t>
            </a:r>
            <a:r>
              <a:rPr lang="en-US" altLang="en-US" sz="3200" b="1" u="sng" dirty="0">
                <a:solidFill>
                  <a:srgbClr val="FFFF00"/>
                </a:solidFill>
              </a:rPr>
              <a:t>waning</a:t>
            </a:r>
            <a:r>
              <a:rPr lang="en-US" altLang="en-US" sz="3200" dirty="0">
                <a:solidFill>
                  <a:srgbClr val="FFFF00"/>
                </a:solidFill>
              </a:rPr>
              <a:t> </a:t>
            </a:r>
            <a:r>
              <a:rPr lang="en-US" altLang="en-US" sz="3200" dirty="0"/>
              <a:t>(showing more </a:t>
            </a:r>
            <a:r>
              <a:rPr lang="en-US" altLang="en-US" sz="3200" dirty="0" smtClean="0"/>
              <a:t>darkness, less light).</a:t>
            </a:r>
            <a:endParaRPr lang="en-US" altLang="en-US" sz="3200" dirty="0"/>
          </a:p>
        </p:txBody>
      </p:sp>
    </p:spTree>
    <p:extLst>
      <p:ext uri="{BB962C8B-B14F-4D97-AF65-F5344CB8AC3E}">
        <p14:creationId xmlns:p14="http://schemas.microsoft.com/office/powerpoint/2010/main" val="3279096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The Moon’s Phases</a:t>
            </a:r>
          </a:p>
        </p:txBody>
      </p:sp>
      <p:sp>
        <p:nvSpPr>
          <p:cNvPr id="24579" name="Text Box 3"/>
          <p:cNvSpPr txBox="1">
            <a:spLocks noChangeArrowheads="1"/>
          </p:cNvSpPr>
          <p:nvPr/>
        </p:nvSpPr>
        <p:spPr bwMode="auto">
          <a:xfrm>
            <a:off x="533400" y="1456267"/>
            <a:ext cx="10896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u="sng" dirty="0" smtClean="0"/>
              <a:t>Waxing Phases</a:t>
            </a:r>
          </a:p>
          <a:p>
            <a:pPr marL="457200" indent="-457200" algn="l">
              <a:spcBef>
                <a:spcPct val="50000"/>
              </a:spcBef>
              <a:buFont typeface="Arial" panose="020B0604020202020204" pitchFamily="34" charset="0"/>
              <a:buChar char="•"/>
            </a:pPr>
            <a:r>
              <a:rPr lang="en-US" altLang="en-US" sz="3200" b="1" u="sng" dirty="0" smtClean="0">
                <a:solidFill>
                  <a:srgbClr val="FFFF00"/>
                </a:solidFill>
              </a:rPr>
              <a:t>Waxing Crescent </a:t>
            </a:r>
            <a:r>
              <a:rPr lang="en-US" altLang="en-US" sz="3200" dirty="0" smtClean="0"/>
              <a:t>– first visible thin slice of moon</a:t>
            </a:r>
          </a:p>
          <a:p>
            <a:pPr marL="457200" indent="-457200" algn="l">
              <a:spcBef>
                <a:spcPct val="50000"/>
              </a:spcBef>
              <a:buFont typeface="Arial" panose="020B0604020202020204" pitchFamily="34" charset="0"/>
              <a:buChar char="•"/>
            </a:pPr>
            <a:r>
              <a:rPr lang="en-US" altLang="en-US" sz="3200" b="1" u="sng" dirty="0" smtClean="0">
                <a:solidFill>
                  <a:srgbClr val="FFFF00"/>
                </a:solidFill>
              </a:rPr>
              <a:t>First quarter </a:t>
            </a:r>
            <a:r>
              <a:rPr lang="en-US" altLang="en-US" sz="3200" dirty="0" smtClean="0"/>
              <a:t>– half the lighted side of moon is visible</a:t>
            </a:r>
          </a:p>
          <a:p>
            <a:pPr marL="457200" indent="-457200" algn="l">
              <a:spcBef>
                <a:spcPct val="50000"/>
              </a:spcBef>
              <a:buFont typeface="Arial" panose="020B0604020202020204" pitchFamily="34" charset="0"/>
              <a:buChar char="•"/>
            </a:pPr>
            <a:r>
              <a:rPr lang="en-US" altLang="en-US" sz="3200" b="1" u="sng" dirty="0" smtClean="0">
                <a:solidFill>
                  <a:srgbClr val="FFFF00"/>
                </a:solidFill>
              </a:rPr>
              <a:t>Waxing gibbous </a:t>
            </a:r>
            <a:r>
              <a:rPr lang="en-US" altLang="en-US" sz="3200" dirty="0" smtClean="0"/>
              <a:t>– more than one-quarter is visible</a:t>
            </a:r>
          </a:p>
          <a:p>
            <a:pPr marL="457200" indent="-457200" algn="l">
              <a:spcBef>
                <a:spcPct val="50000"/>
              </a:spcBef>
              <a:buFont typeface="Arial" panose="020B0604020202020204" pitchFamily="34" charset="0"/>
              <a:buChar char="•"/>
            </a:pPr>
            <a:r>
              <a:rPr lang="en-US" altLang="en-US" sz="3200" b="1" u="sng" dirty="0" smtClean="0">
                <a:solidFill>
                  <a:srgbClr val="FFFF00"/>
                </a:solidFill>
              </a:rPr>
              <a:t>Full moon </a:t>
            </a:r>
            <a:r>
              <a:rPr lang="en-US" altLang="en-US" sz="3200" dirty="0" smtClean="0"/>
              <a:t>– all the moon’s lighted side is visible</a:t>
            </a:r>
            <a:endParaRPr lang="en-US" altLang="en-US" sz="3200" dirty="0"/>
          </a:p>
        </p:txBody>
      </p:sp>
    </p:spTree>
    <p:extLst>
      <p:ext uri="{BB962C8B-B14F-4D97-AF65-F5344CB8AC3E}">
        <p14:creationId xmlns:p14="http://schemas.microsoft.com/office/powerpoint/2010/main" val="4282240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1" y="195943"/>
            <a:ext cx="10131425" cy="1456267"/>
          </a:xfrm>
        </p:spPr>
        <p:txBody>
          <a:bodyPr/>
          <a:lstStyle/>
          <a:p>
            <a:r>
              <a:rPr lang="en-US" altLang="en-US" b="1" dirty="0">
                <a:latin typeface="Kristen ITC" panose="03050502040202030202" pitchFamily="66" charset="0"/>
              </a:rPr>
              <a:t>The Moon’s Phases</a:t>
            </a:r>
            <a:endParaRPr lang="en-US" dirty="0"/>
          </a:p>
        </p:txBody>
      </p:sp>
      <p:sp>
        <p:nvSpPr>
          <p:cNvPr id="4" name="Content Placeholder 3"/>
          <p:cNvSpPr>
            <a:spLocks noGrp="1"/>
          </p:cNvSpPr>
          <p:nvPr>
            <p:ph idx="1"/>
          </p:nvPr>
        </p:nvSpPr>
        <p:spPr>
          <a:xfrm>
            <a:off x="685801" y="1774371"/>
            <a:ext cx="10131425" cy="4016829"/>
          </a:xfrm>
        </p:spPr>
        <p:txBody>
          <a:bodyPr>
            <a:noAutofit/>
          </a:bodyPr>
          <a:lstStyle/>
          <a:p>
            <a:pPr marL="0" indent="0">
              <a:spcBef>
                <a:spcPct val="50000"/>
              </a:spcBef>
              <a:buNone/>
            </a:pPr>
            <a:r>
              <a:rPr lang="en-US" altLang="en-US" sz="3200" u="sng" dirty="0" smtClean="0"/>
              <a:t>Waning </a:t>
            </a:r>
            <a:r>
              <a:rPr lang="en-US" altLang="en-US" sz="3200" u="sng" dirty="0"/>
              <a:t>Phases</a:t>
            </a:r>
          </a:p>
          <a:p>
            <a:pPr>
              <a:spcBef>
                <a:spcPct val="50000"/>
              </a:spcBef>
            </a:pPr>
            <a:r>
              <a:rPr lang="en-US" altLang="en-US" sz="3200" b="1" u="sng" dirty="0" smtClean="0">
                <a:solidFill>
                  <a:srgbClr val="FFFF00"/>
                </a:solidFill>
              </a:rPr>
              <a:t>Waning gibbous</a:t>
            </a:r>
            <a:r>
              <a:rPr lang="en-US" altLang="en-US" sz="3200" dirty="0" smtClean="0">
                <a:solidFill>
                  <a:srgbClr val="FFFF00"/>
                </a:solidFill>
              </a:rPr>
              <a:t> </a:t>
            </a:r>
            <a:r>
              <a:rPr lang="en-US" altLang="en-US" sz="3200" dirty="0" smtClean="0"/>
              <a:t>– starts after a full moon when more than half of lit side of moon is still visible</a:t>
            </a:r>
            <a:endParaRPr lang="en-US" altLang="en-US" sz="3200" dirty="0"/>
          </a:p>
          <a:p>
            <a:pPr>
              <a:spcBef>
                <a:spcPct val="50000"/>
              </a:spcBef>
            </a:pPr>
            <a:r>
              <a:rPr lang="en-US" altLang="en-US" sz="3200" b="1" u="sng" dirty="0" smtClean="0">
                <a:solidFill>
                  <a:srgbClr val="FFFF00"/>
                </a:solidFill>
              </a:rPr>
              <a:t>Third quarter </a:t>
            </a:r>
            <a:r>
              <a:rPr lang="en-US" altLang="en-US" sz="3200" dirty="0"/>
              <a:t>– </a:t>
            </a:r>
            <a:r>
              <a:rPr lang="en-US" altLang="en-US" sz="3200" dirty="0" smtClean="0"/>
              <a:t>only half the moon’s lighted side is visible</a:t>
            </a:r>
            <a:endParaRPr lang="en-US" altLang="en-US" sz="3200" dirty="0"/>
          </a:p>
          <a:p>
            <a:pPr>
              <a:spcBef>
                <a:spcPct val="50000"/>
              </a:spcBef>
            </a:pPr>
            <a:r>
              <a:rPr lang="en-US" altLang="en-US" sz="3200" b="1" u="sng" dirty="0" smtClean="0">
                <a:solidFill>
                  <a:srgbClr val="FFFF00"/>
                </a:solidFill>
              </a:rPr>
              <a:t>Waning Crescent </a:t>
            </a:r>
            <a:r>
              <a:rPr lang="en-US" altLang="en-US" sz="3200" dirty="0"/>
              <a:t>– </a:t>
            </a:r>
            <a:r>
              <a:rPr lang="en-US" altLang="en-US" sz="3200" dirty="0" smtClean="0"/>
              <a:t>last visible slice before a new moon</a:t>
            </a:r>
            <a:endParaRPr lang="en-US" altLang="en-US" sz="3200" dirty="0"/>
          </a:p>
          <a:p>
            <a:endParaRPr lang="en-US" sz="3200" dirty="0"/>
          </a:p>
        </p:txBody>
      </p:sp>
    </p:spTree>
    <p:extLst>
      <p:ext uri="{BB962C8B-B14F-4D97-AF65-F5344CB8AC3E}">
        <p14:creationId xmlns:p14="http://schemas.microsoft.com/office/powerpoint/2010/main" val="295172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0" y="30239"/>
            <a:ext cx="10131425" cy="1456267"/>
          </a:xfrm>
        </p:spPr>
        <p:txBody>
          <a:bodyPr>
            <a:normAutofit/>
          </a:bodyPr>
          <a:lstStyle/>
          <a:p>
            <a:r>
              <a:rPr lang="en-US" altLang="en-US" sz="4000" b="1" dirty="0">
                <a:latin typeface="Kristen ITC" panose="03050502040202030202" pitchFamily="66" charset="0"/>
              </a:rPr>
              <a:t>The Moon’s Phases</a:t>
            </a:r>
          </a:p>
        </p:txBody>
      </p:sp>
      <p:grpSp>
        <p:nvGrpSpPr>
          <p:cNvPr id="7" name="Group 17"/>
          <p:cNvGrpSpPr>
            <a:grpSpLocks/>
          </p:cNvGrpSpPr>
          <p:nvPr/>
        </p:nvGrpSpPr>
        <p:grpSpPr bwMode="auto">
          <a:xfrm>
            <a:off x="2269671" y="1378631"/>
            <a:ext cx="7086600" cy="5207000"/>
            <a:chOff x="648" y="985"/>
            <a:chExt cx="4464" cy="3280"/>
          </a:xfrm>
        </p:grpSpPr>
        <p:sp>
          <p:nvSpPr>
            <p:cNvPr id="8" name="AutoShape 12"/>
            <p:cNvSpPr>
              <a:spLocks noChangeAspect="1" noChangeArrowheads="1"/>
            </p:cNvSpPr>
            <p:nvPr/>
          </p:nvSpPr>
          <p:spPr bwMode="auto">
            <a:xfrm>
              <a:off x="648" y="985"/>
              <a:ext cx="4464" cy="3280"/>
            </a:xfrm>
            <a:prstGeom prst="roundRect">
              <a:avLst>
                <a:gd name="adj" fmla="val 22130"/>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 y="1087"/>
              <a:ext cx="3751" cy="30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9277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The moon’s phases</a:t>
            </a:r>
            <a:endParaRPr lang="en-US" dirty="0">
              <a:latin typeface="Kristen ITC" panose="03050502040202030202" pitchFamily="66" charset="0"/>
            </a:endParaRPr>
          </a:p>
        </p:txBody>
      </p:sp>
      <p:sp>
        <p:nvSpPr>
          <p:cNvPr id="3" name="Content Placeholder 2"/>
          <p:cNvSpPr>
            <a:spLocks noGrp="1"/>
          </p:cNvSpPr>
          <p:nvPr>
            <p:ph idx="1"/>
          </p:nvPr>
        </p:nvSpPr>
        <p:spPr/>
        <p:txBody>
          <a:bodyPr>
            <a:normAutofit/>
          </a:bodyPr>
          <a:lstStyle/>
          <a:p>
            <a:r>
              <a:rPr lang="en-US" sz="3600" dirty="0" smtClean="0"/>
              <a:t>CREATE MOON/PHASE FOLDABLE</a:t>
            </a:r>
            <a:endParaRPr lang="en-US" sz="3600" dirty="0"/>
          </a:p>
        </p:txBody>
      </p:sp>
    </p:spTree>
    <p:extLst>
      <p:ext uri="{BB962C8B-B14F-4D97-AF65-F5344CB8AC3E}">
        <p14:creationId xmlns:p14="http://schemas.microsoft.com/office/powerpoint/2010/main" val="4252075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9049"/>
            <a:ext cx="10131425" cy="1456267"/>
          </a:xfrm>
        </p:spPr>
        <p:txBody>
          <a:bodyPr>
            <a:normAutofit/>
          </a:bodyPr>
          <a:lstStyle/>
          <a:p>
            <a:r>
              <a:rPr lang="en-US" altLang="en-US" sz="4000" b="1" dirty="0">
                <a:latin typeface="Kristen ITC" panose="03050502040202030202" pitchFamily="66" charset="0"/>
              </a:rPr>
              <a:t>Lunar Eclipses</a:t>
            </a:r>
          </a:p>
        </p:txBody>
      </p:sp>
      <p:sp>
        <p:nvSpPr>
          <p:cNvPr id="25603" name="Text Box 3"/>
          <p:cNvSpPr txBox="1">
            <a:spLocks noChangeArrowheads="1"/>
          </p:cNvSpPr>
          <p:nvPr/>
        </p:nvSpPr>
        <p:spPr bwMode="auto">
          <a:xfrm>
            <a:off x="718457" y="1976058"/>
            <a:ext cx="10210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u="sng" dirty="0">
                <a:solidFill>
                  <a:srgbClr val="FFFF00"/>
                </a:solidFill>
              </a:rPr>
              <a:t>Lunar eclipses </a:t>
            </a:r>
            <a:r>
              <a:rPr lang="en-US" altLang="en-US" sz="3600" dirty="0"/>
              <a:t>occur when the </a:t>
            </a:r>
            <a:r>
              <a:rPr lang="en-US" altLang="en-US" sz="3600" b="1" u="sng" dirty="0">
                <a:solidFill>
                  <a:srgbClr val="FFFF00"/>
                </a:solidFill>
              </a:rPr>
              <a:t>Earth</a:t>
            </a:r>
            <a:r>
              <a:rPr lang="en-US" altLang="en-US" sz="3600" dirty="0">
                <a:solidFill>
                  <a:srgbClr val="FFFF00"/>
                </a:solidFill>
              </a:rPr>
              <a:t> </a:t>
            </a:r>
            <a:r>
              <a:rPr lang="en-US" altLang="en-US" sz="3600" dirty="0"/>
              <a:t>is located </a:t>
            </a:r>
            <a:r>
              <a:rPr lang="en-US" altLang="en-US" sz="3600" b="1" u="sng" dirty="0">
                <a:solidFill>
                  <a:srgbClr val="FFFF00"/>
                </a:solidFill>
              </a:rPr>
              <a:t>between</a:t>
            </a:r>
            <a:r>
              <a:rPr lang="en-US" altLang="en-US" sz="3600" dirty="0">
                <a:solidFill>
                  <a:srgbClr val="FFFF00"/>
                </a:solidFill>
              </a:rPr>
              <a:t> </a:t>
            </a:r>
            <a:r>
              <a:rPr lang="en-US" altLang="en-US" sz="3600" dirty="0"/>
              <a:t>the </a:t>
            </a:r>
            <a:r>
              <a:rPr lang="en-US" altLang="en-US" sz="3600" b="1" u="sng" dirty="0">
                <a:solidFill>
                  <a:srgbClr val="FFFF00"/>
                </a:solidFill>
              </a:rPr>
              <a:t>Sun</a:t>
            </a:r>
            <a:r>
              <a:rPr lang="en-US" altLang="en-US" sz="3600" dirty="0">
                <a:solidFill>
                  <a:srgbClr val="FFFF00"/>
                </a:solidFill>
              </a:rPr>
              <a:t> </a:t>
            </a:r>
            <a:r>
              <a:rPr lang="en-US" altLang="en-US" sz="3600" dirty="0"/>
              <a:t>and the </a:t>
            </a:r>
            <a:r>
              <a:rPr lang="en-US" altLang="en-US" sz="3600" b="1" u="sng" dirty="0">
                <a:solidFill>
                  <a:srgbClr val="FFFF00"/>
                </a:solidFill>
              </a:rPr>
              <a:t>Moon</a:t>
            </a:r>
            <a:r>
              <a:rPr lang="en-US" altLang="en-US" sz="3600" dirty="0"/>
              <a:t>.  During a lunar eclipse, Earth’s shadow </a:t>
            </a:r>
            <a:r>
              <a:rPr lang="en-US" altLang="en-US" sz="3600" b="1" u="sng" dirty="0">
                <a:solidFill>
                  <a:srgbClr val="FFFF00"/>
                </a:solidFill>
              </a:rPr>
              <a:t>prevents sunlight</a:t>
            </a:r>
            <a:r>
              <a:rPr lang="en-US" altLang="en-US" sz="3600" dirty="0"/>
              <a:t> from reaching the Moon</a:t>
            </a:r>
            <a:r>
              <a:rPr lang="en-US" altLang="en-US" sz="3600" dirty="0" smtClean="0"/>
              <a:t>.</a:t>
            </a:r>
            <a:endParaRPr lang="en-US" altLang="en-US" sz="3600" dirty="0"/>
          </a:p>
        </p:txBody>
      </p:sp>
    </p:spTree>
    <p:extLst>
      <p:ext uri="{BB962C8B-B14F-4D97-AF65-F5344CB8AC3E}">
        <p14:creationId xmlns:p14="http://schemas.microsoft.com/office/powerpoint/2010/main" val="128830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ormAutofit/>
          </a:bodyPr>
          <a:lstStyle/>
          <a:p>
            <a:r>
              <a:rPr lang="en-US" sz="3600" dirty="0" smtClean="0"/>
              <a:t>When do lunar eclipses occur?  Why?</a:t>
            </a:r>
            <a:endParaRPr lang="en-US" sz="3600" dirty="0"/>
          </a:p>
        </p:txBody>
      </p:sp>
    </p:spTree>
    <p:extLst>
      <p:ext uri="{BB962C8B-B14F-4D97-AF65-F5344CB8AC3E}">
        <p14:creationId xmlns:p14="http://schemas.microsoft.com/office/powerpoint/2010/main" val="3796132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universallifetools.com/wp-content/uploads/2014/03/Lunar_Ecli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1"/>
            <a:ext cx="7710795" cy="578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10131425" cy="1456267"/>
          </a:xfrm>
        </p:spPr>
        <p:txBody>
          <a:bodyPr>
            <a:normAutofit/>
          </a:bodyPr>
          <a:lstStyle/>
          <a:p>
            <a:r>
              <a:rPr lang="en-US" altLang="en-US" sz="4000" b="1" cap="none" dirty="0">
                <a:latin typeface="Kristen ITC" panose="03050502040202030202" pitchFamily="66" charset="0"/>
              </a:rPr>
              <a:t>Origin of the Moon</a:t>
            </a:r>
          </a:p>
        </p:txBody>
      </p:sp>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67" y="2032455"/>
            <a:ext cx="8839486" cy="388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5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466"/>
            <a:ext cx="10131425" cy="1456267"/>
          </a:xfrm>
        </p:spPr>
        <p:txBody>
          <a:bodyPr/>
          <a:lstStyle/>
          <a:p>
            <a:r>
              <a:rPr lang="en-US" altLang="en-US" b="1" dirty="0">
                <a:latin typeface="Kristen ITC" panose="03050502040202030202" pitchFamily="66" charset="0"/>
              </a:rPr>
              <a:t>Lunar Eclipses</a:t>
            </a:r>
            <a:endParaRPr lang="en-US" dirty="0"/>
          </a:p>
        </p:txBody>
      </p:sp>
      <p:sp>
        <p:nvSpPr>
          <p:cNvPr id="4" name="Content Placeholder 3"/>
          <p:cNvSpPr>
            <a:spLocks noGrp="1"/>
          </p:cNvSpPr>
          <p:nvPr>
            <p:ph idx="1"/>
          </p:nvPr>
        </p:nvSpPr>
        <p:spPr>
          <a:xfrm>
            <a:off x="576944" y="1423610"/>
            <a:ext cx="10787741" cy="3649133"/>
          </a:xfrm>
        </p:spPr>
        <p:txBody>
          <a:bodyPr>
            <a:noAutofit/>
          </a:bodyPr>
          <a:lstStyle/>
          <a:p>
            <a:pPr>
              <a:spcBef>
                <a:spcPct val="50000"/>
              </a:spcBef>
            </a:pPr>
            <a:r>
              <a:rPr lang="en-US" altLang="en-US" sz="3200" b="1" u="sng" dirty="0">
                <a:solidFill>
                  <a:srgbClr val="FFFF00"/>
                </a:solidFill>
              </a:rPr>
              <a:t>Umbra</a:t>
            </a:r>
            <a:r>
              <a:rPr lang="en-US" altLang="en-US" sz="3200" dirty="0">
                <a:solidFill>
                  <a:srgbClr val="FFFF00"/>
                </a:solidFill>
              </a:rPr>
              <a:t> - </a:t>
            </a:r>
            <a:r>
              <a:rPr lang="en-US" altLang="en-US" sz="3200" dirty="0"/>
              <a:t>the area of </a:t>
            </a:r>
            <a:r>
              <a:rPr lang="en-US" altLang="en-US" sz="3200" b="1" u="sng" dirty="0">
                <a:solidFill>
                  <a:srgbClr val="FFFF00"/>
                </a:solidFill>
              </a:rPr>
              <a:t>total shadow</a:t>
            </a:r>
            <a:r>
              <a:rPr lang="en-US" altLang="en-US" sz="3200" dirty="0"/>
              <a:t>.  This area is shaped like a long, narrow cone stretching into space.</a:t>
            </a:r>
          </a:p>
          <a:p>
            <a:pPr>
              <a:spcBef>
                <a:spcPct val="50000"/>
              </a:spcBef>
            </a:pPr>
            <a:r>
              <a:rPr lang="en-US" altLang="en-US" sz="3200" dirty="0"/>
              <a:t>The </a:t>
            </a:r>
            <a:r>
              <a:rPr lang="en-US" altLang="en-US" sz="3200" b="1" u="sng" dirty="0">
                <a:solidFill>
                  <a:srgbClr val="FFFF00"/>
                </a:solidFill>
              </a:rPr>
              <a:t>penumbra</a:t>
            </a:r>
            <a:r>
              <a:rPr lang="en-US" altLang="en-US" sz="3200" dirty="0">
                <a:solidFill>
                  <a:srgbClr val="FFFF00"/>
                </a:solidFill>
              </a:rPr>
              <a:t> </a:t>
            </a:r>
            <a:r>
              <a:rPr lang="en-US" altLang="en-US" sz="3200" dirty="0"/>
              <a:t>is the area of </a:t>
            </a:r>
            <a:r>
              <a:rPr lang="en-US" altLang="en-US" sz="3200" b="1" u="sng" dirty="0">
                <a:solidFill>
                  <a:srgbClr val="FFFF00"/>
                </a:solidFill>
              </a:rPr>
              <a:t>partial shadow</a:t>
            </a:r>
            <a:r>
              <a:rPr lang="en-US" altLang="en-US" sz="3200" dirty="0"/>
              <a:t>.  This area is also cone-shaped, but it becomes wider as it stretches into space.</a:t>
            </a:r>
          </a:p>
          <a:p>
            <a:endParaRPr lang="en-US" sz="3200" dirty="0"/>
          </a:p>
        </p:txBody>
      </p:sp>
      <p:pic>
        <p:nvPicPr>
          <p:cNvPr id="56322" name="Picture 2" descr="https://stardate.org/sites/default/files/images/nightsky/solar-ecli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069" y="4382861"/>
            <a:ext cx="6048375" cy="21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70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688" y="0"/>
            <a:ext cx="10131425" cy="1456267"/>
          </a:xfrm>
        </p:spPr>
        <p:txBody>
          <a:bodyPr>
            <a:normAutofit/>
          </a:bodyPr>
          <a:lstStyle/>
          <a:p>
            <a:r>
              <a:rPr lang="en-US" altLang="en-US" sz="4000" b="1" dirty="0">
                <a:latin typeface="Kristen ITC" panose="03050502040202030202" pitchFamily="66" charset="0"/>
              </a:rPr>
              <a:t>Lunar Eclipses</a:t>
            </a:r>
          </a:p>
        </p:txBody>
      </p:sp>
      <p:sp>
        <p:nvSpPr>
          <p:cNvPr id="26627" name="Text Box 3"/>
          <p:cNvSpPr txBox="1">
            <a:spLocks noChangeArrowheads="1"/>
          </p:cNvSpPr>
          <p:nvPr/>
        </p:nvSpPr>
        <p:spPr bwMode="auto">
          <a:xfrm>
            <a:off x="380999" y="1456267"/>
            <a:ext cx="11103429"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Full moons occur each month, but lunar eclipses occur less often because of the 5</a:t>
            </a:r>
            <a:r>
              <a:rPr lang="en-US" altLang="en-US" sz="3200" dirty="0">
                <a:cs typeface="Times New Roman" panose="02020603050405020304" pitchFamily="18" charset="0"/>
              </a:rPr>
              <a:t>°</a:t>
            </a:r>
            <a:r>
              <a:rPr lang="en-US" altLang="en-US" sz="3200" dirty="0"/>
              <a:t> angle between the plane of Earth’s orbit and the plane of the Moon’s orbit.  Since the “full moon” is usually above or below Earth’s umbra, no eclipse occurs.</a:t>
            </a:r>
          </a:p>
          <a:p>
            <a:pPr algn="l">
              <a:spcBef>
                <a:spcPct val="50000"/>
              </a:spcBef>
            </a:pPr>
            <a:r>
              <a:rPr lang="en-US" altLang="en-US" sz="3200" dirty="0"/>
              <a:t>When we do see a lunar eclipse, the Moon usually remains visible, but has a red or coppery color.  This color results when Earth’s atmosphere bends some sunlight (mostly longer red wavelengths) into the umbra.</a:t>
            </a:r>
          </a:p>
        </p:txBody>
      </p:sp>
    </p:spTree>
    <p:extLst>
      <p:ext uri="{BB962C8B-B14F-4D97-AF65-F5344CB8AC3E}">
        <p14:creationId xmlns:p14="http://schemas.microsoft.com/office/powerpoint/2010/main" val="3565805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Checking for understanding</a:t>
            </a:r>
            <a:endParaRPr lang="en-US" dirty="0"/>
          </a:p>
        </p:txBody>
      </p:sp>
      <p:sp>
        <p:nvSpPr>
          <p:cNvPr id="6" name="Content Placeholder 5"/>
          <p:cNvSpPr>
            <a:spLocks noGrp="1"/>
          </p:cNvSpPr>
          <p:nvPr>
            <p:ph idx="1"/>
          </p:nvPr>
        </p:nvSpPr>
        <p:spPr/>
        <p:txBody>
          <a:bodyPr>
            <a:normAutofit/>
          </a:bodyPr>
          <a:lstStyle/>
          <a:p>
            <a:r>
              <a:rPr lang="en-US" sz="3200" dirty="0" smtClean="0"/>
              <a:t>How often do full moons occur?  How often do lunar eclipses occur?  Why?</a:t>
            </a:r>
            <a:endParaRPr lang="en-US" sz="3200" dirty="0"/>
          </a:p>
        </p:txBody>
      </p:sp>
    </p:spTree>
    <p:extLst>
      <p:ext uri="{BB962C8B-B14F-4D97-AF65-F5344CB8AC3E}">
        <p14:creationId xmlns:p14="http://schemas.microsoft.com/office/powerpoint/2010/main" val="1242392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76200"/>
            <a:ext cx="7772400" cy="990600"/>
          </a:xfrm>
        </p:spPr>
        <p:txBody>
          <a:bodyPr>
            <a:normAutofit/>
          </a:bodyPr>
          <a:lstStyle/>
          <a:p>
            <a:r>
              <a:rPr lang="en-US" altLang="en-US" sz="4000" b="1" dirty="0">
                <a:latin typeface="Kristen ITC" panose="03050502040202030202" pitchFamily="66" charset="0"/>
              </a:rPr>
              <a:t>Lunar Eclipses</a:t>
            </a:r>
          </a:p>
        </p:txBody>
      </p:sp>
      <p:sp>
        <p:nvSpPr>
          <p:cNvPr id="57347" name="Text Box 3"/>
          <p:cNvSpPr txBox="1">
            <a:spLocks noChangeArrowheads="1"/>
          </p:cNvSpPr>
          <p:nvPr/>
        </p:nvSpPr>
        <p:spPr bwMode="auto">
          <a:xfrm>
            <a:off x="489856" y="1153886"/>
            <a:ext cx="1086394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dirty="0"/>
              <a:t>A </a:t>
            </a:r>
            <a:r>
              <a:rPr lang="en-US" altLang="en-US" sz="3200" b="1" u="sng" dirty="0">
                <a:solidFill>
                  <a:srgbClr val="FFFF00"/>
                </a:solidFill>
              </a:rPr>
              <a:t>total lunar eclipse</a:t>
            </a:r>
            <a:r>
              <a:rPr lang="en-US" altLang="en-US" sz="3200" b="1" dirty="0">
                <a:solidFill>
                  <a:srgbClr val="FFFF00"/>
                </a:solidFill>
              </a:rPr>
              <a:t> </a:t>
            </a:r>
            <a:r>
              <a:rPr lang="en-US" altLang="en-US" sz="3200" dirty="0"/>
              <a:t>occurs when the Moon is fully within Earth’s umbra.</a:t>
            </a:r>
          </a:p>
          <a:p>
            <a:pPr algn="l">
              <a:spcBef>
                <a:spcPct val="50000"/>
              </a:spcBef>
            </a:pPr>
            <a:r>
              <a:rPr lang="en-US" altLang="en-US" sz="3200" dirty="0"/>
              <a:t>A </a:t>
            </a:r>
            <a:r>
              <a:rPr lang="en-US" altLang="en-US" sz="3200" b="1" u="sng" dirty="0">
                <a:solidFill>
                  <a:srgbClr val="FFFF00"/>
                </a:solidFill>
              </a:rPr>
              <a:t>partial lunar eclipse </a:t>
            </a:r>
            <a:r>
              <a:rPr lang="en-US" altLang="en-US" sz="3200" dirty="0"/>
              <a:t>occurs when only a portion of the Moon is in Earth’s umbra.</a:t>
            </a:r>
          </a:p>
          <a:p>
            <a:pPr algn="l">
              <a:spcBef>
                <a:spcPct val="50000"/>
              </a:spcBef>
            </a:pPr>
            <a:r>
              <a:rPr lang="en-US" altLang="en-US" sz="3200" dirty="0"/>
              <a:t>On average, at least one total lunar eclipse occurs every year.  This type of eclipse may last as long as two hours.</a:t>
            </a:r>
          </a:p>
        </p:txBody>
      </p:sp>
      <p:sp>
        <p:nvSpPr>
          <p:cNvPr id="57348" name="Rectangle 4"/>
          <p:cNvSpPr>
            <a:spLocks noChangeArrowheads="1"/>
          </p:cNvSpPr>
          <p:nvPr/>
        </p:nvSpPr>
        <p:spPr bwMode="auto">
          <a:xfrm>
            <a:off x="1524000" y="2135188"/>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1758660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Solar Eclipses</a:t>
            </a:r>
          </a:p>
        </p:txBody>
      </p:sp>
      <p:sp>
        <p:nvSpPr>
          <p:cNvPr id="27651" name="Text Box 3"/>
          <p:cNvSpPr txBox="1">
            <a:spLocks noChangeArrowheads="1"/>
          </p:cNvSpPr>
          <p:nvPr/>
        </p:nvSpPr>
        <p:spPr bwMode="auto">
          <a:xfrm>
            <a:off x="457200" y="1456267"/>
            <a:ext cx="8077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3200" dirty="0"/>
              <a:t>A </a:t>
            </a:r>
            <a:r>
              <a:rPr lang="en-US" altLang="en-US" sz="3200" b="1" u="sng" dirty="0">
                <a:solidFill>
                  <a:srgbClr val="FFFF00"/>
                </a:solidFill>
              </a:rPr>
              <a:t>solar eclipse </a:t>
            </a:r>
            <a:r>
              <a:rPr lang="en-US" altLang="en-US" sz="3200" dirty="0"/>
              <a:t>occurs when the </a:t>
            </a:r>
            <a:r>
              <a:rPr lang="en-US" altLang="en-US" sz="3200" b="1" u="sng" dirty="0">
                <a:solidFill>
                  <a:srgbClr val="FFFF00"/>
                </a:solidFill>
              </a:rPr>
              <a:t>Moon</a:t>
            </a:r>
            <a:r>
              <a:rPr lang="en-US" altLang="en-US" sz="3200" dirty="0">
                <a:solidFill>
                  <a:srgbClr val="FFFF00"/>
                </a:solidFill>
              </a:rPr>
              <a:t> </a:t>
            </a:r>
            <a:r>
              <a:rPr lang="en-US" altLang="en-US" sz="3200" dirty="0"/>
              <a:t>comes </a:t>
            </a:r>
            <a:r>
              <a:rPr lang="en-US" altLang="en-US" sz="3200" b="1" u="sng" dirty="0">
                <a:solidFill>
                  <a:srgbClr val="FFFF00"/>
                </a:solidFill>
              </a:rPr>
              <a:t>between</a:t>
            </a:r>
            <a:r>
              <a:rPr lang="en-US" altLang="en-US" sz="3200" dirty="0">
                <a:solidFill>
                  <a:srgbClr val="FFFF00"/>
                </a:solidFill>
              </a:rPr>
              <a:t> </a:t>
            </a:r>
            <a:r>
              <a:rPr lang="en-US" altLang="en-US" sz="3200" dirty="0"/>
              <a:t>the </a:t>
            </a:r>
            <a:r>
              <a:rPr lang="en-US" altLang="en-US" sz="3200" b="1" u="sng" dirty="0">
                <a:solidFill>
                  <a:srgbClr val="FFFF00"/>
                </a:solidFill>
              </a:rPr>
              <a:t>Sun</a:t>
            </a:r>
            <a:r>
              <a:rPr lang="en-US" altLang="en-US" sz="3200" dirty="0">
                <a:solidFill>
                  <a:srgbClr val="FFFF00"/>
                </a:solidFill>
              </a:rPr>
              <a:t> </a:t>
            </a:r>
            <a:r>
              <a:rPr lang="en-US" altLang="en-US" sz="3200" dirty="0"/>
              <a:t>and </a:t>
            </a:r>
            <a:r>
              <a:rPr lang="en-US" altLang="en-US" sz="3200" b="1" u="sng" dirty="0">
                <a:solidFill>
                  <a:srgbClr val="FFFF00"/>
                </a:solidFill>
              </a:rPr>
              <a:t>Earth</a:t>
            </a:r>
            <a:r>
              <a:rPr lang="en-US" altLang="en-US" sz="3200" dirty="0"/>
              <a:t>, and the Moon’s shadow hits Earth’s surface.</a:t>
            </a:r>
          </a:p>
          <a:p>
            <a:pPr algn="l">
              <a:spcBef>
                <a:spcPct val="50000"/>
              </a:spcBef>
            </a:pPr>
            <a:r>
              <a:rPr lang="en-US" altLang="en-US" sz="3200" dirty="0"/>
              <a:t>A solar eclipse only occurs at the “new moon” phase.</a:t>
            </a:r>
          </a:p>
          <a:p>
            <a:pPr algn="l">
              <a:spcBef>
                <a:spcPct val="50000"/>
              </a:spcBef>
            </a:pPr>
            <a:r>
              <a:rPr lang="en-US" altLang="en-US" sz="3200" dirty="0"/>
              <a:t>At least one solar eclipse occurs every year, however, a given area experiences a total solar eclipse only once every three or four centuries.</a:t>
            </a:r>
          </a:p>
        </p:txBody>
      </p:sp>
      <p:pic>
        <p:nvPicPr>
          <p:cNvPr id="27653" name="Picture 5" descr="http://images.google.com/images?q=tbn:GxxCMkAwZ4AC:www.eclipse-chasers.com/pics/chaser6.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4371" y="1709057"/>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Solar eclips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2857" y="4354286"/>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728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Solar Eclipses</a:t>
            </a:r>
          </a:p>
        </p:txBody>
      </p:sp>
      <p:sp>
        <p:nvSpPr>
          <p:cNvPr id="28675" name="Text Box 3"/>
          <p:cNvSpPr txBox="1">
            <a:spLocks noChangeArrowheads="1"/>
          </p:cNvSpPr>
          <p:nvPr/>
        </p:nvSpPr>
        <p:spPr bwMode="auto">
          <a:xfrm>
            <a:off x="304800" y="1456267"/>
            <a:ext cx="111143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a:solidFill>
                  <a:srgbClr val="FFFF00"/>
                </a:solidFill>
              </a:rPr>
              <a:t>Total solar eclipse</a:t>
            </a:r>
            <a:r>
              <a:rPr lang="en-US" altLang="en-US" sz="3200" b="1" dirty="0">
                <a:solidFill>
                  <a:srgbClr val="FFFF00"/>
                </a:solidFill>
              </a:rPr>
              <a:t> </a:t>
            </a:r>
            <a:r>
              <a:rPr lang="en-US" altLang="en-US" sz="3200" dirty="0"/>
              <a:t>– the Moon is at perigee with the Earth, and areas of Earth within the umbra experience the total eclipse (the </a:t>
            </a:r>
            <a:r>
              <a:rPr lang="en-US" altLang="en-US" sz="3200" b="1" u="sng" dirty="0">
                <a:solidFill>
                  <a:srgbClr val="FFFF00"/>
                </a:solidFill>
              </a:rPr>
              <a:t>Sun is completely covered by the Moon</a:t>
            </a:r>
            <a:r>
              <a:rPr lang="en-US" altLang="en-US" sz="3200" dirty="0"/>
              <a:t>).</a:t>
            </a:r>
          </a:p>
        </p:txBody>
      </p:sp>
      <p:pic>
        <p:nvPicPr>
          <p:cNvPr id="28678" name="Picture 6" descr="Total Solar Eclipse &amp; Path of Tot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3429000"/>
            <a:ext cx="4721225" cy="3143250"/>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http://irb.cs.tu-berlin.de/~zuse/pub/sun-e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733801"/>
            <a:ext cx="3048000" cy="243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98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a:xfrm>
            <a:off x="0" y="47598"/>
            <a:ext cx="10131425" cy="1456267"/>
          </a:xfrm>
        </p:spPr>
        <p:txBody>
          <a:bodyPr>
            <a:normAutofit/>
          </a:bodyPr>
          <a:lstStyle/>
          <a:p>
            <a:r>
              <a:rPr lang="en-US" altLang="en-US" sz="4000" b="1" dirty="0">
                <a:latin typeface="Kristen ITC" panose="03050502040202030202" pitchFamily="66" charset="0"/>
              </a:rPr>
              <a:t>Solar Eclipses</a:t>
            </a:r>
          </a:p>
        </p:txBody>
      </p:sp>
      <p:sp>
        <p:nvSpPr>
          <p:cNvPr id="74755" name="Text Box 1027"/>
          <p:cNvSpPr txBox="1">
            <a:spLocks noChangeArrowheads="1"/>
          </p:cNvSpPr>
          <p:nvPr/>
        </p:nvSpPr>
        <p:spPr bwMode="auto">
          <a:xfrm>
            <a:off x="587829" y="1503865"/>
            <a:ext cx="1111431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a:solidFill>
                  <a:srgbClr val="FFFF00"/>
                </a:solidFill>
              </a:rPr>
              <a:t>Partial solar eclipse </a:t>
            </a:r>
            <a:r>
              <a:rPr lang="en-US" altLang="en-US" sz="3200" dirty="0"/>
              <a:t>– the Moon is at perigee with the Earth, and areas of Earth within the penumbra experience the partial eclipse (</a:t>
            </a:r>
            <a:r>
              <a:rPr lang="en-US" altLang="en-US" sz="3200" b="1" u="sng" dirty="0">
                <a:solidFill>
                  <a:srgbClr val="FFFF00"/>
                </a:solidFill>
              </a:rPr>
              <a:t>part of the Sun </a:t>
            </a:r>
            <a:r>
              <a:rPr lang="en-US" altLang="en-US" sz="3200" dirty="0"/>
              <a:t>is covered by the Moon).</a:t>
            </a:r>
          </a:p>
        </p:txBody>
      </p:sp>
      <p:sp>
        <p:nvSpPr>
          <p:cNvPr id="74756" name="Rectangle 1028"/>
          <p:cNvSpPr>
            <a:spLocks noChangeArrowheads="1"/>
          </p:cNvSpPr>
          <p:nvPr/>
        </p:nvSpPr>
        <p:spPr bwMode="auto">
          <a:xfrm>
            <a:off x="1720850" y="220662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74758" name="Picture 1030" descr="see capti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962401"/>
            <a:ext cx="2971800" cy="23542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4759" name="Object 1031"/>
          <p:cNvGraphicFramePr>
            <a:graphicFrameLocks noChangeAspect="1"/>
          </p:cNvGraphicFramePr>
          <p:nvPr/>
        </p:nvGraphicFramePr>
        <p:xfrm>
          <a:off x="5638800" y="3435350"/>
          <a:ext cx="4724400" cy="3155950"/>
        </p:xfrm>
        <a:graphic>
          <a:graphicData uri="http://schemas.openxmlformats.org/presentationml/2006/ole">
            <mc:AlternateContent xmlns:mc="http://schemas.openxmlformats.org/markup-compatibility/2006">
              <mc:Choice xmlns:v="urn:schemas-microsoft-com:vml" Requires="v">
                <p:oleObj spid="_x0000_s7192" name="Bitmap Image" r:id="rId5" imgW="3933333" imgH="2629267" progId="Paint.Picture">
                  <p:embed/>
                </p:oleObj>
              </mc:Choice>
              <mc:Fallback>
                <p:oleObj name="Bitmap Image" r:id="rId5" imgW="3933333" imgH="262926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435350"/>
                        <a:ext cx="4724400" cy="315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9613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10131425" cy="1456267"/>
          </a:xfrm>
        </p:spPr>
        <p:txBody>
          <a:bodyPr>
            <a:normAutofit/>
          </a:bodyPr>
          <a:lstStyle/>
          <a:p>
            <a:r>
              <a:rPr lang="en-US" altLang="en-US" sz="4000" b="1" dirty="0">
                <a:latin typeface="Kristen ITC" panose="03050502040202030202" pitchFamily="66" charset="0"/>
              </a:rPr>
              <a:t>Solar Eclipses</a:t>
            </a:r>
          </a:p>
        </p:txBody>
      </p:sp>
      <p:sp>
        <p:nvSpPr>
          <p:cNvPr id="76803" name="Text Box 3"/>
          <p:cNvSpPr txBox="1">
            <a:spLocks noChangeArrowheads="1"/>
          </p:cNvSpPr>
          <p:nvPr/>
        </p:nvSpPr>
        <p:spPr bwMode="auto">
          <a:xfrm>
            <a:off x="402772" y="1639584"/>
            <a:ext cx="4245428"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u="sng" dirty="0">
                <a:solidFill>
                  <a:srgbClr val="FFFF00"/>
                </a:solidFill>
              </a:rPr>
              <a:t>Annular eclipse </a:t>
            </a:r>
            <a:r>
              <a:rPr lang="en-US" altLang="en-US" sz="3200" dirty="0"/>
              <a:t>– the Moon is at apogee with the Earth, and areas of Earth within the penumbra experience the annular eclipse (a </a:t>
            </a:r>
            <a:r>
              <a:rPr lang="en-US" altLang="en-US" sz="3200" b="1" u="sng" dirty="0">
                <a:solidFill>
                  <a:srgbClr val="FFFF00"/>
                </a:solidFill>
              </a:rPr>
              <a:t>ring of sunlight surrounds the Moon</a:t>
            </a:r>
            <a:r>
              <a:rPr lang="en-US" altLang="en-US" sz="3200" dirty="0"/>
              <a:t>).</a:t>
            </a:r>
          </a:p>
        </p:txBody>
      </p:sp>
      <p:pic>
        <p:nvPicPr>
          <p:cNvPr id="76804" name="Picture 4" descr="Annular Solar Eclipse &amp; Path of Annula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203" y="1360714"/>
            <a:ext cx="6474823" cy="431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57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0" y="76200"/>
            <a:ext cx="10131425" cy="1456267"/>
          </a:xfrm>
        </p:spPr>
        <p:txBody>
          <a:bodyPr>
            <a:normAutofit/>
          </a:bodyPr>
          <a:lstStyle/>
          <a:p>
            <a:r>
              <a:rPr lang="en-US" altLang="en-US" sz="4000" b="1" dirty="0">
                <a:latin typeface="Kristen ITC" panose="03050502040202030202" pitchFamily="66" charset="0"/>
              </a:rPr>
              <a:t>Section 25.2 </a:t>
            </a:r>
            <a:r>
              <a:rPr lang="en-US" altLang="en-US" sz="4000" b="1" dirty="0" smtClean="0">
                <a:latin typeface="Kristen ITC" panose="03050502040202030202" pitchFamily="66" charset="0"/>
              </a:rPr>
              <a:t>review</a:t>
            </a:r>
            <a:endParaRPr lang="en-US" altLang="en-US" sz="4000" b="1" dirty="0">
              <a:latin typeface="Kristen ITC" panose="03050502040202030202" pitchFamily="66" charset="0"/>
            </a:endParaRPr>
          </a:p>
        </p:txBody>
      </p:sp>
      <p:sp>
        <p:nvSpPr>
          <p:cNvPr id="58371" name="Text Box 1027"/>
          <p:cNvSpPr txBox="1">
            <a:spLocks noChangeArrowheads="1"/>
          </p:cNvSpPr>
          <p:nvPr/>
        </p:nvSpPr>
        <p:spPr bwMode="auto">
          <a:xfrm>
            <a:off x="685799" y="1621973"/>
            <a:ext cx="10918371"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l">
              <a:spcBef>
                <a:spcPct val="50000"/>
              </a:spcBef>
              <a:buAutoNum type="arabicPeriod"/>
            </a:pPr>
            <a:r>
              <a:rPr lang="en-US" altLang="en-US" sz="3200" dirty="0" smtClean="0"/>
              <a:t>Why does the moon rise at a different time each day or night?</a:t>
            </a:r>
          </a:p>
          <a:p>
            <a:pPr marL="514350" indent="-514350" algn="l">
              <a:spcBef>
                <a:spcPct val="50000"/>
              </a:spcBef>
              <a:buAutoNum type="arabicPeriod"/>
            </a:pPr>
            <a:r>
              <a:rPr lang="en-US" altLang="en-US" sz="3200" dirty="0" smtClean="0"/>
              <a:t>What is the difference between a partial and a total lunar eclipse?</a:t>
            </a:r>
          </a:p>
          <a:p>
            <a:pPr marL="514350" indent="-514350" algn="l">
              <a:spcBef>
                <a:spcPct val="50000"/>
              </a:spcBef>
              <a:buAutoNum type="arabicPeriod"/>
            </a:pPr>
            <a:r>
              <a:rPr lang="en-US" altLang="en-US" sz="3200" dirty="0" smtClean="0"/>
              <a:t>What is the difference between an annular and a total solar eclipse?</a:t>
            </a:r>
          </a:p>
          <a:p>
            <a:pPr marL="514350" indent="-514350" algn="l">
              <a:spcBef>
                <a:spcPct val="50000"/>
              </a:spcBef>
              <a:buAutoNum type="arabicPeriod"/>
            </a:pPr>
            <a:r>
              <a:rPr lang="en-US" altLang="en-US" sz="3200" dirty="0" smtClean="0"/>
              <a:t>How many days would you expect to fall between the new moon and the first quarter?   The last quarter?</a:t>
            </a:r>
          </a:p>
          <a:p>
            <a:pPr marL="514350" indent="-514350" algn="l">
              <a:spcBef>
                <a:spcPct val="50000"/>
              </a:spcBef>
              <a:buAutoNum type="arabicPeriod"/>
            </a:pPr>
            <a:endParaRPr lang="en-US" altLang="en-US" sz="2800" dirty="0"/>
          </a:p>
        </p:txBody>
      </p:sp>
    </p:spTree>
    <p:extLst>
      <p:ext uri="{BB962C8B-B14F-4D97-AF65-F5344CB8AC3E}">
        <p14:creationId xmlns:p14="http://schemas.microsoft.com/office/powerpoint/2010/main" val="402998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0" y="10886"/>
            <a:ext cx="10131425" cy="1456267"/>
          </a:xfrm>
        </p:spPr>
        <p:txBody>
          <a:bodyPr>
            <a:normAutofit/>
          </a:bodyPr>
          <a:lstStyle/>
          <a:p>
            <a:r>
              <a:rPr lang="en-US" altLang="en-US" sz="4000" b="1" cap="none" dirty="0">
                <a:latin typeface="Kristen ITC" panose="03050502040202030202" pitchFamily="66" charset="0"/>
              </a:rPr>
              <a:t>Development of the Moon</a:t>
            </a:r>
          </a:p>
        </p:txBody>
      </p:sp>
      <p:sp>
        <p:nvSpPr>
          <p:cNvPr id="65539" name="Text Box 1027"/>
          <p:cNvSpPr txBox="1">
            <a:spLocks noChangeArrowheads="1"/>
          </p:cNvSpPr>
          <p:nvPr/>
        </p:nvSpPr>
        <p:spPr bwMode="auto">
          <a:xfrm>
            <a:off x="522515" y="1567544"/>
            <a:ext cx="109510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dirty="0" smtClean="0"/>
              <a:t>Once the moon coalesced, it underwent four phases:</a:t>
            </a:r>
          </a:p>
          <a:p>
            <a:pPr marL="514350" indent="-514350" algn="l">
              <a:spcBef>
                <a:spcPct val="50000"/>
              </a:spcBef>
              <a:buAutoNum type="arabicPeriod"/>
            </a:pPr>
            <a:r>
              <a:rPr lang="en-US" altLang="en-US" sz="3600" b="1" u="sng" dirty="0" smtClean="0">
                <a:solidFill>
                  <a:srgbClr val="FFFF00"/>
                </a:solidFill>
              </a:rPr>
              <a:t>Formation of original crust</a:t>
            </a:r>
          </a:p>
          <a:p>
            <a:pPr marL="514350" indent="-514350" algn="l">
              <a:spcBef>
                <a:spcPct val="50000"/>
              </a:spcBef>
              <a:buAutoNum type="arabicPeriod"/>
            </a:pPr>
            <a:r>
              <a:rPr lang="en-US" altLang="en-US" sz="3600" b="1" u="sng" dirty="0" smtClean="0">
                <a:solidFill>
                  <a:srgbClr val="FFFF00"/>
                </a:solidFill>
              </a:rPr>
              <a:t>Excavation of large impact basins</a:t>
            </a:r>
          </a:p>
          <a:p>
            <a:pPr marL="514350" indent="-514350" algn="l">
              <a:spcBef>
                <a:spcPct val="50000"/>
              </a:spcBef>
              <a:buAutoNum type="arabicPeriod"/>
            </a:pPr>
            <a:r>
              <a:rPr lang="en-US" altLang="en-US" sz="3600" b="1" u="sng" dirty="0" smtClean="0">
                <a:solidFill>
                  <a:srgbClr val="FFFF00"/>
                </a:solidFill>
              </a:rPr>
              <a:t>Filling of </a:t>
            </a:r>
            <a:r>
              <a:rPr lang="en-US" altLang="en-US" sz="3600" b="1" u="sng" dirty="0" err="1" smtClean="0">
                <a:solidFill>
                  <a:srgbClr val="FFFF00"/>
                </a:solidFill>
              </a:rPr>
              <a:t>maria</a:t>
            </a:r>
            <a:r>
              <a:rPr lang="en-US" altLang="en-US" sz="3600" b="1" u="sng" dirty="0" smtClean="0">
                <a:solidFill>
                  <a:srgbClr val="FFFF00"/>
                </a:solidFill>
              </a:rPr>
              <a:t> basins</a:t>
            </a:r>
          </a:p>
          <a:p>
            <a:pPr marL="514350" indent="-514350" algn="l">
              <a:spcBef>
                <a:spcPct val="50000"/>
              </a:spcBef>
              <a:buAutoNum type="arabicPeriod"/>
            </a:pPr>
            <a:r>
              <a:rPr lang="en-US" altLang="en-US" sz="3600" b="1" u="sng" dirty="0" smtClean="0">
                <a:solidFill>
                  <a:srgbClr val="FFFF00"/>
                </a:solidFill>
              </a:rPr>
              <a:t>Formation of rayed craters</a:t>
            </a:r>
            <a:endParaRPr lang="en-US" altLang="en-US" sz="3600" b="1" u="sng" dirty="0">
              <a:solidFill>
                <a:srgbClr val="FFFF00"/>
              </a:solidFill>
            </a:endParaRPr>
          </a:p>
        </p:txBody>
      </p:sp>
    </p:spTree>
    <p:extLst>
      <p:ext uri="{BB962C8B-B14F-4D97-AF65-F5344CB8AC3E}">
        <p14:creationId xmlns:p14="http://schemas.microsoft.com/office/powerpoint/2010/main" val="2489202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Checking for understanding</a:t>
            </a:r>
            <a:endParaRPr lang="en-US" dirty="0"/>
          </a:p>
        </p:txBody>
      </p:sp>
      <p:sp>
        <p:nvSpPr>
          <p:cNvPr id="4" name="Content Placeholder 3"/>
          <p:cNvSpPr>
            <a:spLocks noGrp="1"/>
          </p:cNvSpPr>
          <p:nvPr>
            <p:ph idx="1"/>
          </p:nvPr>
        </p:nvSpPr>
        <p:spPr/>
        <p:txBody>
          <a:bodyPr>
            <a:normAutofit/>
          </a:bodyPr>
          <a:lstStyle/>
          <a:p>
            <a:r>
              <a:rPr lang="en-US" sz="3600" b="1" u="sng" dirty="0" smtClean="0"/>
              <a:t>Think about it</a:t>
            </a:r>
            <a:r>
              <a:rPr lang="en-US" sz="3600" dirty="0" smtClean="0"/>
              <a:t>.  We just learned that the moon coalesced (formed) through 4 phases:  Can you name them without looking?  How about ask your neighbor and see if you can name them all.  Then, we will check to see if you got it.</a:t>
            </a:r>
            <a:endParaRPr lang="en-US" sz="3600" dirty="0"/>
          </a:p>
        </p:txBody>
      </p:sp>
    </p:spTree>
    <p:extLst>
      <p:ext uri="{BB962C8B-B14F-4D97-AF65-F5344CB8AC3E}">
        <p14:creationId xmlns:p14="http://schemas.microsoft.com/office/powerpoint/2010/main" val="11857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0131425" cy="1456267"/>
          </a:xfrm>
        </p:spPr>
        <p:txBody>
          <a:bodyPr>
            <a:normAutofit/>
          </a:bodyPr>
          <a:lstStyle/>
          <a:p>
            <a:r>
              <a:rPr lang="en-US" sz="4000" b="1" dirty="0" smtClean="0">
                <a:latin typeface="Kristen ITC" panose="03050502040202030202" pitchFamily="66" charset="0"/>
              </a:rPr>
              <a:t>Formation of crust</a:t>
            </a:r>
            <a:endParaRPr lang="en-US" sz="4000" b="1" dirty="0">
              <a:latin typeface="Kristen ITC" panose="03050502040202030202" pitchFamily="66" charset="0"/>
            </a:endParaRPr>
          </a:p>
        </p:txBody>
      </p:sp>
      <p:sp>
        <p:nvSpPr>
          <p:cNvPr id="4" name="Content Placeholder 3"/>
          <p:cNvSpPr>
            <a:spLocks noGrp="1"/>
          </p:cNvSpPr>
          <p:nvPr>
            <p:ph idx="1"/>
          </p:nvPr>
        </p:nvSpPr>
        <p:spPr>
          <a:xfrm>
            <a:off x="598715" y="1706638"/>
            <a:ext cx="11059885" cy="3986591"/>
          </a:xfrm>
        </p:spPr>
        <p:txBody>
          <a:bodyPr>
            <a:normAutofit lnSpcReduction="10000"/>
          </a:bodyPr>
          <a:lstStyle/>
          <a:p>
            <a:pPr marL="0" indent="0">
              <a:spcBef>
                <a:spcPts val="1800"/>
              </a:spcBef>
              <a:spcAft>
                <a:spcPts val="1800"/>
              </a:spcAft>
              <a:buNone/>
            </a:pPr>
            <a:r>
              <a:rPr lang="en-US" altLang="en-US" sz="3600" dirty="0" smtClean="0"/>
              <a:t>The moon experienced </a:t>
            </a:r>
            <a:r>
              <a:rPr lang="en-US" altLang="en-US" sz="3600" b="1" u="sng" dirty="0" smtClean="0">
                <a:solidFill>
                  <a:srgbClr val="FFFF00"/>
                </a:solidFill>
              </a:rPr>
              <a:t>frequent impacts by meteoroids</a:t>
            </a:r>
            <a:r>
              <a:rPr lang="en-US" altLang="en-US" sz="3600" dirty="0" smtClean="0"/>
              <a:t>, melting the moon’s surface forming a “magma ocean”.</a:t>
            </a:r>
          </a:p>
          <a:p>
            <a:pPr marL="0" indent="0">
              <a:spcBef>
                <a:spcPts val="1800"/>
              </a:spcBef>
              <a:spcAft>
                <a:spcPts val="1800"/>
              </a:spcAft>
              <a:buNone/>
            </a:pPr>
            <a:r>
              <a:rPr lang="en-US" altLang="en-US" sz="3600" dirty="0" smtClean="0"/>
              <a:t>As the material cooled it underwent differentiation, resulting in denser material sinking towards the mantle and lighter material floating to the top, becoming the crust.</a:t>
            </a:r>
          </a:p>
          <a:p>
            <a:pPr marL="0" indent="0">
              <a:buNone/>
            </a:pPr>
            <a:endParaRPr lang="en-US" sz="3200" dirty="0"/>
          </a:p>
        </p:txBody>
      </p:sp>
    </p:spTree>
    <p:extLst>
      <p:ext uri="{BB962C8B-B14F-4D97-AF65-F5344CB8AC3E}">
        <p14:creationId xmlns:p14="http://schemas.microsoft.com/office/powerpoint/2010/main" val="122074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5" y="0"/>
            <a:ext cx="11946525" cy="1456267"/>
          </a:xfrm>
        </p:spPr>
        <p:txBody>
          <a:bodyPr>
            <a:normAutofit/>
          </a:bodyPr>
          <a:lstStyle/>
          <a:p>
            <a:r>
              <a:rPr lang="en-US" sz="4000" b="1" dirty="0" smtClean="0">
                <a:latin typeface="Kristen ITC" panose="03050502040202030202" pitchFamily="66" charset="0"/>
              </a:rPr>
              <a:t>Excavation of large impact basins</a:t>
            </a:r>
            <a:endParaRPr lang="en-US" sz="4000" b="1" dirty="0">
              <a:latin typeface="Kristen ITC" panose="03050502040202030202" pitchFamily="66" charset="0"/>
            </a:endParaRPr>
          </a:p>
        </p:txBody>
      </p:sp>
      <p:sp>
        <p:nvSpPr>
          <p:cNvPr id="3" name="Content Placeholder 2"/>
          <p:cNvSpPr>
            <a:spLocks noGrp="1"/>
          </p:cNvSpPr>
          <p:nvPr>
            <p:ph idx="1"/>
          </p:nvPr>
        </p:nvSpPr>
        <p:spPr>
          <a:xfrm>
            <a:off x="685802" y="1597781"/>
            <a:ext cx="8338456" cy="3649133"/>
          </a:xfrm>
        </p:spPr>
        <p:txBody>
          <a:bodyPr>
            <a:normAutofit/>
          </a:bodyPr>
          <a:lstStyle/>
          <a:p>
            <a:pPr marL="0" indent="0">
              <a:spcBef>
                <a:spcPts val="1800"/>
              </a:spcBef>
              <a:spcAft>
                <a:spcPts val="1800"/>
              </a:spcAft>
              <a:buNone/>
            </a:pPr>
            <a:r>
              <a:rPr lang="en-US" sz="3600" dirty="0" smtClean="0"/>
              <a:t>Lunar crust was impacted by debris creating large impact basins and cracks from which lava flowed to the surface.</a:t>
            </a:r>
          </a:p>
          <a:p>
            <a:pPr marL="0" indent="0">
              <a:spcBef>
                <a:spcPts val="1800"/>
              </a:spcBef>
              <a:spcAft>
                <a:spcPts val="1800"/>
              </a:spcAft>
              <a:buNone/>
            </a:pPr>
            <a:r>
              <a:rPr lang="en-US" sz="3600" dirty="0" smtClean="0"/>
              <a:t>About 3.8 billion years ago, </a:t>
            </a:r>
            <a:r>
              <a:rPr lang="en-US" sz="3600" b="1" u="sng" dirty="0" smtClean="0">
                <a:solidFill>
                  <a:srgbClr val="FFFF00"/>
                </a:solidFill>
              </a:rPr>
              <a:t>impacts from </a:t>
            </a:r>
            <a:r>
              <a:rPr lang="en-US" sz="3600" dirty="0" smtClean="0"/>
              <a:t>such </a:t>
            </a:r>
            <a:r>
              <a:rPr lang="en-US" sz="3600" b="1" u="sng" dirty="0" smtClean="0">
                <a:solidFill>
                  <a:srgbClr val="FFFF00"/>
                </a:solidFill>
              </a:rPr>
              <a:t>meteoroids decreased</a:t>
            </a:r>
            <a:r>
              <a:rPr lang="en-US" sz="3600" dirty="0" smtClean="0"/>
              <a:t>.</a:t>
            </a:r>
            <a:endParaRPr lang="en-US" sz="3600" dirty="0"/>
          </a:p>
        </p:txBody>
      </p:sp>
      <p:pic>
        <p:nvPicPr>
          <p:cNvPr id="4" name="Picture 1029" descr="http://www.astro.cf.ac.uk/sas/moo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950" y="3581400"/>
            <a:ext cx="284404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36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1456267"/>
          </a:xfrm>
        </p:spPr>
        <p:txBody>
          <a:bodyPr>
            <a:normAutofit/>
          </a:bodyPr>
          <a:lstStyle/>
          <a:p>
            <a:r>
              <a:rPr lang="en-US" sz="4000" b="1" dirty="0" smtClean="0">
                <a:latin typeface="Kristen ITC" panose="03050502040202030202" pitchFamily="66" charset="0"/>
              </a:rPr>
              <a:t>Filling of </a:t>
            </a:r>
            <a:r>
              <a:rPr lang="en-US" sz="4000" b="1" dirty="0" err="1" smtClean="0">
                <a:latin typeface="Kristen ITC" panose="03050502040202030202" pitchFamily="66" charset="0"/>
              </a:rPr>
              <a:t>maria</a:t>
            </a:r>
            <a:r>
              <a:rPr lang="en-US" sz="4000" b="1" dirty="0" smtClean="0">
                <a:latin typeface="Kristen ITC" panose="03050502040202030202" pitchFamily="66" charset="0"/>
              </a:rPr>
              <a:t> basins</a:t>
            </a:r>
            <a:endParaRPr lang="en-US" sz="4000" b="1" dirty="0">
              <a:latin typeface="Kristen ITC" panose="03050502040202030202" pitchFamily="66" charset="0"/>
            </a:endParaRPr>
          </a:p>
        </p:txBody>
      </p:sp>
      <p:sp>
        <p:nvSpPr>
          <p:cNvPr id="3" name="Content Placeholder 2"/>
          <p:cNvSpPr>
            <a:spLocks noGrp="1"/>
          </p:cNvSpPr>
          <p:nvPr>
            <p:ph idx="1"/>
          </p:nvPr>
        </p:nvSpPr>
        <p:spPr>
          <a:xfrm>
            <a:off x="685801" y="1663096"/>
            <a:ext cx="10131425" cy="3649133"/>
          </a:xfrm>
        </p:spPr>
        <p:txBody>
          <a:bodyPr>
            <a:normAutofit/>
          </a:bodyPr>
          <a:lstStyle/>
          <a:p>
            <a:pPr marL="0" indent="0">
              <a:spcBef>
                <a:spcPts val="1800"/>
              </a:spcBef>
              <a:spcAft>
                <a:spcPts val="1800"/>
              </a:spcAft>
              <a:buNone/>
            </a:pPr>
            <a:r>
              <a:rPr lang="en-US" sz="3600" dirty="0" smtClean="0"/>
              <a:t>Over millions of years, magma rose to the surface filling the largest of the impact basins with iron rich basalt creating </a:t>
            </a:r>
            <a:r>
              <a:rPr lang="en-US" sz="3600" b="1" u="sng" dirty="0" smtClean="0">
                <a:solidFill>
                  <a:srgbClr val="FFFF00"/>
                </a:solidFill>
              </a:rPr>
              <a:t>large, dark, flat plains </a:t>
            </a:r>
            <a:r>
              <a:rPr lang="en-US" sz="3600" dirty="0" smtClean="0"/>
              <a:t>(</a:t>
            </a:r>
            <a:r>
              <a:rPr lang="en-US" sz="3600" b="1" u="sng" dirty="0" smtClean="0">
                <a:solidFill>
                  <a:srgbClr val="FFFF00"/>
                </a:solidFill>
              </a:rPr>
              <a:t>lunar </a:t>
            </a:r>
            <a:r>
              <a:rPr lang="en-US" sz="3600" b="1" u="sng" dirty="0" err="1" smtClean="0">
                <a:solidFill>
                  <a:srgbClr val="FFFF00"/>
                </a:solidFill>
              </a:rPr>
              <a:t>maria</a:t>
            </a:r>
            <a:r>
              <a:rPr lang="en-US" sz="3600" dirty="0" smtClean="0"/>
              <a:t>). </a:t>
            </a:r>
          </a:p>
          <a:p>
            <a:pPr marL="0" indent="0">
              <a:spcBef>
                <a:spcPts val="1800"/>
              </a:spcBef>
              <a:spcAft>
                <a:spcPts val="1800"/>
              </a:spcAft>
              <a:buNone/>
            </a:pPr>
            <a:r>
              <a:rPr lang="en-US" altLang="en-US" sz="3600" dirty="0"/>
              <a:t>The interior of the Moon gradually cooled and became geologically inactive.</a:t>
            </a:r>
          </a:p>
          <a:p>
            <a:pPr marL="0" indent="0">
              <a:buNone/>
            </a:pPr>
            <a:endParaRPr lang="en-US" sz="3600" dirty="0"/>
          </a:p>
        </p:txBody>
      </p:sp>
    </p:spTree>
    <p:extLst>
      <p:ext uri="{BB962C8B-B14F-4D97-AF65-F5344CB8AC3E}">
        <p14:creationId xmlns:p14="http://schemas.microsoft.com/office/powerpoint/2010/main" val="3049168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36672</TotalTime>
  <Words>2187</Words>
  <Application>Microsoft Office PowerPoint</Application>
  <PresentationFormat>Widescreen</PresentationFormat>
  <Paragraphs>170</Paragraphs>
  <Slides>48</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6" baseType="lpstr">
      <vt:lpstr>Arial</vt:lpstr>
      <vt:lpstr>Calibri</vt:lpstr>
      <vt:lpstr>Calibri Light</vt:lpstr>
      <vt:lpstr>Kristen ITC</vt:lpstr>
      <vt:lpstr>Times New Roman</vt:lpstr>
      <vt:lpstr>Wingdings</vt:lpstr>
      <vt:lpstr>Celestial</vt:lpstr>
      <vt:lpstr>Bitmap Image</vt:lpstr>
      <vt:lpstr>Earth’s Moon</vt:lpstr>
      <vt:lpstr>Section 25.1:  Origin and Properties of the Moon</vt:lpstr>
      <vt:lpstr>Origin of the Moon</vt:lpstr>
      <vt:lpstr>Origin of the Moon</vt:lpstr>
      <vt:lpstr>Development of the Moon</vt:lpstr>
      <vt:lpstr>Checking for understanding</vt:lpstr>
      <vt:lpstr>Formation of crust</vt:lpstr>
      <vt:lpstr>Excavation of large impact basins</vt:lpstr>
      <vt:lpstr>Filling of maria basins</vt:lpstr>
      <vt:lpstr>Formation of rayed craters</vt:lpstr>
      <vt:lpstr>Properties/ Features of the Moon</vt:lpstr>
      <vt:lpstr>Checking for understanding</vt:lpstr>
      <vt:lpstr>Layers of the Moon</vt:lpstr>
      <vt:lpstr>Lunar Maria</vt:lpstr>
      <vt:lpstr>Lunar Maria</vt:lpstr>
      <vt:lpstr>Lunar Maria</vt:lpstr>
      <vt:lpstr>Lunar Highlands</vt:lpstr>
      <vt:lpstr>Lunar Highlands</vt:lpstr>
      <vt:lpstr>Lunar Highlands</vt:lpstr>
      <vt:lpstr>Lunar Craters and Rays</vt:lpstr>
      <vt:lpstr>Lunar Craters and Rays</vt:lpstr>
      <vt:lpstr>Lunar Soil</vt:lpstr>
      <vt:lpstr>Lunar Soil</vt:lpstr>
      <vt:lpstr>Section 25.1 review</vt:lpstr>
      <vt:lpstr>Section 25.2  The Moon’s Motions</vt:lpstr>
      <vt:lpstr>The Moon’s Motions</vt:lpstr>
      <vt:lpstr>The Moon’s Orbit</vt:lpstr>
      <vt:lpstr>The Moon’s Orbit</vt:lpstr>
      <vt:lpstr>The Moon’s Orbit</vt:lpstr>
      <vt:lpstr>The Moon’s Orbit</vt:lpstr>
      <vt:lpstr>The Moon’s Phases</vt:lpstr>
      <vt:lpstr>The Moon’s Phases</vt:lpstr>
      <vt:lpstr>The Moon’s Phases</vt:lpstr>
      <vt:lpstr>The Moon’s Phases</vt:lpstr>
      <vt:lpstr>The Moon’s Phases</vt:lpstr>
      <vt:lpstr>The moon’s phases</vt:lpstr>
      <vt:lpstr>Lunar Eclipses</vt:lpstr>
      <vt:lpstr>Checking for understanding</vt:lpstr>
      <vt:lpstr>PowerPoint Presentation</vt:lpstr>
      <vt:lpstr>Lunar Eclipses</vt:lpstr>
      <vt:lpstr>Lunar Eclipses</vt:lpstr>
      <vt:lpstr>Checking for understanding</vt:lpstr>
      <vt:lpstr>Lunar Eclipses</vt:lpstr>
      <vt:lpstr>Solar Eclipses</vt:lpstr>
      <vt:lpstr>Solar Eclipses</vt:lpstr>
      <vt:lpstr>Solar Eclipses</vt:lpstr>
      <vt:lpstr>Solar Eclipses</vt:lpstr>
      <vt:lpstr>Section 25.2 review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Moon</dc:title>
  <dc:creator>Lynn Munoz</dc:creator>
  <cp:lastModifiedBy>Lynn Munoz</cp:lastModifiedBy>
  <cp:revision>36</cp:revision>
  <dcterms:created xsi:type="dcterms:W3CDTF">2015-11-24T03:23:57Z</dcterms:created>
  <dcterms:modified xsi:type="dcterms:W3CDTF">2016-01-19T00:21:19Z</dcterms:modified>
</cp:coreProperties>
</file>