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04"/>
  </p:notesMasterIdLst>
  <p:handoutMasterIdLst>
    <p:handoutMasterId r:id="rId105"/>
  </p:handoutMasterIdLst>
  <p:sldIdLst>
    <p:sldId id="465" r:id="rId2"/>
    <p:sldId id="466" r:id="rId3"/>
    <p:sldId id="467" r:id="rId4"/>
    <p:sldId id="468" r:id="rId5"/>
    <p:sldId id="469" r:id="rId6"/>
    <p:sldId id="560" r:id="rId7"/>
    <p:sldId id="470" r:id="rId8"/>
    <p:sldId id="472" r:id="rId9"/>
    <p:sldId id="471" r:id="rId10"/>
    <p:sldId id="473" r:id="rId11"/>
    <p:sldId id="474" r:id="rId12"/>
    <p:sldId id="475" r:id="rId13"/>
    <p:sldId id="476" r:id="rId14"/>
    <p:sldId id="477" r:id="rId15"/>
    <p:sldId id="479" r:id="rId16"/>
    <p:sldId id="480" r:id="rId17"/>
    <p:sldId id="481" r:id="rId18"/>
    <p:sldId id="482" r:id="rId19"/>
    <p:sldId id="483" r:id="rId20"/>
    <p:sldId id="556" r:id="rId21"/>
    <p:sldId id="484" r:id="rId22"/>
    <p:sldId id="485" r:id="rId23"/>
    <p:sldId id="557" r:id="rId24"/>
    <p:sldId id="486" r:id="rId25"/>
    <p:sldId id="487" r:id="rId26"/>
    <p:sldId id="488" r:id="rId27"/>
    <p:sldId id="489" r:id="rId28"/>
    <p:sldId id="490" r:id="rId29"/>
    <p:sldId id="564" r:id="rId30"/>
    <p:sldId id="491" r:id="rId31"/>
    <p:sldId id="565" r:id="rId32"/>
    <p:sldId id="492" r:id="rId33"/>
    <p:sldId id="566" r:id="rId34"/>
    <p:sldId id="493" r:id="rId35"/>
    <p:sldId id="494" r:id="rId36"/>
    <p:sldId id="495" r:id="rId37"/>
    <p:sldId id="55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10" r:id="rId53"/>
    <p:sldId id="511" r:id="rId54"/>
    <p:sldId id="512" r:id="rId55"/>
    <p:sldId id="513" r:id="rId56"/>
    <p:sldId id="558" r:id="rId57"/>
    <p:sldId id="514" r:id="rId58"/>
    <p:sldId id="515" r:id="rId59"/>
    <p:sldId id="559" r:id="rId60"/>
    <p:sldId id="516" r:id="rId61"/>
    <p:sldId id="517" r:id="rId62"/>
    <p:sldId id="518" r:id="rId63"/>
    <p:sldId id="519" r:id="rId64"/>
    <p:sldId id="520" r:id="rId65"/>
    <p:sldId id="521" r:id="rId66"/>
    <p:sldId id="522" r:id="rId67"/>
    <p:sldId id="523" r:id="rId68"/>
    <p:sldId id="524" r:id="rId69"/>
    <p:sldId id="525" r:id="rId70"/>
    <p:sldId id="567" r:id="rId71"/>
    <p:sldId id="526" r:id="rId72"/>
    <p:sldId id="527" r:id="rId73"/>
    <p:sldId id="528" r:id="rId74"/>
    <p:sldId id="529" r:id="rId75"/>
    <p:sldId id="530" r:id="rId76"/>
    <p:sldId id="531" r:id="rId77"/>
    <p:sldId id="532" r:id="rId78"/>
    <p:sldId id="533" r:id="rId79"/>
    <p:sldId id="534" r:id="rId80"/>
    <p:sldId id="535" r:id="rId81"/>
    <p:sldId id="536" r:id="rId82"/>
    <p:sldId id="568" r:id="rId83"/>
    <p:sldId id="561" r:id="rId84"/>
    <p:sldId id="537" r:id="rId85"/>
    <p:sldId id="538" r:id="rId86"/>
    <p:sldId id="539" r:id="rId87"/>
    <p:sldId id="540" r:id="rId88"/>
    <p:sldId id="541" r:id="rId89"/>
    <p:sldId id="542" r:id="rId90"/>
    <p:sldId id="543" r:id="rId91"/>
    <p:sldId id="545" r:id="rId92"/>
    <p:sldId id="546" r:id="rId93"/>
    <p:sldId id="547" r:id="rId94"/>
    <p:sldId id="548" r:id="rId95"/>
    <p:sldId id="549" r:id="rId96"/>
    <p:sldId id="550" r:id="rId97"/>
    <p:sldId id="551" r:id="rId98"/>
    <p:sldId id="552" r:id="rId99"/>
    <p:sldId id="563" r:id="rId100"/>
    <p:sldId id="553" r:id="rId101"/>
    <p:sldId id="562" r:id="rId102"/>
    <p:sldId id="554" r:id="rId10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114"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D45B00DF-000F-4CCF-B00E-F5D3F1CCBEFE}" type="datetimeFigureOut">
              <a:rPr lang="en-US" smtClean="0"/>
              <a:t>2/25/2016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A1EAD92B-50BB-4B9B-8A05-120B9CDC8BA1}" type="slidenum">
              <a:rPr lang="en-US" smtClean="0"/>
              <a:t>‹#›</a:t>
            </a:fld>
            <a:endParaRPr lang="en-US"/>
          </a:p>
        </p:txBody>
      </p:sp>
    </p:spTree>
    <p:extLst>
      <p:ext uri="{BB962C8B-B14F-4D97-AF65-F5344CB8AC3E}">
        <p14:creationId xmlns:p14="http://schemas.microsoft.com/office/powerpoint/2010/main" val="2569722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167C441-F68D-4148-872C-D7165EC4149C}" type="datetimeFigureOut">
              <a:rPr lang="en-US" smtClean="0"/>
              <a:t>2/25/2016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55E25AF-E061-4854-96D0-57D491EEAAA7}" type="slidenum">
              <a:rPr lang="en-US" smtClean="0"/>
              <a:t>‹#›</a:t>
            </a:fld>
            <a:endParaRPr lang="en-US"/>
          </a:p>
        </p:txBody>
      </p:sp>
    </p:spTree>
    <p:extLst>
      <p:ext uri="{BB962C8B-B14F-4D97-AF65-F5344CB8AC3E}">
        <p14:creationId xmlns:p14="http://schemas.microsoft.com/office/powerpoint/2010/main" val="236839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2EF0D-CCC3-4E43-BB84-D7FD674A3B7E}" type="slidenum">
              <a:rPr lang="en-US" altLang="en-US"/>
              <a:pPr/>
              <a:t>46</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Polaris is a Cepheid variable star.</a:t>
            </a:r>
          </a:p>
        </p:txBody>
      </p:sp>
    </p:spTree>
    <p:extLst>
      <p:ext uri="{BB962C8B-B14F-4D97-AF65-F5344CB8AC3E}">
        <p14:creationId xmlns:p14="http://schemas.microsoft.com/office/powerpoint/2010/main" val="410817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26E42-AF40-4C78-AA80-79249A821E98}" type="slidenum">
              <a:rPr lang="en-US" altLang="en-US"/>
              <a:pPr/>
              <a:t>49</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a:t>The area of a circle equals pi X radius squared.</a:t>
            </a:r>
          </a:p>
        </p:txBody>
      </p:sp>
    </p:spTree>
    <p:extLst>
      <p:ext uri="{BB962C8B-B14F-4D97-AF65-F5344CB8AC3E}">
        <p14:creationId xmlns:p14="http://schemas.microsoft.com/office/powerpoint/2010/main" val="74490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ACB75-4850-4A45-86F9-BC97BC960A2C}" type="slidenum">
              <a:rPr lang="en-US" altLang="en-US"/>
              <a:pPr/>
              <a:t>51</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en-US"/>
              <a:t>The picture shows the MMT at Mount Hopkins, Arizona.</a:t>
            </a:r>
          </a:p>
        </p:txBody>
      </p:sp>
    </p:spTree>
    <p:extLst>
      <p:ext uri="{BB962C8B-B14F-4D97-AF65-F5344CB8AC3E}">
        <p14:creationId xmlns:p14="http://schemas.microsoft.com/office/powerpoint/2010/main" val="36572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293FE-3FD4-4C18-BFDE-B2A5922B4D72}" type="slidenum">
              <a:rPr lang="en-US" altLang="en-US"/>
              <a:pPr/>
              <a:t>53</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ltLang="en-US"/>
              <a:t>The radio telescope on the left is located in West Virginia.  On the right is the Arecibo radio telescope (Puerto Rico).</a:t>
            </a:r>
          </a:p>
        </p:txBody>
      </p:sp>
    </p:spTree>
    <p:extLst>
      <p:ext uri="{BB962C8B-B14F-4D97-AF65-F5344CB8AC3E}">
        <p14:creationId xmlns:p14="http://schemas.microsoft.com/office/powerpoint/2010/main" val="893580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30742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19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243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117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59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941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40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30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75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4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57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1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305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308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27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28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2/25/2016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663930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xmm.ac.uk/galaxies.gif"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CWMh61yutjU"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paceflightnow.com/news/n0006/10polaris/illustration.jp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sych.stanford.edu/~lera/psych115s/notes/lecture2/images/wavelength.jpg"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aw.com/bc/info/bennett/images/hrdiagram.jpg"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antwrp.gsfc.nasa.gov/apod/image/0009/whitedwarf_hst_big.jpg"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youtube.com/watch?v=ld75W1dz-h0&amp;list=PL8dPuuaLjXtPAJr1ysd5yGIyiSFuh0mIL&amp;index=2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jjy-eqWM38g"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spaceref.com/redirect.html?id=0&amp;url=images.spaceref.com/news/2001/09.12.01.black.hole.lrg.jpg" TargetMode="Externa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allthesky.com/galaxies/big/lmc.jpg" TargetMode="Externa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hyperlink" Target="https://www.youtube.com/watch?v=9B7Ix2VQEGo&amp;index=42&amp;list=PL8dPuuaLjXtPAJr1ysd5yGIyiSFuh0mIL"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chor="ctr">
            <a:normAutofit fontScale="90000"/>
          </a:bodyPr>
          <a:lstStyle/>
          <a:p>
            <a:pPr algn="ctr"/>
            <a:r>
              <a:rPr lang="en-US" altLang="en-US" sz="4400" dirty="0"/>
              <a:t>Stars and Galaxies</a:t>
            </a:r>
          </a:p>
        </p:txBody>
      </p:sp>
      <p:sp>
        <p:nvSpPr>
          <p:cNvPr id="2" name="Text Placeholder 1"/>
          <p:cNvSpPr>
            <a:spLocks noGrp="1"/>
          </p:cNvSpPr>
          <p:nvPr>
            <p:ph type="body" sz="half" idx="2"/>
          </p:nvPr>
        </p:nvSpPr>
        <p:spPr/>
        <p:txBody>
          <a:bodyPr>
            <a:normAutofit/>
          </a:bodyPr>
          <a:lstStyle/>
          <a:p>
            <a:pPr algn="ctr"/>
            <a:r>
              <a:rPr lang="en-US" sz="1800" dirty="0" smtClean="0"/>
              <a:t>Chapter 28</a:t>
            </a:r>
            <a:endParaRPr lang="en-US" sz="1800" dirty="0"/>
          </a:p>
        </p:txBody>
      </p:sp>
      <p:pic>
        <p:nvPicPr>
          <p:cNvPr id="2053" name="Picture 5" descr="http://www.xmm.ac.uk/galaxie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542" y="869099"/>
            <a:ext cx="5214257" cy="533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1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a:xfrm>
            <a:off x="228601" y="239486"/>
            <a:ext cx="10131425" cy="1456267"/>
          </a:xfrm>
        </p:spPr>
        <p:txBody>
          <a:bodyPr/>
          <a:lstStyle/>
          <a:p>
            <a:r>
              <a:rPr lang="en-US" altLang="en-US" dirty="0"/>
              <a:t>The Spectroscope</a:t>
            </a:r>
          </a:p>
        </p:txBody>
      </p:sp>
      <p:sp>
        <p:nvSpPr>
          <p:cNvPr id="77827" name="Text Box 1027"/>
          <p:cNvSpPr txBox="1">
            <a:spLocks noChangeArrowheads="1"/>
          </p:cNvSpPr>
          <p:nvPr/>
        </p:nvSpPr>
        <p:spPr bwMode="auto">
          <a:xfrm>
            <a:off x="500743" y="1671185"/>
            <a:ext cx="545374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band of colors we can see is called the </a:t>
            </a:r>
            <a:r>
              <a:rPr lang="en-US" altLang="en-US" sz="3200" b="1" u="sng" dirty="0">
                <a:solidFill>
                  <a:srgbClr val="FFFF00"/>
                </a:solidFill>
              </a:rPr>
              <a:t>visible spectrum</a:t>
            </a:r>
            <a:r>
              <a:rPr lang="en-US" altLang="en-US" sz="3200" dirty="0"/>
              <a:t>.</a:t>
            </a:r>
          </a:p>
          <a:p>
            <a:pPr>
              <a:spcBef>
                <a:spcPct val="50000"/>
              </a:spcBef>
            </a:pPr>
            <a:r>
              <a:rPr lang="en-US" altLang="en-US" sz="3200" dirty="0"/>
              <a:t>To separate starlight into its colors, astronomers use a tool called a </a:t>
            </a:r>
            <a:r>
              <a:rPr lang="en-US" altLang="en-US" sz="3200" b="1" u="sng" dirty="0">
                <a:solidFill>
                  <a:srgbClr val="FFFF00"/>
                </a:solidFill>
              </a:rPr>
              <a:t>spectroscope</a:t>
            </a:r>
            <a:r>
              <a:rPr lang="en-US" altLang="en-US" sz="3200" dirty="0"/>
              <a:t>, which uses a prism to split the light gathered by a telescope into a spectrum</a:t>
            </a:r>
            <a:r>
              <a:rPr lang="en-US" altLang="en-US" sz="3200" dirty="0" smtClean="0"/>
              <a:t>.**</a:t>
            </a:r>
            <a:endParaRPr lang="en-US" altLang="en-US" sz="3200" dirty="0"/>
          </a:p>
        </p:txBody>
      </p:sp>
      <p:pic>
        <p:nvPicPr>
          <p:cNvPr id="10244" name="Picture 4" descr="http://images.wisegeek.com/graph-of-the-electromagnetic-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37" y="1637687"/>
            <a:ext cx="5443804" cy="352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1519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1" y="241465"/>
            <a:ext cx="10131425" cy="1456267"/>
          </a:xfrm>
        </p:spPr>
        <p:txBody>
          <a:bodyPr/>
          <a:lstStyle/>
          <a:p>
            <a:r>
              <a:rPr lang="en-US" altLang="en-US" dirty="0"/>
              <a:t>Evidence for the Big Bang Model</a:t>
            </a:r>
          </a:p>
        </p:txBody>
      </p:sp>
      <p:sp>
        <p:nvSpPr>
          <p:cNvPr id="75779" name="Rectangle 3"/>
          <p:cNvSpPr>
            <a:spLocks noGrp="1" noChangeArrowheads="1"/>
          </p:cNvSpPr>
          <p:nvPr>
            <p:ph type="body" idx="1"/>
          </p:nvPr>
        </p:nvSpPr>
        <p:spPr>
          <a:xfrm>
            <a:off x="451261" y="1697732"/>
            <a:ext cx="6626431" cy="3776793"/>
          </a:xfrm>
        </p:spPr>
        <p:txBody>
          <a:bodyPr anchor="t" anchorCtr="0">
            <a:normAutofit/>
          </a:bodyPr>
          <a:lstStyle/>
          <a:p>
            <a:pPr>
              <a:lnSpc>
                <a:spcPct val="90000"/>
              </a:lnSpc>
            </a:pPr>
            <a:r>
              <a:rPr lang="en-US" altLang="en-US" sz="3200" dirty="0"/>
              <a:t>The </a:t>
            </a:r>
            <a:r>
              <a:rPr lang="en-US" altLang="en-US" sz="3200" b="1" u="sng" dirty="0">
                <a:solidFill>
                  <a:srgbClr val="FFFF00"/>
                </a:solidFill>
              </a:rPr>
              <a:t>distance between galaxies and groups of galaxies seems to have increased with time </a:t>
            </a:r>
            <a:r>
              <a:rPr lang="en-US" altLang="en-US" sz="3200" dirty="0"/>
              <a:t>(Edwin Hubble found redshifts in galaxies he studied</a:t>
            </a:r>
            <a:r>
              <a:rPr lang="en-US" altLang="en-US" sz="3200" dirty="0" smtClean="0"/>
              <a:t>).***</a:t>
            </a:r>
            <a:endParaRPr lang="en-US" altLang="en-US" sz="3200" dirty="0"/>
          </a:p>
          <a:p>
            <a:pPr>
              <a:lnSpc>
                <a:spcPct val="90000"/>
              </a:lnSpc>
            </a:pPr>
            <a:r>
              <a:rPr lang="en-US" altLang="en-US" sz="3200" b="1" u="sng" dirty="0">
                <a:solidFill>
                  <a:srgbClr val="FFFF00"/>
                </a:solidFill>
              </a:rPr>
              <a:t>Cosmic background radiation has been discovered </a:t>
            </a:r>
            <a:r>
              <a:rPr lang="en-US" altLang="en-US" sz="3200" dirty="0"/>
              <a:t>(radiation left over from the universe’s beginning</a:t>
            </a:r>
            <a:r>
              <a:rPr lang="en-US" altLang="en-US" sz="3200" dirty="0" smtClean="0"/>
              <a:t>).***</a:t>
            </a:r>
            <a:endParaRPr lang="en-US" altLang="en-US" sz="3200" dirty="0"/>
          </a:p>
        </p:txBody>
      </p:sp>
      <p:pic>
        <p:nvPicPr>
          <p:cNvPr id="75782" name="Picture 6" descr="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489" y="1697732"/>
            <a:ext cx="4187825" cy="440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1153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3340"/>
            <a:ext cx="10131425" cy="1456267"/>
          </a:xfrm>
        </p:spPr>
        <p:txBody>
          <a:bodyPr/>
          <a:lstStyle/>
          <a:p>
            <a:r>
              <a:rPr lang="en-US" dirty="0" smtClean="0"/>
              <a:t>Ticket out the door: 28.4</a:t>
            </a:r>
            <a:endParaRPr lang="en-US" dirty="0"/>
          </a:p>
        </p:txBody>
      </p:sp>
      <p:sp>
        <p:nvSpPr>
          <p:cNvPr id="3" name="Content Placeholder 2"/>
          <p:cNvSpPr>
            <a:spLocks noGrp="1"/>
          </p:cNvSpPr>
          <p:nvPr>
            <p:ph idx="1"/>
          </p:nvPr>
        </p:nvSpPr>
        <p:spPr/>
        <p:txBody>
          <a:bodyPr anchor="t" anchorCtr="0">
            <a:noAutofit/>
          </a:bodyPr>
          <a:lstStyle/>
          <a:p>
            <a:pPr>
              <a:spcBef>
                <a:spcPts val="1200"/>
              </a:spcBef>
            </a:pPr>
            <a:r>
              <a:rPr lang="en-US" sz="3200" dirty="0" smtClean="0"/>
              <a:t>1.  What type of galaxy is the Milky Way Galaxy?  (Extra Credit – the Milky Way Galaxy belongs to a group of 30 galaxies called the ______________?</a:t>
            </a:r>
          </a:p>
          <a:p>
            <a:pPr>
              <a:spcBef>
                <a:spcPts val="1200"/>
              </a:spcBef>
            </a:pPr>
            <a:r>
              <a:rPr lang="en-US" sz="3200" dirty="0" smtClean="0"/>
              <a:t>2.  What is the MAIN difference between normal galaxies and active galaxies? </a:t>
            </a:r>
          </a:p>
          <a:p>
            <a:pPr>
              <a:spcBef>
                <a:spcPts val="1200"/>
              </a:spcBef>
            </a:pPr>
            <a:r>
              <a:rPr lang="en-US" sz="3200" dirty="0" smtClean="0"/>
              <a:t>3.  What are the two sources of evidence for the Big Bang Model?</a:t>
            </a:r>
            <a:endParaRPr lang="en-US" sz="3200" dirty="0"/>
          </a:p>
        </p:txBody>
      </p:sp>
    </p:spTree>
    <p:extLst>
      <p:ext uri="{BB962C8B-B14F-4D97-AF65-F5344CB8AC3E}">
        <p14:creationId xmlns:p14="http://schemas.microsoft.com/office/powerpoint/2010/main" val="31488544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34538" y="0"/>
            <a:ext cx="10131425" cy="1456267"/>
          </a:xfrm>
        </p:spPr>
        <p:txBody>
          <a:bodyPr/>
          <a:lstStyle/>
          <a:p>
            <a:r>
              <a:rPr lang="en-US" altLang="en-US" dirty="0"/>
              <a:t>Section 28.4: </a:t>
            </a:r>
            <a:r>
              <a:rPr lang="en-US" altLang="en-US" dirty="0" smtClean="0"/>
              <a:t>review</a:t>
            </a:r>
            <a:endParaRPr lang="en-US" altLang="en-US" dirty="0"/>
          </a:p>
        </p:txBody>
      </p:sp>
      <p:sp>
        <p:nvSpPr>
          <p:cNvPr id="93187" name="Text Box 3"/>
          <p:cNvSpPr txBox="1">
            <a:spLocks noChangeArrowheads="1"/>
          </p:cNvSpPr>
          <p:nvPr/>
        </p:nvSpPr>
        <p:spPr bwMode="auto">
          <a:xfrm>
            <a:off x="537357" y="1363684"/>
            <a:ext cx="1076795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spcBef>
                <a:spcPct val="50000"/>
              </a:spcBef>
              <a:buAutoNum type="arabicPeriod"/>
            </a:pPr>
            <a:r>
              <a:rPr lang="en-US" altLang="en-US" sz="2800" dirty="0" smtClean="0"/>
              <a:t>What is the difference between the universe and the observable universe?</a:t>
            </a:r>
          </a:p>
          <a:p>
            <a:pPr marL="514350" indent="-514350">
              <a:spcBef>
                <a:spcPct val="50000"/>
              </a:spcBef>
              <a:buAutoNum type="arabicPeriod"/>
            </a:pPr>
            <a:r>
              <a:rPr lang="en-US" altLang="en-US" sz="2800" dirty="0" smtClean="0"/>
              <a:t>Into what basic shapes can most normal galaxies be classified?</a:t>
            </a:r>
          </a:p>
          <a:p>
            <a:pPr marL="514350" indent="-514350">
              <a:spcBef>
                <a:spcPct val="50000"/>
              </a:spcBef>
              <a:buAutoNum type="arabicPeriod"/>
            </a:pPr>
            <a:r>
              <a:rPr lang="en-US" altLang="en-US" sz="2800" dirty="0" smtClean="0"/>
              <a:t>How do active galaxies differ from normal galaxies?</a:t>
            </a:r>
          </a:p>
          <a:p>
            <a:pPr marL="514350" indent="-514350">
              <a:spcBef>
                <a:spcPct val="50000"/>
              </a:spcBef>
              <a:buAutoNum type="arabicPeriod"/>
            </a:pPr>
            <a:r>
              <a:rPr lang="en-US" altLang="en-US" sz="2800" dirty="0" smtClean="0"/>
              <a:t>Copy and complete the concept map concerning what we know about the universe.</a:t>
            </a:r>
          </a:p>
          <a:p>
            <a:pPr marL="514350" indent="-514350">
              <a:spcBef>
                <a:spcPct val="50000"/>
              </a:spcBef>
              <a:buAutoNum type="arabicPeriod"/>
            </a:pPr>
            <a:r>
              <a:rPr lang="en-US" altLang="en-US" sz="2800" dirty="0" smtClean="0"/>
              <a:t>Observations of very distant galaxies show that they are at an earlier stage of development than nearby galaxies.  How do these observations support the big bang model?</a:t>
            </a:r>
            <a:endParaRPr lang="en-US" altLang="en-US" sz="2800" dirty="0"/>
          </a:p>
        </p:txBody>
      </p:sp>
    </p:spTree>
    <p:extLst>
      <p:ext uri="{BB962C8B-B14F-4D97-AF65-F5344CB8AC3E}">
        <p14:creationId xmlns:p14="http://schemas.microsoft.com/office/powerpoint/2010/main" val="192782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1" y="163286"/>
            <a:ext cx="10131425" cy="1456267"/>
          </a:xfrm>
        </p:spPr>
        <p:txBody>
          <a:bodyPr/>
          <a:lstStyle/>
          <a:p>
            <a:r>
              <a:rPr lang="en-US" altLang="en-US" dirty="0"/>
              <a:t>Types of Visible Spectra</a:t>
            </a:r>
          </a:p>
        </p:txBody>
      </p:sp>
      <p:sp>
        <p:nvSpPr>
          <p:cNvPr id="8195" name="Text Box 3"/>
          <p:cNvSpPr txBox="1">
            <a:spLocks noChangeArrowheads="1"/>
          </p:cNvSpPr>
          <p:nvPr/>
        </p:nvSpPr>
        <p:spPr bwMode="auto">
          <a:xfrm>
            <a:off x="413656" y="1619553"/>
            <a:ext cx="1115785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Spectroscopes break light into three different types of </a:t>
            </a:r>
            <a:r>
              <a:rPr lang="en-US" altLang="en-US" sz="3200" b="1" u="sng" dirty="0">
                <a:solidFill>
                  <a:srgbClr val="FFFF00"/>
                </a:solidFill>
              </a:rPr>
              <a:t>spectra</a:t>
            </a:r>
            <a:r>
              <a:rPr lang="en-US" altLang="en-US" sz="3200" dirty="0">
                <a:solidFill>
                  <a:srgbClr val="FFFF00"/>
                </a:solidFill>
              </a:rPr>
              <a:t> </a:t>
            </a:r>
            <a:r>
              <a:rPr lang="en-US" altLang="en-US" sz="3200" dirty="0"/>
              <a:t>(the plural form of </a:t>
            </a:r>
            <a:r>
              <a:rPr lang="en-US" altLang="en-US" sz="3200" b="1" u="sng" dirty="0">
                <a:solidFill>
                  <a:srgbClr val="FFFF00"/>
                </a:solidFill>
              </a:rPr>
              <a:t>spectrum</a:t>
            </a:r>
            <a:r>
              <a:rPr lang="en-US" altLang="en-US" sz="3200" dirty="0"/>
              <a:t>):</a:t>
            </a:r>
          </a:p>
          <a:p>
            <a:pPr>
              <a:spcBef>
                <a:spcPct val="50000"/>
              </a:spcBef>
            </a:pPr>
            <a:r>
              <a:rPr lang="en-US" altLang="en-US" sz="3200" dirty="0"/>
              <a:t>1.  A </a:t>
            </a:r>
            <a:r>
              <a:rPr lang="en-US" altLang="en-US" sz="3200" b="1" u="sng" dirty="0">
                <a:solidFill>
                  <a:srgbClr val="FFFF00"/>
                </a:solidFill>
              </a:rPr>
              <a:t>continuous spectrum</a:t>
            </a:r>
            <a:r>
              <a:rPr lang="en-US" altLang="en-US" sz="3200" dirty="0"/>
              <a:t>, </a:t>
            </a:r>
          </a:p>
          <a:p>
            <a:pPr>
              <a:spcBef>
                <a:spcPct val="50000"/>
              </a:spcBef>
            </a:pPr>
            <a:r>
              <a:rPr lang="en-US" altLang="en-US" sz="3200" dirty="0"/>
              <a:t>2.  an </a:t>
            </a:r>
            <a:r>
              <a:rPr lang="en-US" altLang="en-US" sz="3200" b="1" u="sng" dirty="0">
                <a:solidFill>
                  <a:srgbClr val="FFFF00"/>
                </a:solidFill>
              </a:rPr>
              <a:t>emission spectrum</a:t>
            </a:r>
            <a:r>
              <a:rPr lang="en-US" altLang="en-US" sz="3200" dirty="0"/>
              <a:t>, and </a:t>
            </a:r>
          </a:p>
          <a:p>
            <a:pPr>
              <a:spcBef>
                <a:spcPct val="50000"/>
              </a:spcBef>
            </a:pPr>
            <a:r>
              <a:rPr lang="en-US" altLang="en-US" sz="3200" dirty="0"/>
              <a:t>3.  an </a:t>
            </a:r>
            <a:r>
              <a:rPr lang="en-US" altLang="en-US" sz="3200" b="1" u="sng" dirty="0">
                <a:solidFill>
                  <a:srgbClr val="FFFF00"/>
                </a:solidFill>
              </a:rPr>
              <a:t>absorption spectrum</a:t>
            </a:r>
            <a:r>
              <a:rPr lang="en-US" altLang="en-US" sz="3200" dirty="0"/>
              <a:t>.</a:t>
            </a:r>
          </a:p>
        </p:txBody>
      </p:sp>
      <p:pic>
        <p:nvPicPr>
          <p:cNvPr id="4" name="Picture 2" descr="http://study.com/cimages/multimages/16/spectral_lines_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086" y="2521712"/>
            <a:ext cx="4343400" cy="313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89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7086" y="119742"/>
            <a:ext cx="10131425" cy="1456267"/>
          </a:xfrm>
        </p:spPr>
        <p:txBody>
          <a:bodyPr/>
          <a:lstStyle/>
          <a:p>
            <a:r>
              <a:rPr lang="en-US" altLang="en-US" dirty="0"/>
              <a:t>Types of Visible Spectra</a:t>
            </a:r>
          </a:p>
        </p:txBody>
      </p:sp>
      <p:sp>
        <p:nvSpPr>
          <p:cNvPr id="9219" name="Text Box 3"/>
          <p:cNvSpPr txBox="1">
            <a:spLocks noChangeArrowheads="1"/>
          </p:cNvSpPr>
          <p:nvPr/>
        </p:nvSpPr>
        <p:spPr bwMode="auto">
          <a:xfrm>
            <a:off x="555172" y="1665515"/>
            <a:ext cx="1102722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dirty="0">
                <a:latin typeface="+mn-lt"/>
              </a:rPr>
              <a:t>A </a:t>
            </a:r>
            <a:r>
              <a:rPr lang="en-US" altLang="en-US" sz="3200" b="1" u="sng" dirty="0">
                <a:solidFill>
                  <a:srgbClr val="FFFF00"/>
                </a:solidFill>
                <a:latin typeface="+mn-lt"/>
              </a:rPr>
              <a:t>continuous spectrum</a:t>
            </a:r>
            <a:r>
              <a:rPr lang="en-US" altLang="en-US" sz="3200" b="1" dirty="0">
                <a:solidFill>
                  <a:srgbClr val="FFFF00"/>
                </a:solidFill>
                <a:latin typeface="+mn-lt"/>
              </a:rPr>
              <a:t> </a:t>
            </a:r>
            <a:r>
              <a:rPr lang="en-US" altLang="en-US" sz="3200" dirty="0">
                <a:latin typeface="+mn-lt"/>
              </a:rPr>
              <a:t>is an </a:t>
            </a:r>
            <a:r>
              <a:rPr lang="en-US" altLang="en-US" sz="3200" b="1" u="sng" dirty="0">
                <a:solidFill>
                  <a:srgbClr val="FFFF00"/>
                </a:solidFill>
                <a:latin typeface="+mn-lt"/>
              </a:rPr>
              <a:t>unbroken band of colors</a:t>
            </a:r>
            <a:r>
              <a:rPr lang="en-US" altLang="en-US" sz="3200" dirty="0">
                <a:latin typeface="+mn-lt"/>
              </a:rPr>
              <a:t>, which shows that its source is emitting light of all visible wavelengths.  Continuous spectra are emitted by:</a:t>
            </a:r>
          </a:p>
          <a:p>
            <a:pPr>
              <a:spcBef>
                <a:spcPct val="50000"/>
              </a:spcBef>
              <a:buFontTx/>
              <a:buAutoNum type="arabicPeriod"/>
            </a:pPr>
            <a:r>
              <a:rPr lang="en-US" altLang="en-US" sz="3200" b="1" u="sng" dirty="0">
                <a:solidFill>
                  <a:srgbClr val="FFFF00"/>
                </a:solidFill>
                <a:latin typeface="+mn-lt"/>
              </a:rPr>
              <a:t>Glowing solids </a:t>
            </a:r>
            <a:r>
              <a:rPr lang="en-US" altLang="en-US" sz="3200" dirty="0">
                <a:latin typeface="+mn-lt"/>
              </a:rPr>
              <a:t>(such as the filament of an electric light),</a:t>
            </a:r>
          </a:p>
          <a:p>
            <a:pPr>
              <a:spcBef>
                <a:spcPct val="50000"/>
              </a:spcBef>
              <a:buFontTx/>
              <a:buAutoNum type="arabicPeriod"/>
            </a:pPr>
            <a:r>
              <a:rPr lang="en-US" altLang="en-US" sz="3200" b="1" u="sng" dirty="0">
                <a:solidFill>
                  <a:srgbClr val="FFFF00"/>
                </a:solidFill>
                <a:latin typeface="+mn-lt"/>
              </a:rPr>
              <a:t>Glowing liquids</a:t>
            </a:r>
            <a:r>
              <a:rPr lang="en-US" altLang="en-US" sz="3200" dirty="0">
                <a:latin typeface="+mn-lt"/>
              </a:rPr>
              <a:t> (such as molten iron),</a:t>
            </a:r>
          </a:p>
          <a:p>
            <a:pPr>
              <a:spcBef>
                <a:spcPct val="50000"/>
              </a:spcBef>
              <a:buFontTx/>
              <a:buAutoNum type="arabicPeriod"/>
            </a:pPr>
            <a:r>
              <a:rPr lang="en-US" altLang="en-US" sz="3200" dirty="0">
                <a:latin typeface="+mn-lt"/>
              </a:rPr>
              <a:t>The </a:t>
            </a:r>
            <a:r>
              <a:rPr lang="en-US" altLang="en-US" sz="3200" b="1" u="sng" dirty="0">
                <a:solidFill>
                  <a:srgbClr val="FFFF00"/>
                </a:solidFill>
                <a:latin typeface="+mn-lt"/>
              </a:rPr>
              <a:t>hot, compressed gases </a:t>
            </a:r>
            <a:r>
              <a:rPr lang="en-US" altLang="en-US" sz="3200" dirty="0">
                <a:latin typeface="+mn-lt"/>
              </a:rPr>
              <a:t>inside stars.</a:t>
            </a:r>
          </a:p>
        </p:txBody>
      </p:sp>
    </p:spTree>
    <p:extLst>
      <p:ext uri="{BB962C8B-B14F-4D97-AF65-F5344CB8AC3E}">
        <p14:creationId xmlns:p14="http://schemas.microsoft.com/office/powerpoint/2010/main" val="345642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0372" y="239486"/>
            <a:ext cx="7772400" cy="1143000"/>
          </a:xfrm>
        </p:spPr>
        <p:txBody>
          <a:bodyPr/>
          <a:lstStyle/>
          <a:p>
            <a:r>
              <a:rPr lang="en-US" altLang="en-US" dirty="0"/>
              <a:t>Types of Visible Spectra</a:t>
            </a:r>
          </a:p>
        </p:txBody>
      </p:sp>
      <p:sp>
        <p:nvSpPr>
          <p:cNvPr id="10243" name="Text Box 3"/>
          <p:cNvSpPr txBox="1">
            <a:spLocks noChangeArrowheads="1"/>
          </p:cNvSpPr>
          <p:nvPr/>
        </p:nvSpPr>
        <p:spPr bwMode="auto">
          <a:xfrm>
            <a:off x="598713" y="1828800"/>
            <a:ext cx="1057002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An </a:t>
            </a:r>
            <a:r>
              <a:rPr lang="en-US" altLang="en-US" sz="3200" b="1" u="sng" dirty="0">
                <a:solidFill>
                  <a:srgbClr val="FFFF00"/>
                </a:solidFill>
              </a:rPr>
              <a:t>emission spectrum</a:t>
            </a:r>
            <a:r>
              <a:rPr lang="en-US" altLang="en-US" sz="3200" b="1" dirty="0">
                <a:solidFill>
                  <a:srgbClr val="FFFF00"/>
                </a:solidFill>
              </a:rPr>
              <a:t> </a:t>
            </a:r>
            <a:r>
              <a:rPr lang="en-US" altLang="en-US" sz="3200" dirty="0"/>
              <a:t>is a series of </a:t>
            </a:r>
            <a:r>
              <a:rPr lang="en-US" altLang="en-US" sz="3200" b="1" u="sng" dirty="0">
                <a:solidFill>
                  <a:srgbClr val="FFFF00"/>
                </a:solidFill>
              </a:rPr>
              <a:t>unevenly spaced lines </a:t>
            </a:r>
            <a:r>
              <a:rPr lang="en-US" altLang="en-US" sz="3200" dirty="0"/>
              <a:t>of different colors and </a:t>
            </a:r>
            <a:r>
              <a:rPr lang="en-US" altLang="en-US" sz="3200" dirty="0" err="1"/>
              <a:t>brightnesses</a:t>
            </a:r>
            <a:r>
              <a:rPr lang="en-US" altLang="en-US" sz="3200" dirty="0"/>
              <a:t>.</a:t>
            </a:r>
          </a:p>
          <a:p>
            <a:pPr>
              <a:spcBef>
                <a:spcPct val="50000"/>
              </a:spcBef>
            </a:pPr>
            <a:r>
              <a:rPr lang="en-US" altLang="en-US" sz="3200" dirty="0"/>
              <a:t>The </a:t>
            </a:r>
            <a:r>
              <a:rPr lang="en-US" altLang="en-US" sz="3200" b="1" u="sng" dirty="0">
                <a:solidFill>
                  <a:srgbClr val="FFFF00"/>
                </a:solidFill>
              </a:rPr>
              <a:t>bright lines show</a:t>
            </a:r>
            <a:r>
              <a:rPr lang="en-US" altLang="en-US" sz="3200" dirty="0"/>
              <a:t> that the </a:t>
            </a:r>
            <a:r>
              <a:rPr lang="en-US" altLang="en-US" sz="3200" b="1" u="sng" dirty="0">
                <a:solidFill>
                  <a:srgbClr val="FFFF00"/>
                </a:solidFill>
              </a:rPr>
              <a:t>source</a:t>
            </a:r>
            <a:r>
              <a:rPr lang="en-US" altLang="en-US" sz="3200" dirty="0"/>
              <a:t> is </a:t>
            </a:r>
            <a:r>
              <a:rPr lang="en-US" altLang="en-US" sz="3200" b="1" u="sng" dirty="0">
                <a:solidFill>
                  <a:srgbClr val="FFFF00"/>
                </a:solidFill>
              </a:rPr>
              <a:t>emitting light </a:t>
            </a:r>
            <a:r>
              <a:rPr lang="en-US" altLang="en-US" sz="3200" dirty="0"/>
              <a:t>of only </a:t>
            </a:r>
            <a:r>
              <a:rPr lang="en-US" altLang="en-US" sz="3200" b="1" u="sng" dirty="0">
                <a:solidFill>
                  <a:srgbClr val="FFFF00"/>
                </a:solidFill>
              </a:rPr>
              <a:t>certain</a:t>
            </a:r>
            <a:r>
              <a:rPr lang="en-US" altLang="en-US" sz="3200" dirty="0"/>
              <a:t> </a:t>
            </a:r>
            <a:r>
              <a:rPr lang="en-US" altLang="en-US" sz="3200" b="1" u="sng" dirty="0">
                <a:solidFill>
                  <a:srgbClr val="FFFF00"/>
                </a:solidFill>
              </a:rPr>
              <a:t>wavelengths</a:t>
            </a:r>
            <a:r>
              <a:rPr lang="en-US" altLang="en-US" sz="3200" dirty="0"/>
              <a:t>.  Glowing thin gases produce emission spectra.</a:t>
            </a:r>
          </a:p>
          <a:p>
            <a:pPr>
              <a:spcBef>
                <a:spcPct val="50000"/>
              </a:spcBef>
            </a:pPr>
            <a:r>
              <a:rPr lang="en-US" altLang="en-US" sz="3200" dirty="0"/>
              <a:t>Since every element has a unique emission spectrum, scientists are able to identify the elements in objects by analyzing the spectra of light emitted.</a:t>
            </a:r>
          </a:p>
        </p:txBody>
      </p:sp>
    </p:spTree>
    <p:extLst>
      <p:ext uri="{BB962C8B-B14F-4D97-AF65-F5344CB8AC3E}">
        <p14:creationId xmlns:p14="http://schemas.microsoft.com/office/powerpoint/2010/main" val="129302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1" y="195943"/>
            <a:ext cx="10131425" cy="1456267"/>
          </a:xfrm>
        </p:spPr>
        <p:txBody>
          <a:bodyPr/>
          <a:lstStyle/>
          <a:p>
            <a:r>
              <a:rPr lang="en-US" altLang="en-US" dirty="0"/>
              <a:t>Types of Visible Spectra</a:t>
            </a:r>
          </a:p>
        </p:txBody>
      </p:sp>
      <p:sp>
        <p:nvSpPr>
          <p:cNvPr id="11267" name="Text Box 3"/>
          <p:cNvSpPr txBox="1">
            <a:spLocks noChangeArrowheads="1"/>
          </p:cNvSpPr>
          <p:nvPr/>
        </p:nvSpPr>
        <p:spPr bwMode="auto">
          <a:xfrm>
            <a:off x="424541" y="1556658"/>
            <a:ext cx="1143000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An </a:t>
            </a:r>
            <a:r>
              <a:rPr lang="en-US" altLang="en-US" sz="3200" b="1" u="sng" dirty="0">
                <a:solidFill>
                  <a:srgbClr val="FFFF00"/>
                </a:solidFill>
              </a:rPr>
              <a:t>absorption spectrum </a:t>
            </a:r>
            <a:r>
              <a:rPr lang="en-US" altLang="en-US" sz="3200" dirty="0"/>
              <a:t>is a </a:t>
            </a:r>
            <a:r>
              <a:rPr lang="en-US" altLang="en-US" sz="3200" b="1" u="sng" dirty="0">
                <a:solidFill>
                  <a:srgbClr val="FFFF00"/>
                </a:solidFill>
              </a:rPr>
              <a:t>continuous spectrum crossed by dark lines</a:t>
            </a:r>
            <a:r>
              <a:rPr lang="en-US" altLang="en-US" sz="3200" dirty="0"/>
              <a:t>.  These lines </a:t>
            </a:r>
            <a:r>
              <a:rPr lang="en-US" altLang="en-US" sz="3200" b="1" u="sng" dirty="0">
                <a:solidFill>
                  <a:srgbClr val="FFFF00"/>
                </a:solidFill>
              </a:rPr>
              <a:t>form</a:t>
            </a:r>
            <a:r>
              <a:rPr lang="en-US" altLang="en-US" sz="3200" dirty="0">
                <a:solidFill>
                  <a:srgbClr val="FFFF00"/>
                </a:solidFill>
              </a:rPr>
              <a:t> </a:t>
            </a:r>
            <a:r>
              <a:rPr lang="en-US" altLang="en-US" sz="3200" dirty="0"/>
              <a:t>when light from a </a:t>
            </a:r>
            <a:r>
              <a:rPr lang="en-US" altLang="en-US" sz="3200" b="1" u="sng" dirty="0">
                <a:solidFill>
                  <a:srgbClr val="FFFF00"/>
                </a:solidFill>
              </a:rPr>
              <a:t>glowing object passes through a cooler gas</a:t>
            </a:r>
            <a:r>
              <a:rPr lang="en-US" altLang="en-US" sz="3200" dirty="0"/>
              <a:t>, which </a:t>
            </a:r>
            <a:r>
              <a:rPr lang="en-US" altLang="en-US" sz="3200" b="1" u="sng" dirty="0">
                <a:solidFill>
                  <a:srgbClr val="FFFF00"/>
                </a:solidFill>
              </a:rPr>
              <a:t>absorbs</a:t>
            </a:r>
            <a:r>
              <a:rPr lang="en-US" altLang="en-US" sz="3200" dirty="0">
                <a:solidFill>
                  <a:srgbClr val="FFFF00"/>
                </a:solidFill>
              </a:rPr>
              <a:t> </a:t>
            </a:r>
            <a:r>
              <a:rPr lang="en-US" altLang="en-US" sz="3200" dirty="0"/>
              <a:t>some of the </a:t>
            </a:r>
            <a:r>
              <a:rPr lang="en-US" altLang="en-US" sz="3200" b="1" u="sng" dirty="0">
                <a:solidFill>
                  <a:srgbClr val="FFFF00"/>
                </a:solidFill>
              </a:rPr>
              <a:t>wavelengths</a:t>
            </a:r>
            <a:r>
              <a:rPr lang="en-US" altLang="en-US" sz="3200" dirty="0"/>
              <a:t>.</a:t>
            </a:r>
          </a:p>
          <a:p>
            <a:pPr>
              <a:spcBef>
                <a:spcPct val="50000"/>
              </a:spcBef>
            </a:pPr>
            <a:r>
              <a:rPr lang="en-US" altLang="en-US" sz="3200" dirty="0"/>
              <a:t>The elements in the gas absorb exactly the same wavelengths they would emit if they were in the form of glowing gases.</a:t>
            </a:r>
          </a:p>
          <a:p>
            <a:pPr>
              <a:spcBef>
                <a:spcPct val="50000"/>
              </a:spcBef>
            </a:pPr>
            <a:r>
              <a:rPr lang="en-US" altLang="en-US" sz="3200" dirty="0"/>
              <a:t>By comparing emission and absorption spectra, scientists can determine what elements are present in the cooler gas that is absorbing some of the light.</a:t>
            </a:r>
          </a:p>
        </p:txBody>
      </p:sp>
    </p:spTree>
    <p:extLst>
      <p:ext uri="{BB962C8B-B14F-4D97-AF65-F5344CB8AC3E}">
        <p14:creationId xmlns:p14="http://schemas.microsoft.com/office/powerpoint/2010/main" val="271019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7087" y="58210"/>
            <a:ext cx="10131425" cy="1456267"/>
          </a:xfrm>
        </p:spPr>
        <p:txBody>
          <a:bodyPr/>
          <a:lstStyle/>
          <a:p>
            <a:r>
              <a:rPr lang="en-US" altLang="en-US" dirty="0"/>
              <a:t>Types of Visible Spectra</a:t>
            </a:r>
          </a:p>
        </p:txBody>
      </p:sp>
      <p:sp>
        <p:nvSpPr>
          <p:cNvPr id="12291" name="Text Box 3"/>
          <p:cNvSpPr txBox="1">
            <a:spLocks noChangeArrowheads="1"/>
          </p:cNvSpPr>
          <p:nvPr/>
        </p:nvSpPr>
        <p:spPr bwMode="auto">
          <a:xfrm>
            <a:off x="250371" y="1514477"/>
            <a:ext cx="10929258"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 </a:t>
            </a:r>
            <a:r>
              <a:rPr lang="en-US" altLang="en-US" sz="3200" b="1" u="sng" dirty="0">
                <a:solidFill>
                  <a:srgbClr val="FFFF00"/>
                </a:solidFill>
              </a:rPr>
              <a:t>star’s absorption spectrum </a:t>
            </a:r>
            <a:r>
              <a:rPr lang="en-US" altLang="en-US" sz="3200" dirty="0"/>
              <a:t>indicates the </a:t>
            </a:r>
            <a:r>
              <a:rPr lang="en-US" altLang="en-US" sz="3200" b="1" u="sng" dirty="0">
                <a:solidFill>
                  <a:srgbClr val="FFFF00"/>
                </a:solidFill>
              </a:rPr>
              <a:t>composition</a:t>
            </a:r>
            <a:r>
              <a:rPr lang="en-US" altLang="en-US" sz="3200" dirty="0"/>
              <a:t> of the </a:t>
            </a:r>
            <a:r>
              <a:rPr lang="en-US" altLang="en-US" sz="3200" b="1" u="sng" dirty="0">
                <a:solidFill>
                  <a:srgbClr val="FFFF00"/>
                </a:solidFill>
              </a:rPr>
              <a:t>star’s outer layer</a:t>
            </a:r>
            <a:r>
              <a:rPr lang="en-US" altLang="en-US" sz="3200" dirty="0" smtClean="0"/>
              <a:t>.***</a:t>
            </a:r>
            <a:endParaRPr lang="en-US" altLang="en-US" sz="3200" dirty="0"/>
          </a:p>
          <a:p>
            <a:pPr>
              <a:spcBef>
                <a:spcPct val="50000"/>
              </a:spcBef>
            </a:pPr>
            <a:r>
              <a:rPr lang="en-US" altLang="en-US" sz="3200" dirty="0"/>
              <a:t>Our sun provides a good example.  Scientists know that the photosphere and chromosphere absorb some of the sun’s electromagnetic waves.  By studying the absorption spectrum of the sun and comparing these with the emission spectra of gases tested in a laboratory, scientists have identified more than 67 elements in the sun’s outer layer.</a:t>
            </a:r>
          </a:p>
        </p:txBody>
      </p:sp>
    </p:spTree>
    <p:extLst>
      <p:ext uri="{BB962C8B-B14F-4D97-AF65-F5344CB8AC3E}">
        <p14:creationId xmlns:p14="http://schemas.microsoft.com/office/powerpoint/2010/main" val="112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xfrm>
            <a:off x="231775" y="195943"/>
            <a:ext cx="10131425" cy="1456267"/>
          </a:xfrm>
        </p:spPr>
        <p:txBody>
          <a:bodyPr/>
          <a:lstStyle/>
          <a:p>
            <a:r>
              <a:rPr lang="en-US" altLang="en-US" dirty="0"/>
              <a:t>Types of Visible Spectra</a:t>
            </a:r>
          </a:p>
        </p:txBody>
      </p:sp>
      <p:sp>
        <p:nvSpPr>
          <p:cNvPr id="78851" name="Text Box 1027"/>
          <p:cNvSpPr txBox="1">
            <a:spLocks noChangeArrowheads="1"/>
          </p:cNvSpPr>
          <p:nvPr/>
        </p:nvSpPr>
        <p:spPr bwMode="auto">
          <a:xfrm>
            <a:off x="446313" y="1807030"/>
            <a:ext cx="1131025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Absorption spectra </a:t>
            </a:r>
            <a:r>
              <a:rPr lang="en-US" altLang="en-US" sz="3200" dirty="0"/>
              <a:t>can also be </a:t>
            </a:r>
            <a:r>
              <a:rPr lang="en-US" altLang="en-US" sz="3200" b="1" u="sng" dirty="0">
                <a:solidFill>
                  <a:srgbClr val="FFFF00"/>
                </a:solidFill>
              </a:rPr>
              <a:t>used to determine</a:t>
            </a:r>
            <a:r>
              <a:rPr lang="en-US" altLang="en-US" sz="3200" dirty="0"/>
              <a:t> the </a:t>
            </a:r>
            <a:r>
              <a:rPr lang="en-US" altLang="en-US" sz="3200" b="1" u="sng" dirty="0">
                <a:solidFill>
                  <a:srgbClr val="FFFF00"/>
                </a:solidFill>
              </a:rPr>
              <a:t>composition of a planet’s atmosphere </a:t>
            </a:r>
            <a:r>
              <a:rPr lang="en-US" altLang="en-US" sz="3200" dirty="0"/>
              <a:t>(since a planet shines by reflecting sunlight).</a:t>
            </a:r>
          </a:p>
          <a:p>
            <a:pPr>
              <a:spcBef>
                <a:spcPct val="50000"/>
              </a:spcBef>
            </a:pPr>
            <a:r>
              <a:rPr lang="en-US" altLang="en-US" sz="3200" dirty="0"/>
              <a:t>If the spectrum of a planet contains dark lines that are not found in the sun’s spectrum, then these lines must be caused by substances in the planet’s atmosphere.</a:t>
            </a:r>
          </a:p>
        </p:txBody>
      </p:sp>
    </p:spTree>
    <p:extLst>
      <p:ext uri="{BB962C8B-B14F-4D97-AF65-F5344CB8AC3E}">
        <p14:creationId xmlns:p14="http://schemas.microsoft.com/office/powerpoint/2010/main" val="188349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1" y="0"/>
            <a:ext cx="10131425" cy="957943"/>
          </a:xfrm>
        </p:spPr>
        <p:txBody>
          <a:bodyPr/>
          <a:lstStyle/>
          <a:p>
            <a:r>
              <a:rPr lang="en-US" altLang="en-US" dirty="0"/>
              <a:t>The Doppler Effect</a:t>
            </a:r>
          </a:p>
        </p:txBody>
      </p:sp>
      <p:sp>
        <p:nvSpPr>
          <p:cNvPr id="13315" name="Text Box 3"/>
          <p:cNvSpPr txBox="1">
            <a:spLocks noChangeArrowheads="1"/>
          </p:cNvSpPr>
          <p:nvPr/>
        </p:nvSpPr>
        <p:spPr bwMode="auto">
          <a:xfrm>
            <a:off x="288472" y="957943"/>
            <a:ext cx="652054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a:t>
            </a:r>
            <a:r>
              <a:rPr lang="en-US" altLang="en-US" sz="3200" b="1" u="sng" dirty="0">
                <a:solidFill>
                  <a:srgbClr val="FFFF00"/>
                </a:solidFill>
              </a:rPr>
              <a:t>Doppler Effect</a:t>
            </a:r>
            <a:r>
              <a:rPr lang="en-US" altLang="en-US" sz="3200" b="1" dirty="0">
                <a:solidFill>
                  <a:srgbClr val="FFFF00"/>
                </a:solidFill>
              </a:rPr>
              <a:t> </a:t>
            </a:r>
            <a:r>
              <a:rPr lang="en-US" altLang="en-US" sz="3200" dirty="0"/>
              <a:t>is the apparent </a:t>
            </a:r>
            <a:r>
              <a:rPr lang="en-US" altLang="en-US" sz="3200" b="1" u="sng" dirty="0">
                <a:solidFill>
                  <a:srgbClr val="FFFF00"/>
                </a:solidFill>
              </a:rPr>
              <a:t>change in the wavelength of radiation </a:t>
            </a:r>
            <a:r>
              <a:rPr lang="en-US" altLang="en-US" sz="3200" dirty="0"/>
              <a:t>in which there is relative motion between the source (another star or planet) and the receiver (our Earth).</a:t>
            </a:r>
          </a:p>
          <a:p>
            <a:pPr>
              <a:spcBef>
                <a:spcPct val="50000"/>
              </a:spcBef>
            </a:pPr>
            <a:r>
              <a:rPr lang="en-US" altLang="en-US" sz="3200" dirty="0"/>
              <a:t>While examining the spectra of stars we can see that the dark lines of the </a:t>
            </a:r>
            <a:r>
              <a:rPr lang="en-US" altLang="en-US" sz="3200" b="1" u="sng" dirty="0">
                <a:solidFill>
                  <a:srgbClr val="FFFF00"/>
                </a:solidFill>
              </a:rPr>
              <a:t>stars’ spectra may be shifted to the left or the right</a:t>
            </a:r>
            <a:r>
              <a:rPr lang="en-US" altLang="en-US" sz="3200" dirty="0"/>
              <a:t>.  The shift tells us the star is moving relative to Earth.</a:t>
            </a:r>
          </a:p>
        </p:txBody>
      </p:sp>
      <p:pic>
        <p:nvPicPr>
          <p:cNvPr id="90114" name="Picture 2" descr="http://www-inst.eecs.berkeley.edu/~eegsa/or/images/musi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085" y="402466"/>
            <a:ext cx="4960711" cy="372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30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2144" y="67733"/>
            <a:ext cx="10131425" cy="1456267"/>
          </a:xfrm>
        </p:spPr>
        <p:txBody>
          <a:bodyPr/>
          <a:lstStyle/>
          <a:p>
            <a:r>
              <a:rPr lang="en-US" altLang="en-US" dirty="0"/>
              <a:t>The Doppler Effect</a:t>
            </a:r>
          </a:p>
        </p:txBody>
      </p:sp>
      <p:sp>
        <p:nvSpPr>
          <p:cNvPr id="14339" name="Text Box 3"/>
          <p:cNvSpPr txBox="1">
            <a:spLocks noChangeArrowheads="1"/>
          </p:cNvSpPr>
          <p:nvPr/>
        </p:nvSpPr>
        <p:spPr bwMode="auto">
          <a:xfrm>
            <a:off x="359229" y="1524000"/>
            <a:ext cx="1109254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If the star is </a:t>
            </a:r>
            <a:r>
              <a:rPr lang="en-US" altLang="en-US" sz="3200" b="1" u="sng" dirty="0">
                <a:solidFill>
                  <a:srgbClr val="FFFF00"/>
                </a:solidFill>
              </a:rPr>
              <a:t>moving toward </a:t>
            </a:r>
            <a:r>
              <a:rPr lang="en-US" altLang="en-US" sz="3200" dirty="0"/>
              <a:t>the </a:t>
            </a:r>
            <a:r>
              <a:rPr lang="en-US" altLang="en-US" sz="3200" b="1" u="sng" dirty="0">
                <a:solidFill>
                  <a:srgbClr val="FFFF00"/>
                </a:solidFill>
              </a:rPr>
              <a:t>Earth</a:t>
            </a:r>
            <a:r>
              <a:rPr lang="en-US" altLang="en-US" sz="3200" dirty="0"/>
              <a:t>, the wavelength of </a:t>
            </a:r>
            <a:r>
              <a:rPr lang="en-US" altLang="en-US" sz="3200" b="1" u="sng" dirty="0">
                <a:solidFill>
                  <a:srgbClr val="FFFF00"/>
                </a:solidFill>
              </a:rPr>
              <a:t>light emitted becomes shorter</a:t>
            </a:r>
            <a:r>
              <a:rPr lang="en-US" altLang="en-US" sz="3200" dirty="0"/>
              <a:t>.  The light waves “shift” toward the blue end of the spectrum.  This is called </a:t>
            </a:r>
            <a:r>
              <a:rPr lang="en-US" altLang="en-US" sz="3200" b="1" u="sng" dirty="0" err="1">
                <a:solidFill>
                  <a:srgbClr val="FFFF00"/>
                </a:solidFill>
              </a:rPr>
              <a:t>blueshift</a:t>
            </a:r>
            <a:r>
              <a:rPr lang="en-US" altLang="en-US" sz="3200" dirty="0"/>
              <a:t>.</a:t>
            </a:r>
          </a:p>
          <a:p>
            <a:pPr>
              <a:spcBef>
                <a:spcPct val="50000"/>
              </a:spcBef>
            </a:pPr>
            <a:r>
              <a:rPr lang="en-US" altLang="en-US" sz="3200" dirty="0"/>
              <a:t>If the star is </a:t>
            </a:r>
            <a:r>
              <a:rPr lang="en-US" altLang="en-US" sz="3200" b="1" u="sng" dirty="0">
                <a:solidFill>
                  <a:srgbClr val="FFFF00"/>
                </a:solidFill>
              </a:rPr>
              <a:t>moving away from Earth</a:t>
            </a:r>
            <a:r>
              <a:rPr lang="en-US" altLang="en-US" sz="3200" dirty="0"/>
              <a:t>, the </a:t>
            </a:r>
            <a:r>
              <a:rPr lang="en-US" altLang="en-US" sz="3200" b="1" u="sng" dirty="0">
                <a:solidFill>
                  <a:srgbClr val="FFFF00"/>
                </a:solidFill>
              </a:rPr>
              <a:t>wavelength</a:t>
            </a:r>
            <a:r>
              <a:rPr lang="en-US" altLang="en-US" sz="3200" dirty="0"/>
              <a:t> of light </a:t>
            </a:r>
            <a:r>
              <a:rPr lang="en-US" altLang="en-US" sz="3200" b="1" u="sng" dirty="0">
                <a:solidFill>
                  <a:srgbClr val="FFFF00"/>
                </a:solidFill>
              </a:rPr>
              <a:t>increases</a:t>
            </a:r>
            <a:r>
              <a:rPr lang="en-US" altLang="en-US" sz="3200" dirty="0"/>
              <a:t>.  The dark lines “shift” toward the red end of the spectrum.  This is called </a:t>
            </a:r>
            <a:r>
              <a:rPr lang="en-US" altLang="en-US" sz="3200" b="1" u="sng" dirty="0">
                <a:solidFill>
                  <a:srgbClr val="FFFF00"/>
                </a:solidFill>
              </a:rPr>
              <a:t>redshift</a:t>
            </a:r>
            <a:r>
              <a:rPr lang="en-US" altLang="en-US" sz="3200" dirty="0"/>
              <a:t>.</a:t>
            </a:r>
          </a:p>
        </p:txBody>
      </p:sp>
      <p:pic>
        <p:nvPicPr>
          <p:cNvPr id="89090" name="Picture 2" descr="http://archive.ncsa.illinois.edu/Cyberia/Bima/Images/doppl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860" y="4443867"/>
            <a:ext cx="3619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2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a:xfrm>
            <a:off x="155575" y="132265"/>
            <a:ext cx="10131425" cy="1456267"/>
          </a:xfrm>
        </p:spPr>
        <p:txBody>
          <a:bodyPr/>
          <a:lstStyle/>
          <a:p>
            <a:r>
              <a:rPr lang="en-US" altLang="en-US" dirty="0"/>
              <a:t>The Doppler Effect</a:t>
            </a:r>
          </a:p>
        </p:txBody>
      </p:sp>
      <p:pic>
        <p:nvPicPr>
          <p:cNvPr id="96260" name="Picture 1028" descr="shifted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5029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96261" name="Text Box 1029"/>
          <p:cNvSpPr txBox="1">
            <a:spLocks noChangeArrowheads="1"/>
          </p:cNvSpPr>
          <p:nvPr/>
        </p:nvSpPr>
        <p:spPr bwMode="auto">
          <a:xfrm>
            <a:off x="381000" y="162294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t>The </a:t>
            </a:r>
            <a:r>
              <a:rPr lang="en-US" altLang="en-US" sz="3200" dirty="0" err="1"/>
              <a:t>blueshift</a:t>
            </a:r>
            <a:r>
              <a:rPr lang="en-US" altLang="en-US" sz="3200" dirty="0"/>
              <a:t> or redshift can also </a:t>
            </a:r>
            <a:r>
              <a:rPr lang="en-US" altLang="en-US" sz="3200" b="1" u="sng" dirty="0">
                <a:solidFill>
                  <a:srgbClr val="FFFF00"/>
                </a:solidFill>
              </a:rPr>
              <a:t>tell us how fast a star is moving </a:t>
            </a:r>
            <a:r>
              <a:rPr lang="en-US" altLang="en-US" sz="3200" dirty="0"/>
              <a:t>toward or away from Earth.</a:t>
            </a:r>
            <a:endParaRPr lang="en-US" altLang="en-US" sz="2000" dirty="0"/>
          </a:p>
        </p:txBody>
      </p:sp>
      <p:sp>
        <p:nvSpPr>
          <p:cNvPr id="96263" name="Text Box 1031"/>
          <p:cNvSpPr txBox="1">
            <a:spLocks noChangeArrowheads="1"/>
          </p:cNvSpPr>
          <p:nvPr/>
        </p:nvSpPr>
        <p:spPr bwMode="auto">
          <a:xfrm>
            <a:off x="783771" y="4253345"/>
            <a:ext cx="43216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Moving away from Earth</a:t>
            </a:r>
          </a:p>
        </p:txBody>
      </p:sp>
      <p:sp>
        <p:nvSpPr>
          <p:cNvPr id="96264" name="Text Box 1032"/>
          <p:cNvSpPr txBox="1">
            <a:spLocks noChangeArrowheads="1"/>
          </p:cNvSpPr>
          <p:nvPr/>
        </p:nvSpPr>
        <p:spPr bwMode="auto">
          <a:xfrm>
            <a:off x="902525" y="5257800"/>
            <a:ext cx="3745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Moving toward Earth</a:t>
            </a:r>
          </a:p>
        </p:txBody>
      </p:sp>
    </p:spTree>
    <p:extLst>
      <p:ext uri="{BB962C8B-B14F-4D97-AF65-F5344CB8AC3E}">
        <p14:creationId xmlns:p14="http://schemas.microsoft.com/office/powerpoint/2010/main" val="40246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5943" y="0"/>
            <a:ext cx="7772400" cy="1219200"/>
          </a:xfrm>
        </p:spPr>
        <p:txBody>
          <a:bodyPr/>
          <a:lstStyle/>
          <a:p>
            <a:r>
              <a:rPr lang="en-US" altLang="en-US" dirty="0"/>
              <a:t>Section 28.1: A Closer Look at Light</a:t>
            </a:r>
          </a:p>
        </p:txBody>
      </p:sp>
      <p:sp>
        <p:nvSpPr>
          <p:cNvPr id="3077" name="Text Box 5"/>
          <p:cNvSpPr txBox="1">
            <a:spLocks noChangeArrowheads="1"/>
          </p:cNvSpPr>
          <p:nvPr/>
        </p:nvSpPr>
        <p:spPr bwMode="auto">
          <a:xfrm>
            <a:off x="337457" y="947057"/>
            <a:ext cx="11136086"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u="sng" dirty="0" smtClean="0"/>
              <a:t>Objectives</a:t>
            </a:r>
            <a:r>
              <a:rPr lang="en-US" altLang="en-US" sz="2800" dirty="0" smtClean="0"/>
              <a:t>:</a:t>
            </a:r>
            <a:endParaRPr lang="en-US" altLang="en-US" sz="2800" dirty="0"/>
          </a:p>
          <a:p>
            <a:pPr marL="457200" indent="-457200">
              <a:spcBef>
                <a:spcPts val="600"/>
              </a:spcBef>
              <a:buFont typeface="Arial" panose="020B0604020202020204" pitchFamily="34" charset="0"/>
              <a:buChar char="•"/>
            </a:pPr>
            <a:r>
              <a:rPr lang="en-US" altLang="en-US" sz="2800" dirty="0" smtClean="0"/>
              <a:t>Describe the characteristics of electromagnetic radiation.</a:t>
            </a:r>
          </a:p>
          <a:p>
            <a:pPr marL="457200" indent="-457200">
              <a:spcBef>
                <a:spcPts val="600"/>
              </a:spcBef>
              <a:buFont typeface="Arial" panose="020B0604020202020204" pitchFamily="34" charset="0"/>
              <a:buChar char="•"/>
            </a:pPr>
            <a:r>
              <a:rPr lang="en-US" altLang="en-US" sz="2800" dirty="0" smtClean="0"/>
              <a:t>Explain techniques for analyzing light to obtain information about stars.</a:t>
            </a:r>
          </a:p>
          <a:p>
            <a:pPr marL="457200" indent="-457200">
              <a:spcBef>
                <a:spcPts val="600"/>
              </a:spcBef>
              <a:buFont typeface="Arial" panose="020B0604020202020204" pitchFamily="34" charset="0"/>
              <a:buChar char="•"/>
            </a:pPr>
            <a:r>
              <a:rPr lang="en-US" altLang="en-US" sz="2800" dirty="0" smtClean="0"/>
              <a:t>Explain the Doppler effect and how it gives information about star motions.</a:t>
            </a:r>
            <a:endParaRPr lang="en-US" altLang="en-US" sz="2800" dirty="0"/>
          </a:p>
          <a:p>
            <a:pPr>
              <a:spcBef>
                <a:spcPct val="50000"/>
              </a:spcBef>
            </a:pPr>
            <a:r>
              <a:rPr lang="en-US" altLang="en-US" sz="2800" u="sng" dirty="0"/>
              <a:t>Key Vocabulary</a:t>
            </a:r>
            <a:r>
              <a:rPr lang="en-US" altLang="en-US" sz="2800" dirty="0"/>
              <a:t>:</a:t>
            </a:r>
          </a:p>
          <a:p>
            <a:pPr marL="457200" indent="-457200">
              <a:spcBef>
                <a:spcPts val="600"/>
              </a:spcBef>
              <a:buFont typeface="Arial" panose="020B0604020202020204" pitchFamily="34" charset="0"/>
              <a:buChar char="•"/>
            </a:pPr>
            <a:r>
              <a:rPr lang="en-US" altLang="en-US" sz="2800" dirty="0" smtClean="0"/>
              <a:t>Electromagnetic radiation</a:t>
            </a:r>
          </a:p>
          <a:p>
            <a:pPr marL="457200" indent="-457200">
              <a:spcBef>
                <a:spcPts val="600"/>
              </a:spcBef>
              <a:buFont typeface="Arial" panose="020B0604020202020204" pitchFamily="34" charset="0"/>
              <a:buChar char="•"/>
            </a:pPr>
            <a:r>
              <a:rPr lang="en-US" altLang="en-US" sz="2800" dirty="0" smtClean="0"/>
              <a:t>Continuous spectrum</a:t>
            </a:r>
          </a:p>
          <a:p>
            <a:pPr marL="457200" indent="-457200">
              <a:spcBef>
                <a:spcPts val="600"/>
              </a:spcBef>
              <a:buFont typeface="Arial" panose="020B0604020202020204" pitchFamily="34" charset="0"/>
              <a:buChar char="•"/>
            </a:pPr>
            <a:r>
              <a:rPr lang="en-US" altLang="en-US" sz="2800" dirty="0" smtClean="0"/>
              <a:t>Electromagnetic </a:t>
            </a:r>
            <a:r>
              <a:rPr lang="en-US" altLang="en-US" sz="2800" dirty="0"/>
              <a:t>spectrum	</a:t>
            </a:r>
            <a:endParaRPr lang="en-US" altLang="en-US" sz="2800" dirty="0" smtClean="0"/>
          </a:p>
          <a:p>
            <a:pPr marL="457200" indent="-457200">
              <a:spcBef>
                <a:spcPts val="600"/>
              </a:spcBef>
              <a:buFont typeface="Arial" panose="020B0604020202020204" pitchFamily="34" charset="0"/>
              <a:buChar char="•"/>
            </a:pPr>
            <a:r>
              <a:rPr lang="en-US" altLang="en-US" sz="2800" dirty="0"/>
              <a:t>E</a:t>
            </a:r>
            <a:r>
              <a:rPr lang="en-US" altLang="en-US" sz="2800" dirty="0" smtClean="0"/>
              <a:t>mission spectrum</a:t>
            </a:r>
          </a:p>
          <a:p>
            <a:pPr marL="457200" indent="-457200">
              <a:spcBef>
                <a:spcPts val="600"/>
              </a:spcBef>
              <a:buFont typeface="Arial" panose="020B0604020202020204" pitchFamily="34" charset="0"/>
              <a:buChar char="•"/>
            </a:pPr>
            <a:r>
              <a:rPr lang="en-US" altLang="en-US" sz="2800" dirty="0" smtClean="0"/>
              <a:t>Absorption </a:t>
            </a:r>
            <a:r>
              <a:rPr lang="en-US" altLang="en-US" sz="2800" dirty="0"/>
              <a:t>spectrum</a:t>
            </a:r>
          </a:p>
        </p:txBody>
      </p:sp>
    </p:spTree>
    <p:extLst>
      <p:ext uri="{BB962C8B-B14F-4D97-AF65-F5344CB8AC3E}">
        <p14:creationId xmlns:p14="http://schemas.microsoft.com/office/powerpoint/2010/main" val="158689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122712"/>
            <a:ext cx="10131425" cy="1456267"/>
          </a:xfrm>
        </p:spPr>
        <p:txBody>
          <a:bodyPr/>
          <a:lstStyle/>
          <a:p>
            <a:r>
              <a:rPr lang="en-US" dirty="0" smtClean="0"/>
              <a:t>Ticket out the door</a:t>
            </a:r>
            <a:endParaRPr lang="en-US" dirty="0"/>
          </a:p>
        </p:txBody>
      </p:sp>
      <p:sp>
        <p:nvSpPr>
          <p:cNvPr id="4" name="Content Placeholder 3"/>
          <p:cNvSpPr>
            <a:spLocks noGrp="1"/>
          </p:cNvSpPr>
          <p:nvPr>
            <p:ph idx="1"/>
          </p:nvPr>
        </p:nvSpPr>
        <p:spPr/>
        <p:txBody>
          <a:bodyPr anchor="t" anchorCtr="0">
            <a:normAutofit/>
          </a:bodyPr>
          <a:lstStyle/>
          <a:p>
            <a:pPr>
              <a:spcBef>
                <a:spcPts val="1200"/>
              </a:spcBef>
            </a:pPr>
            <a:r>
              <a:rPr lang="en-US" sz="3200" dirty="0" smtClean="0"/>
              <a:t>1.  What part of the electromagnetic spectrum can be divided into rainbow like colors?</a:t>
            </a:r>
          </a:p>
          <a:p>
            <a:pPr>
              <a:spcBef>
                <a:spcPts val="1200"/>
              </a:spcBef>
            </a:pPr>
            <a:r>
              <a:rPr lang="en-US" sz="3200" dirty="0" smtClean="0"/>
              <a:t>2.  The Continuous spectrum is emitted by what 3 things:</a:t>
            </a:r>
          </a:p>
          <a:p>
            <a:pPr>
              <a:spcBef>
                <a:spcPts val="1200"/>
              </a:spcBef>
            </a:pPr>
            <a:r>
              <a:rPr lang="en-US" sz="3200" dirty="0" smtClean="0"/>
              <a:t>3.  When a star’s spectral lines are shifted towards the red end of the spectrum, the star is moving towards Earth OR moving away from Earth?</a:t>
            </a:r>
            <a:endParaRPr lang="en-US" sz="3200" dirty="0"/>
          </a:p>
        </p:txBody>
      </p:sp>
    </p:spTree>
    <p:extLst>
      <p:ext uri="{BB962C8B-B14F-4D97-AF65-F5344CB8AC3E}">
        <p14:creationId xmlns:p14="http://schemas.microsoft.com/office/powerpoint/2010/main" val="338644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5575" y="0"/>
            <a:ext cx="10131425" cy="1456267"/>
          </a:xfrm>
        </p:spPr>
        <p:txBody>
          <a:bodyPr/>
          <a:lstStyle/>
          <a:p>
            <a:r>
              <a:rPr lang="en-US" altLang="en-US" dirty="0"/>
              <a:t>Section 28.1: </a:t>
            </a:r>
            <a:r>
              <a:rPr lang="en-US" altLang="en-US" dirty="0" smtClean="0"/>
              <a:t>review</a:t>
            </a:r>
            <a:endParaRPr lang="en-US" altLang="en-US" dirty="0"/>
          </a:p>
        </p:txBody>
      </p:sp>
      <p:sp>
        <p:nvSpPr>
          <p:cNvPr id="79875" name="Text Box 3"/>
          <p:cNvSpPr txBox="1">
            <a:spLocks noChangeArrowheads="1"/>
          </p:cNvSpPr>
          <p:nvPr/>
        </p:nvSpPr>
        <p:spPr bwMode="auto">
          <a:xfrm>
            <a:off x="359228" y="1597781"/>
            <a:ext cx="1115785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spcBef>
                <a:spcPct val="50000"/>
              </a:spcBef>
              <a:buFontTx/>
              <a:buAutoNum type="arabicPeriod"/>
            </a:pPr>
            <a:r>
              <a:rPr lang="en-US" altLang="en-US" sz="2800" dirty="0" smtClean="0"/>
              <a:t>What </a:t>
            </a:r>
            <a:r>
              <a:rPr lang="en-US" altLang="en-US" sz="2800" dirty="0"/>
              <a:t>do radio waves, visible light, and gamma rays all have in common?</a:t>
            </a:r>
          </a:p>
          <a:p>
            <a:pPr marL="514350" indent="-514350">
              <a:spcBef>
                <a:spcPct val="50000"/>
              </a:spcBef>
              <a:buAutoNum type="arabicPeriod"/>
            </a:pPr>
            <a:r>
              <a:rPr lang="en-US" altLang="en-US" sz="2800" dirty="0" smtClean="0"/>
              <a:t> </a:t>
            </a:r>
            <a:r>
              <a:rPr lang="en-US" altLang="en-US" sz="2800" dirty="0" smtClean="0"/>
              <a:t>What does </a:t>
            </a:r>
            <a:r>
              <a:rPr lang="en-US" altLang="en-US" sz="2800" dirty="0" smtClean="0"/>
              <a:t>a spectroscope do?</a:t>
            </a:r>
          </a:p>
          <a:p>
            <a:pPr marL="514350" indent="-514350">
              <a:spcBef>
                <a:spcPct val="50000"/>
              </a:spcBef>
              <a:buAutoNum type="arabicPeriod"/>
            </a:pPr>
            <a:r>
              <a:rPr lang="en-US" altLang="en-US" sz="2800" dirty="0" smtClean="0"/>
              <a:t>How do scientists use different spectra to figure out the composition of a star’s outer layer?</a:t>
            </a:r>
          </a:p>
          <a:p>
            <a:pPr marL="514350" indent="-514350">
              <a:spcBef>
                <a:spcPct val="50000"/>
              </a:spcBef>
              <a:buAutoNum type="arabicPeriod"/>
            </a:pPr>
            <a:r>
              <a:rPr lang="en-US" altLang="en-US" sz="2800" dirty="0" smtClean="0"/>
              <a:t>Why is the light reaching us from some celestial objects shifted toward the red or blue end of the spectrum?</a:t>
            </a:r>
          </a:p>
          <a:p>
            <a:pPr marL="514350" indent="-514350">
              <a:spcBef>
                <a:spcPct val="50000"/>
              </a:spcBef>
              <a:buAutoNum type="arabicPeriod"/>
            </a:pPr>
            <a:r>
              <a:rPr lang="en-US" altLang="en-US" sz="2800" dirty="0" smtClean="0"/>
              <a:t>Every star has a unique spectrum.  What does this suggest about stars?</a:t>
            </a:r>
            <a:endParaRPr lang="en-US" altLang="en-US" sz="2800" dirty="0"/>
          </a:p>
        </p:txBody>
      </p:sp>
    </p:spTree>
    <p:extLst>
      <p:ext uri="{BB962C8B-B14F-4D97-AF65-F5344CB8AC3E}">
        <p14:creationId xmlns:p14="http://schemas.microsoft.com/office/powerpoint/2010/main" val="369605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70113" y="0"/>
            <a:ext cx="10428515" cy="1295400"/>
          </a:xfrm>
        </p:spPr>
        <p:txBody>
          <a:bodyPr/>
          <a:lstStyle/>
          <a:p>
            <a:r>
              <a:rPr lang="en-US" altLang="en-US" dirty="0"/>
              <a:t>Section 28.2: Stars and Their Characteristics</a:t>
            </a:r>
          </a:p>
        </p:txBody>
      </p:sp>
      <p:sp>
        <p:nvSpPr>
          <p:cNvPr id="80899" name="Text Box 3"/>
          <p:cNvSpPr txBox="1">
            <a:spLocks noChangeArrowheads="1"/>
          </p:cNvSpPr>
          <p:nvPr/>
        </p:nvSpPr>
        <p:spPr bwMode="auto">
          <a:xfrm>
            <a:off x="533399" y="1219200"/>
            <a:ext cx="1026522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u="sng" dirty="0" smtClean="0"/>
              <a:t>Objectives</a:t>
            </a:r>
            <a:r>
              <a:rPr lang="en-US" altLang="en-US" sz="2800" dirty="0" smtClean="0"/>
              <a:t>:</a:t>
            </a:r>
            <a:endParaRPr lang="en-US" altLang="en-US" sz="2800" dirty="0"/>
          </a:p>
          <a:p>
            <a:pPr marL="457200" indent="-457200">
              <a:spcBef>
                <a:spcPct val="50000"/>
              </a:spcBef>
              <a:buFont typeface="Arial" panose="020B0604020202020204" pitchFamily="34" charset="0"/>
              <a:buChar char="•"/>
            </a:pPr>
            <a:r>
              <a:rPr lang="en-US" altLang="en-US" sz="2800" dirty="0" smtClean="0"/>
              <a:t>Explain why the positions of constellations in the sky change with the seasons.</a:t>
            </a:r>
          </a:p>
          <a:p>
            <a:pPr marL="457200" indent="-457200">
              <a:spcBef>
                <a:spcPct val="50000"/>
              </a:spcBef>
              <a:buFont typeface="Arial" panose="020B0604020202020204" pitchFamily="34" charset="0"/>
              <a:buChar char="•"/>
            </a:pPr>
            <a:r>
              <a:rPr lang="en-US" altLang="en-US" sz="2800" dirty="0" smtClean="0"/>
              <a:t>List three units astronomers use to measure distances to stars.</a:t>
            </a:r>
          </a:p>
          <a:p>
            <a:pPr marL="457200" indent="-457200">
              <a:spcBef>
                <a:spcPct val="50000"/>
              </a:spcBef>
              <a:buFont typeface="Arial" panose="020B0604020202020204" pitchFamily="34" charset="0"/>
              <a:buChar char="•"/>
            </a:pPr>
            <a:r>
              <a:rPr lang="en-US" altLang="en-US" sz="2800" dirty="0" smtClean="0"/>
              <a:t>Describe the characteristics of stars, including mass, size, temperature, color, and luminosity.</a:t>
            </a:r>
          </a:p>
          <a:p>
            <a:pPr marL="457200" indent="-457200">
              <a:spcBef>
                <a:spcPct val="50000"/>
              </a:spcBef>
              <a:buFont typeface="Arial" panose="020B0604020202020204" pitchFamily="34" charset="0"/>
              <a:buChar char="•"/>
            </a:pPr>
            <a:r>
              <a:rPr lang="en-US" altLang="en-US" sz="2800" dirty="0" smtClean="0"/>
              <a:t>Describe variable stars.</a:t>
            </a:r>
          </a:p>
        </p:txBody>
      </p:sp>
    </p:spTree>
    <p:extLst>
      <p:ext uri="{BB962C8B-B14F-4D97-AF65-F5344CB8AC3E}">
        <p14:creationId xmlns:p14="http://schemas.microsoft.com/office/powerpoint/2010/main" val="307940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5422" y="228600"/>
            <a:ext cx="10131425" cy="1456267"/>
          </a:xfrm>
        </p:spPr>
        <p:txBody>
          <a:bodyPr/>
          <a:lstStyle/>
          <a:p>
            <a:r>
              <a:rPr lang="en-US" altLang="en-US" dirty="0"/>
              <a:t>Section 28.2: Stars and Their Characteristics</a:t>
            </a:r>
            <a:endParaRPr lang="en-US" dirty="0"/>
          </a:p>
        </p:txBody>
      </p:sp>
      <p:sp>
        <p:nvSpPr>
          <p:cNvPr id="4" name="Content Placeholder 3"/>
          <p:cNvSpPr>
            <a:spLocks noGrp="1"/>
          </p:cNvSpPr>
          <p:nvPr>
            <p:ph sz="half" idx="1"/>
          </p:nvPr>
        </p:nvSpPr>
        <p:spPr>
          <a:xfrm>
            <a:off x="685800" y="1978782"/>
            <a:ext cx="4995334" cy="28623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spcBef>
                <a:spcPts val="600"/>
              </a:spcBef>
              <a:spcAft>
                <a:spcPts val="600"/>
              </a:spcAft>
              <a:buNone/>
            </a:pPr>
            <a:r>
              <a:rPr lang="en-US" sz="2800" dirty="0" smtClean="0"/>
              <a:t>Key Vocabulary</a:t>
            </a:r>
          </a:p>
          <a:p>
            <a:pPr>
              <a:spcBef>
                <a:spcPts val="600"/>
              </a:spcBef>
              <a:spcAft>
                <a:spcPts val="600"/>
              </a:spcAft>
            </a:pPr>
            <a:r>
              <a:rPr lang="en-US" sz="2800" dirty="0" smtClean="0"/>
              <a:t>Constellation</a:t>
            </a:r>
          </a:p>
          <a:p>
            <a:pPr>
              <a:spcBef>
                <a:spcPts val="600"/>
              </a:spcBef>
              <a:spcAft>
                <a:spcPts val="600"/>
              </a:spcAft>
            </a:pPr>
            <a:r>
              <a:rPr lang="en-US" sz="2800" dirty="0" smtClean="0"/>
              <a:t>Apparent magnitude</a:t>
            </a:r>
          </a:p>
          <a:p>
            <a:pPr>
              <a:spcBef>
                <a:spcPts val="600"/>
              </a:spcBef>
              <a:spcAft>
                <a:spcPts val="600"/>
              </a:spcAft>
            </a:pPr>
            <a:r>
              <a:rPr lang="en-US" sz="2800" dirty="0" smtClean="0"/>
              <a:t>Astronomical unit</a:t>
            </a:r>
          </a:p>
          <a:p>
            <a:pPr>
              <a:spcBef>
                <a:spcPts val="600"/>
              </a:spcBef>
              <a:spcAft>
                <a:spcPts val="600"/>
              </a:spcAft>
            </a:pPr>
            <a:r>
              <a:rPr lang="en-US" sz="2800" dirty="0" smtClean="0"/>
              <a:t>Light-year</a:t>
            </a:r>
          </a:p>
        </p:txBody>
      </p:sp>
      <p:sp>
        <p:nvSpPr>
          <p:cNvPr id="8" name="Content Placeholder 7"/>
          <p:cNvSpPr>
            <a:spLocks noGrp="1"/>
          </p:cNvSpPr>
          <p:nvPr>
            <p:ph sz="half" idx="2"/>
          </p:nvPr>
        </p:nvSpPr>
        <p:spPr/>
        <p:txBody>
          <a:bodyPr>
            <a:normAutofit/>
          </a:bodyPr>
          <a:lstStyle/>
          <a:p>
            <a:pPr>
              <a:spcBef>
                <a:spcPts val="600"/>
              </a:spcBef>
              <a:spcAft>
                <a:spcPts val="600"/>
              </a:spcAft>
            </a:pPr>
            <a:r>
              <a:rPr lang="en-US" sz="2800" dirty="0"/>
              <a:t>Parsec</a:t>
            </a:r>
          </a:p>
          <a:p>
            <a:pPr>
              <a:spcBef>
                <a:spcPts val="600"/>
              </a:spcBef>
              <a:spcAft>
                <a:spcPts val="600"/>
              </a:spcAft>
            </a:pPr>
            <a:r>
              <a:rPr lang="en-US" sz="2800" dirty="0"/>
              <a:t>Luminosity</a:t>
            </a:r>
          </a:p>
          <a:p>
            <a:pPr>
              <a:spcBef>
                <a:spcPts val="600"/>
              </a:spcBef>
              <a:spcAft>
                <a:spcPts val="600"/>
              </a:spcAft>
            </a:pPr>
            <a:r>
              <a:rPr lang="en-US" sz="2800" dirty="0"/>
              <a:t>Absolute magnitude</a:t>
            </a:r>
          </a:p>
          <a:p>
            <a:pPr>
              <a:spcBef>
                <a:spcPts val="600"/>
              </a:spcBef>
              <a:spcAft>
                <a:spcPts val="600"/>
              </a:spcAft>
            </a:pPr>
            <a:r>
              <a:rPr lang="en-US" sz="2800" dirty="0"/>
              <a:t>Cepheid variable</a:t>
            </a:r>
          </a:p>
          <a:p>
            <a:pPr>
              <a:spcBef>
                <a:spcPts val="600"/>
              </a:spcBef>
              <a:spcAft>
                <a:spcPts val="600"/>
              </a:spcAft>
            </a:pPr>
            <a:endParaRPr lang="en-US" sz="2800" dirty="0"/>
          </a:p>
        </p:txBody>
      </p:sp>
    </p:spTree>
    <p:extLst>
      <p:ext uri="{BB962C8B-B14F-4D97-AF65-F5344CB8AC3E}">
        <p14:creationId xmlns:p14="http://schemas.microsoft.com/office/powerpoint/2010/main" val="98451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4172" y="228600"/>
            <a:ext cx="10131425" cy="1456267"/>
          </a:xfrm>
        </p:spPr>
        <p:txBody>
          <a:bodyPr/>
          <a:lstStyle/>
          <a:p>
            <a:r>
              <a:rPr lang="en-US" altLang="en-US" dirty="0"/>
              <a:t>Stars and Their Characteristics</a:t>
            </a:r>
          </a:p>
        </p:txBody>
      </p:sp>
      <p:sp>
        <p:nvSpPr>
          <p:cNvPr id="15363" name="Text Box 3"/>
          <p:cNvSpPr txBox="1">
            <a:spLocks noChangeArrowheads="1"/>
          </p:cNvSpPr>
          <p:nvPr/>
        </p:nvSpPr>
        <p:spPr bwMode="auto">
          <a:xfrm>
            <a:off x="380999" y="1828800"/>
            <a:ext cx="1110342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Our sun is just one star among many.  The light from other stars have traveled great distances to get to Earth.</a:t>
            </a:r>
          </a:p>
          <a:p>
            <a:pPr>
              <a:spcBef>
                <a:spcPct val="50000"/>
              </a:spcBef>
            </a:pPr>
            <a:r>
              <a:rPr lang="en-US" altLang="en-US" sz="3200" dirty="0"/>
              <a:t>The light from </a:t>
            </a:r>
            <a:r>
              <a:rPr lang="en-US" altLang="en-US" sz="3200" dirty="0" err="1"/>
              <a:t>Proxima</a:t>
            </a:r>
            <a:r>
              <a:rPr lang="en-US" altLang="en-US" sz="3200" dirty="0"/>
              <a:t> Centauri (the star nearest the sun) left that star more than four years ago.</a:t>
            </a:r>
          </a:p>
          <a:p>
            <a:pPr>
              <a:spcBef>
                <a:spcPct val="50000"/>
              </a:spcBef>
            </a:pPr>
            <a:r>
              <a:rPr lang="en-US" altLang="en-US" sz="3200" dirty="0"/>
              <a:t>Light from other stars and celestial objects may have taken thousands, millions, or even billions of years to get here.</a:t>
            </a:r>
          </a:p>
        </p:txBody>
      </p:sp>
    </p:spTree>
    <p:extLst>
      <p:ext uri="{BB962C8B-B14F-4D97-AF65-F5344CB8AC3E}">
        <p14:creationId xmlns:p14="http://schemas.microsoft.com/office/powerpoint/2010/main" val="230881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6360" y="0"/>
            <a:ext cx="10131425" cy="1456267"/>
          </a:xfrm>
        </p:spPr>
        <p:txBody>
          <a:bodyPr/>
          <a:lstStyle/>
          <a:p>
            <a:r>
              <a:rPr lang="en-US" altLang="en-US" dirty="0"/>
              <a:t>Constellations</a:t>
            </a:r>
          </a:p>
        </p:txBody>
      </p:sp>
      <p:sp>
        <p:nvSpPr>
          <p:cNvPr id="16387" name="Text Box 3"/>
          <p:cNvSpPr txBox="1">
            <a:spLocks noChangeArrowheads="1"/>
          </p:cNvSpPr>
          <p:nvPr/>
        </p:nvSpPr>
        <p:spPr bwMode="auto">
          <a:xfrm>
            <a:off x="370113" y="1619553"/>
            <a:ext cx="1080951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Constellations</a:t>
            </a:r>
            <a:r>
              <a:rPr lang="en-US" altLang="en-US" sz="3200" dirty="0">
                <a:solidFill>
                  <a:srgbClr val="FFFF00"/>
                </a:solidFill>
              </a:rPr>
              <a:t> </a:t>
            </a:r>
            <a:r>
              <a:rPr lang="en-US" altLang="en-US" sz="3200" dirty="0"/>
              <a:t>are a group of stars that appear to form a pattern in the sky.</a:t>
            </a:r>
          </a:p>
          <a:p>
            <a:pPr>
              <a:spcBef>
                <a:spcPct val="50000"/>
              </a:spcBef>
            </a:pPr>
            <a:r>
              <a:rPr lang="en-US" altLang="en-US" sz="3200" dirty="0"/>
              <a:t>Officially, we recognize eighty-eight (88) constellations that can be viewed from Earth’s northern and southern hemispheres.</a:t>
            </a:r>
          </a:p>
          <a:p>
            <a:pPr>
              <a:spcBef>
                <a:spcPct val="50000"/>
              </a:spcBef>
            </a:pPr>
            <a:r>
              <a:rPr lang="en-US" altLang="en-US" sz="3200" dirty="0"/>
              <a:t>Ancient peoples named constellations for mythical heroes (Hercules), animals (Leo the lion, Taurus the bull), monsters (Draco the dragon, Centaurus the centaur), and familiar objects (Lyra the lyre or harp).</a:t>
            </a:r>
          </a:p>
        </p:txBody>
      </p:sp>
    </p:spTree>
    <p:extLst>
      <p:ext uri="{BB962C8B-B14F-4D97-AF65-F5344CB8AC3E}">
        <p14:creationId xmlns:p14="http://schemas.microsoft.com/office/powerpoint/2010/main" val="20864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187038" y="45962"/>
            <a:ext cx="10131425" cy="1456267"/>
          </a:xfrm>
        </p:spPr>
        <p:txBody>
          <a:bodyPr/>
          <a:lstStyle/>
          <a:p>
            <a:r>
              <a:rPr lang="en-US" altLang="en-US" dirty="0"/>
              <a:t>Constellations</a:t>
            </a:r>
          </a:p>
        </p:txBody>
      </p:sp>
      <p:sp>
        <p:nvSpPr>
          <p:cNvPr id="81923" name="Text Box 1027"/>
          <p:cNvSpPr txBox="1">
            <a:spLocks noChangeArrowheads="1"/>
          </p:cNvSpPr>
          <p:nvPr/>
        </p:nvSpPr>
        <p:spPr bwMode="auto">
          <a:xfrm>
            <a:off x="489856" y="1502229"/>
            <a:ext cx="492034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stars that make up a constellation actually are located at varying distances from Earth and are moving in relation to one another.</a:t>
            </a:r>
          </a:p>
          <a:p>
            <a:pPr>
              <a:spcBef>
                <a:spcPct val="50000"/>
              </a:spcBef>
            </a:pPr>
            <a:r>
              <a:rPr lang="en-US" altLang="en-US" sz="3200" dirty="0"/>
              <a:t>However, because the stars are so far from Earth, it takes thousands of years before we notice any movement.</a:t>
            </a:r>
          </a:p>
        </p:txBody>
      </p:sp>
      <p:pic>
        <p:nvPicPr>
          <p:cNvPr id="82948" name="Picture 4" descr="http://www.cambridgeblog.org/wp-content/uploads/2013/07/constellations-615x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889" y="1613504"/>
            <a:ext cx="5857875"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156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050"/>
          <p:cNvSpPr>
            <a:spLocks noGrp="1" noChangeArrowheads="1"/>
          </p:cNvSpPr>
          <p:nvPr>
            <p:ph type="title"/>
          </p:nvPr>
        </p:nvSpPr>
        <p:spPr>
          <a:xfrm>
            <a:off x="348344" y="155575"/>
            <a:ext cx="10131425" cy="1456267"/>
          </a:xfrm>
        </p:spPr>
        <p:txBody>
          <a:bodyPr/>
          <a:lstStyle/>
          <a:p>
            <a:r>
              <a:rPr lang="en-US" altLang="en-US" dirty="0"/>
              <a:t>Constellations</a:t>
            </a:r>
          </a:p>
        </p:txBody>
      </p:sp>
      <p:sp>
        <p:nvSpPr>
          <p:cNvPr id="97283" name="Text Box 2051"/>
          <p:cNvSpPr txBox="1">
            <a:spLocks noChangeArrowheads="1"/>
          </p:cNvSpPr>
          <p:nvPr/>
        </p:nvSpPr>
        <p:spPr bwMode="auto">
          <a:xfrm>
            <a:off x="478970" y="1741715"/>
            <a:ext cx="9650681"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 small star grouping, or sub-grouping of a constellation is called an </a:t>
            </a:r>
            <a:r>
              <a:rPr lang="en-US" altLang="en-US" sz="3200" b="1" u="sng" dirty="0">
                <a:solidFill>
                  <a:srgbClr val="FFFF00"/>
                </a:solidFill>
              </a:rPr>
              <a:t>asterism</a:t>
            </a:r>
            <a:r>
              <a:rPr lang="en-US" altLang="en-US" sz="3200" dirty="0"/>
              <a:t>.  We are familiar with the constellation known as </a:t>
            </a:r>
            <a:r>
              <a:rPr lang="en-US" altLang="en-US" sz="3200" dirty="0" err="1"/>
              <a:t>Ursa</a:t>
            </a:r>
            <a:r>
              <a:rPr lang="en-US" altLang="en-US" sz="3200" dirty="0"/>
              <a:t> Major (the Great Bear).  Within </a:t>
            </a:r>
            <a:r>
              <a:rPr lang="en-US" altLang="en-US" sz="3200" b="1" u="sng" dirty="0" err="1">
                <a:solidFill>
                  <a:srgbClr val="FFFF00"/>
                </a:solidFill>
              </a:rPr>
              <a:t>Ursa</a:t>
            </a:r>
            <a:r>
              <a:rPr lang="en-US" altLang="en-US" sz="3200" b="1" u="sng" dirty="0">
                <a:solidFill>
                  <a:srgbClr val="FFFF00"/>
                </a:solidFill>
              </a:rPr>
              <a:t> Major </a:t>
            </a:r>
            <a:r>
              <a:rPr lang="en-US" altLang="en-US" sz="3200" dirty="0"/>
              <a:t>is the Big Dipper.  The Big Dipper is an asterism in the shape of a dipper and handle.</a:t>
            </a:r>
          </a:p>
          <a:p>
            <a:pPr>
              <a:spcBef>
                <a:spcPct val="50000"/>
              </a:spcBef>
            </a:pPr>
            <a:r>
              <a:rPr lang="en-US" altLang="en-US" sz="3200" dirty="0"/>
              <a:t>The two stars farthest from the Big Dipper’s </a:t>
            </a:r>
            <a:r>
              <a:rPr lang="en-US" altLang="en-US" sz="3200" dirty="0" smtClean="0"/>
              <a:t>(</a:t>
            </a:r>
            <a:r>
              <a:rPr lang="en-US" altLang="en-US" sz="3200" dirty="0" err="1" smtClean="0"/>
              <a:t>Ursa</a:t>
            </a:r>
            <a:r>
              <a:rPr lang="en-US" altLang="en-US" sz="3200" dirty="0" smtClean="0"/>
              <a:t> Major) handle </a:t>
            </a:r>
            <a:r>
              <a:rPr lang="en-US" altLang="en-US" sz="3200" dirty="0"/>
              <a:t>“</a:t>
            </a:r>
            <a:r>
              <a:rPr lang="en-US" altLang="en-US" sz="3200" b="1" u="sng" dirty="0">
                <a:solidFill>
                  <a:srgbClr val="FFFF00"/>
                </a:solidFill>
              </a:rPr>
              <a:t>point</a:t>
            </a:r>
            <a:r>
              <a:rPr lang="en-US" altLang="en-US" sz="3200" dirty="0"/>
              <a:t>” </a:t>
            </a:r>
            <a:r>
              <a:rPr lang="en-US" altLang="en-US" sz="3200" b="1" u="sng" dirty="0">
                <a:solidFill>
                  <a:srgbClr val="FFFF00"/>
                </a:solidFill>
              </a:rPr>
              <a:t>toward the North Star </a:t>
            </a:r>
            <a:r>
              <a:rPr lang="en-US" altLang="en-US" sz="3200" dirty="0"/>
              <a:t>(Polaris</a:t>
            </a:r>
            <a:r>
              <a:rPr lang="en-US" altLang="en-US" sz="3200" dirty="0" smtClean="0"/>
              <a:t>).**  </a:t>
            </a:r>
            <a:r>
              <a:rPr lang="en-US" altLang="en-US" sz="3200" dirty="0"/>
              <a:t>Polaris is found in the handle of the Little Dipper, an asterism of the </a:t>
            </a:r>
            <a:r>
              <a:rPr lang="en-US" altLang="en-US" sz="3200" dirty="0" err="1"/>
              <a:t>Ursa</a:t>
            </a:r>
            <a:r>
              <a:rPr lang="en-US" altLang="en-US" sz="3200" dirty="0"/>
              <a:t> Minor (the Little Bear) constellation.</a:t>
            </a:r>
          </a:p>
        </p:txBody>
      </p:sp>
      <p:pic>
        <p:nvPicPr>
          <p:cNvPr id="97284" name="Picture 2052" descr="http://www.geocities.com/CapeCanaveral/Launchpad/1364/Bd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3918" y="0"/>
            <a:ext cx="23622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65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2660" y="217715"/>
            <a:ext cx="10131425" cy="1456267"/>
          </a:xfrm>
        </p:spPr>
        <p:txBody>
          <a:bodyPr/>
          <a:lstStyle/>
          <a:p>
            <a:r>
              <a:rPr lang="en-US" altLang="en-US" dirty="0"/>
              <a:t>Constellations</a:t>
            </a:r>
          </a:p>
        </p:txBody>
      </p:sp>
      <p:sp>
        <p:nvSpPr>
          <p:cNvPr id="18435" name="Text Box 3"/>
          <p:cNvSpPr txBox="1">
            <a:spLocks noChangeArrowheads="1"/>
          </p:cNvSpPr>
          <p:nvPr/>
        </p:nvSpPr>
        <p:spPr bwMode="auto">
          <a:xfrm>
            <a:off x="555171" y="1671564"/>
            <a:ext cx="1099457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a:t>
            </a:r>
            <a:r>
              <a:rPr lang="en-US" altLang="en-US" sz="3200" b="1" u="sng" dirty="0">
                <a:solidFill>
                  <a:srgbClr val="FFFF00"/>
                </a:solidFill>
              </a:rPr>
              <a:t>apparent movement </a:t>
            </a:r>
            <a:r>
              <a:rPr lang="en-US" altLang="en-US" sz="3200" dirty="0"/>
              <a:t>of the </a:t>
            </a:r>
            <a:r>
              <a:rPr lang="en-US" altLang="en-US" sz="3200" b="1" u="sng" dirty="0">
                <a:solidFill>
                  <a:srgbClr val="FFFF00"/>
                </a:solidFill>
              </a:rPr>
              <a:t>constellations</a:t>
            </a:r>
            <a:r>
              <a:rPr lang="en-US" altLang="en-US" sz="3200" dirty="0">
                <a:solidFill>
                  <a:srgbClr val="FFFF00"/>
                </a:solidFill>
              </a:rPr>
              <a:t> </a:t>
            </a:r>
            <a:r>
              <a:rPr lang="en-US" altLang="en-US" sz="3200" dirty="0"/>
              <a:t>across our sky is </a:t>
            </a:r>
            <a:r>
              <a:rPr lang="en-US" altLang="en-US" sz="3200" b="1" u="sng" dirty="0">
                <a:solidFill>
                  <a:srgbClr val="FFFF00"/>
                </a:solidFill>
              </a:rPr>
              <a:t>caused by Earth’s motions </a:t>
            </a:r>
            <a:r>
              <a:rPr lang="en-US" altLang="en-US" sz="3200" dirty="0"/>
              <a:t>– its rotation and revolution.</a:t>
            </a:r>
          </a:p>
          <a:p>
            <a:pPr>
              <a:spcBef>
                <a:spcPct val="50000"/>
              </a:spcBef>
            </a:pPr>
            <a:r>
              <a:rPr lang="en-US" altLang="en-US" sz="3200" dirty="0"/>
              <a:t>Because Earth moves from west to east, the whole sky appears to turn, or move, from the east to the west.</a:t>
            </a:r>
          </a:p>
          <a:p>
            <a:pPr>
              <a:spcBef>
                <a:spcPct val="50000"/>
              </a:spcBef>
            </a:pPr>
            <a:r>
              <a:rPr lang="en-US" altLang="en-US" sz="3200" dirty="0"/>
              <a:t>Sections of the sky directly above Earth’s poles seem stationary as the Earth turns on its axis.  Polaris (the North Star) seems fixed in the sky while the nearby stars move counterclockwise around it.  These are called </a:t>
            </a:r>
            <a:r>
              <a:rPr lang="en-US" altLang="en-US" sz="3200" b="1" u="sng" dirty="0">
                <a:solidFill>
                  <a:srgbClr val="FFFF00"/>
                </a:solidFill>
              </a:rPr>
              <a:t>circumpolar stars</a:t>
            </a:r>
            <a:r>
              <a:rPr lang="en-US" altLang="en-US" sz="3200" b="1" dirty="0">
                <a:solidFill>
                  <a:srgbClr val="FFFF00"/>
                </a:solidFill>
              </a:rPr>
              <a:t> </a:t>
            </a:r>
            <a:r>
              <a:rPr lang="en-US" altLang="en-US" sz="3200" dirty="0"/>
              <a:t>(stars that circle the poles).</a:t>
            </a:r>
          </a:p>
        </p:txBody>
      </p:sp>
    </p:spTree>
    <p:extLst>
      <p:ext uri="{BB962C8B-B14F-4D97-AF65-F5344CB8AC3E}">
        <p14:creationId xmlns:p14="http://schemas.microsoft.com/office/powerpoint/2010/main" val="2057793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a:t>
            </a:r>
            <a:endParaRPr lang="en-US" dirty="0"/>
          </a:p>
        </p:txBody>
      </p:sp>
      <p:sp>
        <p:nvSpPr>
          <p:cNvPr id="3" name="Content Placeholder 2"/>
          <p:cNvSpPr>
            <a:spLocks noGrp="1"/>
          </p:cNvSpPr>
          <p:nvPr>
            <p:ph idx="1"/>
          </p:nvPr>
        </p:nvSpPr>
        <p:spPr/>
        <p:txBody>
          <a:bodyPr anchor="t" anchorCtr="0">
            <a:normAutofit/>
          </a:bodyPr>
          <a:lstStyle/>
          <a:p>
            <a:r>
              <a:rPr lang="en-US" sz="2800" dirty="0" smtClean="0"/>
              <a:t>WHY DO CONSTELLATIONS APPEAR TO MOVE?</a:t>
            </a:r>
            <a:endParaRPr lang="en-US" sz="2800" dirty="0"/>
          </a:p>
        </p:txBody>
      </p:sp>
    </p:spTree>
    <p:extLst>
      <p:ext uri="{BB962C8B-B14F-4D97-AF65-F5344CB8AC3E}">
        <p14:creationId xmlns:p14="http://schemas.microsoft.com/office/powerpoint/2010/main" val="210632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a:xfrm>
            <a:off x="163287" y="186267"/>
            <a:ext cx="10131425" cy="1456267"/>
          </a:xfrm>
        </p:spPr>
        <p:txBody>
          <a:bodyPr/>
          <a:lstStyle/>
          <a:p>
            <a:r>
              <a:rPr lang="en-US" altLang="en-US" dirty="0"/>
              <a:t>A Closer Look at Light</a:t>
            </a:r>
          </a:p>
        </p:txBody>
      </p:sp>
      <p:sp>
        <p:nvSpPr>
          <p:cNvPr id="76803" name="Text Box 1027"/>
          <p:cNvSpPr txBox="1">
            <a:spLocks noChangeArrowheads="1"/>
          </p:cNvSpPr>
          <p:nvPr/>
        </p:nvSpPr>
        <p:spPr bwMode="auto">
          <a:xfrm>
            <a:off x="381000" y="1642534"/>
            <a:ext cx="113646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Light is more than what we get when we turn on a lamp.</a:t>
            </a:r>
          </a:p>
          <a:p>
            <a:pPr>
              <a:spcBef>
                <a:spcPct val="50000"/>
              </a:spcBef>
            </a:pPr>
            <a:r>
              <a:rPr lang="en-US" altLang="en-US" sz="3200" dirty="0"/>
              <a:t>Light also refers to a form of radiation that stars and other celestial objects emit.</a:t>
            </a:r>
          </a:p>
          <a:p>
            <a:pPr>
              <a:spcBef>
                <a:spcPct val="50000"/>
              </a:spcBef>
            </a:pPr>
            <a:r>
              <a:rPr lang="en-US" altLang="en-US" sz="3200" dirty="0"/>
              <a:t>Most of what we know about the universe we have learned from analyzing the light that reaches us from distant stars and galaxies.</a:t>
            </a:r>
          </a:p>
        </p:txBody>
      </p:sp>
    </p:spTree>
    <p:extLst>
      <p:ext uri="{BB962C8B-B14F-4D97-AF65-F5344CB8AC3E}">
        <p14:creationId xmlns:p14="http://schemas.microsoft.com/office/powerpoint/2010/main" val="2329104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5575" y="130628"/>
            <a:ext cx="10131425" cy="1456267"/>
          </a:xfrm>
        </p:spPr>
        <p:txBody>
          <a:bodyPr/>
          <a:lstStyle/>
          <a:p>
            <a:r>
              <a:rPr lang="en-US" altLang="en-US" dirty="0"/>
              <a:t>Constellations</a:t>
            </a:r>
          </a:p>
        </p:txBody>
      </p:sp>
      <p:sp>
        <p:nvSpPr>
          <p:cNvPr id="19459" name="Text Box 3"/>
          <p:cNvSpPr txBox="1">
            <a:spLocks noChangeArrowheads="1"/>
          </p:cNvSpPr>
          <p:nvPr/>
        </p:nvSpPr>
        <p:spPr bwMode="auto">
          <a:xfrm>
            <a:off x="415243" y="1586895"/>
            <a:ext cx="1137398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Circumpolar stars </a:t>
            </a:r>
            <a:r>
              <a:rPr lang="en-US" altLang="en-US" sz="3200" dirty="0"/>
              <a:t>will never set below the horizon and can be </a:t>
            </a:r>
            <a:r>
              <a:rPr lang="en-US" altLang="en-US" sz="3200" b="1" u="sng" dirty="0">
                <a:solidFill>
                  <a:srgbClr val="FFFF00"/>
                </a:solidFill>
              </a:rPr>
              <a:t>seen all year</a:t>
            </a:r>
            <a:r>
              <a:rPr lang="en-US" altLang="en-US" sz="3200" dirty="0"/>
              <a:t> long (</a:t>
            </a:r>
            <a:r>
              <a:rPr lang="en-US" altLang="en-US" sz="3200" dirty="0" err="1"/>
              <a:t>Ursa</a:t>
            </a:r>
            <a:r>
              <a:rPr lang="en-US" altLang="en-US" sz="3200" dirty="0"/>
              <a:t> Major, </a:t>
            </a:r>
            <a:r>
              <a:rPr lang="en-US" altLang="en-US" sz="3200" dirty="0" err="1"/>
              <a:t>Ursa</a:t>
            </a:r>
            <a:r>
              <a:rPr lang="en-US" altLang="en-US" sz="3200" dirty="0"/>
              <a:t> Minor, and Cassiopeia).</a:t>
            </a:r>
          </a:p>
          <a:p>
            <a:pPr>
              <a:spcBef>
                <a:spcPct val="50000"/>
              </a:spcBef>
            </a:pPr>
            <a:r>
              <a:rPr lang="en-US" altLang="en-US" sz="3200" b="1" u="sng" dirty="0">
                <a:solidFill>
                  <a:srgbClr val="FFFF00"/>
                </a:solidFill>
              </a:rPr>
              <a:t>Some constellations </a:t>
            </a:r>
            <a:r>
              <a:rPr lang="en-US" altLang="en-US" sz="3200" dirty="0"/>
              <a:t>can be </a:t>
            </a:r>
            <a:r>
              <a:rPr lang="en-US" altLang="en-US" sz="3200" b="1" u="sng" dirty="0">
                <a:solidFill>
                  <a:srgbClr val="FFFF00"/>
                </a:solidFill>
              </a:rPr>
              <a:t>seen only in certain seasons</a:t>
            </a:r>
            <a:r>
              <a:rPr lang="en-US" altLang="en-US" sz="3200" dirty="0"/>
              <a:t>.  For example, in the Northern Hemisphere, </a:t>
            </a:r>
            <a:r>
              <a:rPr lang="en-US" altLang="en-US" sz="3200" b="1" u="sng" dirty="0">
                <a:solidFill>
                  <a:srgbClr val="FFFF00"/>
                </a:solidFill>
              </a:rPr>
              <a:t>Lyra</a:t>
            </a:r>
            <a:r>
              <a:rPr lang="en-US" altLang="en-US" sz="3200" dirty="0"/>
              <a:t> can best be seen in the </a:t>
            </a:r>
            <a:r>
              <a:rPr lang="en-US" altLang="en-US" sz="3200" b="1" u="sng" dirty="0">
                <a:solidFill>
                  <a:srgbClr val="FFFF00"/>
                </a:solidFill>
              </a:rPr>
              <a:t>summer time</a:t>
            </a:r>
            <a:r>
              <a:rPr lang="en-US" altLang="en-US" sz="3200" dirty="0"/>
              <a:t>.  </a:t>
            </a:r>
            <a:r>
              <a:rPr lang="en-US" altLang="en-US" sz="3200" b="1" u="sng" dirty="0">
                <a:solidFill>
                  <a:srgbClr val="FFFF00"/>
                </a:solidFill>
              </a:rPr>
              <a:t>Orion</a:t>
            </a:r>
            <a:r>
              <a:rPr lang="en-US" altLang="en-US" sz="3200" dirty="0"/>
              <a:t> can best be seen in the </a:t>
            </a:r>
            <a:r>
              <a:rPr lang="en-US" altLang="en-US" sz="3200" b="1" u="sng" dirty="0">
                <a:solidFill>
                  <a:srgbClr val="FFFF00"/>
                </a:solidFill>
              </a:rPr>
              <a:t>winter</a:t>
            </a:r>
            <a:r>
              <a:rPr lang="en-US" altLang="en-US" sz="3200" dirty="0" smtClean="0"/>
              <a:t>.***</a:t>
            </a:r>
            <a:endParaRPr lang="en-US" altLang="en-US" sz="3200" dirty="0"/>
          </a:p>
          <a:p>
            <a:pPr>
              <a:spcBef>
                <a:spcPct val="50000"/>
              </a:spcBef>
            </a:pPr>
            <a:r>
              <a:rPr lang="en-US" altLang="en-US" sz="3200" b="1" u="sng" dirty="0">
                <a:solidFill>
                  <a:srgbClr val="FFFF00"/>
                </a:solidFill>
              </a:rPr>
              <a:t>Seasonal differences </a:t>
            </a:r>
            <a:r>
              <a:rPr lang="en-US" altLang="en-US" sz="3200" dirty="0"/>
              <a:t>in the constellations is </a:t>
            </a:r>
            <a:r>
              <a:rPr lang="en-US" altLang="en-US" sz="3200" b="1" u="sng" dirty="0">
                <a:solidFill>
                  <a:srgbClr val="FFFF00"/>
                </a:solidFill>
              </a:rPr>
              <a:t>due to Earth’s movement around the sun</a:t>
            </a:r>
            <a:r>
              <a:rPr lang="en-US" altLang="en-US" sz="3200" dirty="0" smtClean="0"/>
              <a:t>.***</a:t>
            </a:r>
            <a:endParaRPr lang="en-US" altLang="en-US" sz="3200" dirty="0"/>
          </a:p>
        </p:txBody>
      </p:sp>
    </p:spTree>
    <p:extLst>
      <p:ext uri="{BB962C8B-B14F-4D97-AF65-F5344CB8AC3E}">
        <p14:creationId xmlns:p14="http://schemas.microsoft.com/office/powerpoint/2010/main" val="1267457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CHECKING FOR UNDERSTANDING</a:t>
            </a:r>
            <a:endParaRPr lang="en-US" dirty="0"/>
          </a:p>
        </p:txBody>
      </p:sp>
      <p:sp>
        <p:nvSpPr>
          <p:cNvPr id="4" name="Content Placeholder 3"/>
          <p:cNvSpPr>
            <a:spLocks noGrp="1"/>
          </p:cNvSpPr>
          <p:nvPr>
            <p:ph idx="1"/>
          </p:nvPr>
        </p:nvSpPr>
        <p:spPr/>
        <p:txBody>
          <a:bodyPr anchor="t" anchorCtr="0">
            <a:normAutofit/>
          </a:bodyPr>
          <a:lstStyle/>
          <a:p>
            <a:r>
              <a:rPr lang="en-US" sz="2400" dirty="0" smtClean="0"/>
              <a:t>WHAT CAUSES SEASONAL DIFFERENCES IN CONSTELLATIONS, I.E., WHY ARE WE ONLY ABLE TO SEE SOME CONSTELLATIONS DURING CERTAIN TIMES OF  THE YEAR? </a:t>
            </a:r>
            <a:endParaRPr lang="en-US" sz="2400" dirty="0"/>
          </a:p>
        </p:txBody>
      </p:sp>
    </p:spTree>
    <p:extLst>
      <p:ext uri="{BB962C8B-B14F-4D97-AF65-F5344CB8AC3E}">
        <p14:creationId xmlns:p14="http://schemas.microsoft.com/office/powerpoint/2010/main" val="3249592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5944" y="239486"/>
            <a:ext cx="10131425" cy="1456267"/>
          </a:xfrm>
        </p:spPr>
        <p:txBody>
          <a:bodyPr/>
          <a:lstStyle/>
          <a:p>
            <a:r>
              <a:rPr lang="en-US" altLang="en-US" dirty="0"/>
              <a:t>Apparent Magnitude</a:t>
            </a:r>
          </a:p>
        </p:txBody>
      </p:sp>
      <p:sp>
        <p:nvSpPr>
          <p:cNvPr id="28675" name="Text Box 3"/>
          <p:cNvSpPr txBox="1">
            <a:spLocks noChangeArrowheads="1"/>
          </p:cNvSpPr>
          <p:nvPr/>
        </p:nvSpPr>
        <p:spPr bwMode="auto">
          <a:xfrm>
            <a:off x="410687" y="1425040"/>
            <a:ext cx="1096191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a:t>
            </a:r>
            <a:r>
              <a:rPr lang="en-US" altLang="en-US" sz="3200" b="1" u="sng" dirty="0">
                <a:solidFill>
                  <a:srgbClr val="FFFF00"/>
                </a:solidFill>
              </a:rPr>
              <a:t>apparent magnitude</a:t>
            </a:r>
            <a:r>
              <a:rPr lang="en-US" altLang="en-US" sz="3200" b="1" dirty="0">
                <a:solidFill>
                  <a:srgbClr val="FFFF00"/>
                </a:solidFill>
              </a:rPr>
              <a:t> </a:t>
            </a:r>
            <a:r>
              <a:rPr lang="en-US" altLang="en-US" sz="3200" dirty="0"/>
              <a:t>of a star is a </a:t>
            </a:r>
            <a:r>
              <a:rPr lang="en-US" altLang="en-US" sz="3200" b="1" u="sng" dirty="0">
                <a:solidFill>
                  <a:srgbClr val="FFFF00"/>
                </a:solidFill>
              </a:rPr>
              <a:t>measure of how bright a star appears to be </a:t>
            </a:r>
            <a:r>
              <a:rPr lang="en-US" altLang="en-US" sz="3200" dirty="0"/>
              <a:t>to an observer on Earth.</a:t>
            </a:r>
          </a:p>
          <a:p>
            <a:pPr>
              <a:spcBef>
                <a:spcPct val="50000"/>
              </a:spcBef>
            </a:pPr>
            <a:r>
              <a:rPr lang="en-US" altLang="en-US" sz="3200" dirty="0"/>
              <a:t>The </a:t>
            </a:r>
            <a:r>
              <a:rPr lang="en-US" altLang="en-US" sz="3200" b="1" u="sng" dirty="0">
                <a:solidFill>
                  <a:srgbClr val="FFFF00"/>
                </a:solidFill>
              </a:rPr>
              <a:t>lower</a:t>
            </a:r>
            <a:r>
              <a:rPr lang="en-US" altLang="en-US" sz="3200" dirty="0">
                <a:solidFill>
                  <a:srgbClr val="FFFF00"/>
                </a:solidFill>
              </a:rPr>
              <a:t> </a:t>
            </a:r>
            <a:r>
              <a:rPr lang="en-US" altLang="en-US" sz="3200" dirty="0"/>
              <a:t>the apparent magnitude number, the </a:t>
            </a:r>
            <a:r>
              <a:rPr lang="en-US" altLang="en-US" sz="3200" b="1" u="sng" dirty="0">
                <a:solidFill>
                  <a:srgbClr val="FFFF00"/>
                </a:solidFill>
              </a:rPr>
              <a:t>brighter</a:t>
            </a:r>
            <a:r>
              <a:rPr lang="en-US" altLang="en-US" sz="3200" dirty="0"/>
              <a:t> the star is.  Some of the brightest stars in the sky are classified as </a:t>
            </a:r>
            <a:r>
              <a:rPr lang="en-US" altLang="en-US" sz="3200" b="1" u="sng" dirty="0">
                <a:solidFill>
                  <a:srgbClr val="FFFF00"/>
                </a:solidFill>
              </a:rPr>
              <a:t>first-magnitude stars</a:t>
            </a:r>
            <a:r>
              <a:rPr lang="en-US" altLang="en-US" sz="3200" dirty="0"/>
              <a:t>.  The faintest stars that can be seen with our unaided eye are called </a:t>
            </a:r>
            <a:r>
              <a:rPr lang="en-US" altLang="en-US" sz="3200" b="1" u="sng" dirty="0">
                <a:solidFill>
                  <a:srgbClr val="FFFF00"/>
                </a:solidFill>
              </a:rPr>
              <a:t>sixth-magnitude stars</a:t>
            </a:r>
            <a:r>
              <a:rPr lang="en-US" altLang="en-US" sz="3200" dirty="0"/>
              <a:t>.  Each magnitude differs from the next by a factor of about 2.5.</a:t>
            </a:r>
          </a:p>
          <a:p>
            <a:pPr>
              <a:spcBef>
                <a:spcPct val="50000"/>
              </a:spcBef>
            </a:pPr>
            <a:r>
              <a:rPr lang="en-US" altLang="en-US" sz="3200" dirty="0"/>
              <a:t>Some stars are so bright that they have a negative apparent magnitude.</a:t>
            </a:r>
          </a:p>
        </p:txBody>
      </p:sp>
    </p:spTree>
    <p:extLst>
      <p:ext uri="{BB962C8B-B14F-4D97-AF65-F5344CB8AC3E}">
        <p14:creationId xmlns:p14="http://schemas.microsoft.com/office/powerpoint/2010/main" val="2043237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CHECKING FOR UNDERSTANDING</a:t>
            </a:r>
            <a:endParaRPr lang="en-US" dirty="0"/>
          </a:p>
        </p:txBody>
      </p:sp>
      <p:sp>
        <p:nvSpPr>
          <p:cNvPr id="4" name="Content Placeholder 3"/>
          <p:cNvSpPr>
            <a:spLocks noGrp="1"/>
          </p:cNvSpPr>
          <p:nvPr>
            <p:ph idx="1"/>
          </p:nvPr>
        </p:nvSpPr>
        <p:spPr/>
        <p:txBody>
          <a:bodyPr anchor="t" anchorCtr="0">
            <a:normAutofit/>
          </a:bodyPr>
          <a:lstStyle/>
          <a:p>
            <a:r>
              <a:rPr lang="en-US" sz="3200" dirty="0" smtClean="0"/>
              <a:t>HOW IS APPARENT MAGNITUDE RELATED TO A STAR’S BRIGHTNESS?  WHY IS IT COUNTER-INTUITIVE?</a:t>
            </a:r>
            <a:endParaRPr lang="en-US" sz="3200" dirty="0"/>
          </a:p>
        </p:txBody>
      </p:sp>
    </p:spTree>
    <p:extLst>
      <p:ext uri="{BB962C8B-B14F-4D97-AF65-F5344CB8AC3E}">
        <p14:creationId xmlns:p14="http://schemas.microsoft.com/office/powerpoint/2010/main" val="3619341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2773" y="220134"/>
            <a:ext cx="10131425" cy="1456267"/>
          </a:xfrm>
        </p:spPr>
        <p:txBody>
          <a:bodyPr/>
          <a:lstStyle/>
          <a:p>
            <a:r>
              <a:rPr lang="en-US" altLang="en-US" dirty="0"/>
              <a:t>Distances to Stars</a:t>
            </a:r>
          </a:p>
        </p:txBody>
      </p:sp>
      <p:sp>
        <p:nvSpPr>
          <p:cNvPr id="20483" name="Text Box 3"/>
          <p:cNvSpPr txBox="1">
            <a:spLocks noChangeArrowheads="1"/>
          </p:cNvSpPr>
          <p:nvPr/>
        </p:nvSpPr>
        <p:spPr bwMode="auto">
          <a:xfrm>
            <a:off x="506185" y="1489770"/>
            <a:ext cx="1102722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Because of the large distances in space, we have defined the average distance between the Earth and our sun as one Astronomical Unit.  This is written as 1 AU.</a:t>
            </a:r>
          </a:p>
          <a:p>
            <a:pPr>
              <a:spcBef>
                <a:spcPct val="50000"/>
              </a:spcBef>
            </a:pPr>
            <a:r>
              <a:rPr lang="en-US" altLang="en-US" sz="3200" b="1" u="sng" dirty="0">
                <a:solidFill>
                  <a:srgbClr val="FFFF00"/>
                </a:solidFill>
              </a:rPr>
              <a:t>1 AU = about 150,000,000 kilometers</a:t>
            </a:r>
          </a:p>
          <a:p>
            <a:pPr>
              <a:spcBef>
                <a:spcPct val="50000"/>
              </a:spcBef>
            </a:pPr>
            <a:r>
              <a:rPr lang="en-US" altLang="en-US" sz="3200" dirty="0"/>
              <a:t>The next nearest star past our sun is called </a:t>
            </a:r>
            <a:r>
              <a:rPr lang="en-US" altLang="en-US" sz="3200" dirty="0" err="1"/>
              <a:t>Proxima</a:t>
            </a:r>
            <a:r>
              <a:rPr lang="en-US" altLang="en-US" sz="3200" dirty="0"/>
              <a:t> Centauri.  </a:t>
            </a:r>
            <a:r>
              <a:rPr lang="en-US" altLang="en-US" sz="3200" dirty="0" err="1"/>
              <a:t>Proxima</a:t>
            </a:r>
            <a:r>
              <a:rPr lang="en-US" altLang="en-US" sz="3200" dirty="0"/>
              <a:t> Centauri is more than 260,000 AU from Earth.</a:t>
            </a:r>
          </a:p>
        </p:txBody>
      </p:sp>
      <p:pic>
        <p:nvPicPr>
          <p:cNvPr id="20484" name="Picture 4" descr="c:\Program Files\Microsoft Office\Clipart\Pub60Cor\MP00646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562600"/>
            <a:ext cx="914400" cy="85883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Program Files\Microsoft Office\Clipart\corpbas\j0079268.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029200"/>
            <a:ext cx="1600200" cy="1589088"/>
          </a:xfrm>
          <a:prstGeom prst="rect">
            <a:avLst/>
          </a:prstGeom>
          <a:noFill/>
          <a:extLst>
            <a:ext uri="{909E8E84-426E-40DD-AFC4-6F175D3DCCD1}">
              <a14:hiddenFill xmlns:a14="http://schemas.microsoft.com/office/drawing/2010/main">
                <a:solidFill>
                  <a:srgbClr val="FFFFFF"/>
                </a:solidFill>
              </a14:hiddenFill>
            </a:ext>
          </a:extLst>
        </p:spPr>
      </p:pic>
      <p:sp>
        <p:nvSpPr>
          <p:cNvPr id="20486" name="Line 6"/>
          <p:cNvSpPr>
            <a:spLocks noChangeShapeType="1"/>
          </p:cNvSpPr>
          <p:nvPr/>
        </p:nvSpPr>
        <p:spPr bwMode="auto">
          <a:xfrm>
            <a:off x="3505200" y="5943600"/>
            <a:ext cx="48006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Text Box 7"/>
          <p:cNvSpPr txBox="1">
            <a:spLocks noChangeArrowheads="1"/>
          </p:cNvSpPr>
          <p:nvPr/>
        </p:nvSpPr>
        <p:spPr bwMode="auto">
          <a:xfrm>
            <a:off x="5562600" y="6172200"/>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 AU</a:t>
            </a:r>
          </a:p>
        </p:txBody>
      </p:sp>
    </p:spTree>
    <p:extLst>
      <p:ext uri="{BB962C8B-B14F-4D97-AF65-F5344CB8AC3E}">
        <p14:creationId xmlns:p14="http://schemas.microsoft.com/office/powerpoint/2010/main" val="1024167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0630" y="217714"/>
            <a:ext cx="10131425" cy="1456267"/>
          </a:xfrm>
        </p:spPr>
        <p:txBody>
          <a:bodyPr/>
          <a:lstStyle/>
          <a:p>
            <a:r>
              <a:rPr lang="en-US" altLang="en-US" dirty="0"/>
              <a:t>Distances to Stars</a:t>
            </a:r>
          </a:p>
        </p:txBody>
      </p:sp>
      <p:sp>
        <p:nvSpPr>
          <p:cNvPr id="21507" name="Text Box 3"/>
          <p:cNvSpPr txBox="1">
            <a:spLocks noChangeArrowheads="1"/>
          </p:cNvSpPr>
          <p:nvPr/>
        </p:nvSpPr>
        <p:spPr bwMode="auto">
          <a:xfrm>
            <a:off x="381000" y="1839686"/>
            <a:ext cx="1114697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Scientists use two other units that cover large distances in space.</a:t>
            </a:r>
          </a:p>
          <a:p>
            <a:pPr>
              <a:spcBef>
                <a:spcPct val="50000"/>
              </a:spcBef>
            </a:pPr>
            <a:r>
              <a:rPr lang="en-US" altLang="en-US" sz="3200" b="1" u="sng" dirty="0">
                <a:solidFill>
                  <a:srgbClr val="FFFF00"/>
                </a:solidFill>
              </a:rPr>
              <a:t>Light-year</a:t>
            </a:r>
            <a:r>
              <a:rPr lang="en-US" altLang="en-US" sz="3200" dirty="0"/>
              <a:t> = a light year is the </a:t>
            </a:r>
            <a:r>
              <a:rPr lang="en-US" altLang="en-US" sz="3200" b="1" u="sng" dirty="0">
                <a:solidFill>
                  <a:srgbClr val="FFFF00"/>
                </a:solidFill>
              </a:rPr>
              <a:t>distance that a ray of light will travel in one year</a:t>
            </a:r>
            <a:r>
              <a:rPr lang="en-US" altLang="en-US" sz="3200" dirty="0" smtClean="0"/>
              <a:t>.***  </a:t>
            </a:r>
            <a:r>
              <a:rPr lang="en-US" altLang="en-US" sz="3200" dirty="0"/>
              <a:t>This is equal to about 9.5 trillion kilometers.</a:t>
            </a:r>
          </a:p>
          <a:p>
            <a:pPr>
              <a:spcBef>
                <a:spcPct val="50000"/>
              </a:spcBef>
            </a:pPr>
            <a:r>
              <a:rPr lang="en-US" altLang="en-US" sz="3200" dirty="0" err="1"/>
              <a:t>Proxima</a:t>
            </a:r>
            <a:r>
              <a:rPr lang="en-US" altLang="en-US" sz="3200" dirty="0"/>
              <a:t> Centauri is about 4.2 light-years away from Earth.</a:t>
            </a:r>
            <a:endParaRPr lang="en-US" altLang="en-US" sz="2800" dirty="0"/>
          </a:p>
        </p:txBody>
      </p:sp>
    </p:spTree>
    <p:extLst>
      <p:ext uri="{BB962C8B-B14F-4D97-AF65-F5344CB8AC3E}">
        <p14:creationId xmlns:p14="http://schemas.microsoft.com/office/powerpoint/2010/main" val="3561158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3910" y="-275112"/>
            <a:ext cx="10131425" cy="1456267"/>
          </a:xfrm>
        </p:spPr>
        <p:txBody>
          <a:bodyPr/>
          <a:lstStyle/>
          <a:p>
            <a:r>
              <a:rPr lang="en-US" altLang="en-US" dirty="0"/>
              <a:t>Distances to Stars</a:t>
            </a:r>
          </a:p>
        </p:txBody>
      </p:sp>
      <p:sp>
        <p:nvSpPr>
          <p:cNvPr id="22531" name="Text Box 3"/>
          <p:cNvSpPr txBox="1">
            <a:spLocks noChangeArrowheads="1"/>
          </p:cNvSpPr>
          <p:nvPr/>
        </p:nvSpPr>
        <p:spPr bwMode="auto">
          <a:xfrm>
            <a:off x="445325" y="1181155"/>
            <a:ext cx="703217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Parallax</a:t>
            </a:r>
            <a:r>
              <a:rPr lang="en-US" altLang="en-US" sz="3200" dirty="0">
                <a:solidFill>
                  <a:srgbClr val="FFFF00"/>
                </a:solidFill>
              </a:rPr>
              <a:t> </a:t>
            </a:r>
            <a:r>
              <a:rPr lang="en-US" altLang="en-US" sz="3200" dirty="0"/>
              <a:t>is a </a:t>
            </a:r>
            <a:r>
              <a:rPr lang="en-US" altLang="en-US" sz="3200" b="1" u="sng" dirty="0">
                <a:solidFill>
                  <a:srgbClr val="FFFF00"/>
                </a:solidFill>
              </a:rPr>
              <a:t>change in an object’s direction due to a change in the observer’s position</a:t>
            </a:r>
            <a:r>
              <a:rPr lang="en-US" altLang="en-US" sz="3200" dirty="0"/>
              <a:t>.</a:t>
            </a:r>
          </a:p>
          <a:p>
            <a:pPr>
              <a:spcBef>
                <a:spcPct val="50000"/>
              </a:spcBef>
            </a:pPr>
            <a:r>
              <a:rPr lang="en-US" altLang="en-US" sz="3200" dirty="0"/>
              <a:t>Because Earth orbits the sun, astronomers experience parallax when they observe the stars.  Astronomers can </a:t>
            </a:r>
            <a:r>
              <a:rPr lang="en-US" altLang="en-US" sz="3200" b="1" u="sng" dirty="0">
                <a:solidFill>
                  <a:srgbClr val="FFFF00"/>
                </a:solidFill>
              </a:rPr>
              <a:t>use parallax to calculate the distance to a star</a:t>
            </a:r>
            <a:r>
              <a:rPr lang="en-US" altLang="en-US" sz="3200" dirty="0"/>
              <a:t>, by knowing the angle between two observed positions and the distance between the observation points.</a:t>
            </a:r>
          </a:p>
        </p:txBody>
      </p:sp>
      <p:pic>
        <p:nvPicPr>
          <p:cNvPr id="22533" name="Picture 5" descr="parallaxss.gif (12666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715" y="1438711"/>
            <a:ext cx="2686050" cy="40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4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6" y="94013"/>
            <a:ext cx="10131425" cy="1456267"/>
          </a:xfrm>
        </p:spPr>
        <p:txBody>
          <a:bodyPr/>
          <a:lstStyle/>
          <a:p>
            <a:r>
              <a:rPr lang="en-US" dirty="0" smtClean="0"/>
              <a:t>Distance to stars</a:t>
            </a:r>
            <a:endParaRPr lang="en-US" dirty="0"/>
          </a:p>
        </p:txBody>
      </p:sp>
      <p:pic>
        <p:nvPicPr>
          <p:cNvPr id="4" name="Picture 2" descr="http://lcogt.net/files/jbarton/parallax%20with%20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746" y="2563586"/>
            <a:ext cx="8924925"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5043" y="1550280"/>
            <a:ext cx="8782627" cy="523220"/>
          </a:xfrm>
          <a:prstGeom prst="rect">
            <a:avLst/>
          </a:prstGeom>
          <a:noFill/>
        </p:spPr>
        <p:txBody>
          <a:bodyPr wrap="square" rtlCol="0">
            <a:spAutoFit/>
          </a:bodyPr>
          <a:lstStyle/>
          <a:p>
            <a:r>
              <a:rPr lang="en-US" sz="2800" dirty="0" smtClean="0">
                <a:solidFill>
                  <a:srgbClr val="FFFF00"/>
                </a:solidFill>
                <a:hlinkClick r:id="rId3"/>
              </a:rPr>
              <a:t>Astronomy Tutorial: Distances and Parallax (approx. 11 min)</a:t>
            </a:r>
            <a:endParaRPr lang="en-US" sz="2800" dirty="0">
              <a:solidFill>
                <a:srgbClr val="FFFF00"/>
              </a:solidFill>
            </a:endParaRPr>
          </a:p>
        </p:txBody>
      </p:sp>
    </p:spTree>
    <p:extLst>
      <p:ext uri="{BB962C8B-B14F-4D97-AF65-F5344CB8AC3E}">
        <p14:creationId xmlns:p14="http://schemas.microsoft.com/office/powerpoint/2010/main" val="1846490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050"/>
          <p:cNvSpPr>
            <a:spLocks noGrp="1" noChangeArrowheads="1"/>
          </p:cNvSpPr>
          <p:nvPr>
            <p:ph type="title"/>
          </p:nvPr>
        </p:nvSpPr>
        <p:spPr>
          <a:xfrm>
            <a:off x="185058" y="239486"/>
            <a:ext cx="10131425" cy="1456267"/>
          </a:xfrm>
        </p:spPr>
        <p:txBody>
          <a:bodyPr/>
          <a:lstStyle/>
          <a:p>
            <a:r>
              <a:rPr lang="en-US" altLang="en-US" dirty="0"/>
              <a:t>Distances to Stars</a:t>
            </a:r>
          </a:p>
        </p:txBody>
      </p:sp>
      <p:sp>
        <p:nvSpPr>
          <p:cNvPr id="98307" name="Text Box 2051"/>
          <p:cNvSpPr txBox="1">
            <a:spLocks noChangeArrowheads="1"/>
          </p:cNvSpPr>
          <p:nvPr/>
        </p:nvSpPr>
        <p:spPr bwMode="auto">
          <a:xfrm>
            <a:off x="500742" y="1883229"/>
            <a:ext cx="1116874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To express these measurements, astronomers use a special unit of distance called a </a:t>
            </a:r>
            <a:r>
              <a:rPr lang="en-US" altLang="en-US" sz="3200" b="1" u="sng" dirty="0">
                <a:solidFill>
                  <a:srgbClr val="FFFF00"/>
                </a:solidFill>
              </a:rPr>
              <a:t>parsec</a:t>
            </a:r>
            <a:r>
              <a:rPr lang="en-US" altLang="en-US" sz="3200" dirty="0"/>
              <a:t>.  A parsec is a “parallax second”, and is equal to 3.258 light-years.</a:t>
            </a:r>
          </a:p>
        </p:txBody>
      </p:sp>
    </p:spTree>
    <p:extLst>
      <p:ext uri="{BB962C8B-B14F-4D97-AF65-F5344CB8AC3E}">
        <p14:creationId xmlns:p14="http://schemas.microsoft.com/office/powerpoint/2010/main" val="3472713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7141" y="122711"/>
            <a:ext cx="10131425" cy="1456267"/>
          </a:xfrm>
        </p:spPr>
        <p:txBody>
          <a:bodyPr/>
          <a:lstStyle/>
          <a:p>
            <a:r>
              <a:rPr lang="en-US" altLang="en-US" dirty="0"/>
              <a:t>Elements in Stars</a:t>
            </a:r>
          </a:p>
        </p:txBody>
      </p:sp>
      <p:sp>
        <p:nvSpPr>
          <p:cNvPr id="23556" name="Text Box 4"/>
          <p:cNvSpPr txBox="1">
            <a:spLocks noChangeArrowheads="1"/>
          </p:cNvSpPr>
          <p:nvPr/>
        </p:nvSpPr>
        <p:spPr bwMode="auto">
          <a:xfrm>
            <a:off x="468085" y="1752601"/>
            <a:ext cx="113597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 </a:t>
            </a:r>
            <a:r>
              <a:rPr lang="en-US" altLang="en-US" sz="3200" b="1" u="sng" dirty="0">
                <a:solidFill>
                  <a:srgbClr val="FFFF00"/>
                </a:solidFill>
              </a:rPr>
              <a:t>star</a:t>
            </a:r>
            <a:r>
              <a:rPr lang="en-US" altLang="en-US" sz="3200" dirty="0"/>
              <a:t> is a sphere of super-hot gases, </a:t>
            </a:r>
            <a:r>
              <a:rPr lang="en-US" altLang="en-US" sz="3200" b="1" u="sng" dirty="0">
                <a:solidFill>
                  <a:srgbClr val="FFFF00"/>
                </a:solidFill>
              </a:rPr>
              <a:t>mostly hydrogen and helium</a:t>
            </a:r>
            <a:r>
              <a:rPr lang="en-US" altLang="en-US" sz="3200" dirty="0"/>
              <a:t>, </a:t>
            </a:r>
            <a:r>
              <a:rPr lang="en-US" altLang="en-US" sz="3200" dirty="0" smtClean="0"/>
              <a:t>*** although </a:t>
            </a:r>
            <a:r>
              <a:rPr lang="en-US" altLang="en-US" sz="3200" dirty="0"/>
              <a:t>one or two percent of a star’s mass may consist of heavier elements (oxygen, carbon, nitrogen, sodium).</a:t>
            </a:r>
          </a:p>
          <a:p>
            <a:pPr>
              <a:spcBef>
                <a:spcPct val="50000"/>
              </a:spcBef>
            </a:pPr>
            <a:r>
              <a:rPr lang="en-US" altLang="en-US" sz="3200" dirty="0"/>
              <a:t>At its surface, our sun is about 69% hydrogen, 29% helium, and about 2% of heavier elements.</a:t>
            </a:r>
          </a:p>
          <a:p>
            <a:pPr>
              <a:spcBef>
                <a:spcPct val="50000"/>
              </a:spcBef>
            </a:pPr>
            <a:r>
              <a:rPr lang="en-US" altLang="en-US" sz="3200" dirty="0"/>
              <a:t>Although </a:t>
            </a:r>
            <a:r>
              <a:rPr lang="en-US" altLang="en-US" sz="3200" b="1" u="sng" dirty="0">
                <a:solidFill>
                  <a:srgbClr val="FFFF00"/>
                </a:solidFill>
              </a:rPr>
              <a:t>all stars consist mostly of hydrogen and helium</a:t>
            </a:r>
            <a:r>
              <a:rPr lang="en-US" altLang="en-US" sz="3200" dirty="0"/>
              <a:t>, no two stars contain exactly the same elements in the same proportion.  Astronomers use spectral analysis to determine a star’s makeup.</a:t>
            </a:r>
          </a:p>
        </p:txBody>
      </p:sp>
    </p:spTree>
    <p:extLst>
      <p:ext uri="{BB962C8B-B14F-4D97-AF65-F5344CB8AC3E}">
        <p14:creationId xmlns:p14="http://schemas.microsoft.com/office/powerpoint/2010/main" val="237497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5575" y="185057"/>
            <a:ext cx="10131425" cy="1456267"/>
          </a:xfrm>
        </p:spPr>
        <p:txBody>
          <a:bodyPr/>
          <a:lstStyle/>
          <a:p>
            <a:r>
              <a:rPr lang="en-US" altLang="en-US" dirty="0"/>
              <a:t>What Is Light?</a:t>
            </a:r>
          </a:p>
        </p:txBody>
      </p:sp>
      <p:sp>
        <p:nvSpPr>
          <p:cNvPr id="4099" name="Text Box 3"/>
          <p:cNvSpPr txBox="1">
            <a:spLocks noChangeArrowheads="1"/>
          </p:cNvSpPr>
          <p:nvPr/>
        </p:nvSpPr>
        <p:spPr bwMode="auto">
          <a:xfrm>
            <a:off x="576942" y="1703387"/>
            <a:ext cx="1084217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dirty="0">
                <a:latin typeface="+mn-lt"/>
              </a:rPr>
              <a:t>Light is a form of </a:t>
            </a:r>
            <a:r>
              <a:rPr lang="en-US" altLang="en-US" sz="3200" b="1" u="sng" dirty="0">
                <a:solidFill>
                  <a:srgbClr val="FFFF00"/>
                </a:solidFill>
                <a:latin typeface="+mn-lt"/>
              </a:rPr>
              <a:t>electromagnetic radiation</a:t>
            </a:r>
            <a:r>
              <a:rPr lang="en-US" altLang="en-US" sz="3200" dirty="0">
                <a:latin typeface="+mn-lt"/>
              </a:rPr>
              <a:t>, which is energy that travels in waves.</a:t>
            </a:r>
          </a:p>
          <a:p>
            <a:pPr>
              <a:spcBef>
                <a:spcPct val="50000"/>
              </a:spcBef>
            </a:pPr>
            <a:r>
              <a:rPr lang="en-US" altLang="en-US" sz="3200" dirty="0">
                <a:latin typeface="+mn-lt"/>
              </a:rPr>
              <a:t>Examples of electromagnetic radiation:</a:t>
            </a:r>
          </a:p>
          <a:p>
            <a:pPr>
              <a:spcBef>
                <a:spcPct val="50000"/>
              </a:spcBef>
              <a:buFontTx/>
              <a:buAutoNum type="arabicPeriod"/>
            </a:pPr>
            <a:r>
              <a:rPr lang="en-US" altLang="en-US" sz="3200" dirty="0">
                <a:latin typeface="+mn-lt"/>
              </a:rPr>
              <a:t>Music is broadcast using radio waves,</a:t>
            </a:r>
          </a:p>
          <a:p>
            <a:pPr>
              <a:spcBef>
                <a:spcPct val="50000"/>
              </a:spcBef>
              <a:buFontTx/>
              <a:buAutoNum type="arabicPeriod"/>
            </a:pPr>
            <a:r>
              <a:rPr lang="en-US" altLang="en-US" sz="3200" dirty="0">
                <a:latin typeface="+mn-lt"/>
              </a:rPr>
              <a:t>In hospitals, x-rays are used to produce images of your bones,</a:t>
            </a:r>
          </a:p>
          <a:p>
            <a:pPr>
              <a:spcBef>
                <a:spcPct val="50000"/>
              </a:spcBef>
              <a:buFontTx/>
              <a:buAutoNum type="arabicPeriod"/>
            </a:pPr>
            <a:r>
              <a:rPr lang="en-US" altLang="en-US" sz="3200" dirty="0">
                <a:latin typeface="+mn-lt"/>
              </a:rPr>
              <a:t>As you read, visible light gathered in by your eyes helps you to see.</a:t>
            </a:r>
          </a:p>
        </p:txBody>
      </p:sp>
    </p:spTree>
    <p:extLst>
      <p:ext uri="{BB962C8B-B14F-4D97-AF65-F5344CB8AC3E}">
        <p14:creationId xmlns:p14="http://schemas.microsoft.com/office/powerpoint/2010/main" val="3189314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046" y="13854"/>
            <a:ext cx="10297886" cy="1371600"/>
          </a:xfrm>
        </p:spPr>
        <p:txBody>
          <a:bodyPr/>
          <a:lstStyle/>
          <a:p>
            <a:r>
              <a:rPr lang="en-US" altLang="en-US" dirty="0"/>
              <a:t>Mass, Size, and Temperature of Stars</a:t>
            </a:r>
          </a:p>
        </p:txBody>
      </p:sp>
      <p:sp>
        <p:nvSpPr>
          <p:cNvPr id="24579" name="Text Box 3"/>
          <p:cNvSpPr txBox="1">
            <a:spLocks noChangeArrowheads="1"/>
          </p:cNvSpPr>
          <p:nvPr/>
        </p:nvSpPr>
        <p:spPr bwMode="auto">
          <a:xfrm>
            <a:off x="304800" y="1385454"/>
            <a:ext cx="1086394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Stars vary greatly in their masses, size, and densities.</a:t>
            </a:r>
          </a:p>
          <a:p>
            <a:pPr>
              <a:spcBef>
                <a:spcPct val="50000"/>
              </a:spcBef>
            </a:pPr>
            <a:r>
              <a:rPr lang="en-US" altLang="en-US" sz="3200" dirty="0"/>
              <a:t>We cannot observe a </a:t>
            </a:r>
            <a:r>
              <a:rPr lang="en-US" altLang="en-US" sz="3200" b="1" u="sng" dirty="0">
                <a:solidFill>
                  <a:srgbClr val="FFFF00"/>
                </a:solidFill>
              </a:rPr>
              <a:t>star’s mass </a:t>
            </a:r>
            <a:r>
              <a:rPr lang="en-US" altLang="en-US" sz="3200" dirty="0"/>
              <a:t>directly.  We can only calculate it based on other observations.  It can be </a:t>
            </a:r>
            <a:r>
              <a:rPr lang="en-US" altLang="en-US" sz="3200" b="1" u="sng" dirty="0">
                <a:solidFill>
                  <a:srgbClr val="FFFF00"/>
                </a:solidFill>
              </a:rPr>
              <a:t>determined</a:t>
            </a:r>
            <a:r>
              <a:rPr lang="en-US" altLang="en-US" sz="3200" dirty="0">
                <a:solidFill>
                  <a:srgbClr val="FFFF00"/>
                </a:solidFill>
              </a:rPr>
              <a:t> </a:t>
            </a:r>
            <a:r>
              <a:rPr lang="en-US" altLang="en-US" sz="3200" dirty="0"/>
              <a:t>either by the </a:t>
            </a:r>
            <a:r>
              <a:rPr lang="en-US" altLang="en-US" sz="3200" b="1" u="sng" dirty="0">
                <a:solidFill>
                  <a:srgbClr val="FFFF00"/>
                </a:solidFill>
              </a:rPr>
              <a:t>inertial properties of the body </a:t>
            </a:r>
            <a:r>
              <a:rPr lang="en-US" altLang="en-US" sz="3200" dirty="0"/>
              <a:t>or by its </a:t>
            </a:r>
            <a:r>
              <a:rPr lang="en-US" altLang="en-US" sz="3200" b="1" u="sng" dirty="0">
                <a:solidFill>
                  <a:srgbClr val="FFFF00"/>
                </a:solidFill>
              </a:rPr>
              <a:t>gravitational influence on other bodies</a:t>
            </a:r>
            <a:r>
              <a:rPr lang="en-US" altLang="en-US" sz="3200" dirty="0" smtClean="0"/>
              <a:t>.***</a:t>
            </a:r>
            <a:endParaRPr lang="en-US" altLang="en-US" sz="3200" dirty="0"/>
          </a:p>
          <a:p>
            <a:pPr>
              <a:spcBef>
                <a:spcPct val="50000"/>
              </a:spcBef>
            </a:pPr>
            <a:r>
              <a:rPr lang="en-US" altLang="en-US" sz="3200" dirty="0"/>
              <a:t>The larger the mass, the stronger the gravitational effect on the bodies around it.</a:t>
            </a:r>
          </a:p>
          <a:p>
            <a:pPr>
              <a:spcBef>
                <a:spcPct val="50000"/>
              </a:spcBef>
            </a:pPr>
            <a:r>
              <a:rPr lang="en-US" altLang="en-US" sz="3200" dirty="0"/>
              <a:t>Stellar masses are expressed as multiples of the mass of our sun, which is called </a:t>
            </a:r>
            <a:r>
              <a:rPr lang="en-US" altLang="en-US" sz="3200" b="1" u="sng" dirty="0">
                <a:solidFill>
                  <a:srgbClr val="FFFF00"/>
                </a:solidFill>
              </a:rPr>
              <a:t>one solar mass</a:t>
            </a:r>
            <a:r>
              <a:rPr lang="en-US" altLang="en-US" sz="3200" dirty="0"/>
              <a:t>.</a:t>
            </a:r>
          </a:p>
        </p:txBody>
      </p:sp>
    </p:spTree>
    <p:extLst>
      <p:ext uri="{BB962C8B-B14F-4D97-AF65-F5344CB8AC3E}">
        <p14:creationId xmlns:p14="http://schemas.microsoft.com/office/powerpoint/2010/main" val="4175527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5788" y="0"/>
            <a:ext cx="10548257" cy="1371600"/>
          </a:xfrm>
        </p:spPr>
        <p:txBody>
          <a:bodyPr/>
          <a:lstStyle/>
          <a:p>
            <a:r>
              <a:rPr lang="en-US" altLang="en-US" dirty="0"/>
              <a:t>Mass, Size, and Temperature of Stars</a:t>
            </a:r>
          </a:p>
        </p:txBody>
      </p:sp>
      <p:sp>
        <p:nvSpPr>
          <p:cNvPr id="25603" name="Text Box 3"/>
          <p:cNvSpPr txBox="1">
            <a:spLocks noChangeArrowheads="1"/>
          </p:cNvSpPr>
          <p:nvPr/>
        </p:nvSpPr>
        <p:spPr bwMode="auto">
          <a:xfrm>
            <a:off x="437408" y="1508167"/>
            <a:ext cx="1098368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Stars vary more in size than they do in mass</a:t>
            </a:r>
            <a:r>
              <a:rPr lang="en-US" altLang="en-US" sz="3200" dirty="0"/>
              <a:t>.  The smallest stars are smaller than Earth.  The largest star known has a diameter more than 2000 times that of our sun.</a:t>
            </a:r>
          </a:p>
          <a:p>
            <a:pPr>
              <a:spcBef>
                <a:spcPct val="50000"/>
              </a:spcBef>
            </a:pPr>
            <a:r>
              <a:rPr lang="en-US" altLang="en-US" sz="3200" b="1" u="sng" dirty="0">
                <a:solidFill>
                  <a:srgbClr val="FFFF00"/>
                </a:solidFill>
              </a:rPr>
              <a:t>Stars differ even more in density</a:t>
            </a:r>
            <a:r>
              <a:rPr lang="en-US" altLang="en-US" sz="3200" dirty="0"/>
              <a:t>.  Betelgeuse is about one ten-millionth as dense as our sun.  However, one star near Sirius is so dense that one teaspoon of it would weigh more than a ton on Earth.</a:t>
            </a:r>
          </a:p>
        </p:txBody>
      </p:sp>
    </p:spTree>
    <p:extLst>
      <p:ext uri="{BB962C8B-B14F-4D97-AF65-F5344CB8AC3E}">
        <p14:creationId xmlns:p14="http://schemas.microsoft.com/office/powerpoint/2010/main" val="350721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3287" y="228600"/>
            <a:ext cx="10131425" cy="1456267"/>
          </a:xfrm>
        </p:spPr>
        <p:txBody>
          <a:bodyPr/>
          <a:lstStyle/>
          <a:p>
            <a:r>
              <a:rPr lang="en-US" altLang="en-US" dirty="0"/>
              <a:t>Temperature and Color of Stars</a:t>
            </a:r>
          </a:p>
        </p:txBody>
      </p:sp>
      <p:sp>
        <p:nvSpPr>
          <p:cNvPr id="26627" name="Text Box 3"/>
          <p:cNvSpPr txBox="1">
            <a:spLocks noChangeArrowheads="1"/>
          </p:cNvSpPr>
          <p:nvPr/>
        </p:nvSpPr>
        <p:spPr bwMode="auto">
          <a:xfrm>
            <a:off x="478971" y="1684867"/>
            <a:ext cx="1122317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Stars  also vary in temperature</a:t>
            </a:r>
            <a:r>
              <a:rPr lang="en-US" altLang="en-US" sz="3200" dirty="0"/>
              <a:t>.  The range of colors a star emits depends on its surface temperature.</a:t>
            </a:r>
          </a:p>
          <a:p>
            <a:pPr>
              <a:spcBef>
                <a:spcPct val="50000"/>
              </a:spcBef>
            </a:pPr>
            <a:r>
              <a:rPr lang="en-US" altLang="en-US" sz="3200" b="1" u="sng" dirty="0">
                <a:solidFill>
                  <a:srgbClr val="FFFF00"/>
                </a:solidFill>
              </a:rPr>
              <a:t>Cooler surface temperatures </a:t>
            </a:r>
            <a:r>
              <a:rPr lang="en-US" altLang="en-US" sz="3200" dirty="0"/>
              <a:t>(below 3900</a:t>
            </a:r>
            <a:r>
              <a:rPr lang="en-US" altLang="en-US" sz="3200" dirty="0">
                <a:cs typeface="Times New Roman" panose="02020603050405020304" pitchFamily="18" charset="0"/>
              </a:rPr>
              <a:t>°</a:t>
            </a:r>
            <a:r>
              <a:rPr lang="en-US" altLang="en-US" sz="3200" dirty="0"/>
              <a:t> C) results in a </a:t>
            </a:r>
            <a:r>
              <a:rPr lang="en-US" altLang="en-US" sz="3200" b="1" u="sng" dirty="0">
                <a:solidFill>
                  <a:srgbClr val="FFFF00"/>
                </a:solidFill>
              </a:rPr>
              <a:t>red coloring</a:t>
            </a:r>
            <a:r>
              <a:rPr lang="en-US" altLang="en-US" sz="3200" dirty="0"/>
              <a:t> (for example, Betelgeuse).  Hotter temperatures change the color to orange, then yellow (our sun, at about 5500</a:t>
            </a:r>
            <a:r>
              <a:rPr lang="en-US" altLang="en-US" sz="3200" dirty="0">
                <a:cs typeface="Times New Roman" panose="02020603050405020304" pitchFamily="18" charset="0"/>
              </a:rPr>
              <a:t>° C</a:t>
            </a:r>
            <a:r>
              <a:rPr lang="en-US" altLang="en-US" sz="3200" dirty="0"/>
              <a:t>), and then white.  The </a:t>
            </a:r>
            <a:r>
              <a:rPr lang="en-US" altLang="en-US" sz="3200" b="1" u="sng" dirty="0">
                <a:solidFill>
                  <a:srgbClr val="FFFF00"/>
                </a:solidFill>
              </a:rPr>
              <a:t>hottest stars </a:t>
            </a:r>
            <a:r>
              <a:rPr lang="en-US" altLang="en-US" sz="3200" dirty="0"/>
              <a:t>(such as Sirius) have a </a:t>
            </a:r>
            <a:r>
              <a:rPr lang="en-US" altLang="en-US" sz="3200" b="1" u="sng" dirty="0">
                <a:solidFill>
                  <a:srgbClr val="FFFF00"/>
                </a:solidFill>
              </a:rPr>
              <a:t>bluish white color </a:t>
            </a:r>
            <a:r>
              <a:rPr lang="en-US" altLang="en-US" sz="3200" dirty="0"/>
              <a:t>(above 9500</a:t>
            </a:r>
            <a:r>
              <a:rPr lang="en-US" altLang="en-US" sz="3200" dirty="0">
                <a:cs typeface="Times New Roman" panose="02020603050405020304" pitchFamily="18" charset="0"/>
              </a:rPr>
              <a:t>° </a:t>
            </a:r>
            <a:r>
              <a:rPr lang="en-US" altLang="en-US" sz="3200" dirty="0"/>
              <a:t>C).</a:t>
            </a:r>
          </a:p>
        </p:txBody>
      </p:sp>
      <p:graphicFrame>
        <p:nvGraphicFramePr>
          <p:cNvPr id="26633" name="Object 9"/>
          <p:cNvGraphicFramePr>
            <a:graphicFrameLocks noChangeAspect="1"/>
          </p:cNvGraphicFramePr>
          <p:nvPr/>
        </p:nvGraphicFramePr>
        <p:xfrm>
          <a:off x="2590801" y="5715000"/>
          <a:ext cx="1000125" cy="895350"/>
        </p:xfrm>
        <a:graphic>
          <a:graphicData uri="http://schemas.openxmlformats.org/presentationml/2006/ole">
            <mc:AlternateContent xmlns:mc="http://schemas.openxmlformats.org/markup-compatibility/2006">
              <mc:Choice xmlns:v="urn:schemas-microsoft-com:vml" Requires="v">
                <p:oleObj spid="_x0000_s11326" name="Bitmap Image" r:id="rId3" imgW="1000000" imgH="895238" progId="Paint.Picture">
                  <p:embed/>
                </p:oleObj>
              </mc:Choice>
              <mc:Fallback>
                <p:oleObj name="Bitmap Image" r:id="rId3" imgW="1000000" imgH="89523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5715000"/>
                        <a:ext cx="10001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4" name="Object 10"/>
          <p:cNvGraphicFramePr>
            <a:graphicFrameLocks noChangeAspect="1"/>
          </p:cNvGraphicFramePr>
          <p:nvPr/>
        </p:nvGraphicFramePr>
        <p:xfrm>
          <a:off x="4038600" y="5715001"/>
          <a:ext cx="1028700" cy="923925"/>
        </p:xfrm>
        <a:graphic>
          <a:graphicData uri="http://schemas.openxmlformats.org/presentationml/2006/ole">
            <mc:AlternateContent xmlns:mc="http://schemas.openxmlformats.org/markup-compatibility/2006">
              <mc:Choice xmlns:v="urn:schemas-microsoft-com:vml" Requires="v">
                <p:oleObj spid="_x0000_s11327" name="Bitmap Image" r:id="rId5" imgW="1028844" imgH="923810" progId="Paint.Picture">
                  <p:embed/>
                </p:oleObj>
              </mc:Choice>
              <mc:Fallback>
                <p:oleObj name="Bitmap Image" r:id="rId5" imgW="1028844" imgH="92381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715001"/>
                        <a:ext cx="10287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5" name="Object 11"/>
          <p:cNvGraphicFramePr>
            <a:graphicFrameLocks noChangeAspect="1"/>
          </p:cNvGraphicFramePr>
          <p:nvPr/>
        </p:nvGraphicFramePr>
        <p:xfrm>
          <a:off x="5562601" y="5715001"/>
          <a:ext cx="1019175" cy="923925"/>
        </p:xfrm>
        <a:graphic>
          <a:graphicData uri="http://schemas.openxmlformats.org/presentationml/2006/ole">
            <mc:AlternateContent xmlns:mc="http://schemas.openxmlformats.org/markup-compatibility/2006">
              <mc:Choice xmlns:v="urn:schemas-microsoft-com:vml" Requires="v">
                <p:oleObj spid="_x0000_s11328" name="Bitmap Image" r:id="rId7" imgW="1019048" imgH="923810" progId="Paint.Picture">
                  <p:embed/>
                </p:oleObj>
              </mc:Choice>
              <mc:Fallback>
                <p:oleObj name="Bitmap Image" r:id="rId7" imgW="1019048" imgH="923810"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1" y="5715001"/>
                        <a:ext cx="10191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6" name="Object 12"/>
          <p:cNvGraphicFramePr>
            <a:graphicFrameLocks noChangeAspect="1"/>
          </p:cNvGraphicFramePr>
          <p:nvPr/>
        </p:nvGraphicFramePr>
        <p:xfrm>
          <a:off x="7086601" y="5715000"/>
          <a:ext cx="981075" cy="933450"/>
        </p:xfrm>
        <a:graphic>
          <a:graphicData uri="http://schemas.openxmlformats.org/presentationml/2006/ole">
            <mc:AlternateContent xmlns:mc="http://schemas.openxmlformats.org/markup-compatibility/2006">
              <mc:Choice xmlns:v="urn:schemas-microsoft-com:vml" Requires="v">
                <p:oleObj spid="_x0000_s11329" name="Bitmap Image" r:id="rId9" imgW="980952" imgH="933580" progId="Paint.Picture">
                  <p:embed/>
                </p:oleObj>
              </mc:Choice>
              <mc:Fallback>
                <p:oleObj name="Bitmap Image" r:id="rId9" imgW="980952" imgH="933580"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1" y="5715000"/>
                        <a:ext cx="9810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7" name="Object 13"/>
          <p:cNvGraphicFramePr>
            <a:graphicFrameLocks noChangeAspect="1"/>
          </p:cNvGraphicFramePr>
          <p:nvPr/>
        </p:nvGraphicFramePr>
        <p:xfrm>
          <a:off x="8534400" y="5715001"/>
          <a:ext cx="1009650" cy="923925"/>
        </p:xfrm>
        <a:graphic>
          <a:graphicData uri="http://schemas.openxmlformats.org/presentationml/2006/ole">
            <mc:AlternateContent xmlns:mc="http://schemas.openxmlformats.org/markup-compatibility/2006">
              <mc:Choice xmlns:v="urn:schemas-microsoft-com:vml" Requires="v">
                <p:oleObj spid="_x0000_s11330" name="Bitmap Image" r:id="rId11" imgW="1009791" imgH="923810" progId="Paint.Picture">
                  <p:embed/>
                </p:oleObj>
              </mc:Choice>
              <mc:Fallback>
                <p:oleObj name="Bitmap Image" r:id="rId11" imgW="1009791" imgH="923810"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5715001"/>
                        <a:ext cx="10096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4047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9485" y="174627"/>
            <a:ext cx="11005457" cy="1219200"/>
          </a:xfrm>
        </p:spPr>
        <p:txBody>
          <a:bodyPr/>
          <a:lstStyle/>
          <a:p>
            <a:r>
              <a:rPr lang="en-US" altLang="en-US" dirty="0"/>
              <a:t>Luminosity and Absolute Magnitude</a:t>
            </a:r>
          </a:p>
        </p:txBody>
      </p:sp>
      <p:sp>
        <p:nvSpPr>
          <p:cNvPr id="27651" name="Text Box 3"/>
          <p:cNvSpPr txBox="1">
            <a:spLocks noChangeArrowheads="1"/>
          </p:cNvSpPr>
          <p:nvPr/>
        </p:nvSpPr>
        <p:spPr bwMode="auto">
          <a:xfrm>
            <a:off x="478971" y="1685132"/>
            <a:ext cx="1090748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Luminosity</a:t>
            </a:r>
            <a:r>
              <a:rPr lang="en-US" altLang="en-US" sz="3200" dirty="0">
                <a:solidFill>
                  <a:srgbClr val="FFFF00"/>
                </a:solidFill>
              </a:rPr>
              <a:t> </a:t>
            </a:r>
            <a:r>
              <a:rPr lang="en-US" altLang="en-US" sz="3200" dirty="0"/>
              <a:t>is the </a:t>
            </a:r>
            <a:r>
              <a:rPr lang="en-US" altLang="en-US" sz="3200" b="1" u="sng" dirty="0">
                <a:solidFill>
                  <a:srgbClr val="FFFF00"/>
                </a:solidFill>
              </a:rPr>
              <a:t>actual brightness of a star</a:t>
            </a:r>
            <a:r>
              <a:rPr lang="en-US" altLang="en-US" sz="3200" dirty="0"/>
              <a:t>.  Luminosity </a:t>
            </a:r>
            <a:r>
              <a:rPr lang="en-US" altLang="en-US" sz="3200" b="1" u="sng" dirty="0">
                <a:solidFill>
                  <a:srgbClr val="FFFF00"/>
                </a:solidFill>
              </a:rPr>
              <a:t>depends only on the </a:t>
            </a:r>
            <a:r>
              <a:rPr lang="en-US" altLang="en-US" sz="3200" b="1" u="sng" dirty="0" smtClean="0">
                <a:solidFill>
                  <a:srgbClr val="FFFF00"/>
                </a:solidFill>
              </a:rPr>
              <a:t>star’s </a:t>
            </a:r>
            <a:r>
              <a:rPr lang="en-US" altLang="en-US" sz="3200" b="1" u="sng" dirty="0">
                <a:solidFill>
                  <a:srgbClr val="FFFF00"/>
                </a:solidFill>
              </a:rPr>
              <a:t>size and temperature</a:t>
            </a:r>
            <a:r>
              <a:rPr lang="en-US" altLang="en-US" sz="3200" dirty="0"/>
              <a:t>.  Distance from Earth </a:t>
            </a:r>
            <a:r>
              <a:rPr lang="en-US" altLang="en-US" sz="3200" u="sng" dirty="0"/>
              <a:t>is not</a:t>
            </a:r>
            <a:r>
              <a:rPr lang="en-US" altLang="en-US" sz="3200" dirty="0"/>
              <a:t> a factor.</a:t>
            </a:r>
          </a:p>
          <a:p>
            <a:pPr>
              <a:spcBef>
                <a:spcPct val="50000"/>
              </a:spcBef>
            </a:pPr>
            <a:r>
              <a:rPr lang="en-US" altLang="en-US" sz="3200" u="sng" dirty="0"/>
              <a:t>If two stars have the same surface temperature, the larger star would be more luminous</a:t>
            </a:r>
            <a:r>
              <a:rPr lang="en-US" altLang="en-US" sz="3200" dirty="0" smtClean="0"/>
              <a:t>.***</a:t>
            </a:r>
            <a:endParaRPr lang="en-US" altLang="en-US" sz="3200" dirty="0"/>
          </a:p>
          <a:p>
            <a:pPr>
              <a:spcBef>
                <a:spcPct val="50000"/>
              </a:spcBef>
            </a:pPr>
            <a:r>
              <a:rPr lang="en-US" altLang="en-US" sz="3200" dirty="0"/>
              <a:t>If two stars have the same size, the hotter star would be more luminous.</a:t>
            </a:r>
          </a:p>
        </p:txBody>
      </p:sp>
    </p:spTree>
    <p:extLst>
      <p:ext uri="{BB962C8B-B14F-4D97-AF65-F5344CB8AC3E}">
        <p14:creationId xmlns:p14="http://schemas.microsoft.com/office/powerpoint/2010/main" val="4193703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0999" y="195943"/>
            <a:ext cx="10711543" cy="1295400"/>
          </a:xfrm>
        </p:spPr>
        <p:txBody>
          <a:bodyPr/>
          <a:lstStyle/>
          <a:p>
            <a:r>
              <a:rPr lang="en-US" altLang="en-US" dirty="0"/>
              <a:t>Luminosity and Absolute Magnitude</a:t>
            </a:r>
          </a:p>
        </p:txBody>
      </p:sp>
      <p:sp>
        <p:nvSpPr>
          <p:cNvPr id="29699" name="Text Box 3"/>
          <p:cNvSpPr txBox="1">
            <a:spLocks noChangeArrowheads="1"/>
          </p:cNvSpPr>
          <p:nvPr/>
        </p:nvSpPr>
        <p:spPr bwMode="auto">
          <a:xfrm>
            <a:off x="380999" y="1602242"/>
            <a:ext cx="1111431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Absolute magnitude</a:t>
            </a:r>
            <a:r>
              <a:rPr lang="en-US" altLang="en-US" sz="3200" b="1" dirty="0">
                <a:solidFill>
                  <a:srgbClr val="FFFF00"/>
                </a:solidFill>
              </a:rPr>
              <a:t> </a:t>
            </a:r>
            <a:r>
              <a:rPr lang="en-US" altLang="en-US" sz="3200" dirty="0"/>
              <a:t>is a </a:t>
            </a:r>
            <a:r>
              <a:rPr lang="en-US" altLang="en-US" sz="3200" b="1" u="sng" dirty="0">
                <a:solidFill>
                  <a:srgbClr val="FFFF00"/>
                </a:solidFill>
              </a:rPr>
              <a:t>measure of how bright a star would be if all stars were at the same distance </a:t>
            </a:r>
            <a:r>
              <a:rPr lang="en-US" altLang="en-US" sz="3200" dirty="0"/>
              <a:t>(ten parsecs) </a:t>
            </a:r>
            <a:r>
              <a:rPr lang="en-US" altLang="en-US" sz="3200" b="1" u="sng" dirty="0">
                <a:solidFill>
                  <a:srgbClr val="FFFF00"/>
                </a:solidFill>
              </a:rPr>
              <a:t>from Earth</a:t>
            </a:r>
            <a:r>
              <a:rPr lang="en-US" altLang="en-US" sz="3200" dirty="0"/>
              <a:t>.</a:t>
            </a:r>
          </a:p>
          <a:p>
            <a:pPr>
              <a:spcBef>
                <a:spcPct val="50000"/>
              </a:spcBef>
            </a:pPr>
            <a:r>
              <a:rPr lang="en-US" altLang="en-US" sz="3200" dirty="0"/>
              <a:t>Thus, distance from Earth no longer becomes a factor in how bright a star is.  Remember, very bright stars that are very far from Earth may appear to be very faint to us.</a:t>
            </a:r>
          </a:p>
          <a:p>
            <a:pPr>
              <a:spcBef>
                <a:spcPct val="50000"/>
              </a:spcBef>
            </a:pPr>
            <a:r>
              <a:rPr lang="en-US" altLang="en-US" sz="3200" dirty="0"/>
              <a:t>For example:</a:t>
            </a:r>
          </a:p>
          <a:p>
            <a:pPr>
              <a:spcBef>
                <a:spcPct val="50000"/>
              </a:spcBef>
            </a:pPr>
            <a:r>
              <a:rPr lang="en-US" altLang="en-US" sz="3200" dirty="0"/>
              <a:t>Since our sun is so close to Earth, it has an apparent magnitude of –26.7.  However, the sun has an absolute magnitude of only +4.8.</a:t>
            </a:r>
          </a:p>
        </p:txBody>
      </p:sp>
    </p:spTree>
    <p:extLst>
      <p:ext uri="{BB962C8B-B14F-4D97-AF65-F5344CB8AC3E}">
        <p14:creationId xmlns:p14="http://schemas.microsoft.com/office/powerpoint/2010/main" val="3266975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8858" y="108858"/>
            <a:ext cx="10131425" cy="1456267"/>
          </a:xfrm>
        </p:spPr>
        <p:txBody>
          <a:bodyPr/>
          <a:lstStyle/>
          <a:p>
            <a:r>
              <a:rPr lang="en-US" altLang="en-US" dirty="0"/>
              <a:t>Variable Stars</a:t>
            </a:r>
          </a:p>
        </p:txBody>
      </p:sp>
      <p:sp>
        <p:nvSpPr>
          <p:cNvPr id="30723" name="Text Box 3"/>
          <p:cNvSpPr txBox="1">
            <a:spLocks noChangeArrowheads="1"/>
          </p:cNvSpPr>
          <p:nvPr/>
        </p:nvSpPr>
        <p:spPr bwMode="auto">
          <a:xfrm>
            <a:off x="435427" y="1643744"/>
            <a:ext cx="1078774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Most stars shine with a steady brightness.  </a:t>
            </a:r>
            <a:r>
              <a:rPr lang="en-US" altLang="en-US" sz="3200" b="1" u="sng" dirty="0">
                <a:solidFill>
                  <a:srgbClr val="FFFF00"/>
                </a:solidFill>
              </a:rPr>
              <a:t>Variable stars</a:t>
            </a:r>
            <a:r>
              <a:rPr lang="en-US" altLang="en-US" sz="3200" b="1" dirty="0">
                <a:solidFill>
                  <a:srgbClr val="FFFF00"/>
                </a:solidFill>
              </a:rPr>
              <a:t> </a:t>
            </a:r>
            <a:r>
              <a:rPr lang="en-US" altLang="en-US" sz="3200" dirty="0"/>
              <a:t>show a regular variation in brightness over cycles that last from days to years.  There are several different kinds of variable stars.</a:t>
            </a:r>
          </a:p>
          <a:p>
            <a:pPr>
              <a:spcBef>
                <a:spcPct val="50000"/>
              </a:spcBef>
            </a:pPr>
            <a:r>
              <a:rPr lang="en-US" altLang="en-US" sz="3200" dirty="0"/>
              <a:t>1.  </a:t>
            </a:r>
            <a:r>
              <a:rPr lang="en-US" altLang="en-US" sz="3200" b="1" u="sng" dirty="0">
                <a:solidFill>
                  <a:srgbClr val="FFFF00"/>
                </a:solidFill>
              </a:rPr>
              <a:t>Pulsating stars</a:t>
            </a:r>
            <a:r>
              <a:rPr lang="en-US" altLang="en-US" sz="3200" b="1" dirty="0">
                <a:solidFill>
                  <a:srgbClr val="FFFF00"/>
                </a:solidFill>
              </a:rPr>
              <a:t> </a:t>
            </a:r>
            <a:r>
              <a:rPr lang="en-US" altLang="en-US" sz="3200" dirty="0"/>
              <a:t>change in brightness as they expand and contract.</a:t>
            </a:r>
          </a:p>
          <a:p>
            <a:pPr>
              <a:spcBef>
                <a:spcPct val="50000"/>
              </a:spcBef>
            </a:pPr>
            <a:r>
              <a:rPr lang="en-US" altLang="en-US" sz="3200" dirty="0"/>
              <a:t>               Contracting (hotter) = brighter,</a:t>
            </a:r>
          </a:p>
          <a:p>
            <a:pPr>
              <a:spcBef>
                <a:spcPct val="50000"/>
              </a:spcBef>
            </a:pPr>
            <a:r>
              <a:rPr lang="en-US" altLang="en-US" sz="3200" dirty="0"/>
              <a:t>               expanding (cooler) = dimmer.</a:t>
            </a:r>
          </a:p>
        </p:txBody>
      </p:sp>
    </p:spTree>
    <p:extLst>
      <p:ext uri="{BB962C8B-B14F-4D97-AF65-F5344CB8AC3E}">
        <p14:creationId xmlns:p14="http://schemas.microsoft.com/office/powerpoint/2010/main" val="2096325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5575" y="185058"/>
            <a:ext cx="10131425" cy="1456267"/>
          </a:xfrm>
        </p:spPr>
        <p:txBody>
          <a:bodyPr/>
          <a:lstStyle/>
          <a:p>
            <a:r>
              <a:rPr lang="en-US" altLang="en-US" dirty="0"/>
              <a:t>Variable Stars</a:t>
            </a:r>
          </a:p>
        </p:txBody>
      </p:sp>
      <p:sp>
        <p:nvSpPr>
          <p:cNvPr id="31747" name="Text Box 3"/>
          <p:cNvSpPr txBox="1">
            <a:spLocks noChangeArrowheads="1"/>
          </p:cNvSpPr>
          <p:nvPr/>
        </p:nvSpPr>
        <p:spPr bwMode="auto">
          <a:xfrm>
            <a:off x="535378" y="1499969"/>
            <a:ext cx="111034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2.  An important class of pulsating stars are called </a:t>
            </a:r>
            <a:r>
              <a:rPr lang="en-US" altLang="en-US" sz="3200" b="1" u="sng" dirty="0">
                <a:solidFill>
                  <a:srgbClr val="FFFF00"/>
                </a:solidFill>
              </a:rPr>
              <a:t>Cepheid variables</a:t>
            </a:r>
            <a:r>
              <a:rPr lang="en-US" altLang="en-US" sz="3200" dirty="0"/>
              <a:t>.  These are yellow </a:t>
            </a:r>
            <a:r>
              <a:rPr lang="en-US" altLang="en-US" sz="3200" dirty="0" err="1"/>
              <a:t>supergiants</a:t>
            </a:r>
            <a:r>
              <a:rPr lang="en-US" altLang="en-US" sz="3200" dirty="0"/>
              <a:t> whose cycles of brightness range from about 1 day to 50 days (5 is average).</a:t>
            </a:r>
          </a:p>
        </p:txBody>
      </p:sp>
      <p:pic>
        <p:nvPicPr>
          <p:cNvPr id="31750" name="Picture 6" descr="http://spaceflightnow.com/news/n0006/10polaris/illustr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717" y="3277590"/>
            <a:ext cx="6042837" cy="358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725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72143" y="185058"/>
            <a:ext cx="10131425" cy="1456267"/>
          </a:xfrm>
        </p:spPr>
        <p:txBody>
          <a:bodyPr/>
          <a:lstStyle/>
          <a:p>
            <a:r>
              <a:rPr lang="en-US" altLang="en-US" dirty="0"/>
              <a:t>Variable Stars</a:t>
            </a:r>
          </a:p>
        </p:txBody>
      </p:sp>
      <p:sp>
        <p:nvSpPr>
          <p:cNvPr id="82947" name="Text Box 3"/>
          <p:cNvSpPr txBox="1">
            <a:spLocks noChangeArrowheads="1"/>
          </p:cNvSpPr>
          <p:nvPr/>
        </p:nvSpPr>
        <p:spPr bwMode="auto">
          <a:xfrm>
            <a:off x="576943" y="1828801"/>
            <a:ext cx="107768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absolute magnitude of a Cepheid is related to the length of time between its periods of maximum brightness.  The slower the cycle, the greater the luminosity of the star.</a:t>
            </a:r>
          </a:p>
          <a:p>
            <a:pPr>
              <a:spcBef>
                <a:spcPct val="50000"/>
              </a:spcBef>
            </a:pPr>
            <a:r>
              <a:rPr lang="en-US" altLang="en-US" sz="3200" dirty="0"/>
              <a:t>By </a:t>
            </a:r>
            <a:r>
              <a:rPr lang="en-US" altLang="en-US" sz="3200" b="1" u="sng" dirty="0">
                <a:solidFill>
                  <a:srgbClr val="FFFF00"/>
                </a:solidFill>
              </a:rPr>
              <a:t>comparing</a:t>
            </a:r>
            <a:r>
              <a:rPr lang="en-US" altLang="en-US" sz="3200" dirty="0"/>
              <a:t> a </a:t>
            </a:r>
            <a:r>
              <a:rPr lang="en-US" altLang="en-US" sz="3200" b="1" u="sng" dirty="0">
                <a:solidFill>
                  <a:srgbClr val="FFFF00"/>
                </a:solidFill>
              </a:rPr>
              <a:t>Cepheid’s apparent and absolute magnitudes</a:t>
            </a:r>
            <a:r>
              <a:rPr lang="en-US" altLang="en-US" sz="3200" dirty="0"/>
              <a:t>, astronomers can determine the distance from Earth to the star.  This </a:t>
            </a:r>
            <a:r>
              <a:rPr lang="en-US" altLang="en-US" sz="3200" b="1" u="sng" dirty="0">
                <a:solidFill>
                  <a:srgbClr val="FFFF00"/>
                </a:solidFill>
              </a:rPr>
              <a:t>helps astronomers to calculate the distance to galaxies </a:t>
            </a:r>
            <a:r>
              <a:rPr lang="en-US" altLang="en-US" sz="3200" dirty="0"/>
              <a:t>that contain Cepheid’s</a:t>
            </a:r>
            <a:r>
              <a:rPr lang="en-US" altLang="en-US" sz="3200" dirty="0" smtClean="0"/>
              <a:t>.***</a:t>
            </a:r>
            <a:endParaRPr lang="en-US" altLang="en-US" sz="3200" dirty="0"/>
          </a:p>
        </p:txBody>
      </p:sp>
    </p:spTree>
    <p:extLst>
      <p:ext uri="{BB962C8B-B14F-4D97-AF65-F5344CB8AC3E}">
        <p14:creationId xmlns:p14="http://schemas.microsoft.com/office/powerpoint/2010/main" val="2661865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8024" y="-107467"/>
            <a:ext cx="10131425" cy="1456267"/>
          </a:xfrm>
        </p:spPr>
        <p:txBody>
          <a:bodyPr/>
          <a:lstStyle/>
          <a:p>
            <a:r>
              <a:rPr lang="en-US" altLang="en-US" dirty="0"/>
              <a:t>Variable Stars</a:t>
            </a:r>
          </a:p>
        </p:txBody>
      </p:sp>
      <p:sp>
        <p:nvSpPr>
          <p:cNvPr id="32771" name="Text Box 3"/>
          <p:cNvSpPr txBox="1">
            <a:spLocks noChangeArrowheads="1"/>
          </p:cNvSpPr>
          <p:nvPr/>
        </p:nvSpPr>
        <p:spPr bwMode="auto">
          <a:xfrm>
            <a:off x="705592" y="1348800"/>
            <a:ext cx="1067888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3.  A </a:t>
            </a:r>
            <a:r>
              <a:rPr lang="en-US" altLang="en-US" sz="3200" dirty="0" err="1"/>
              <a:t>nonpulsating</a:t>
            </a:r>
            <a:r>
              <a:rPr lang="en-US" altLang="en-US" sz="3200" dirty="0"/>
              <a:t> “star” may change brightness because it actually is two or more stars.  Most stars are parts of systems in which two or more stars revolve around each other.  These star systems are called </a:t>
            </a:r>
            <a:r>
              <a:rPr lang="en-US" altLang="en-US" sz="3200" b="1" u="sng" dirty="0">
                <a:solidFill>
                  <a:srgbClr val="FFFF00"/>
                </a:solidFill>
              </a:rPr>
              <a:t>eclipsing binaries</a:t>
            </a:r>
            <a:r>
              <a:rPr lang="en-US" altLang="en-US" sz="3200" dirty="0"/>
              <a:t>.</a:t>
            </a:r>
          </a:p>
          <a:p>
            <a:pPr>
              <a:spcBef>
                <a:spcPct val="50000"/>
              </a:spcBef>
            </a:pPr>
            <a:r>
              <a:rPr lang="en-US" altLang="en-US" sz="3200" dirty="0"/>
              <a:t>From Earth, it appears that one star eclipses (passes in front of) another star.  This causes the “star” system to dim at regular intervals.</a:t>
            </a:r>
          </a:p>
          <a:p>
            <a:pPr>
              <a:spcBef>
                <a:spcPct val="50000"/>
              </a:spcBef>
            </a:pPr>
            <a:r>
              <a:rPr lang="en-US" altLang="en-US" sz="3200" dirty="0"/>
              <a:t>Algol is a bright star that is eclipsed by a dim companion.  Algol’s brightness appears to decrease by about 1/3 every 2.9 days.</a:t>
            </a:r>
          </a:p>
        </p:txBody>
      </p:sp>
    </p:spTree>
    <p:extLst>
      <p:ext uri="{BB962C8B-B14F-4D97-AF65-F5344CB8AC3E}">
        <p14:creationId xmlns:p14="http://schemas.microsoft.com/office/powerpoint/2010/main" val="3154476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3286" y="206828"/>
            <a:ext cx="7772400" cy="990600"/>
          </a:xfrm>
        </p:spPr>
        <p:txBody>
          <a:bodyPr/>
          <a:lstStyle/>
          <a:p>
            <a:r>
              <a:rPr lang="en-US" altLang="en-US" dirty="0"/>
              <a:t>Telescopes</a:t>
            </a:r>
          </a:p>
        </p:txBody>
      </p:sp>
      <p:sp>
        <p:nvSpPr>
          <p:cNvPr id="34819" name="Text Box 3"/>
          <p:cNvSpPr txBox="1">
            <a:spLocks noChangeArrowheads="1"/>
          </p:cNvSpPr>
          <p:nvPr/>
        </p:nvSpPr>
        <p:spPr bwMode="auto">
          <a:xfrm>
            <a:off x="489857" y="1513115"/>
            <a:ext cx="1103811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dirty="0">
                <a:latin typeface="+mn-lt"/>
              </a:rPr>
              <a:t>Telescopes help astronomers in two ways:</a:t>
            </a:r>
          </a:p>
          <a:p>
            <a:pPr>
              <a:spcBef>
                <a:spcPct val="50000"/>
              </a:spcBef>
              <a:buFontTx/>
              <a:buAutoNum type="arabicPeriod"/>
            </a:pPr>
            <a:r>
              <a:rPr lang="en-US" altLang="en-US" sz="3200" dirty="0">
                <a:latin typeface="+mn-lt"/>
              </a:rPr>
              <a:t>They collect far more light than an unaided eye can.</a:t>
            </a:r>
          </a:p>
          <a:p>
            <a:pPr>
              <a:spcBef>
                <a:spcPct val="50000"/>
              </a:spcBef>
              <a:buFontTx/>
              <a:buAutoNum type="arabicPeriod"/>
            </a:pPr>
            <a:r>
              <a:rPr lang="en-US" altLang="en-US" sz="3200" dirty="0">
                <a:latin typeface="+mn-lt"/>
              </a:rPr>
              <a:t>They magnify images so you can see more detail and to visually separate distant objects from one another.</a:t>
            </a:r>
          </a:p>
        </p:txBody>
      </p:sp>
      <p:pic>
        <p:nvPicPr>
          <p:cNvPr id="34821" name="Picture 5" descr="c:\Program Files\Microsoft Office\Clipart\smbusbas\BD20015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4038600"/>
            <a:ext cx="2454275" cy="258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1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7973" y="79377"/>
            <a:ext cx="10131425" cy="1456267"/>
          </a:xfrm>
        </p:spPr>
        <p:txBody>
          <a:bodyPr/>
          <a:lstStyle/>
          <a:p>
            <a:r>
              <a:rPr lang="en-US" altLang="en-US" dirty="0"/>
              <a:t>What Is Light?</a:t>
            </a:r>
          </a:p>
        </p:txBody>
      </p:sp>
      <p:pic>
        <p:nvPicPr>
          <p:cNvPr id="5125" name="Picture 5" descr="http://www-psych.stanford.edu/~lera/psych115s/notes/lecture2/images/wavelengt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969" y="3703743"/>
            <a:ext cx="3870184" cy="26080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8086" y="1389413"/>
            <a:ext cx="11015352" cy="2308324"/>
          </a:xfrm>
          <a:prstGeom prst="rect">
            <a:avLst/>
          </a:prstGeom>
          <a:noFill/>
        </p:spPr>
        <p:txBody>
          <a:bodyPr wrap="square" rtlCol="0">
            <a:spAutoFit/>
          </a:bodyPr>
          <a:lstStyle/>
          <a:p>
            <a:pPr>
              <a:spcBef>
                <a:spcPct val="50000"/>
              </a:spcBef>
            </a:pPr>
            <a:r>
              <a:rPr lang="en-US" altLang="en-US" sz="3200" dirty="0"/>
              <a:t>All types of electromagnetic radiation travel in the form of </a:t>
            </a:r>
            <a:r>
              <a:rPr lang="en-US" altLang="en-US" sz="3200" b="1" u="sng" dirty="0">
                <a:solidFill>
                  <a:srgbClr val="FFFF00"/>
                </a:solidFill>
              </a:rPr>
              <a:t>waves</a:t>
            </a:r>
            <a:r>
              <a:rPr lang="en-US" altLang="en-US" sz="3200" dirty="0"/>
              <a:t>, at a speed of about 300,000 km per second (</a:t>
            </a:r>
            <a:r>
              <a:rPr lang="en-US" altLang="en-US" sz="3200" b="1" u="sng" dirty="0">
                <a:solidFill>
                  <a:srgbClr val="FFFF00"/>
                </a:solidFill>
              </a:rPr>
              <a:t>the speed of light</a:t>
            </a:r>
            <a:r>
              <a:rPr lang="en-US" altLang="en-US" sz="3200" dirty="0" smtClean="0"/>
              <a:t>).</a:t>
            </a:r>
          </a:p>
          <a:p>
            <a:pPr>
              <a:spcBef>
                <a:spcPct val="50000"/>
              </a:spcBef>
            </a:pPr>
            <a:r>
              <a:rPr lang="en-US" altLang="en-US" sz="3200" dirty="0"/>
              <a:t>The lengths of the waves determine the characteristics of each form of electromagnetic radiation</a:t>
            </a:r>
            <a:r>
              <a:rPr lang="en-US" altLang="en-US" sz="3200" dirty="0" smtClean="0"/>
              <a:t>.</a:t>
            </a:r>
            <a:endParaRPr lang="en-US" altLang="en-US" sz="3200" dirty="0"/>
          </a:p>
        </p:txBody>
      </p:sp>
      <p:sp>
        <p:nvSpPr>
          <p:cNvPr id="4" name="TextBox 3"/>
          <p:cNvSpPr txBox="1"/>
          <p:nvPr/>
        </p:nvSpPr>
        <p:spPr>
          <a:xfrm>
            <a:off x="468086" y="3934123"/>
            <a:ext cx="7108371" cy="2923877"/>
          </a:xfrm>
          <a:prstGeom prst="rect">
            <a:avLst/>
          </a:prstGeom>
          <a:noFill/>
        </p:spPr>
        <p:txBody>
          <a:bodyPr wrap="square" rtlCol="0">
            <a:spAutoFit/>
          </a:bodyPr>
          <a:lstStyle/>
          <a:p>
            <a:r>
              <a:rPr lang="en-US" altLang="en-US" sz="3200" dirty="0"/>
              <a:t>The distance from one wave crest to the next is called the </a:t>
            </a:r>
            <a:r>
              <a:rPr lang="en-US" altLang="en-US" sz="3200" b="1" u="sng" dirty="0">
                <a:solidFill>
                  <a:srgbClr val="FFFF00"/>
                </a:solidFill>
              </a:rPr>
              <a:t>wavelength</a:t>
            </a:r>
            <a:r>
              <a:rPr lang="en-US" altLang="en-US" sz="3200" dirty="0"/>
              <a:t>.  </a:t>
            </a:r>
            <a:endParaRPr lang="en-US" altLang="en-US" sz="3200" dirty="0" smtClean="0"/>
          </a:p>
          <a:p>
            <a:r>
              <a:rPr lang="en-US" altLang="en-US" sz="3200" b="1" u="sng" dirty="0" smtClean="0">
                <a:solidFill>
                  <a:srgbClr val="FFFF00"/>
                </a:solidFill>
              </a:rPr>
              <a:t>Radio </a:t>
            </a:r>
            <a:r>
              <a:rPr lang="en-US" altLang="en-US" sz="3200" b="1" u="sng" dirty="0">
                <a:solidFill>
                  <a:srgbClr val="FFFF00"/>
                </a:solidFill>
              </a:rPr>
              <a:t>waves </a:t>
            </a:r>
            <a:r>
              <a:rPr lang="en-US" altLang="en-US" sz="3200" dirty="0"/>
              <a:t>have the </a:t>
            </a:r>
            <a:r>
              <a:rPr lang="en-US" altLang="en-US" sz="3200" b="1" u="sng" dirty="0">
                <a:solidFill>
                  <a:srgbClr val="FFFF00"/>
                </a:solidFill>
              </a:rPr>
              <a:t>longest wavelength </a:t>
            </a:r>
            <a:r>
              <a:rPr lang="en-US" altLang="en-US" sz="3200" dirty="0"/>
              <a:t>(longer than a soccer field), and </a:t>
            </a:r>
            <a:r>
              <a:rPr lang="en-US" altLang="en-US" sz="3200" b="1" u="sng" dirty="0">
                <a:solidFill>
                  <a:srgbClr val="FFFF00"/>
                </a:solidFill>
              </a:rPr>
              <a:t>gamma rays </a:t>
            </a:r>
            <a:r>
              <a:rPr lang="en-US" altLang="en-US" sz="3200" dirty="0"/>
              <a:t>have the </a:t>
            </a:r>
            <a:r>
              <a:rPr lang="en-US" altLang="en-US" sz="3200" b="1" u="sng" dirty="0">
                <a:solidFill>
                  <a:srgbClr val="FFFF00"/>
                </a:solidFill>
              </a:rPr>
              <a:t>shortest</a:t>
            </a:r>
            <a:r>
              <a:rPr lang="en-US" altLang="en-US" sz="3200" dirty="0"/>
              <a:t>.**</a:t>
            </a:r>
          </a:p>
          <a:p>
            <a:endParaRPr lang="en-US" sz="2400" dirty="0"/>
          </a:p>
        </p:txBody>
      </p:sp>
    </p:spTree>
    <p:extLst>
      <p:ext uri="{BB962C8B-B14F-4D97-AF65-F5344CB8AC3E}">
        <p14:creationId xmlns:p14="http://schemas.microsoft.com/office/powerpoint/2010/main" val="2051230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31775" y="97971"/>
            <a:ext cx="10131425" cy="1456267"/>
          </a:xfrm>
        </p:spPr>
        <p:txBody>
          <a:bodyPr/>
          <a:lstStyle/>
          <a:p>
            <a:r>
              <a:rPr lang="en-US" altLang="en-US" dirty="0"/>
              <a:t>Telescopes</a:t>
            </a:r>
          </a:p>
        </p:txBody>
      </p:sp>
      <p:sp>
        <p:nvSpPr>
          <p:cNvPr id="83971" name="Text Box 3"/>
          <p:cNvSpPr txBox="1">
            <a:spLocks noChangeArrowheads="1"/>
          </p:cNvSpPr>
          <p:nvPr/>
        </p:nvSpPr>
        <p:spPr bwMode="auto">
          <a:xfrm>
            <a:off x="511628" y="1548644"/>
            <a:ext cx="1107077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Optical telescopes</a:t>
            </a:r>
            <a:r>
              <a:rPr lang="en-US" altLang="en-US" sz="3200" b="1" dirty="0">
                <a:solidFill>
                  <a:srgbClr val="FFFF00"/>
                </a:solidFill>
              </a:rPr>
              <a:t> </a:t>
            </a:r>
            <a:r>
              <a:rPr lang="en-US" altLang="en-US" sz="3200" dirty="0"/>
              <a:t>use lenses or mirrors to gather and focus starlight.  Most lenses or mirrors are round, so doubling the radius of the lens or mirror increases its light-gathering power four times.  The best locations for optical telescopes are on mountain peaks in dry climates.  These telescopes can only work after the sky becomes dark.</a:t>
            </a:r>
          </a:p>
        </p:txBody>
      </p:sp>
      <p:pic>
        <p:nvPicPr>
          <p:cNvPr id="83972" name="Picture 4" descr="c:\Program Files\Microsoft Office\Clipart\photohm\j0144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24388"/>
            <a:ext cx="2819400"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63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8232" y="150662"/>
            <a:ext cx="10131425" cy="1456267"/>
          </a:xfrm>
        </p:spPr>
        <p:txBody>
          <a:bodyPr/>
          <a:lstStyle/>
          <a:p>
            <a:r>
              <a:rPr lang="en-US" altLang="en-US" dirty="0"/>
              <a:t>Telescopes</a:t>
            </a:r>
          </a:p>
        </p:txBody>
      </p:sp>
      <p:sp>
        <p:nvSpPr>
          <p:cNvPr id="33795" name="Text Box 3"/>
          <p:cNvSpPr txBox="1">
            <a:spLocks noChangeArrowheads="1"/>
          </p:cNvSpPr>
          <p:nvPr/>
        </p:nvSpPr>
        <p:spPr bwMode="auto">
          <a:xfrm>
            <a:off x="391884" y="1389414"/>
            <a:ext cx="1078774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Refracting telescopes </a:t>
            </a:r>
            <a:r>
              <a:rPr lang="en-US" altLang="en-US" sz="3200" dirty="0"/>
              <a:t>use lenses both to focus light and to magnify an image for viewers.  These are the original type of telescope.</a:t>
            </a:r>
          </a:p>
          <a:p>
            <a:pPr>
              <a:spcBef>
                <a:spcPct val="50000"/>
              </a:spcBef>
            </a:pPr>
            <a:r>
              <a:rPr lang="en-US" altLang="en-US" sz="3200" b="1" u="sng" dirty="0">
                <a:solidFill>
                  <a:srgbClr val="FFFF00"/>
                </a:solidFill>
              </a:rPr>
              <a:t>Reflecting telescopes </a:t>
            </a:r>
            <a:r>
              <a:rPr lang="en-US" altLang="en-US" sz="3200" dirty="0"/>
              <a:t>use one mirror to focus light and a second mirror to reflect the light to the eyepiece.  If the telescope uses an array of smaller mirrors (in place of one larger objective mirror) it is called a </a:t>
            </a:r>
            <a:r>
              <a:rPr lang="en-US" altLang="en-US" sz="3200" b="1" u="sng" dirty="0">
                <a:solidFill>
                  <a:srgbClr val="FFFF00"/>
                </a:solidFill>
              </a:rPr>
              <a:t>multiple-mirror</a:t>
            </a:r>
            <a:r>
              <a:rPr lang="en-US" altLang="en-US" sz="3200" dirty="0"/>
              <a:t> telescope or MMT.</a:t>
            </a:r>
          </a:p>
          <a:p>
            <a:pPr>
              <a:spcBef>
                <a:spcPct val="50000"/>
              </a:spcBef>
            </a:pPr>
            <a:r>
              <a:rPr lang="en-US" altLang="en-US" sz="3200" dirty="0"/>
              <a:t>Both refracting and reflecting telescopes have a lens in the eyepiece.</a:t>
            </a:r>
          </a:p>
        </p:txBody>
      </p:sp>
    </p:spTree>
    <p:extLst>
      <p:ext uri="{BB962C8B-B14F-4D97-AF65-F5344CB8AC3E}">
        <p14:creationId xmlns:p14="http://schemas.microsoft.com/office/powerpoint/2010/main" val="2879572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17715" y="239485"/>
            <a:ext cx="10131425" cy="1456267"/>
          </a:xfrm>
        </p:spPr>
        <p:txBody>
          <a:bodyPr/>
          <a:lstStyle/>
          <a:p>
            <a:r>
              <a:rPr lang="en-US" altLang="en-US" dirty="0"/>
              <a:t>Telescopes</a:t>
            </a:r>
          </a:p>
        </p:txBody>
      </p:sp>
      <p:graphicFrame>
        <p:nvGraphicFramePr>
          <p:cNvPr id="99331" name="Object 3"/>
          <p:cNvGraphicFramePr>
            <a:graphicFrameLocks noChangeAspect="1"/>
          </p:cNvGraphicFramePr>
          <p:nvPr/>
        </p:nvGraphicFramePr>
        <p:xfrm>
          <a:off x="3962400" y="1828801"/>
          <a:ext cx="5157788" cy="3673475"/>
        </p:xfrm>
        <a:graphic>
          <a:graphicData uri="http://schemas.openxmlformats.org/presentationml/2006/ole">
            <mc:AlternateContent xmlns:mc="http://schemas.openxmlformats.org/markup-compatibility/2006">
              <mc:Choice xmlns:v="urn:schemas-microsoft-com:vml" Requires="v">
                <p:oleObj spid="_x0000_s12300" name="Bitmap Image" r:id="rId3" imgW="3610479" imgH="2572109" progId="Paint.Picture">
                  <p:embed/>
                </p:oleObj>
              </mc:Choice>
              <mc:Fallback>
                <p:oleObj name="Bitmap Image" r:id="rId3" imgW="3610479" imgH="257210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828801"/>
                        <a:ext cx="5157788"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2" name="Text Box 4"/>
          <p:cNvSpPr txBox="1">
            <a:spLocks noChangeArrowheads="1"/>
          </p:cNvSpPr>
          <p:nvPr/>
        </p:nvSpPr>
        <p:spPr bwMode="auto">
          <a:xfrm>
            <a:off x="1752600" y="2438400"/>
            <a:ext cx="1905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Uses lenses</a:t>
            </a:r>
          </a:p>
        </p:txBody>
      </p:sp>
      <p:sp>
        <p:nvSpPr>
          <p:cNvPr id="99333" name="Text Box 5"/>
          <p:cNvSpPr txBox="1">
            <a:spLocks noChangeArrowheads="1"/>
          </p:cNvSpPr>
          <p:nvPr/>
        </p:nvSpPr>
        <p:spPr bwMode="auto">
          <a:xfrm>
            <a:off x="1752600" y="3962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Uses a mirror</a:t>
            </a:r>
          </a:p>
        </p:txBody>
      </p:sp>
    </p:spTree>
    <p:extLst>
      <p:ext uri="{BB962C8B-B14F-4D97-AF65-F5344CB8AC3E}">
        <p14:creationId xmlns:p14="http://schemas.microsoft.com/office/powerpoint/2010/main" val="3688230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1515" y="130628"/>
            <a:ext cx="10131425" cy="1456267"/>
          </a:xfrm>
        </p:spPr>
        <p:txBody>
          <a:bodyPr/>
          <a:lstStyle/>
          <a:p>
            <a:r>
              <a:rPr lang="en-US" altLang="en-US" dirty="0"/>
              <a:t>Telescopes</a:t>
            </a:r>
          </a:p>
        </p:txBody>
      </p:sp>
      <p:sp>
        <p:nvSpPr>
          <p:cNvPr id="37891" name="Text Box 3"/>
          <p:cNvSpPr txBox="1">
            <a:spLocks noChangeArrowheads="1"/>
          </p:cNvSpPr>
          <p:nvPr/>
        </p:nvSpPr>
        <p:spPr bwMode="auto">
          <a:xfrm>
            <a:off x="391886" y="1586895"/>
            <a:ext cx="1128848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Astronomers observe not only the visible light emitted by a celestial object (using optical telescopes), but they also detect emissions throughout the electromagnetic spectrum.</a:t>
            </a:r>
          </a:p>
          <a:p>
            <a:pPr>
              <a:spcBef>
                <a:spcPct val="50000"/>
              </a:spcBef>
            </a:pPr>
            <a:r>
              <a:rPr lang="en-US" altLang="en-US" sz="3200" b="1" u="sng" dirty="0">
                <a:solidFill>
                  <a:srgbClr val="FFFF00"/>
                </a:solidFill>
              </a:rPr>
              <a:t>Radio telescopes</a:t>
            </a:r>
            <a:r>
              <a:rPr lang="en-US" altLang="en-US" sz="3200" b="1" dirty="0">
                <a:solidFill>
                  <a:srgbClr val="FFFF00"/>
                </a:solidFill>
              </a:rPr>
              <a:t> </a:t>
            </a:r>
            <a:r>
              <a:rPr lang="en-US" altLang="en-US" sz="3200" dirty="0"/>
              <a:t>gather information from radio waves.  Clouds don’t disrupt the collection of radio wave data, but electrical storms do.  These telescopes can collect data during the day or night.  Radio telescopes look like large dishes that are used to receive television signals from satellites.  They are large because radio waves have longer wavelengths than visible light.</a:t>
            </a:r>
          </a:p>
        </p:txBody>
      </p:sp>
    </p:spTree>
    <p:extLst>
      <p:ext uri="{BB962C8B-B14F-4D97-AF65-F5344CB8AC3E}">
        <p14:creationId xmlns:p14="http://schemas.microsoft.com/office/powerpoint/2010/main" val="1403627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31775" y="138719"/>
            <a:ext cx="10131425" cy="1456267"/>
          </a:xfrm>
        </p:spPr>
        <p:txBody>
          <a:bodyPr/>
          <a:lstStyle/>
          <a:p>
            <a:r>
              <a:rPr lang="en-US" altLang="en-US" dirty="0"/>
              <a:t>Telescopes</a:t>
            </a:r>
          </a:p>
        </p:txBody>
      </p:sp>
      <p:sp>
        <p:nvSpPr>
          <p:cNvPr id="84995" name="Text Box 3"/>
          <p:cNvSpPr txBox="1">
            <a:spLocks noChangeArrowheads="1"/>
          </p:cNvSpPr>
          <p:nvPr/>
        </p:nvSpPr>
        <p:spPr bwMode="auto">
          <a:xfrm>
            <a:off x="511629" y="1752601"/>
            <a:ext cx="1095102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Radio telescopes are often used in arrays (arrangements of multiple telescopes so they can act like one large telescope).</a:t>
            </a:r>
          </a:p>
          <a:p>
            <a:pPr>
              <a:spcBef>
                <a:spcPct val="50000"/>
              </a:spcBef>
            </a:pPr>
            <a:r>
              <a:rPr lang="en-US" altLang="en-US" sz="3200" dirty="0"/>
              <a:t>In addition to radio waves, astronomers also gather data from ultraviolet light, X rays, gamma rays, and infrared wavelengths when studying celestial objects.</a:t>
            </a:r>
          </a:p>
        </p:txBody>
      </p:sp>
    </p:spTree>
    <p:extLst>
      <p:ext uri="{BB962C8B-B14F-4D97-AF65-F5344CB8AC3E}">
        <p14:creationId xmlns:p14="http://schemas.microsoft.com/office/powerpoint/2010/main" val="278712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1201" y="110836"/>
            <a:ext cx="10131425" cy="1456267"/>
          </a:xfrm>
        </p:spPr>
        <p:txBody>
          <a:bodyPr/>
          <a:lstStyle/>
          <a:p>
            <a:r>
              <a:rPr lang="en-US" altLang="en-US" dirty="0"/>
              <a:t>Telescopes</a:t>
            </a:r>
          </a:p>
        </p:txBody>
      </p:sp>
      <p:sp>
        <p:nvSpPr>
          <p:cNvPr id="38915" name="Text Box 3"/>
          <p:cNvSpPr txBox="1">
            <a:spLocks noChangeArrowheads="1"/>
          </p:cNvSpPr>
          <p:nvPr/>
        </p:nvSpPr>
        <p:spPr bwMode="auto">
          <a:xfrm>
            <a:off x="478971" y="1828800"/>
            <a:ext cx="1053737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Much of these wavelengths are absorbed by our atmosphere, so to collect data on these wavelengths, we use high flying aircraft, balloons, rockets, and satellites.</a:t>
            </a:r>
          </a:p>
          <a:p>
            <a:pPr>
              <a:spcBef>
                <a:spcPct val="50000"/>
              </a:spcBef>
            </a:pPr>
            <a:r>
              <a:rPr lang="en-US" altLang="en-US" sz="3200" dirty="0"/>
              <a:t>Several infrared telescopes are found on Earth, however, they are usually built high up on mountain tops.  They must be kept very cool if they are to detect weak infrared sources in space.</a:t>
            </a:r>
          </a:p>
        </p:txBody>
      </p:sp>
    </p:spTree>
    <p:extLst>
      <p:ext uri="{BB962C8B-B14F-4D97-AF65-F5344CB8AC3E}">
        <p14:creationId xmlns:p14="http://schemas.microsoft.com/office/powerpoint/2010/main" val="3723711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3297" y="217714"/>
            <a:ext cx="10131425" cy="1456267"/>
          </a:xfrm>
        </p:spPr>
        <p:txBody>
          <a:bodyPr/>
          <a:lstStyle/>
          <a:p>
            <a:r>
              <a:rPr lang="en-US" dirty="0" smtClean="0"/>
              <a:t>Ticket out the door</a:t>
            </a:r>
            <a:endParaRPr lang="en-US" dirty="0"/>
          </a:p>
        </p:txBody>
      </p:sp>
      <p:sp>
        <p:nvSpPr>
          <p:cNvPr id="4" name="Content Placeholder 3"/>
          <p:cNvSpPr>
            <a:spLocks noGrp="1"/>
          </p:cNvSpPr>
          <p:nvPr>
            <p:ph idx="1"/>
          </p:nvPr>
        </p:nvSpPr>
        <p:spPr/>
        <p:txBody>
          <a:bodyPr anchor="t" anchorCtr="0">
            <a:normAutofit/>
          </a:bodyPr>
          <a:lstStyle/>
          <a:p>
            <a:pPr>
              <a:spcBef>
                <a:spcPts val="1200"/>
              </a:spcBef>
            </a:pPr>
            <a:r>
              <a:rPr lang="en-US" sz="3600" dirty="0" smtClean="0"/>
              <a:t>1.  Why can certain constellations only be seen during certain seasons?</a:t>
            </a:r>
          </a:p>
          <a:p>
            <a:pPr>
              <a:spcBef>
                <a:spcPts val="1200"/>
              </a:spcBef>
            </a:pPr>
            <a:r>
              <a:rPr lang="en-US" sz="3600" dirty="0" smtClean="0"/>
              <a:t>2.  What does a light-year measure?</a:t>
            </a:r>
          </a:p>
          <a:p>
            <a:pPr>
              <a:spcBef>
                <a:spcPts val="1200"/>
              </a:spcBef>
            </a:pPr>
            <a:r>
              <a:rPr lang="en-US" sz="3600" dirty="0" smtClean="0"/>
              <a:t>3.  What are Cepheid variable stars used to determine?</a:t>
            </a:r>
            <a:endParaRPr lang="en-US" sz="3600" dirty="0"/>
          </a:p>
        </p:txBody>
      </p:sp>
    </p:spTree>
    <p:extLst>
      <p:ext uri="{BB962C8B-B14F-4D97-AF65-F5344CB8AC3E}">
        <p14:creationId xmlns:p14="http://schemas.microsoft.com/office/powerpoint/2010/main" val="2462771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xfrm>
            <a:off x="273133" y="0"/>
            <a:ext cx="10131425" cy="1456267"/>
          </a:xfrm>
        </p:spPr>
        <p:txBody>
          <a:bodyPr/>
          <a:lstStyle/>
          <a:p>
            <a:r>
              <a:rPr lang="en-US" altLang="en-US" dirty="0"/>
              <a:t>Section 28.2: </a:t>
            </a:r>
            <a:r>
              <a:rPr lang="en-US" altLang="en-US" dirty="0" smtClean="0"/>
              <a:t>review</a:t>
            </a:r>
            <a:endParaRPr lang="en-US" altLang="en-US" dirty="0"/>
          </a:p>
        </p:txBody>
      </p:sp>
      <p:sp>
        <p:nvSpPr>
          <p:cNvPr id="86019" name="Text Box 1027"/>
          <p:cNvSpPr txBox="1">
            <a:spLocks noChangeArrowheads="1"/>
          </p:cNvSpPr>
          <p:nvPr/>
        </p:nvSpPr>
        <p:spPr bwMode="auto">
          <a:xfrm>
            <a:off x="468086" y="1456267"/>
            <a:ext cx="1120535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spcBef>
                <a:spcPct val="50000"/>
              </a:spcBef>
              <a:buAutoNum type="arabicPeriod"/>
            </a:pPr>
            <a:r>
              <a:rPr lang="en-US" altLang="en-US" sz="2800" dirty="0" smtClean="0"/>
              <a:t>How do constellations differ from other groupings of stars, such as galaxies?</a:t>
            </a:r>
          </a:p>
          <a:p>
            <a:pPr marL="514350" indent="-514350">
              <a:spcBef>
                <a:spcPct val="50000"/>
              </a:spcBef>
              <a:buAutoNum type="arabicPeriod"/>
            </a:pPr>
            <a:r>
              <a:rPr lang="en-US" altLang="en-US" sz="2800" dirty="0" smtClean="0"/>
              <a:t>What is a light-year?  A parsec?</a:t>
            </a:r>
          </a:p>
          <a:p>
            <a:pPr marL="514350" indent="-514350">
              <a:spcBef>
                <a:spcPct val="50000"/>
              </a:spcBef>
              <a:buAutoNum type="arabicPeriod"/>
            </a:pPr>
            <a:r>
              <a:rPr lang="en-US" altLang="en-US" sz="2800" dirty="0" smtClean="0"/>
              <a:t>Copy and complete the concept map.</a:t>
            </a:r>
          </a:p>
          <a:p>
            <a:pPr marL="514350" indent="-514350">
              <a:spcBef>
                <a:spcPct val="50000"/>
              </a:spcBef>
              <a:buAutoNum type="arabicPeriod"/>
            </a:pPr>
            <a:r>
              <a:rPr lang="en-US" altLang="en-US" sz="2800" dirty="0" smtClean="0"/>
              <a:t>What is the connection between a star’s surface temperature and its color?</a:t>
            </a:r>
          </a:p>
          <a:p>
            <a:pPr marL="514350" indent="-514350">
              <a:spcBef>
                <a:spcPct val="50000"/>
              </a:spcBef>
              <a:buAutoNum type="arabicPeriod"/>
            </a:pPr>
            <a:r>
              <a:rPr lang="en-US" altLang="en-US" sz="2800" dirty="0" smtClean="0"/>
              <a:t>Would the sun be more luminous if it were the same size but hotter?  If it had the same surface temperature but were more massive.  Explain.</a:t>
            </a:r>
          </a:p>
          <a:p>
            <a:pPr>
              <a:spcBef>
                <a:spcPct val="50000"/>
              </a:spcBef>
            </a:pPr>
            <a:endParaRPr lang="en-US" altLang="en-US" sz="2800" dirty="0"/>
          </a:p>
        </p:txBody>
      </p:sp>
    </p:spTree>
    <p:extLst>
      <p:ext uri="{BB962C8B-B14F-4D97-AF65-F5344CB8AC3E}">
        <p14:creationId xmlns:p14="http://schemas.microsoft.com/office/powerpoint/2010/main" val="3801608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3651" y="95992"/>
            <a:ext cx="7772400" cy="1143000"/>
          </a:xfrm>
        </p:spPr>
        <p:txBody>
          <a:bodyPr/>
          <a:lstStyle/>
          <a:p>
            <a:r>
              <a:rPr lang="en-US" altLang="en-US" dirty="0"/>
              <a:t>Section 28.3: Life Cycles of Stars</a:t>
            </a:r>
          </a:p>
        </p:txBody>
      </p:sp>
      <p:sp>
        <p:nvSpPr>
          <p:cNvPr id="87043" name="Text Box 3"/>
          <p:cNvSpPr txBox="1">
            <a:spLocks noChangeArrowheads="1"/>
          </p:cNvSpPr>
          <p:nvPr/>
        </p:nvSpPr>
        <p:spPr bwMode="auto">
          <a:xfrm>
            <a:off x="373082" y="1428997"/>
            <a:ext cx="1131223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u="sng" dirty="0" smtClean="0"/>
              <a:t>Objectives</a:t>
            </a:r>
            <a:r>
              <a:rPr lang="en-US" altLang="en-US" sz="3200" dirty="0" smtClean="0"/>
              <a:t>:</a:t>
            </a:r>
            <a:endParaRPr lang="en-US" altLang="en-US" sz="3200" dirty="0"/>
          </a:p>
          <a:p>
            <a:pPr marL="457200" indent="-457200">
              <a:spcBef>
                <a:spcPct val="50000"/>
              </a:spcBef>
              <a:buFont typeface="Arial" panose="020B0604020202020204" pitchFamily="34" charset="0"/>
              <a:buChar char="•"/>
            </a:pPr>
            <a:r>
              <a:rPr lang="en-US" altLang="en-US" sz="3200" dirty="0" smtClean="0"/>
              <a:t>Describe the birth of a star</a:t>
            </a:r>
          </a:p>
          <a:p>
            <a:pPr marL="457200" indent="-457200">
              <a:spcBef>
                <a:spcPct val="50000"/>
              </a:spcBef>
              <a:buFont typeface="Arial" panose="020B0604020202020204" pitchFamily="34" charset="0"/>
              <a:buChar char="•"/>
            </a:pPr>
            <a:r>
              <a:rPr lang="en-US" altLang="en-US" sz="3200" dirty="0" smtClean="0"/>
              <a:t>Compare and contrast the life cycle of a star like the sun and a star more massive than the sun.</a:t>
            </a:r>
          </a:p>
          <a:p>
            <a:pPr marL="457200" indent="-457200">
              <a:spcBef>
                <a:spcPct val="50000"/>
              </a:spcBef>
              <a:buFont typeface="Arial" panose="020B0604020202020204" pitchFamily="34" charset="0"/>
              <a:buChar char="•"/>
            </a:pPr>
            <a:r>
              <a:rPr lang="en-US" altLang="en-US" sz="3200" dirty="0" smtClean="0"/>
              <a:t>Describe the remnants of supernovae.</a:t>
            </a:r>
          </a:p>
        </p:txBody>
      </p:sp>
    </p:spTree>
    <p:extLst>
      <p:ext uri="{BB962C8B-B14F-4D97-AF65-F5344CB8AC3E}">
        <p14:creationId xmlns:p14="http://schemas.microsoft.com/office/powerpoint/2010/main" val="2289415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2" y="122712"/>
            <a:ext cx="10131425" cy="1456267"/>
          </a:xfrm>
        </p:spPr>
        <p:txBody>
          <a:bodyPr/>
          <a:lstStyle/>
          <a:p>
            <a:r>
              <a:rPr lang="en-US" altLang="en-US" dirty="0"/>
              <a:t>Section 28.3: Life Cycles of Stars</a:t>
            </a:r>
            <a:endParaRPr lang="en-US" dirty="0"/>
          </a:p>
        </p:txBody>
      </p:sp>
      <p:sp>
        <p:nvSpPr>
          <p:cNvPr id="4" name="Content Placeholder 3"/>
          <p:cNvSpPr>
            <a:spLocks noGrp="1"/>
          </p:cNvSpPr>
          <p:nvPr>
            <p:ph sz="half" idx="1"/>
          </p:nvPr>
        </p:nvSpPr>
        <p:spPr/>
        <p:txBody>
          <a:bodyPr anchor="t" anchorCtr="0">
            <a:normAutofit/>
          </a:bodyPr>
          <a:lstStyle/>
          <a:p>
            <a:pPr marL="0" indent="0">
              <a:buNone/>
            </a:pPr>
            <a:r>
              <a:rPr lang="en-US" sz="2800" dirty="0"/>
              <a:t>Key Vocabulary:</a:t>
            </a:r>
          </a:p>
          <a:p>
            <a:r>
              <a:rPr lang="en-US" sz="2800" dirty="0" smtClean="0"/>
              <a:t>Main sequence</a:t>
            </a:r>
          </a:p>
          <a:p>
            <a:r>
              <a:rPr lang="en-US" sz="2800" dirty="0"/>
              <a:t>G</a:t>
            </a:r>
            <a:r>
              <a:rPr lang="en-US" sz="2800" dirty="0" smtClean="0"/>
              <a:t>iant </a:t>
            </a:r>
            <a:r>
              <a:rPr lang="en-US" sz="2800" dirty="0"/>
              <a:t>star</a:t>
            </a:r>
          </a:p>
          <a:p>
            <a:r>
              <a:rPr lang="en-US" sz="2800" dirty="0" err="1" smtClean="0"/>
              <a:t>Supergiants</a:t>
            </a:r>
            <a:endParaRPr lang="en-US" sz="2800" dirty="0" smtClean="0"/>
          </a:p>
          <a:p>
            <a:r>
              <a:rPr lang="en-US" sz="2800" dirty="0" smtClean="0"/>
              <a:t>White </a:t>
            </a:r>
            <a:r>
              <a:rPr lang="en-US" sz="2800" dirty="0"/>
              <a:t>dwarfs</a:t>
            </a:r>
          </a:p>
          <a:p>
            <a:r>
              <a:rPr lang="en-US" sz="2800" dirty="0" smtClean="0"/>
              <a:t>Planetary nebula</a:t>
            </a:r>
          </a:p>
          <a:p>
            <a:endParaRPr lang="en-US" dirty="0"/>
          </a:p>
        </p:txBody>
      </p:sp>
      <p:sp>
        <p:nvSpPr>
          <p:cNvPr id="2" name="Content Placeholder 1"/>
          <p:cNvSpPr>
            <a:spLocks noGrp="1"/>
          </p:cNvSpPr>
          <p:nvPr>
            <p:ph sz="half" idx="2"/>
          </p:nvPr>
        </p:nvSpPr>
        <p:spPr/>
        <p:txBody>
          <a:bodyPr anchor="t" anchorCtr="0"/>
          <a:lstStyle/>
          <a:p>
            <a:endParaRPr lang="en-US" dirty="0" smtClean="0"/>
          </a:p>
          <a:p>
            <a:r>
              <a:rPr lang="en-US" sz="2800" dirty="0" smtClean="0"/>
              <a:t>Supernova</a:t>
            </a:r>
            <a:endParaRPr lang="en-US" sz="2800" dirty="0"/>
          </a:p>
          <a:p>
            <a:r>
              <a:rPr lang="en-US" sz="2800" dirty="0"/>
              <a:t>Neutron star</a:t>
            </a:r>
          </a:p>
          <a:p>
            <a:r>
              <a:rPr lang="en-US" sz="2800" dirty="0"/>
              <a:t>Pulsar		</a:t>
            </a:r>
          </a:p>
          <a:p>
            <a:r>
              <a:rPr lang="en-US" sz="2800" dirty="0"/>
              <a:t>Black hole</a:t>
            </a:r>
          </a:p>
          <a:p>
            <a:r>
              <a:rPr lang="en-US" sz="2800" dirty="0"/>
              <a:t>Nebula</a:t>
            </a:r>
          </a:p>
          <a:p>
            <a:endParaRPr lang="en-US" sz="2800" dirty="0"/>
          </a:p>
        </p:txBody>
      </p:sp>
    </p:spTree>
    <p:extLst>
      <p:ext uri="{BB962C8B-B14F-4D97-AF65-F5344CB8AC3E}">
        <p14:creationId xmlns:p14="http://schemas.microsoft.com/office/powerpoint/2010/main" val="268229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130" y="76200"/>
            <a:ext cx="10131425" cy="1456267"/>
          </a:xfrm>
        </p:spPr>
        <p:txBody>
          <a:bodyPr/>
          <a:lstStyle/>
          <a:p>
            <a:r>
              <a:rPr lang="en-US" dirty="0" smtClean="0"/>
              <a:t>Draw diagram of waves in packet – make note of short waves v. long waves - </a:t>
            </a:r>
            <a:r>
              <a:rPr lang="en-US" b="1" dirty="0" smtClean="0">
                <a:solidFill>
                  <a:srgbClr val="FFFF00"/>
                </a:solidFill>
              </a:rPr>
              <a:t>REQUIRED</a:t>
            </a:r>
            <a:endParaRPr lang="en-US" b="1" dirty="0">
              <a:solidFill>
                <a:srgbClr val="FFFF00"/>
              </a:solidFill>
            </a:endParaRPr>
          </a:p>
        </p:txBody>
      </p:sp>
      <p:sp>
        <p:nvSpPr>
          <p:cNvPr id="7" name="Content Placeholder 6"/>
          <p:cNvSpPr>
            <a:spLocks noGrp="1"/>
          </p:cNvSpPr>
          <p:nvPr>
            <p:ph idx="1"/>
          </p:nvPr>
        </p:nvSpPr>
        <p:spPr/>
        <p:txBody>
          <a:bodyPr/>
          <a:lstStyle/>
          <a:p>
            <a:endParaRPr lang="en-US"/>
          </a:p>
        </p:txBody>
      </p:sp>
      <p:sp>
        <p:nvSpPr>
          <p:cNvPr id="18" name="Rounded Rectangle 17"/>
          <p:cNvSpPr/>
          <p:nvPr/>
        </p:nvSpPr>
        <p:spPr>
          <a:xfrm>
            <a:off x="486683" y="2065867"/>
            <a:ext cx="10330543" cy="40627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9" name="Picture 8" descr="http://www3.epa.gov/climatechange/kids/images/1-2-1-radiationpo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257" y="2045759"/>
            <a:ext cx="8175172" cy="3943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579429" y="2897579"/>
            <a:ext cx="1120239" cy="584775"/>
          </a:xfrm>
          <a:prstGeom prst="rect">
            <a:avLst/>
          </a:prstGeom>
          <a:noFill/>
        </p:spPr>
        <p:txBody>
          <a:bodyPr wrap="square" rtlCol="0">
            <a:spAutoFit/>
          </a:bodyPr>
          <a:lstStyle/>
          <a:p>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1125567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5058" y="130628"/>
            <a:ext cx="10131425" cy="1456267"/>
          </a:xfrm>
        </p:spPr>
        <p:txBody>
          <a:bodyPr/>
          <a:lstStyle/>
          <a:p>
            <a:r>
              <a:rPr lang="en-US" altLang="en-US" dirty="0"/>
              <a:t>Life Cycles of Stars</a:t>
            </a:r>
          </a:p>
        </p:txBody>
      </p:sp>
      <p:sp>
        <p:nvSpPr>
          <p:cNvPr id="39939" name="Text Box 3"/>
          <p:cNvSpPr txBox="1">
            <a:spLocks noChangeArrowheads="1"/>
          </p:cNvSpPr>
          <p:nvPr/>
        </p:nvSpPr>
        <p:spPr bwMode="auto">
          <a:xfrm>
            <a:off x="359229" y="1730829"/>
            <a:ext cx="1019991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Stars are born from great clouds of gas and dust.  They will mature, grow old, and die.  When they die, they may produce new clouds of dust, from which new stars and planets may be formed.</a:t>
            </a:r>
          </a:p>
          <a:p>
            <a:pPr>
              <a:spcBef>
                <a:spcPct val="50000"/>
              </a:spcBef>
            </a:pPr>
            <a:r>
              <a:rPr lang="en-US" altLang="en-US" sz="3200" b="1" u="sng" dirty="0">
                <a:solidFill>
                  <a:srgbClr val="FFFF00"/>
                </a:solidFill>
              </a:rPr>
              <a:t>The more massive a star is, the shorter its life will be</a:t>
            </a:r>
            <a:r>
              <a:rPr lang="en-US" altLang="en-US" sz="3200" dirty="0"/>
              <a:t>.</a:t>
            </a:r>
          </a:p>
        </p:txBody>
      </p:sp>
    </p:spTree>
    <p:extLst>
      <p:ext uri="{BB962C8B-B14F-4D97-AF65-F5344CB8AC3E}">
        <p14:creationId xmlns:p14="http://schemas.microsoft.com/office/powerpoint/2010/main" val="2274248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6572" y="272143"/>
            <a:ext cx="7772400" cy="1295400"/>
          </a:xfrm>
        </p:spPr>
        <p:txBody>
          <a:bodyPr/>
          <a:lstStyle/>
          <a:p>
            <a:r>
              <a:rPr lang="en-US" altLang="en-US" dirty="0"/>
              <a:t>The </a:t>
            </a:r>
            <a:r>
              <a:rPr lang="en-US" altLang="en-US" dirty="0" err="1"/>
              <a:t>Hertzsprung</a:t>
            </a:r>
            <a:r>
              <a:rPr lang="en-US" altLang="en-US" dirty="0"/>
              <a:t>-Russell Diagram</a:t>
            </a:r>
          </a:p>
        </p:txBody>
      </p:sp>
      <p:sp>
        <p:nvSpPr>
          <p:cNvPr id="40963" name="Text Box 3"/>
          <p:cNvSpPr txBox="1">
            <a:spLocks noChangeArrowheads="1"/>
          </p:cNvSpPr>
          <p:nvPr/>
        </p:nvSpPr>
        <p:spPr bwMode="auto">
          <a:xfrm>
            <a:off x="555171" y="1807029"/>
            <a:ext cx="102108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stars in the universe are at different stages in their life cycles.</a:t>
            </a:r>
          </a:p>
          <a:p>
            <a:pPr>
              <a:spcBef>
                <a:spcPct val="50000"/>
              </a:spcBef>
            </a:pPr>
            <a:r>
              <a:rPr lang="en-US" altLang="en-US" sz="3200" dirty="0"/>
              <a:t>Some stars are young and hot; others are older and colder.</a:t>
            </a:r>
          </a:p>
          <a:p>
            <a:pPr>
              <a:spcBef>
                <a:spcPct val="50000"/>
              </a:spcBef>
            </a:pPr>
            <a:r>
              <a:rPr lang="en-US" altLang="en-US" sz="3200" dirty="0"/>
              <a:t>The </a:t>
            </a:r>
            <a:r>
              <a:rPr lang="en-US" altLang="en-US" sz="3200" b="1" u="sng" dirty="0" err="1">
                <a:solidFill>
                  <a:srgbClr val="FFFF00"/>
                </a:solidFill>
              </a:rPr>
              <a:t>Hertzsprung</a:t>
            </a:r>
            <a:r>
              <a:rPr lang="en-US" altLang="en-US" sz="3200" b="1" u="sng" dirty="0">
                <a:solidFill>
                  <a:srgbClr val="FFFF00"/>
                </a:solidFill>
              </a:rPr>
              <a:t>-Russell Diagram </a:t>
            </a:r>
            <a:r>
              <a:rPr lang="en-US" altLang="en-US" sz="3200" dirty="0"/>
              <a:t>(or H-R Diagram) gives us a picture of a star’s life.</a:t>
            </a:r>
          </a:p>
          <a:p>
            <a:pPr>
              <a:spcBef>
                <a:spcPct val="50000"/>
              </a:spcBef>
            </a:pPr>
            <a:r>
              <a:rPr lang="en-US" altLang="en-US" sz="3200" dirty="0"/>
              <a:t>Named for astronomers </a:t>
            </a:r>
            <a:r>
              <a:rPr lang="en-US" altLang="en-US" sz="3200" dirty="0" err="1"/>
              <a:t>Ejnar</a:t>
            </a:r>
            <a:r>
              <a:rPr lang="en-US" altLang="en-US" sz="3200" dirty="0"/>
              <a:t> </a:t>
            </a:r>
            <a:r>
              <a:rPr lang="en-US" altLang="en-US" sz="3200" dirty="0" err="1"/>
              <a:t>Hertzsprung</a:t>
            </a:r>
            <a:r>
              <a:rPr lang="en-US" altLang="en-US" sz="3200" dirty="0"/>
              <a:t> (of Denmark) and Henry Norris Russell (of the United States).</a:t>
            </a:r>
          </a:p>
        </p:txBody>
      </p:sp>
    </p:spTree>
    <p:extLst>
      <p:ext uri="{BB962C8B-B14F-4D97-AF65-F5344CB8AC3E}">
        <p14:creationId xmlns:p14="http://schemas.microsoft.com/office/powerpoint/2010/main" val="421424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2209800" y="228600"/>
            <a:ext cx="7772400" cy="1295400"/>
          </a:xfrm>
        </p:spPr>
        <p:txBody>
          <a:bodyPr/>
          <a:lstStyle/>
          <a:p>
            <a:r>
              <a:rPr lang="en-US" altLang="en-US"/>
              <a:t>The Hertzsprung-Russell Diagram</a:t>
            </a:r>
          </a:p>
        </p:txBody>
      </p:sp>
      <p:pic>
        <p:nvPicPr>
          <p:cNvPr id="102404" name="Picture 2052" descr="http://www.aw.com/bc/info/bennett/images/hrdiagr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200792"/>
            <a:ext cx="5178426" cy="542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66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5429" y="228600"/>
            <a:ext cx="7772400" cy="1371600"/>
          </a:xfrm>
        </p:spPr>
        <p:txBody>
          <a:bodyPr/>
          <a:lstStyle/>
          <a:p>
            <a:r>
              <a:rPr lang="en-US" altLang="en-US" dirty="0"/>
              <a:t>The </a:t>
            </a:r>
            <a:r>
              <a:rPr lang="en-US" altLang="en-US" dirty="0" err="1"/>
              <a:t>Hertzsprung</a:t>
            </a:r>
            <a:r>
              <a:rPr lang="en-US" altLang="en-US" dirty="0"/>
              <a:t>-Russell Diagram</a:t>
            </a:r>
          </a:p>
        </p:txBody>
      </p:sp>
      <p:sp>
        <p:nvSpPr>
          <p:cNvPr id="41987" name="Text Box 3"/>
          <p:cNvSpPr txBox="1">
            <a:spLocks noChangeArrowheads="1"/>
          </p:cNvSpPr>
          <p:nvPr/>
        </p:nvSpPr>
        <p:spPr bwMode="auto">
          <a:xfrm>
            <a:off x="729343" y="1774371"/>
            <a:ext cx="1095102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H-R diagram </a:t>
            </a:r>
            <a:r>
              <a:rPr lang="en-US" altLang="en-US" sz="3200" b="1" u="sng" dirty="0">
                <a:solidFill>
                  <a:srgbClr val="FFFF00"/>
                </a:solidFill>
              </a:rPr>
              <a:t>plots the luminosity </a:t>
            </a:r>
            <a:r>
              <a:rPr lang="en-US" altLang="en-US" sz="3200" dirty="0"/>
              <a:t>(brightness) of stars </a:t>
            </a:r>
            <a:r>
              <a:rPr lang="en-US" altLang="en-US" sz="3200" b="1" u="sng" dirty="0">
                <a:solidFill>
                  <a:srgbClr val="FFFF00"/>
                </a:solidFill>
              </a:rPr>
              <a:t>against their surface temperatures</a:t>
            </a:r>
            <a:r>
              <a:rPr lang="en-US" altLang="en-US" sz="3200" dirty="0"/>
              <a:t>.</a:t>
            </a:r>
          </a:p>
          <a:p>
            <a:pPr>
              <a:spcBef>
                <a:spcPct val="50000"/>
              </a:spcBef>
            </a:pPr>
            <a:r>
              <a:rPr lang="en-US" altLang="en-US" sz="3200" dirty="0"/>
              <a:t>Most stars fall into distinct groups in the H-R diagram, because the groups represent stages in the life cycles of the stars.</a:t>
            </a:r>
          </a:p>
          <a:p>
            <a:pPr>
              <a:spcBef>
                <a:spcPct val="50000"/>
              </a:spcBef>
            </a:pPr>
            <a:r>
              <a:rPr lang="en-US" altLang="en-US" sz="3200" b="1" u="sng" dirty="0">
                <a:solidFill>
                  <a:srgbClr val="FFFF00"/>
                </a:solidFill>
              </a:rPr>
              <a:t>About 90% of all stars </a:t>
            </a:r>
            <a:r>
              <a:rPr lang="en-US" altLang="en-US" sz="3200" dirty="0"/>
              <a:t>seem to fit in a band that runs from the upper left of the diagram to the lower right.  This band is called the </a:t>
            </a:r>
            <a:r>
              <a:rPr lang="en-US" altLang="en-US" sz="3200" b="1" u="sng" dirty="0">
                <a:solidFill>
                  <a:srgbClr val="FFFF00"/>
                </a:solidFill>
              </a:rPr>
              <a:t>main sequence</a:t>
            </a:r>
            <a:r>
              <a:rPr lang="en-US" altLang="en-US" sz="3200" dirty="0"/>
              <a:t>.  The stars in this band are called </a:t>
            </a:r>
            <a:r>
              <a:rPr lang="en-US" altLang="en-US" sz="3200" b="1" u="sng" dirty="0">
                <a:solidFill>
                  <a:srgbClr val="FFFF00"/>
                </a:solidFill>
              </a:rPr>
              <a:t>main-sequence stars</a:t>
            </a:r>
            <a:r>
              <a:rPr lang="en-US" altLang="en-US" sz="3200" dirty="0"/>
              <a:t>.</a:t>
            </a:r>
          </a:p>
        </p:txBody>
      </p:sp>
    </p:spTree>
    <p:extLst>
      <p:ext uri="{BB962C8B-B14F-4D97-AF65-F5344CB8AC3E}">
        <p14:creationId xmlns:p14="http://schemas.microsoft.com/office/powerpoint/2010/main" val="1688578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8343" y="239486"/>
            <a:ext cx="7772400" cy="1371600"/>
          </a:xfrm>
        </p:spPr>
        <p:txBody>
          <a:bodyPr/>
          <a:lstStyle/>
          <a:p>
            <a:r>
              <a:rPr lang="en-US" altLang="en-US" dirty="0"/>
              <a:t>The </a:t>
            </a:r>
            <a:r>
              <a:rPr lang="en-US" altLang="en-US" dirty="0" err="1"/>
              <a:t>Hertzsprung</a:t>
            </a:r>
            <a:r>
              <a:rPr lang="en-US" altLang="en-US" dirty="0"/>
              <a:t>-Russell Diagram</a:t>
            </a:r>
          </a:p>
        </p:txBody>
      </p:sp>
      <p:sp>
        <p:nvSpPr>
          <p:cNvPr id="43011" name="Text Box 3"/>
          <p:cNvSpPr txBox="1">
            <a:spLocks noChangeArrowheads="1"/>
          </p:cNvSpPr>
          <p:nvPr/>
        </p:nvSpPr>
        <p:spPr bwMode="auto">
          <a:xfrm>
            <a:off x="522513" y="1611086"/>
            <a:ext cx="1085305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Main-sequence stars vary in surface temperature and absolute magnitudes.  However, </a:t>
            </a:r>
            <a:r>
              <a:rPr lang="en-US" altLang="en-US" sz="3200" b="1" u="sng" dirty="0">
                <a:solidFill>
                  <a:srgbClr val="FFFF00"/>
                </a:solidFill>
              </a:rPr>
              <a:t>all</a:t>
            </a:r>
            <a:r>
              <a:rPr lang="en-US" altLang="en-US" sz="3200" dirty="0">
                <a:solidFill>
                  <a:srgbClr val="FFFF00"/>
                </a:solidFill>
              </a:rPr>
              <a:t> </a:t>
            </a:r>
            <a:r>
              <a:rPr lang="en-US" altLang="en-US" sz="3200" dirty="0"/>
              <a:t>main-sequence stars are </a:t>
            </a:r>
            <a:r>
              <a:rPr lang="en-US" altLang="en-US" sz="3200" b="1" u="sng" dirty="0">
                <a:solidFill>
                  <a:srgbClr val="FFFF00"/>
                </a:solidFill>
              </a:rPr>
              <a:t>actively fusing hydrogen into helium</a:t>
            </a:r>
            <a:r>
              <a:rPr lang="en-US" altLang="en-US" sz="3200" dirty="0"/>
              <a:t>.</a:t>
            </a:r>
          </a:p>
          <a:p>
            <a:pPr>
              <a:spcBef>
                <a:spcPct val="50000"/>
              </a:spcBef>
            </a:pPr>
            <a:r>
              <a:rPr lang="en-US" altLang="en-US" sz="3200" dirty="0"/>
              <a:t>Above the main-sequence stars are </a:t>
            </a:r>
            <a:r>
              <a:rPr lang="en-US" altLang="en-US" sz="3200" b="1" u="sng" dirty="0">
                <a:solidFill>
                  <a:srgbClr val="FFFF00"/>
                </a:solidFill>
              </a:rPr>
              <a:t>giant stars</a:t>
            </a:r>
            <a:r>
              <a:rPr lang="en-US" altLang="en-US" sz="3200" dirty="0"/>
              <a:t>.  Giant stars are more luminous and have diameters from 10-100 times greater than our sun.</a:t>
            </a:r>
          </a:p>
          <a:p>
            <a:pPr>
              <a:spcBef>
                <a:spcPct val="50000"/>
              </a:spcBef>
            </a:pPr>
            <a:r>
              <a:rPr lang="en-US" altLang="en-US" sz="3200" b="1" u="sng" dirty="0">
                <a:solidFill>
                  <a:srgbClr val="FFFF00"/>
                </a:solidFill>
              </a:rPr>
              <a:t>Super giants </a:t>
            </a:r>
            <a:r>
              <a:rPr lang="en-US" altLang="en-US" sz="3200" dirty="0"/>
              <a:t>are giant stars that have diameters more than 100 times greater than our sun.  These giant stars (but relatively cool) are very luminous.</a:t>
            </a:r>
          </a:p>
        </p:txBody>
      </p:sp>
    </p:spTree>
    <p:extLst>
      <p:ext uri="{BB962C8B-B14F-4D97-AF65-F5344CB8AC3E}">
        <p14:creationId xmlns:p14="http://schemas.microsoft.com/office/powerpoint/2010/main" val="3579939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39486" y="217714"/>
            <a:ext cx="7772400" cy="1371600"/>
          </a:xfrm>
        </p:spPr>
        <p:txBody>
          <a:bodyPr/>
          <a:lstStyle/>
          <a:p>
            <a:r>
              <a:rPr lang="en-US" altLang="en-US" dirty="0"/>
              <a:t>The </a:t>
            </a:r>
            <a:r>
              <a:rPr lang="en-US" altLang="en-US" dirty="0" err="1"/>
              <a:t>Hertzsprung</a:t>
            </a:r>
            <a:r>
              <a:rPr lang="en-US" altLang="en-US" dirty="0"/>
              <a:t>-Russell Diagram</a:t>
            </a:r>
          </a:p>
        </p:txBody>
      </p:sp>
      <p:sp>
        <p:nvSpPr>
          <p:cNvPr id="44035" name="Text Box 3"/>
          <p:cNvSpPr txBox="1">
            <a:spLocks noChangeArrowheads="1"/>
          </p:cNvSpPr>
          <p:nvPr/>
        </p:nvSpPr>
        <p:spPr bwMode="auto">
          <a:xfrm>
            <a:off x="391885" y="1589314"/>
            <a:ext cx="1062445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Also included on the H-R diagram are </a:t>
            </a:r>
            <a:r>
              <a:rPr lang="en-US" altLang="en-US" sz="3200" b="1" u="sng" dirty="0">
                <a:solidFill>
                  <a:srgbClr val="FFFF00"/>
                </a:solidFill>
              </a:rPr>
              <a:t>white dwarfs</a:t>
            </a:r>
            <a:r>
              <a:rPr lang="en-US" altLang="en-US" sz="3200" dirty="0"/>
              <a:t>.  These are stars that are near the end of their lives.  These were once red giant stars that have lost their outer atmosphere and are now only a glowing stellar core.</a:t>
            </a:r>
          </a:p>
          <a:p>
            <a:pPr>
              <a:spcBef>
                <a:spcPct val="50000"/>
              </a:spcBef>
            </a:pPr>
            <a:endParaRPr lang="en-US" altLang="en-US" sz="3200" dirty="0"/>
          </a:p>
          <a:p>
            <a:pPr>
              <a:spcBef>
                <a:spcPct val="50000"/>
              </a:spcBef>
            </a:pPr>
            <a:r>
              <a:rPr lang="en-US" altLang="en-US" sz="3200" dirty="0"/>
              <a:t>Red giant </a:t>
            </a:r>
            <a:r>
              <a:rPr lang="en-US" altLang="en-US" sz="3200" dirty="0">
                <a:sym typeface="Wingdings" panose="05000000000000000000" pitchFamily="2" charset="2"/>
              </a:rPr>
              <a:t> loses outer atmosphere = white dwarf</a:t>
            </a:r>
            <a:endParaRPr lang="en-US" altLang="en-US" sz="3200" dirty="0"/>
          </a:p>
        </p:txBody>
      </p:sp>
    </p:spTree>
    <p:extLst>
      <p:ext uri="{BB962C8B-B14F-4D97-AF65-F5344CB8AC3E}">
        <p14:creationId xmlns:p14="http://schemas.microsoft.com/office/powerpoint/2010/main" val="3614151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1515" y="195943"/>
            <a:ext cx="10131425" cy="1456267"/>
          </a:xfrm>
        </p:spPr>
        <p:txBody>
          <a:bodyPr/>
          <a:lstStyle/>
          <a:p>
            <a:r>
              <a:rPr lang="en-US" altLang="en-US" dirty="0"/>
              <a:t>White Dwarfs</a:t>
            </a:r>
          </a:p>
        </p:txBody>
      </p:sp>
      <p:pic>
        <p:nvPicPr>
          <p:cNvPr id="47108" name="Picture 4" descr="See Explanation.  Clicking on the picture will download &#10; the highest resolution version availab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752600"/>
            <a:ext cx="6543675" cy="470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660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6254" y="73405"/>
            <a:ext cx="10131425" cy="1456267"/>
          </a:xfrm>
        </p:spPr>
        <p:txBody>
          <a:bodyPr/>
          <a:lstStyle/>
          <a:p>
            <a:r>
              <a:rPr lang="en-US" altLang="en-US" dirty="0"/>
              <a:t>Birth of a Star</a:t>
            </a:r>
          </a:p>
        </p:txBody>
      </p:sp>
      <p:sp>
        <p:nvSpPr>
          <p:cNvPr id="48131" name="Text Box 3"/>
          <p:cNvSpPr txBox="1">
            <a:spLocks noChangeArrowheads="1"/>
          </p:cNvSpPr>
          <p:nvPr/>
        </p:nvSpPr>
        <p:spPr bwMode="auto">
          <a:xfrm>
            <a:off x="402772" y="1785258"/>
            <a:ext cx="512717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 star begins its life as a cloud of gas and dust called a </a:t>
            </a:r>
            <a:r>
              <a:rPr lang="en-US" altLang="en-US" sz="3200" b="1" u="sng" dirty="0">
                <a:solidFill>
                  <a:srgbClr val="FFFF00"/>
                </a:solidFill>
              </a:rPr>
              <a:t>nebula</a:t>
            </a:r>
            <a:r>
              <a:rPr lang="en-US" altLang="en-US" sz="3200" dirty="0"/>
              <a:t>.</a:t>
            </a:r>
          </a:p>
          <a:p>
            <a:pPr>
              <a:spcBef>
                <a:spcPct val="50000"/>
              </a:spcBef>
            </a:pPr>
            <a:r>
              <a:rPr lang="en-US" altLang="en-US" sz="3200" dirty="0"/>
              <a:t>About 99% of a nebula consists of gas (mostly hydrogen) and the remaining 1% is a kind of dust made of very tiny grains.</a:t>
            </a:r>
          </a:p>
        </p:txBody>
      </p:sp>
      <p:pic>
        <p:nvPicPr>
          <p:cNvPr id="48132" name="Picture 4" descr="http://www.seds.org/billa/twn/img/n19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057401"/>
            <a:ext cx="4419600" cy="3478213"/>
          </a:xfrm>
          <a:prstGeom prst="rect">
            <a:avLst/>
          </a:prstGeom>
          <a:noFill/>
          <a:extLst>
            <a:ext uri="{909E8E84-426E-40DD-AFC4-6F175D3DCCD1}">
              <a14:hiddenFill xmlns:a14="http://schemas.microsoft.com/office/drawing/2010/main">
                <a:solidFill>
                  <a:srgbClr val="FFFFFF"/>
                </a:solidFill>
              </a14:hiddenFill>
            </a:ext>
          </a:extLst>
        </p:spPr>
      </p:pic>
      <p:sp>
        <p:nvSpPr>
          <p:cNvPr id="48133" name="Text Box 5"/>
          <p:cNvSpPr txBox="1">
            <a:spLocks noChangeArrowheads="1"/>
          </p:cNvSpPr>
          <p:nvPr/>
        </p:nvSpPr>
        <p:spPr bwMode="auto">
          <a:xfrm>
            <a:off x="7162800" y="5791200"/>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Orion Nebula</a:t>
            </a:r>
          </a:p>
        </p:txBody>
      </p:sp>
    </p:spTree>
    <p:extLst>
      <p:ext uri="{BB962C8B-B14F-4D97-AF65-F5344CB8AC3E}">
        <p14:creationId xmlns:p14="http://schemas.microsoft.com/office/powerpoint/2010/main" val="611545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6780" y="142504"/>
            <a:ext cx="10131425" cy="1456267"/>
          </a:xfrm>
        </p:spPr>
        <p:txBody>
          <a:bodyPr/>
          <a:lstStyle/>
          <a:p>
            <a:r>
              <a:rPr lang="en-US" altLang="en-US" dirty="0"/>
              <a:t>Birth of a Star</a:t>
            </a:r>
          </a:p>
        </p:txBody>
      </p:sp>
      <p:sp>
        <p:nvSpPr>
          <p:cNvPr id="50179" name="Rectangle 3"/>
          <p:cNvSpPr>
            <a:spLocks noGrp="1" noChangeArrowheads="1"/>
          </p:cNvSpPr>
          <p:nvPr>
            <p:ph type="body" idx="1"/>
          </p:nvPr>
        </p:nvSpPr>
        <p:spPr>
          <a:xfrm>
            <a:off x="402772" y="1837267"/>
            <a:ext cx="10646228" cy="3649133"/>
          </a:xfrm>
        </p:spPr>
        <p:txBody>
          <a:bodyPr anchor="t" anchorCtr="0">
            <a:normAutofit/>
          </a:bodyPr>
          <a:lstStyle/>
          <a:p>
            <a:r>
              <a:rPr lang="en-US" altLang="en-US" sz="3200" dirty="0"/>
              <a:t>The nebula starts to compress when pushed by an outside force (such as a shock wave)</a:t>
            </a:r>
          </a:p>
          <a:p>
            <a:r>
              <a:rPr lang="en-US" altLang="en-US" sz="3200" dirty="0"/>
              <a:t>Gas and dust move closer together (because of gravity)</a:t>
            </a:r>
          </a:p>
          <a:p>
            <a:r>
              <a:rPr lang="en-US" altLang="en-US" sz="3200" dirty="0"/>
              <a:t>Regions become denser, and temperatures start to go up</a:t>
            </a:r>
          </a:p>
          <a:p>
            <a:r>
              <a:rPr lang="en-US" altLang="en-US" sz="3200" dirty="0"/>
              <a:t>In large nebulas, parts of it will start to glow</a:t>
            </a:r>
          </a:p>
          <a:p>
            <a:r>
              <a:rPr lang="en-US" altLang="en-US" sz="3200" dirty="0"/>
              <a:t>Glowing areas are called </a:t>
            </a:r>
            <a:r>
              <a:rPr lang="en-US" altLang="en-US" sz="3200" dirty="0" err="1"/>
              <a:t>protostars</a:t>
            </a:r>
            <a:endParaRPr lang="en-US" altLang="en-US" sz="3200" dirty="0"/>
          </a:p>
        </p:txBody>
      </p:sp>
    </p:spTree>
    <p:extLst>
      <p:ext uri="{BB962C8B-B14F-4D97-AF65-F5344CB8AC3E}">
        <p14:creationId xmlns:p14="http://schemas.microsoft.com/office/powerpoint/2010/main" val="2741734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46414" y="241464"/>
            <a:ext cx="10131425" cy="1456267"/>
          </a:xfrm>
        </p:spPr>
        <p:txBody>
          <a:bodyPr/>
          <a:lstStyle/>
          <a:p>
            <a:r>
              <a:rPr lang="en-US" altLang="en-US" dirty="0"/>
              <a:t>Birth of a Star</a:t>
            </a:r>
          </a:p>
        </p:txBody>
      </p:sp>
      <p:sp>
        <p:nvSpPr>
          <p:cNvPr id="51203" name="Rectangle 3"/>
          <p:cNvSpPr>
            <a:spLocks noGrp="1" noChangeArrowheads="1"/>
          </p:cNvSpPr>
          <p:nvPr>
            <p:ph type="body" idx="1"/>
          </p:nvPr>
        </p:nvSpPr>
        <p:spPr>
          <a:xfrm>
            <a:off x="412669" y="1857060"/>
            <a:ext cx="10131425" cy="3649133"/>
          </a:xfrm>
        </p:spPr>
        <p:txBody>
          <a:bodyPr anchor="t" anchorCtr="0"/>
          <a:lstStyle/>
          <a:p>
            <a:r>
              <a:rPr lang="en-US" altLang="en-US" sz="3200" dirty="0"/>
              <a:t>Gravity continues to cause contraction</a:t>
            </a:r>
          </a:p>
          <a:p>
            <a:r>
              <a:rPr lang="en-US" altLang="en-US" sz="3200" dirty="0" err="1"/>
              <a:t>Protostars</a:t>
            </a:r>
            <a:r>
              <a:rPr lang="en-US" altLang="en-US" sz="3200" dirty="0"/>
              <a:t> get hotter and hotter</a:t>
            </a:r>
          </a:p>
          <a:p>
            <a:r>
              <a:rPr lang="en-US" altLang="en-US" sz="3200" dirty="0"/>
              <a:t>When the </a:t>
            </a:r>
            <a:r>
              <a:rPr lang="en-US" altLang="en-US" sz="3200" dirty="0" err="1"/>
              <a:t>protostar’s</a:t>
            </a:r>
            <a:r>
              <a:rPr lang="en-US" altLang="en-US" sz="3200" dirty="0"/>
              <a:t> center gets hot enough, a fusion reaction begins</a:t>
            </a:r>
          </a:p>
          <a:p>
            <a:r>
              <a:rPr lang="en-US" altLang="en-US" sz="3200" dirty="0"/>
              <a:t>A new star is born!</a:t>
            </a:r>
          </a:p>
          <a:p>
            <a:endParaRPr lang="en-US" altLang="en-US" sz="2800" dirty="0"/>
          </a:p>
        </p:txBody>
      </p:sp>
      <p:sp>
        <p:nvSpPr>
          <p:cNvPr id="2" name="TextBox 1"/>
          <p:cNvSpPr txBox="1"/>
          <p:nvPr/>
        </p:nvSpPr>
        <p:spPr>
          <a:xfrm>
            <a:off x="688769" y="5106390"/>
            <a:ext cx="8229600" cy="584775"/>
          </a:xfrm>
          <a:prstGeom prst="rect">
            <a:avLst/>
          </a:prstGeom>
          <a:noFill/>
        </p:spPr>
        <p:txBody>
          <a:bodyPr wrap="square" rtlCol="0">
            <a:spAutoFit/>
          </a:bodyPr>
          <a:lstStyle/>
          <a:p>
            <a:r>
              <a:rPr lang="en-US" sz="3200" dirty="0" smtClean="0">
                <a:hlinkClick r:id="rId2"/>
              </a:rPr>
              <a:t>Astronomy Tutorial: Stars Approx. 10 min</a:t>
            </a:r>
            <a:endParaRPr lang="en-US" sz="3200" dirty="0"/>
          </a:p>
        </p:txBody>
      </p:sp>
    </p:spTree>
    <p:extLst>
      <p:ext uri="{BB962C8B-B14F-4D97-AF65-F5344CB8AC3E}">
        <p14:creationId xmlns:p14="http://schemas.microsoft.com/office/powerpoint/2010/main" val="95913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347" y="89504"/>
            <a:ext cx="10131425" cy="1456267"/>
          </a:xfrm>
        </p:spPr>
        <p:txBody>
          <a:bodyPr/>
          <a:lstStyle/>
          <a:p>
            <a:r>
              <a:rPr lang="en-US" altLang="en-US" dirty="0"/>
              <a:t>What Is Light?</a:t>
            </a:r>
          </a:p>
        </p:txBody>
      </p:sp>
      <p:sp>
        <p:nvSpPr>
          <p:cNvPr id="6147" name="Text Box 3"/>
          <p:cNvSpPr txBox="1">
            <a:spLocks noChangeArrowheads="1"/>
          </p:cNvSpPr>
          <p:nvPr/>
        </p:nvSpPr>
        <p:spPr bwMode="auto">
          <a:xfrm>
            <a:off x="511628" y="1371600"/>
            <a:ext cx="1074419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various types of electromagnetic radiation can be arranged in a continuum, with the </a:t>
            </a:r>
            <a:r>
              <a:rPr lang="en-US" altLang="en-US" sz="3200" b="1" u="sng" dirty="0">
                <a:solidFill>
                  <a:srgbClr val="FFFF00"/>
                </a:solidFill>
              </a:rPr>
              <a:t>longest wavelengths at one end </a:t>
            </a:r>
            <a:r>
              <a:rPr lang="en-US" altLang="en-US" sz="3200" dirty="0"/>
              <a:t>and the </a:t>
            </a:r>
            <a:r>
              <a:rPr lang="en-US" altLang="en-US" sz="3200" b="1" u="sng" dirty="0">
                <a:solidFill>
                  <a:srgbClr val="FFFF00"/>
                </a:solidFill>
              </a:rPr>
              <a:t>shortest at the other end</a:t>
            </a:r>
            <a:r>
              <a:rPr lang="en-US" altLang="en-US" sz="3200" dirty="0"/>
              <a:t>.</a:t>
            </a:r>
          </a:p>
          <a:p>
            <a:pPr>
              <a:spcBef>
                <a:spcPct val="50000"/>
              </a:spcBef>
            </a:pPr>
            <a:r>
              <a:rPr lang="en-US" altLang="en-US" sz="3200" dirty="0"/>
              <a:t>This continuum is called the </a:t>
            </a:r>
            <a:r>
              <a:rPr lang="en-US" altLang="en-US" sz="3200" b="1" u="sng" dirty="0">
                <a:solidFill>
                  <a:srgbClr val="FFFF00"/>
                </a:solidFill>
              </a:rPr>
              <a:t>electromagnetic spectrum</a:t>
            </a:r>
            <a:r>
              <a:rPr lang="en-US" altLang="en-US" sz="3200" dirty="0"/>
              <a:t>.  Stars such as the sun emit a wide range of wavelengths.</a:t>
            </a:r>
          </a:p>
          <a:p>
            <a:pPr>
              <a:spcBef>
                <a:spcPct val="50000"/>
              </a:spcBef>
            </a:pPr>
            <a:r>
              <a:rPr lang="en-US" altLang="en-US" sz="3200" dirty="0"/>
              <a:t>Electromagnetic waves </a:t>
            </a:r>
            <a:r>
              <a:rPr lang="en-US" altLang="en-US" sz="3200" b="1" u="sng" dirty="0">
                <a:solidFill>
                  <a:srgbClr val="FFFF00"/>
                </a:solidFill>
              </a:rPr>
              <a:t>can travel through empty space</a:t>
            </a:r>
            <a:r>
              <a:rPr lang="en-US" altLang="en-US" sz="3200" dirty="0"/>
              <a:t>.  </a:t>
            </a:r>
          </a:p>
          <a:p>
            <a:pPr>
              <a:spcBef>
                <a:spcPct val="50000"/>
              </a:spcBef>
            </a:pPr>
            <a:r>
              <a:rPr lang="en-US" altLang="en-US" sz="3200" dirty="0"/>
              <a:t>Electromagnetic waves emitted by an object provide information about the elements present in the object and about the object’s motion.</a:t>
            </a:r>
          </a:p>
        </p:txBody>
      </p:sp>
    </p:spTree>
    <p:extLst>
      <p:ext uri="{BB962C8B-B14F-4D97-AF65-F5344CB8AC3E}">
        <p14:creationId xmlns:p14="http://schemas.microsoft.com/office/powerpoint/2010/main" val="724622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a:t>
            </a:r>
            <a:endParaRPr lang="en-US" dirty="0"/>
          </a:p>
        </p:txBody>
      </p:sp>
      <p:sp>
        <p:nvSpPr>
          <p:cNvPr id="3" name="Content Placeholder 2"/>
          <p:cNvSpPr>
            <a:spLocks noGrp="1"/>
          </p:cNvSpPr>
          <p:nvPr>
            <p:ph idx="1"/>
          </p:nvPr>
        </p:nvSpPr>
        <p:spPr/>
        <p:txBody>
          <a:bodyPr anchor="t" anchorCtr="0">
            <a:normAutofit/>
          </a:bodyPr>
          <a:lstStyle/>
          <a:p>
            <a:r>
              <a:rPr lang="en-US" sz="3200" dirty="0" smtClean="0"/>
              <a:t>SUMMARIZE IN YOUR OWN WORDS HOW A STAR IS BORN, I.E., THE VARIOUS STEPS INVOLVED, ETC.</a:t>
            </a:r>
          </a:p>
          <a:p>
            <a:r>
              <a:rPr lang="en-US" sz="3200" b="1" dirty="0" smtClean="0">
                <a:solidFill>
                  <a:srgbClr val="FFFF00"/>
                </a:solidFill>
              </a:rPr>
              <a:t>THIS IS REQUIRED FOR YOUR CLASS NOTES GRADE</a:t>
            </a:r>
            <a:endParaRPr lang="en-US" sz="3200" b="1" dirty="0">
              <a:solidFill>
                <a:srgbClr val="FFFF00"/>
              </a:solidFill>
            </a:endParaRPr>
          </a:p>
        </p:txBody>
      </p:sp>
    </p:spTree>
    <p:extLst>
      <p:ext uri="{BB962C8B-B14F-4D97-AF65-F5344CB8AC3E}">
        <p14:creationId xmlns:p14="http://schemas.microsoft.com/office/powerpoint/2010/main" val="14612105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913" y="241465"/>
            <a:ext cx="10131425" cy="1456267"/>
          </a:xfrm>
        </p:spPr>
        <p:txBody>
          <a:bodyPr/>
          <a:lstStyle/>
          <a:p>
            <a:r>
              <a:rPr lang="en-US" altLang="en-US" dirty="0"/>
              <a:t>Death of a Star Like the Sun</a:t>
            </a:r>
          </a:p>
        </p:txBody>
      </p:sp>
      <p:sp>
        <p:nvSpPr>
          <p:cNvPr id="53251" name="Text Box 3"/>
          <p:cNvSpPr txBox="1">
            <a:spLocks noChangeArrowheads="1"/>
          </p:cNvSpPr>
          <p:nvPr/>
        </p:nvSpPr>
        <p:spPr bwMode="auto">
          <a:xfrm>
            <a:off x="454230" y="1697732"/>
            <a:ext cx="1139734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Main-sequence stars like the sun remain about the same size for millions or even billions of years.</a:t>
            </a:r>
          </a:p>
          <a:p>
            <a:pPr>
              <a:spcBef>
                <a:spcPct val="50000"/>
              </a:spcBef>
            </a:pPr>
            <a:r>
              <a:rPr lang="en-US" altLang="en-US" sz="3200" dirty="0"/>
              <a:t>Hydrogen in the core of the star continues to fuse into helium. The energy being produced balances the force of gravity.</a:t>
            </a:r>
          </a:p>
          <a:p>
            <a:pPr>
              <a:spcBef>
                <a:spcPct val="50000"/>
              </a:spcBef>
            </a:pPr>
            <a:r>
              <a:rPr lang="en-US" altLang="en-US" sz="3200" dirty="0"/>
              <a:t>Eventually, the hydrogen core shrinks, producing additional heat, which triggers hydrogen fusion outside the core.  The entire star begins to expand.</a:t>
            </a:r>
          </a:p>
        </p:txBody>
      </p:sp>
    </p:spTree>
    <p:extLst>
      <p:ext uri="{BB962C8B-B14F-4D97-AF65-F5344CB8AC3E}">
        <p14:creationId xmlns:p14="http://schemas.microsoft.com/office/powerpoint/2010/main" val="2852081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3910" y="143934"/>
            <a:ext cx="10131425" cy="1456267"/>
          </a:xfrm>
        </p:spPr>
        <p:txBody>
          <a:bodyPr/>
          <a:lstStyle/>
          <a:p>
            <a:r>
              <a:rPr lang="en-US" altLang="en-US" dirty="0"/>
              <a:t>Death of a Star Like the Sun</a:t>
            </a:r>
          </a:p>
        </p:txBody>
      </p:sp>
      <p:sp>
        <p:nvSpPr>
          <p:cNvPr id="89091" name="Text Box 3"/>
          <p:cNvSpPr txBox="1">
            <a:spLocks noChangeArrowheads="1"/>
          </p:cNvSpPr>
          <p:nvPr/>
        </p:nvSpPr>
        <p:spPr bwMode="auto">
          <a:xfrm>
            <a:off x="249382" y="1597233"/>
            <a:ext cx="1135281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Core temperature rises and helium fuses into heavier elements (carbon and oxygen).  The star begins to die.</a:t>
            </a:r>
          </a:p>
          <a:p>
            <a:pPr>
              <a:spcBef>
                <a:spcPct val="50000"/>
              </a:spcBef>
            </a:pPr>
            <a:r>
              <a:rPr lang="en-US" altLang="en-US" sz="3200" dirty="0"/>
              <a:t>A carbon-oxygen core forms, while hydrogen and helium fusion continues in the layers surrounding the core.</a:t>
            </a:r>
          </a:p>
          <a:p>
            <a:pPr>
              <a:spcBef>
                <a:spcPct val="50000"/>
              </a:spcBef>
            </a:pPr>
            <a:r>
              <a:rPr lang="en-US" altLang="en-US" sz="3200" dirty="0"/>
              <a:t>Surface gases begin to blow away in abrupt bursts.</a:t>
            </a:r>
          </a:p>
          <a:p>
            <a:pPr>
              <a:spcBef>
                <a:spcPct val="50000"/>
              </a:spcBef>
            </a:pPr>
            <a:r>
              <a:rPr lang="en-US" altLang="en-US" sz="3200" dirty="0"/>
              <a:t>Eventually all the gases are gone, and only the carbon-oxygen core remains.  This is what we call a </a:t>
            </a:r>
            <a:r>
              <a:rPr lang="en-US" altLang="en-US" sz="3200" b="1" u="sng" dirty="0">
                <a:solidFill>
                  <a:srgbClr val="FFFF00"/>
                </a:solidFill>
              </a:rPr>
              <a:t>white dwarf</a:t>
            </a:r>
            <a:r>
              <a:rPr lang="en-US" altLang="en-US" sz="3200" dirty="0"/>
              <a:t>.</a:t>
            </a:r>
          </a:p>
        </p:txBody>
      </p:sp>
    </p:spTree>
    <p:extLst>
      <p:ext uri="{BB962C8B-B14F-4D97-AF65-F5344CB8AC3E}">
        <p14:creationId xmlns:p14="http://schemas.microsoft.com/office/powerpoint/2010/main" val="1534523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1099" y="156359"/>
            <a:ext cx="7772400" cy="838200"/>
          </a:xfrm>
        </p:spPr>
        <p:txBody>
          <a:bodyPr/>
          <a:lstStyle/>
          <a:p>
            <a:r>
              <a:rPr lang="en-US" altLang="en-US" dirty="0"/>
              <a:t>Death of a Star Like the Sun</a:t>
            </a:r>
          </a:p>
        </p:txBody>
      </p:sp>
      <p:sp>
        <p:nvSpPr>
          <p:cNvPr id="54275" name="Text Box 3"/>
          <p:cNvSpPr txBox="1">
            <a:spLocks noChangeArrowheads="1"/>
          </p:cNvSpPr>
          <p:nvPr/>
        </p:nvSpPr>
        <p:spPr bwMode="auto">
          <a:xfrm>
            <a:off x="2133600" y="1981200"/>
            <a:ext cx="800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4276" name="Text Box 4"/>
          <p:cNvSpPr txBox="1">
            <a:spLocks noChangeArrowheads="1"/>
          </p:cNvSpPr>
          <p:nvPr/>
        </p:nvSpPr>
        <p:spPr bwMode="auto">
          <a:xfrm>
            <a:off x="354281" y="1477489"/>
            <a:ext cx="1071352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Ultraviolet emissions from the white dwarf are absorbed by the nearby gases.  This gives off visible light (glowing).</a:t>
            </a:r>
          </a:p>
          <a:p>
            <a:pPr>
              <a:spcBef>
                <a:spcPct val="50000"/>
              </a:spcBef>
            </a:pPr>
            <a:r>
              <a:rPr lang="en-US" altLang="en-US" sz="3200" dirty="0"/>
              <a:t>This glowing halo of gases is called a </a:t>
            </a:r>
            <a:r>
              <a:rPr lang="en-US" altLang="en-US" sz="3200" b="1" u="sng" dirty="0">
                <a:solidFill>
                  <a:srgbClr val="FFFF00"/>
                </a:solidFill>
              </a:rPr>
              <a:t>planetary nebula</a:t>
            </a:r>
            <a:r>
              <a:rPr lang="en-US" altLang="en-US" sz="3200" dirty="0"/>
              <a:t>. (early astronomers thought they looked like the disks of planets)</a:t>
            </a:r>
          </a:p>
          <a:p>
            <a:pPr>
              <a:spcBef>
                <a:spcPct val="50000"/>
              </a:spcBef>
            </a:pPr>
            <a:r>
              <a:rPr lang="en-US" altLang="en-US" sz="3200" dirty="0"/>
              <a:t>After 25,000 years, the planetary nebula will dissipate into space, leaving only the white dwarf.</a:t>
            </a:r>
          </a:p>
        </p:txBody>
      </p:sp>
    </p:spTree>
    <p:extLst>
      <p:ext uri="{BB962C8B-B14F-4D97-AF65-F5344CB8AC3E}">
        <p14:creationId xmlns:p14="http://schemas.microsoft.com/office/powerpoint/2010/main" val="1661967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9063" y="35503"/>
            <a:ext cx="10131425" cy="1456267"/>
          </a:xfrm>
        </p:spPr>
        <p:txBody>
          <a:bodyPr/>
          <a:lstStyle/>
          <a:p>
            <a:r>
              <a:rPr lang="en-US" altLang="en-US" dirty="0"/>
              <a:t>Death of a Star Like the </a:t>
            </a:r>
            <a:r>
              <a:rPr lang="en-US" altLang="en-US" dirty="0" smtClean="0"/>
              <a:t>Sun v. massive star</a:t>
            </a:r>
            <a:endParaRPr lang="en-US" altLang="en-US" dirty="0"/>
          </a:p>
        </p:txBody>
      </p:sp>
      <p:pic>
        <p:nvPicPr>
          <p:cNvPr id="14" name="Picture 2" descr="http://sc663dms.weebly.com/uploads/2/3/7/1/23711527/8871580.jpg?5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729" y="1221916"/>
            <a:ext cx="10268950" cy="548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906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10788" y="193964"/>
            <a:ext cx="10131425" cy="1456267"/>
          </a:xfrm>
        </p:spPr>
        <p:txBody>
          <a:bodyPr/>
          <a:lstStyle/>
          <a:p>
            <a:r>
              <a:rPr lang="en-US" altLang="en-US" dirty="0"/>
              <a:t>Death of a Massive Star</a:t>
            </a:r>
          </a:p>
        </p:txBody>
      </p:sp>
      <p:sp>
        <p:nvSpPr>
          <p:cNvPr id="56323" name="Text Box 3"/>
          <p:cNvSpPr txBox="1">
            <a:spLocks noChangeArrowheads="1"/>
          </p:cNvSpPr>
          <p:nvPr/>
        </p:nvSpPr>
        <p:spPr bwMode="auto">
          <a:xfrm>
            <a:off x="403760" y="1650231"/>
            <a:ext cx="10818421"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Stars eight or more times massive than our sun have a different life cycle.</a:t>
            </a:r>
          </a:p>
          <a:p>
            <a:pPr>
              <a:spcBef>
                <a:spcPct val="50000"/>
              </a:spcBef>
            </a:pPr>
            <a:r>
              <a:rPr lang="en-US" altLang="en-US" sz="3200" dirty="0"/>
              <a:t>In massive stars, as hydrogen runs out, fusion continues until iron nuclei are formed.  The star then swells to more than 100 times the diameter of the sun, becoming a </a:t>
            </a:r>
            <a:r>
              <a:rPr lang="en-US" altLang="en-US" sz="3200" b="1" u="sng" dirty="0">
                <a:solidFill>
                  <a:srgbClr val="FFFF00"/>
                </a:solidFill>
              </a:rPr>
              <a:t>super giant</a:t>
            </a:r>
            <a:r>
              <a:rPr lang="en-US" altLang="en-US" sz="3200" dirty="0"/>
              <a:t>.</a:t>
            </a:r>
          </a:p>
          <a:p>
            <a:pPr>
              <a:spcBef>
                <a:spcPct val="50000"/>
              </a:spcBef>
            </a:pPr>
            <a:r>
              <a:rPr lang="en-US" altLang="en-US" sz="3200" dirty="0"/>
              <a:t>The iron nuclei don’t release energy (like hydrogen), instead they absorb energy.</a:t>
            </a:r>
          </a:p>
          <a:p>
            <a:pPr>
              <a:spcBef>
                <a:spcPct val="50000"/>
              </a:spcBef>
            </a:pPr>
            <a:r>
              <a:rPr lang="en-US" altLang="en-US" sz="3200" dirty="0"/>
              <a:t>This causes the iron core to quickly and suddenly collapse.</a:t>
            </a:r>
          </a:p>
        </p:txBody>
      </p:sp>
    </p:spTree>
    <p:extLst>
      <p:ext uri="{BB962C8B-B14F-4D97-AF65-F5344CB8AC3E}">
        <p14:creationId xmlns:p14="http://schemas.microsoft.com/office/powerpoint/2010/main" val="3632028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47651" y="228601"/>
            <a:ext cx="10131425" cy="1456267"/>
          </a:xfrm>
        </p:spPr>
        <p:txBody>
          <a:bodyPr/>
          <a:lstStyle/>
          <a:p>
            <a:r>
              <a:rPr lang="en-US" altLang="en-US" dirty="0"/>
              <a:t>Death of a Massive Star</a:t>
            </a:r>
          </a:p>
        </p:txBody>
      </p:sp>
      <p:sp>
        <p:nvSpPr>
          <p:cNvPr id="57347" name="Text Box 3"/>
          <p:cNvSpPr txBox="1">
            <a:spLocks noChangeArrowheads="1"/>
          </p:cNvSpPr>
          <p:nvPr/>
        </p:nvSpPr>
        <p:spPr bwMode="auto">
          <a:xfrm>
            <a:off x="403760" y="1575460"/>
            <a:ext cx="1094904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collapse produces a shock wave that blasts the star’s outer layers into space at thousands of miles per second, and produces a brilliant burst of light.</a:t>
            </a:r>
          </a:p>
          <a:p>
            <a:pPr>
              <a:spcBef>
                <a:spcPct val="50000"/>
              </a:spcBef>
            </a:pPr>
            <a:r>
              <a:rPr lang="en-US" altLang="en-US" sz="3200" dirty="0"/>
              <a:t>The explosion is called a </a:t>
            </a:r>
            <a:r>
              <a:rPr lang="en-US" altLang="en-US" sz="3200" b="1" u="sng" dirty="0">
                <a:solidFill>
                  <a:srgbClr val="FFFF00"/>
                </a:solidFill>
              </a:rPr>
              <a:t>supernova</a:t>
            </a:r>
            <a:r>
              <a:rPr lang="en-US" altLang="en-US" sz="3200" dirty="0"/>
              <a:t>.  This nova is 10-100 times as bright as our sun.</a:t>
            </a:r>
          </a:p>
          <a:p>
            <a:pPr>
              <a:spcBef>
                <a:spcPct val="50000"/>
              </a:spcBef>
            </a:pPr>
            <a:r>
              <a:rPr lang="en-US" altLang="en-US" sz="3200" dirty="0"/>
              <a:t>The explosion produces many elements, including copper, uranium, silver, and lead.  These elements are blown away into space as a huge cloud of gas and dust, mixing with what was already there.</a:t>
            </a:r>
          </a:p>
        </p:txBody>
      </p:sp>
    </p:spTree>
    <p:extLst>
      <p:ext uri="{BB962C8B-B14F-4D97-AF65-F5344CB8AC3E}">
        <p14:creationId xmlns:p14="http://schemas.microsoft.com/office/powerpoint/2010/main" val="1501007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5575" y="193964"/>
            <a:ext cx="10131425" cy="1456267"/>
          </a:xfrm>
        </p:spPr>
        <p:txBody>
          <a:bodyPr/>
          <a:lstStyle/>
          <a:p>
            <a:r>
              <a:rPr lang="en-US" altLang="en-US" dirty="0"/>
              <a:t>Remnants of Massive Stars</a:t>
            </a:r>
          </a:p>
        </p:txBody>
      </p:sp>
      <p:sp>
        <p:nvSpPr>
          <p:cNvPr id="58372" name="Text Box 4"/>
          <p:cNvSpPr txBox="1">
            <a:spLocks noChangeArrowheads="1"/>
          </p:cNvSpPr>
          <p:nvPr/>
        </p:nvSpPr>
        <p:spPr bwMode="auto">
          <a:xfrm>
            <a:off x="406730" y="1546761"/>
            <a:ext cx="1124296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After a star goes supernova, it leaves behind its core.  Sometimes this is a </a:t>
            </a:r>
            <a:r>
              <a:rPr lang="en-US" altLang="en-US" sz="3200" b="1" u="sng" dirty="0">
                <a:solidFill>
                  <a:srgbClr val="FFFF00"/>
                </a:solidFill>
              </a:rPr>
              <a:t>neutron star</a:t>
            </a:r>
            <a:r>
              <a:rPr lang="en-US" altLang="en-US" sz="3200" dirty="0"/>
              <a:t>.  This star is named this way because the gravitational force is so great that each atom’s electrons are crushed into the nucleus.</a:t>
            </a:r>
          </a:p>
          <a:p>
            <a:pPr>
              <a:spcBef>
                <a:spcPct val="50000"/>
              </a:spcBef>
            </a:pPr>
            <a:r>
              <a:rPr lang="en-US" altLang="en-US" sz="3200" dirty="0"/>
              <a:t>A </a:t>
            </a:r>
            <a:r>
              <a:rPr lang="en-US" altLang="en-US" sz="3200" b="1" u="sng" dirty="0">
                <a:solidFill>
                  <a:srgbClr val="FFFF00"/>
                </a:solidFill>
              </a:rPr>
              <a:t>neutron star</a:t>
            </a:r>
            <a:r>
              <a:rPr lang="en-US" altLang="en-US" sz="3200" b="1" dirty="0">
                <a:solidFill>
                  <a:srgbClr val="FFFF00"/>
                </a:solidFill>
              </a:rPr>
              <a:t> </a:t>
            </a:r>
            <a:r>
              <a:rPr lang="en-US" altLang="en-US" sz="3200" dirty="0"/>
              <a:t>is for the most part a dense mass of neutrons.  While neutron stars are typically about 20 km in diameter, they are trillions of times more dense than the sun</a:t>
            </a:r>
            <a:r>
              <a:rPr lang="en-US" altLang="en-US" sz="2800" dirty="0"/>
              <a:t>.</a:t>
            </a:r>
          </a:p>
        </p:txBody>
      </p:sp>
    </p:spTree>
    <p:extLst>
      <p:ext uri="{BB962C8B-B14F-4D97-AF65-F5344CB8AC3E}">
        <p14:creationId xmlns:p14="http://schemas.microsoft.com/office/powerpoint/2010/main" val="3583166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2087" y="146462"/>
            <a:ext cx="10131425" cy="1456267"/>
          </a:xfrm>
        </p:spPr>
        <p:txBody>
          <a:bodyPr/>
          <a:lstStyle/>
          <a:p>
            <a:r>
              <a:rPr lang="en-US" altLang="en-US" dirty="0"/>
              <a:t>Remnants of Massive Stars</a:t>
            </a:r>
          </a:p>
        </p:txBody>
      </p:sp>
      <p:sp>
        <p:nvSpPr>
          <p:cNvPr id="59395" name="Text Box 3"/>
          <p:cNvSpPr txBox="1">
            <a:spLocks noChangeArrowheads="1"/>
          </p:cNvSpPr>
          <p:nvPr/>
        </p:nvSpPr>
        <p:spPr bwMode="auto">
          <a:xfrm>
            <a:off x="416625" y="1602729"/>
            <a:ext cx="1085305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When they are first formed, neutron stars spin rapidly, giving off bursts of radio waves.  Beams of radiation sweep through space like a searchlight.</a:t>
            </a:r>
          </a:p>
          <a:p>
            <a:pPr>
              <a:spcBef>
                <a:spcPct val="50000"/>
              </a:spcBef>
            </a:pPr>
            <a:r>
              <a:rPr lang="en-US" altLang="en-US" sz="3200" dirty="0"/>
              <a:t>Astronomers call these rapidly spinning neutron stars a </a:t>
            </a:r>
            <a:r>
              <a:rPr lang="en-US" altLang="en-US" sz="3200" b="1" u="sng" dirty="0">
                <a:solidFill>
                  <a:srgbClr val="FFFF00"/>
                </a:solidFill>
              </a:rPr>
              <a:t>pulsar</a:t>
            </a:r>
            <a:r>
              <a:rPr lang="en-US" altLang="en-US" sz="3200" dirty="0">
                <a:solidFill>
                  <a:srgbClr val="FFFF00"/>
                </a:solidFill>
              </a:rPr>
              <a:t> </a:t>
            </a:r>
            <a:r>
              <a:rPr lang="en-US" altLang="en-US" sz="3200" dirty="0"/>
              <a:t>(because of the pulses of energy)</a:t>
            </a:r>
            <a:r>
              <a:rPr lang="en-US" altLang="en-US" sz="2800" dirty="0"/>
              <a:t>.</a:t>
            </a:r>
          </a:p>
        </p:txBody>
      </p:sp>
    </p:spTree>
    <p:extLst>
      <p:ext uri="{BB962C8B-B14F-4D97-AF65-F5344CB8AC3E}">
        <p14:creationId xmlns:p14="http://schemas.microsoft.com/office/powerpoint/2010/main" val="39418282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34587"/>
            <a:ext cx="10131425" cy="1456267"/>
          </a:xfrm>
        </p:spPr>
        <p:txBody>
          <a:bodyPr/>
          <a:lstStyle/>
          <a:p>
            <a:r>
              <a:rPr lang="en-US" altLang="en-US" dirty="0"/>
              <a:t>Remnants of Massive Stars</a:t>
            </a:r>
          </a:p>
        </p:txBody>
      </p:sp>
      <p:sp>
        <p:nvSpPr>
          <p:cNvPr id="60419" name="Text Box 3"/>
          <p:cNvSpPr txBox="1">
            <a:spLocks noChangeArrowheads="1"/>
          </p:cNvSpPr>
          <p:nvPr/>
        </p:nvSpPr>
        <p:spPr bwMode="auto">
          <a:xfrm>
            <a:off x="463137" y="1329596"/>
            <a:ext cx="1060466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A </a:t>
            </a:r>
            <a:r>
              <a:rPr lang="en-US" altLang="en-US" sz="3200" b="1" u="sng" dirty="0">
                <a:solidFill>
                  <a:srgbClr val="FFFF00"/>
                </a:solidFill>
              </a:rPr>
              <a:t>black hole</a:t>
            </a:r>
            <a:r>
              <a:rPr lang="en-US" altLang="en-US" sz="3200" b="1" dirty="0">
                <a:solidFill>
                  <a:srgbClr val="FFFF00"/>
                </a:solidFill>
              </a:rPr>
              <a:t> </a:t>
            </a:r>
            <a:r>
              <a:rPr lang="en-US" altLang="en-US" sz="3200" dirty="0"/>
              <a:t>is the remnant of a star at least 15 times as massive as the sun.  Inside a black hole, the mass of 10 suns may be condensed inside an area 30 kilometers wide.</a:t>
            </a:r>
          </a:p>
          <a:p>
            <a:pPr>
              <a:spcBef>
                <a:spcPct val="50000"/>
              </a:spcBef>
            </a:pPr>
            <a:r>
              <a:rPr lang="en-US" altLang="en-US" sz="3200" u="sng" dirty="0"/>
              <a:t>How do we identify black holes</a:t>
            </a:r>
            <a:r>
              <a:rPr lang="en-US" altLang="en-US" sz="3200" dirty="0"/>
              <a:t>?</a:t>
            </a:r>
          </a:p>
          <a:p>
            <a:pPr>
              <a:spcBef>
                <a:spcPct val="50000"/>
              </a:spcBef>
            </a:pPr>
            <a:r>
              <a:rPr lang="en-US" altLang="en-US" sz="3200" dirty="0"/>
              <a:t>Black holes are a </a:t>
            </a:r>
            <a:r>
              <a:rPr lang="en-US" altLang="en-US" sz="3200" b="1" u="sng" dirty="0">
                <a:solidFill>
                  <a:srgbClr val="FFFF00"/>
                </a:solidFill>
              </a:rPr>
              <a:t>source of strong x-rays</a:t>
            </a:r>
            <a:r>
              <a:rPr lang="en-US" altLang="en-US" sz="3200" dirty="0"/>
              <a:t>.  Astronomers believe that atoms are emitting x-rays as they are ripped apart by the force of gravity within the black hole.</a:t>
            </a:r>
          </a:p>
          <a:p>
            <a:pPr>
              <a:spcBef>
                <a:spcPct val="50000"/>
              </a:spcBef>
            </a:pPr>
            <a:r>
              <a:rPr lang="en-US" altLang="en-US" sz="3200" dirty="0"/>
              <a:t>A black hole is thought to be at the center of our Milky Way galaxy.</a:t>
            </a:r>
          </a:p>
        </p:txBody>
      </p:sp>
    </p:spTree>
    <p:extLst>
      <p:ext uri="{BB962C8B-B14F-4D97-AF65-F5344CB8AC3E}">
        <p14:creationId xmlns:p14="http://schemas.microsoft.com/office/powerpoint/2010/main" val="281954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7716" y="163286"/>
            <a:ext cx="10131425" cy="1456267"/>
          </a:xfrm>
        </p:spPr>
        <p:txBody>
          <a:bodyPr/>
          <a:lstStyle/>
          <a:p>
            <a:r>
              <a:rPr lang="en-US" altLang="en-US" dirty="0"/>
              <a:t>The Spectroscope</a:t>
            </a:r>
          </a:p>
        </p:txBody>
      </p:sp>
      <p:sp>
        <p:nvSpPr>
          <p:cNvPr id="7171" name="Text Box 3"/>
          <p:cNvSpPr txBox="1">
            <a:spLocks noChangeArrowheads="1"/>
          </p:cNvSpPr>
          <p:nvPr/>
        </p:nvSpPr>
        <p:spPr bwMode="auto">
          <a:xfrm>
            <a:off x="457199" y="1550987"/>
            <a:ext cx="1107077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Visible white light </a:t>
            </a:r>
            <a:r>
              <a:rPr lang="en-US" altLang="en-US" sz="3200" dirty="0"/>
              <a:t>is actually made up of light of various colors, each with a different wavelength.  These are the colors you see </a:t>
            </a:r>
            <a:r>
              <a:rPr lang="en-US" altLang="en-US" sz="3200" b="1" u="sng" dirty="0">
                <a:solidFill>
                  <a:srgbClr val="FFFF00"/>
                </a:solidFill>
              </a:rPr>
              <a:t>in a rainbow </a:t>
            </a:r>
            <a:r>
              <a:rPr lang="en-US" altLang="en-US" sz="3200" dirty="0" smtClean="0"/>
              <a:t>** or </a:t>
            </a:r>
            <a:r>
              <a:rPr lang="en-US" altLang="en-US" sz="3200" dirty="0"/>
              <a:t>in the spectrum produced by light passing through a prism.</a:t>
            </a:r>
          </a:p>
          <a:p>
            <a:pPr>
              <a:spcBef>
                <a:spcPct val="50000"/>
              </a:spcBef>
            </a:pPr>
            <a:r>
              <a:rPr lang="en-US" altLang="en-US" sz="3200" b="1" u="sng" dirty="0">
                <a:solidFill>
                  <a:srgbClr val="FFFF00"/>
                </a:solidFill>
              </a:rPr>
              <a:t>Red light </a:t>
            </a:r>
            <a:r>
              <a:rPr lang="en-US" altLang="en-US" sz="3200" dirty="0"/>
              <a:t>has the </a:t>
            </a:r>
            <a:r>
              <a:rPr lang="en-US" altLang="en-US" sz="3200" b="1" u="sng" dirty="0">
                <a:solidFill>
                  <a:srgbClr val="FFFF00"/>
                </a:solidFill>
              </a:rPr>
              <a:t>longest wavelength</a:t>
            </a:r>
            <a:r>
              <a:rPr lang="en-US" altLang="en-US" sz="3200" dirty="0"/>
              <a:t>, and </a:t>
            </a:r>
            <a:r>
              <a:rPr lang="en-US" altLang="en-US" sz="3200" b="1" u="sng" dirty="0">
                <a:solidFill>
                  <a:srgbClr val="FFFF00"/>
                </a:solidFill>
              </a:rPr>
              <a:t>violet</a:t>
            </a:r>
            <a:r>
              <a:rPr lang="en-US" altLang="en-US" sz="3200" dirty="0"/>
              <a:t> has the </a:t>
            </a:r>
            <a:r>
              <a:rPr lang="en-US" altLang="en-US" sz="3200" b="1" u="sng" dirty="0">
                <a:solidFill>
                  <a:srgbClr val="FFFF00"/>
                </a:solidFill>
              </a:rPr>
              <a:t>shortest</a:t>
            </a:r>
            <a:r>
              <a:rPr lang="en-US" altLang="en-US" sz="3200" dirty="0"/>
              <a:t>.</a:t>
            </a:r>
          </a:p>
        </p:txBody>
      </p:sp>
      <p:sp>
        <p:nvSpPr>
          <p:cNvPr id="2" name="TextBox 1"/>
          <p:cNvSpPr txBox="1"/>
          <p:nvPr/>
        </p:nvSpPr>
        <p:spPr>
          <a:xfrm>
            <a:off x="593766" y="5213268"/>
            <a:ext cx="9583387" cy="523220"/>
          </a:xfrm>
          <a:prstGeom prst="rect">
            <a:avLst/>
          </a:prstGeom>
          <a:noFill/>
        </p:spPr>
        <p:txBody>
          <a:bodyPr wrap="square" rtlCol="0">
            <a:spAutoFit/>
          </a:bodyPr>
          <a:lstStyle/>
          <a:p>
            <a:r>
              <a:rPr lang="en-US" sz="2800" dirty="0" smtClean="0">
                <a:hlinkClick r:id="rId2"/>
              </a:rPr>
              <a:t>Astronomy Tutorial: Electromagnetic radiation (approx. 10 min)</a:t>
            </a:r>
            <a:endParaRPr lang="en-US" sz="2800" dirty="0"/>
          </a:p>
        </p:txBody>
      </p:sp>
    </p:spTree>
    <p:extLst>
      <p:ext uri="{BB962C8B-B14F-4D97-AF65-F5344CB8AC3E}">
        <p14:creationId xmlns:p14="http://schemas.microsoft.com/office/powerpoint/2010/main" val="3949343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63286" y="37570"/>
            <a:ext cx="10131425" cy="1456267"/>
          </a:xfrm>
        </p:spPr>
        <p:txBody>
          <a:bodyPr/>
          <a:lstStyle/>
          <a:p>
            <a:r>
              <a:rPr lang="en-US" altLang="en-US" dirty="0"/>
              <a:t>Remnants of Massive Stars</a:t>
            </a:r>
          </a:p>
        </p:txBody>
      </p:sp>
      <p:grpSp>
        <p:nvGrpSpPr>
          <p:cNvPr id="104458" name="Group 10"/>
          <p:cNvGrpSpPr>
            <a:grpSpLocks/>
          </p:cNvGrpSpPr>
          <p:nvPr/>
        </p:nvGrpSpPr>
        <p:grpSpPr bwMode="auto">
          <a:xfrm>
            <a:off x="2581275" y="2582863"/>
            <a:ext cx="7029450" cy="1662112"/>
            <a:chOff x="0" y="0"/>
            <a:chExt cx="4428" cy="1047"/>
          </a:xfrm>
        </p:grpSpPr>
        <p:sp>
          <p:nvSpPr>
            <p:cNvPr id="104451" name="Rectangle 3"/>
            <p:cNvSpPr>
              <a:spLocks noChangeArrowheads="1"/>
            </p:cNvSpPr>
            <p:nvPr/>
          </p:nvSpPr>
          <p:spPr bwMode="auto">
            <a:xfrm>
              <a:off x="0" y="0"/>
              <a:ext cx="442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04457" name="Group 9"/>
            <p:cNvGrpSpPr>
              <a:grpSpLocks/>
            </p:cNvGrpSpPr>
            <p:nvPr/>
          </p:nvGrpSpPr>
          <p:grpSpPr bwMode="auto">
            <a:xfrm>
              <a:off x="0" y="0"/>
              <a:ext cx="4428" cy="1047"/>
              <a:chOff x="0" y="0"/>
              <a:chExt cx="4428" cy="1047"/>
            </a:xfrm>
          </p:grpSpPr>
          <p:sp>
            <p:nvSpPr>
              <p:cNvPr id="104452" name="Rectangle 4"/>
              <p:cNvSpPr>
                <a:spLocks noChangeArrowheads="1"/>
              </p:cNvSpPr>
              <p:nvPr/>
            </p:nvSpPr>
            <p:spPr bwMode="auto">
              <a:xfrm>
                <a:off x="0" y="0"/>
                <a:ext cx="442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04456" name="Group 8"/>
              <p:cNvGrpSpPr>
                <a:grpSpLocks/>
              </p:cNvGrpSpPr>
              <p:nvPr/>
            </p:nvGrpSpPr>
            <p:grpSpPr bwMode="auto">
              <a:xfrm>
                <a:off x="0" y="0"/>
                <a:ext cx="1814" cy="1047"/>
                <a:chOff x="0" y="0"/>
                <a:chExt cx="1814" cy="1047"/>
              </a:xfrm>
            </p:grpSpPr>
            <p:sp>
              <p:nvSpPr>
                <p:cNvPr id="104453" name="Rectangle 5"/>
                <p:cNvSpPr>
                  <a:spLocks noChangeArrowheads="1"/>
                </p:cNvSpPr>
                <p:nvPr/>
              </p:nvSpPr>
              <p:spPr bwMode="auto">
                <a:xfrm>
                  <a:off x="0" y="0"/>
                  <a:ext cx="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54" name="Rectangle 6"/>
                <p:cNvSpPr>
                  <a:spLocks noChangeArrowheads="1"/>
                </p:cNvSpPr>
                <p:nvPr/>
              </p:nvSpPr>
              <p:spPr bwMode="auto">
                <a:xfrm>
                  <a:off x="0" y="0"/>
                  <a:ext cx="1814" cy="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600">
                      <a:latin typeface="arial" panose="020B0604020202020204" pitchFamily="34" charset="0"/>
                      <a:hlinkClick r:id="rId2"/>
                    </a:rPr>
                    <a:t>  </a:t>
                  </a:r>
                  <a:r>
                    <a:rPr lang="en-US" altLang="en-US" sz="10300">
                      <a:latin typeface="arial" panose="020B0604020202020204" pitchFamily="34" charset="0"/>
                    </a:rPr>
                    <a:t> </a:t>
                  </a:r>
                  <a:r>
                    <a:rPr lang="en-US" altLang="en-US" sz="600">
                      <a:latin typeface="arial" panose="020B0604020202020204" pitchFamily="34" charset="0"/>
                    </a:rPr>
                    <a:t>                                                                                                               </a:t>
                  </a:r>
                </a:p>
              </p:txBody>
            </p:sp>
          </p:grpSp>
        </p:grpSp>
      </p:grpSp>
      <p:pic>
        <p:nvPicPr>
          <p:cNvPr id="104455" name="Picture 7" descr="http://images.spaceref.com/news/2001/09.12.01.black.hole.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1"/>
            <a:ext cx="4114800" cy="2949575"/>
          </a:xfrm>
          <a:prstGeom prst="rect">
            <a:avLst/>
          </a:prstGeom>
          <a:noFill/>
          <a:extLst>
            <a:ext uri="{909E8E84-426E-40DD-AFC4-6F175D3DCCD1}">
              <a14:hiddenFill xmlns:a14="http://schemas.microsoft.com/office/drawing/2010/main">
                <a:solidFill>
                  <a:srgbClr val="FFFFFF"/>
                </a:solidFill>
              </a14:hiddenFill>
            </a:ext>
          </a:extLst>
        </p:spPr>
      </p:pic>
      <p:sp>
        <p:nvSpPr>
          <p:cNvPr id="104459" name="Text Box 11"/>
          <p:cNvSpPr txBox="1">
            <a:spLocks noChangeArrowheads="1"/>
          </p:cNvSpPr>
          <p:nvPr/>
        </p:nvSpPr>
        <p:spPr bwMode="auto">
          <a:xfrm>
            <a:off x="2209800" y="5334001"/>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The rogue black hole is devouring a small companion star as the pair travels in an eccentric orbit looping to the outer reaches of our Milky Way galaxy. </a:t>
            </a:r>
            <a:endParaRPr lang="en-US" altLang="en-US"/>
          </a:p>
        </p:txBody>
      </p:sp>
    </p:spTree>
    <p:extLst>
      <p:ext uri="{BB962C8B-B14F-4D97-AF65-F5344CB8AC3E}">
        <p14:creationId xmlns:p14="http://schemas.microsoft.com/office/powerpoint/2010/main" val="20999688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63286" y="-96933"/>
            <a:ext cx="10131425" cy="1456267"/>
          </a:xfrm>
        </p:spPr>
        <p:txBody>
          <a:bodyPr/>
          <a:lstStyle/>
          <a:p>
            <a:r>
              <a:rPr lang="en-US" altLang="en-US" dirty="0"/>
              <a:t>Death of </a:t>
            </a:r>
            <a:r>
              <a:rPr lang="en-US" altLang="en-US" dirty="0" smtClean="0"/>
              <a:t>an average star v. Massive </a:t>
            </a:r>
            <a:r>
              <a:rPr lang="en-US" altLang="en-US" dirty="0"/>
              <a:t>Star</a:t>
            </a:r>
          </a:p>
        </p:txBody>
      </p:sp>
      <p:pic>
        <p:nvPicPr>
          <p:cNvPr id="14338" name="Picture 2" descr="http://sc663dms.weebly.com/uploads/2/3/7/1/23711527/8871580.jpg?5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729" y="1221916"/>
            <a:ext cx="10268950" cy="548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163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CHECKING FOR UNDERSTANDING</a:t>
            </a:r>
            <a:endParaRPr lang="en-US" dirty="0"/>
          </a:p>
        </p:txBody>
      </p:sp>
      <p:sp>
        <p:nvSpPr>
          <p:cNvPr id="4" name="Content Placeholder 3"/>
          <p:cNvSpPr>
            <a:spLocks noGrp="1"/>
          </p:cNvSpPr>
          <p:nvPr>
            <p:ph idx="1"/>
          </p:nvPr>
        </p:nvSpPr>
        <p:spPr/>
        <p:txBody>
          <a:bodyPr anchor="t" anchorCtr="0">
            <a:normAutofit/>
          </a:bodyPr>
          <a:lstStyle/>
          <a:p>
            <a:r>
              <a:rPr lang="en-US" sz="2800" dirty="0" smtClean="0"/>
              <a:t>COMPARE AND CONTRAST THE LIFE CYCLE AND DEATH OF A REGULAR STAR SUCH AS THE SUN TO A MASSIVE STAR.  </a:t>
            </a:r>
            <a:r>
              <a:rPr lang="en-US" sz="2800" b="1" dirty="0" smtClean="0">
                <a:solidFill>
                  <a:srgbClr val="FFFF00"/>
                </a:solidFill>
              </a:rPr>
              <a:t>THIS IS REQUIRED FOR YOUR CLASS NOTES GRADE</a:t>
            </a:r>
            <a:r>
              <a:rPr lang="en-US" sz="2800" dirty="0" smtClean="0"/>
              <a:t>.</a:t>
            </a:r>
            <a:endParaRPr lang="en-US" sz="2800" dirty="0"/>
          </a:p>
        </p:txBody>
      </p:sp>
    </p:spTree>
    <p:extLst>
      <p:ext uri="{BB962C8B-B14F-4D97-AF65-F5344CB8AC3E}">
        <p14:creationId xmlns:p14="http://schemas.microsoft.com/office/powerpoint/2010/main" val="36803055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Ticket out the door</a:t>
            </a:r>
            <a:endParaRPr lang="en-US" dirty="0"/>
          </a:p>
        </p:txBody>
      </p:sp>
      <p:sp>
        <p:nvSpPr>
          <p:cNvPr id="4" name="Content Placeholder 3"/>
          <p:cNvSpPr>
            <a:spLocks noGrp="1"/>
          </p:cNvSpPr>
          <p:nvPr>
            <p:ph idx="1"/>
          </p:nvPr>
        </p:nvSpPr>
        <p:spPr/>
        <p:txBody>
          <a:bodyPr anchor="t" anchorCtr="0">
            <a:normAutofit/>
          </a:bodyPr>
          <a:lstStyle/>
          <a:p>
            <a:pPr>
              <a:spcBef>
                <a:spcPts val="1200"/>
              </a:spcBef>
            </a:pPr>
            <a:r>
              <a:rPr lang="en-US" sz="3200" dirty="0" smtClean="0"/>
              <a:t>1.  How is the mass of a star measured?  </a:t>
            </a:r>
          </a:p>
          <a:p>
            <a:pPr>
              <a:spcBef>
                <a:spcPts val="1200"/>
              </a:spcBef>
            </a:pPr>
            <a:r>
              <a:rPr lang="en-US" sz="3200" dirty="0" smtClean="0"/>
              <a:t>2.  Most stars are composed of what two elements?</a:t>
            </a:r>
          </a:p>
          <a:p>
            <a:pPr>
              <a:spcBef>
                <a:spcPts val="1200"/>
              </a:spcBef>
            </a:pPr>
            <a:r>
              <a:rPr lang="en-US" sz="3200" dirty="0" smtClean="0"/>
              <a:t>3.  What do astronomers use Cepheid variable stars to determine?</a:t>
            </a:r>
            <a:endParaRPr lang="en-US" sz="3200" dirty="0"/>
          </a:p>
        </p:txBody>
      </p:sp>
    </p:spTree>
    <p:extLst>
      <p:ext uri="{BB962C8B-B14F-4D97-AF65-F5344CB8AC3E}">
        <p14:creationId xmlns:p14="http://schemas.microsoft.com/office/powerpoint/2010/main" val="111221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84274" y="87085"/>
            <a:ext cx="10131425" cy="1456267"/>
          </a:xfrm>
        </p:spPr>
        <p:txBody>
          <a:bodyPr/>
          <a:lstStyle/>
          <a:p>
            <a:r>
              <a:rPr lang="en-US" altLang="en-US" dirty="0"/>
              <a:t>Section 28.3: </a:t>
            </a:r>
            <a:r>
              <a:rPr lang="en-US" altLang="en-US" dirty="0" smtClean="0"/>
              <a:t>REVIEW</a:t>
            </a:r>
            <a:endParaRPr lang="en-US" altLang="en-US" dirty="0"/>
          </a:p>
        </p:txBody>
      </p:sp>
      <p:sp>
        <p:nvSpPr>
          <p:cNvPr id="91139" name="Text Box 3"/>
          <p:cNvSpPr txBox="1">
            <a:spLocks noChangeArrowheads="1"/>
          </p:cNvSpPr>
          <p:nvPr/>
        </p:nvSpPr>
        <p:spPr bwMode="auto">
          <a:xfrm>
            <a:off x="515587" y="1543352"/>
            <a:ext cx="1068284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spcBef>
                <a:spcPct val="50000"/>
              </a:spcBef>
              <a:buAutoNum type="arabicPeriod"/>
            </a:pPr>
            <a:r>
              <a:rPr lang="en-US" altLang="en-US" sz="3200" dirty="0" smtClean="0"/>
              <a:t>What does the </a:t>
            </a:r>
            <a:r>
              <a:rPr lang="en-US" altLang="en-US" sz="3200" dirty="0" err="1" smtClean="0"/>
              <a:t>Hertzprung</a:t>
            </a:r>
            <a:r>
              <a:rPr lang="en-US" altLang="en-US" sz="3200" dirty="0" smtClean="0"/>
              <a:t>-Russell diagram depict?</a:t>
            </a:r>
          </a:p>
          <a:p>
            <a:pPr marL="514350" indent="-514350">
              <a:spcBef>
                <a:spcPct val="50000"/>
              </a:spcBef>
              <a:buAutoNum type="arabicPeriod"/>
            </a:pPr>
            <a:r>
              <a:rPr lang="en-US" altLang="en-US" sz="3200" dirty="0" smtClean="0"/>
              <a:t>What forces balance each other in a main-sequence star?</a:t>
            </a:r>
          </a:p>
          <a:p>
            <a:pPr marL="514350" indent="-514350">
              <a:spcBef>
                <a:spcPct val="50000"/>
              </a:spcBef>
              <a:buAutoNum type="arabicPeriod"/>
            </a:pPr>
            <a:r>
              <a:rPr lang="en-US" altLang="en-US" sz="3200" dirty="0" smtClean="0"/>
              <a:t>Describe the end of a massive star’s life.  </a:t>
            </a:r>
            <a:endParaRPr lang="en-US" altLang="en-US" sz="3200" dirty="0"/>
          </a:p>
        </p:txBody>
      </p:sp>
    </p:spTree>
    <p:extLst>
      <p:ext uri="{BB962C8B-B14F-4D97-AF65-F5344CB8AC3E}">
        <p14:creationId xmlns:p14="http://schemas.microsoft.com/office/powerpoint/2010/main" val="28568043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5997" y="0"/>
            <a:ext cx="10271166" cy="1295400"/>
          </a:xfrm>
        </p:spPr>
        <p:txBody>
          <a:bodyPr/>
          <a:lstStyle/>
          <a:p>
            <a:r>
              <a:rPr lang="en-US" altLang="en-US" dirty="0"/>
              <a:t>Section 28.4: Galaxies and the Universe</a:t>
            </a:r>
          </a:p>
        </p:txBody>
      </p:sp>
      <p:sp>
        <p:nvSpPr>
          <p:cNvPr id="92163" name="Text Box 3"/>
          <p:cNvSpPr txBox="1">
            <a:spLocks noChangeArrowheads="1"/>
          </p:cNvSpPr>
          <p:nvPr/>
        </p:nvSpPr>
        <p:spPr bwMode="auto">
          <a:xfrm>
            <a:off x="556160" y="1560616"/>
            <a:ext cx="1101040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u="sng" dirty="0" smtClean="0"/>
              <a:t>Objectives</a:t>
            </a:r>
            <a:r>
              <a:rPr lang="en-US" altLang="en-US" sz="2800" dirty="0" smtClean="0"/>
              <a:t>:</a:t>
            </a:r>
            <a:endParaRPr lang="en-US" altLang="en-US" sz="2800" dirty="0"/>
          </a:p>
          <a:p>
            <a:pPr marL="514350" indent="-514350">
              <a:spcBef>
                <a:spcPct val="50000"/>
              </a:spcBef>
              <a:buFont typeface="Arial" panose="020B0604020202020204" pitchFamily="34" charset="0"/>
              <a:buChar char="•"/>
            </a:pPr>
            <a:r>
              <a:rPr lang="en-US" altLang="en-US" sz="2800" dirty="0" smtClean="0"/>
              <a:t>Tell what a galaxy is and describe the various types of galaxies.</a:t>
            </a:r>
          </a:p>
          <a:p>
            <a:pPr marL="514350" indent="-514350">
              <a:spcBef>
                <a:spcPct val="50000"/>
              </a:spcBef>
              <a:buFont typeface="Arial" panose="020B0604020202020204" pitchFamily="34" charset="0"/>
              <a:buChar char="•"/>
            </a:pPr>
            <a:r>
              <a:rPr lang="en-US" altLang="en-US" sz="2800" dirty="0" smtClean="0"/>
              <a:t>Explain the origin of the universe according to the big bang model.</a:t>
            </a:r>
            <a:endParaRPr lang="en-US" altLang="en-US" sz="2800" dirty="0"/>
          </a:p>
          <a:p>
            <a:pPr>
              <a:spcBef>
                <a:spcPct val="50000"/>
              </a:spcBef>
            </a:pPr>
            <a:r>
              <a:rPr lang="en-US" altLang="en-US" sz="2800" u="sng" dirty="0"/>
              <a:t>Key Vocabulary</a:t>
            </a:r>
            <a:r>
              <a:rPr lang="en-US" altLang="en-US" sz="2800" dirty="0"/>
              <a:t>:</a:t>
            </a:r>
          </a:p>
          <a:p>
            <a:pPr marL="457200" indent="-457200">
              <a:spcBef>
                <a:spcPct val="50000"/>
              </a:spcBef>
              <a:buFont typeface="Arial" panose="020B0604020202020204" pitchFamily="34" charset="0"/>
              <a:buChar char="•"/>
            </a:pPr>
            <a:r>
              <a:rPr lang="en-US" altLang="en-US" sz="2800" dirty="0" smtClean="0"/>
              <a:t>Galaxies</a:t>
            </a:r>
          </a:p>
          <a:p>
            <a:pPr marL="457200" indent="-457200">
              <a:spcBef>
                <a:spcPct val="50000"/>
              </a:spcBef>
              <a:buFont typeface="Arial" panose="020B0604020202020204" pitchFamily="34" charset="0"/>
              <a:buChar char="•"/>
            </a:pPr>
            <a:r>
              <a:rPr lang="en-US" altLang="en-US" sz="2800" dirty="0" smtClean="0"/>
              <a:t>Quasar</a:t>
            </a:r>
            <a:endParaRPr lang="en-US" altLang="en-US" sz="2800" dirty="0"/>
          </a:p>
          <a:p>
            <a:pPr marL="457200" indent="-457200">
              <a:spcBef>
                <a:spcPct val="50000"/>
              </a:spcBef>
              <a:buFont typeface="Arial" panose="020B0604020202020204" pitchFamily="34" charset="0"/>
              <a:buChar char="•"/>
            </a:pPr>
            <a:r>
              <a:rPr lang="en-US" altLang="en-US" sz="2800" dirty="0" smtClean="0"/>
              <a:t>Big </a:t>
            </a:r>
            <a:r>
              <a:rPr lang="en-US" altLang="en-US" sz="2800" dirty="0"/>
              <a:t>bang model</a:t>
            </a:r>
          </a:p>
        </p:txBody>
      </p:sp>
    </p:spTree>
    <p:extLst>
      <p:ext uri="{BB962C8B-B14F-4D97-AF65-F5344CB8AC3E}">
        <p14:creationId xmlns:p14="http://schemas.microsoft.com/office/powerpoint/2010/main" val="40405903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912" y="122712"/>
            <a:ext cx="10131425" cy="1456267"/>
          </a:xfrm>
        </p:spPr>
        <p:txBody>
          <a:bodyPr/>
          <a:lstStyle/>
          <a:p>
            <a:r>
              <a:rPr lang="en-US" altLang="en-US" dirty="0"/>
              <a:t>Galaxies and the Universe</a:t>
            </a:r>
          </a:p>
        </p:txBody>
      </p:sp>
      <p:sp>
        <p:nvSpPr>
          <p:cNvPr id="62467" name="Text Box 3"/>
          <p:cNvSpPr txBox="1">
            <a:spLocks noChangeArrowheads="1"/>
          </p:cNvSpPr>
          <p:nvPr/>
        </p:nvSpPr>
        <p:spPr bwMode="auto">
          <a:xfrm>
            <a:off x="491835" y="1578979"/>
            <a:ext cx="1050471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spcAft>
                <a:spcPts val="1200"/>
              </a:spcAft>
            </a:pPr>
            <a:r>
              <a:rPr lang="en-US" altLang="en-US" sz="3200" dirty="0"/>
              <a:t>The </a:t>
            </a:r>
            <a:r>
              <a:rPr lang="en-US" altLang="en-US" sz="3200" b="1" u="sng" dirty="0">
                <a:solidFill>
                  <a:srgbClr val="FFFF00"/>
                </a:solidFill>
              </a:rPr>
              <a:t>universe</a:t>
            </a:r>
            <a:r>
              <a:rPr lang="en-US" altLang="en-US" sz="3200" dirty="0">
                <a:solidFill>
                  <a:srgbClr val="FFFF00"/>
                </a:solidFill>
              </a:rPr>
              <a:t> </a:t>
            </a:r>
            <a:r>
              <a:rPr lang="en-US" altLang="en-US" sz="3200" dirty="0"/>
              <a:t>is everything that exists.</a:t>
            </a:r>
          </a:p>
          <a:p>
            <a:pPr>
              <a:spcBef>
                <a:spcPct val="50000"/>
              </a:spcBef>
              <a:spcAft>
                <a:spcPts val="1200"/>
              </a:spcAft>
            </a:pPr>
            <a:r>
              <a:rPr lang="en-US" altLang="en-US" sz="3200" dirty="0"/>
              <a:t>The </a:t>
            </a:r>
            <a:r>
              <a:rPr lang="en-US" altLang="en-US" sz="3200" b="1" u="sng" dirty="0">
                <a:solidFill>
                  <a:srgbClr val="FFFF00"/>
                </a:solidFill>
              </a:rPr>
              <a:t>observable universe</a:t>
            </a:r>
            <a:r>
              <a:rPr lang="en-US" altLang="en-US" sz="3200" b="1" dirty="0">
                <a:solidFill>
                  <a:srgbClr val="FFFF00"/>
                </a:solidFill>
              </a:rPr>
              <a:t> </a:t>
            </a:r>
            <a:r>
              <a:rPr lang="en-US" altLang="en-US" sz="3200" dirty="0"/>
              <a:t>is everything we can observe.</a:t>
            </a:r>
          </a:p>
          <a:p>
            <a:pPr>
              <a:spcBef>
                <a:spcPct val="50000"/>
              </a:spcBef>
              <a:spcAft>
                <a:spcPts val="1200"/>
              </a:spcAft>
            </a:pPr>
            <a:r>
              <a:rPr lang="en-US" altLang="en-US" sz="3200" dirty="0"/>
              <a:t>Astronomers are not sure how old the universe is, but current estimates range from 10-20 billion years.</a:t>
            </a:r>
          </a:p>
        </p:txBody>
      </p:sp>
    </p:spTree>
    <p:extLst>
      <p:ext uri="{BB962C8B-B14F-4D97-AF65-F5344CB8AC3E}">
        <p14:creationId xmlns:p14="http://schemas.microsoft.com/office/powerpoint/2010/main" val="19083029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0629" y="134587"/>
            <a:ext cx="10131425" cy="1456267"/>
          </a:xfrm>
        </p:spPr>
        <p:txBody>
          <a:bodyPr/>
          <a:lstStyle/>
          <a:p>
            <a:r>
              <a:rPr lang="en-US" altLang="en-US" dirty="0"/>
              <a:t>What are Galaxies?</a:t>
            </a:r>
          </a:p>
        </p:txBody>
      </p:sp>
      <p:sp>
        <p:nvSpPr>
          <p:cNvPr id="63491" name="Text Box 3"/>
          <p:cNvSpPr txBox="1">
            <a:spLocks noChangeArrowheads="1"/>
          </p:cNvSpPr>
          <p:nvPr/>
        </p:nvSpPr>
        <p:spPr bwMode="auto">
          <a:xfrm>
            <a:off x="518555" y="1691245"/>
            <a:ext cx="1060862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Galaxies</a:t>
            </a:r>
            <a:r>
              <a:rPr lang="en-US" altLang="en-US" sz="3200" dirty="0">
                <a:solidFill>
                  <a:srgbClr val="FFFF00"/>
                </a:solidFill>
              </a:rPr>
              <a:t> </a:t>
            </a:r>
            <a:r>
              <a:rPr lang="en-US" altLang="en-US" sz="3200" dirty="0"/>
              <a:t>are systems that contain millions or even billions of stars.</a:t>
            </a:r>
          </a:p>
          <a:p>
            <a:pPr>
              <a:spcBef>
                <a:spcPct val="50000"/>
              </a:spcBef>
            </a:pPr>
            <a:r>
              <a:rPr lang="en-US" altLang="en-US" sz="3200" dirty="0"/>
              <a:t>Most estimates place the number of galaxies in the observable universe at 50-100 billion.</a:t>
            </a:r>
          </a:p>
          <a:p>
            <a:pPr>
              <a:spcBef>
                <a:spcPct val="50000"/>
              </a:spcBef>
            </a:pPr>
            <a:r>
              <a:rPr lang="en-US" altLang="en-US" sz="3200" dirty="0"/>
              <a:t>Space is so vast that most galaxies are light-years apart.</a:t>
            </a:r>
          </a:p>
        </p:txBody>
      </p:sp>
    </p:spTree>
    <p:extLst>
      <p:ext uri="{BB962C8B-B14F-4D97-AF65-F5344CB8AC3E}">
        <p14:creationId xmlns:p14="http://schemas.microsoft.com/office/powerpoint/2010/main" val="34237677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2663" y="217714"/>
            <a:ext cx="10131425" cy="1456267"/>
          </a:xfrm>
        </p:spPr>
        <p:txBody>
          <a:bodyPr/>
          <a:lstStyle/>
          <a:p>
            <a:r>
              <a:rPr lang="en-US" altLang="en-US" dirty="0"/>
              <a:t>What are Galaxies?</a:t>
            </a:r>
          </a:p>
        </p:txBody>
      </p:sp>
      <p:sp>
        <p:nvSpPr>
          <p:cNvPr id="64515" name="Text Box 3"/>
          <p:cNvSpPr txBox="1">
            <a:spLocks noChangeArrowheads="1"/>
          </p:cNvSpPr>
          <p:nvPr/>
        </p:nvSpPr>
        <p:spPr bwMode="auto">
          <a:xfrm>
            <a:off x="391885" y="1673981"/>
            <a:ext cx="1084217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We are part of the </a:t>
            </a:r>
            <a:r>
              <a:rPr lang="en-US" altLang="en-US" sz="3200" b="1" u="sng" dirty="0">
                <a:solidFill>
                  <a:srgbClr val="FFFF00"/>
                </a:solidFill>
              </a:rPr>
              <a:t>Milky Way galaxy</a:t>
            </a:r>
            <a:r>
              <a:rPr lang="en-US" altLang="en-US" sz="3200" dirty="0"/>
              <a:t>.  Our star is only one among hundreds of billions.  The Milky Way galaxy is a </a:t>
            </a:r>
            <a:r>
              <a:rPr lang="en-US" altLang="en-US" sz="3200" b="1" u="sng" dirty="0">
                <a:solidFill>
                  <a:srgbClr val="FFFF00"/>
                </a:solidFill>
              </a:rPr>
              <a:t>spiral galaxy</a:t>
            </a:r>
            <a:r>
              <a:rPr lang="en-US" altLang="en-US" sz="3200" dirty="0"/>
              <a:t> that is shaped like a thin disk with a central bulge</a:t>
            </a:r>
            <a:r>
              <a:rPr lang="en-US" altLang="en-US" sz="3200" dirty="0" smtClean="0"/>
              <a:t>.***</a:t>
            </a:r>
            <a:endParaRPr lang="en-US" altLang="en-US" sz="3200" dirty="0"/>
          </a:p>
          <a:p>
            <a:pPr>
              <a:spcBef>
                <a:spcPct val="50000"/>
              </a:spcBef>
            </a:pPr>
            <a:r>
              <a:rPr lang="en-US" altLang="en-US" sz="3200" dirty="0"/>
              <a:t>The diameter of the Milky Way is about 100,000 light-years.  Its greatest thickness is about 10,000 light-years.  The sun is about 26,000 light-years from the Milky Way’s center.</a:t>
            </a:r>
          </a:p>
          <a:p>
            <a:pPr>
              <a:spcBef>
                <a:spcPct val="50000"/>
              </a:spcBef>
            </a:pPr>
            <a:r>
              <a:rPr lang="en-US" altLang="en-US" sz="3200" dirty="0"/>
              <a:t>The “milky” haze in the night sky is the large number of stars that are in this region of the sky.</a:t>
            </a:r>
          </a:p>
        </p:txBody>
      </p:sp>
    </p:spTree>
    <p:extLst>
      <p:ext uri="{BB962C8B-B14F-4D97-AF65-F5344CB8AC3E}">
        <p14:creationId xmlns:p14="http://schemas.microsoft.com/office/powerpoint/2010/main" val="107678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87038" y="202671"/>
            <a:ext cx="10131425" cy="1456267"/>
          </a:xfrm>
        </p:spPr>
        <p:txBody>
          <a:bodyPr/>
          <a:lstStyle/>
          <a:p>
            <a:r>
              <a:rPr lang="en-US" altLang="en-US" dirty="0"/>
              <a:t>What are Galaxies?</a:t>
            </a:r>
          </a:p>
        </p:txBody>
      </p:sp>
      <p:pic>
        <p:nvPicPr>
          <p:cNvPr id="105476" name="Picture 4" descr="The Milky 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828800"/>
            <a:ext cx="5029200" cy="3563938"/>
          </a:xfrm>
          <a:prstGeom prst="rect">
            <a:avLst/>
          </a:prstGeom>
          <a:noFill/>
          <a:extLst>
            <a:ext uri="{909E8E84-426E-40DD-AFC4-6F175D3DCCD1}">
              <a14:hiddenFill xmlns:a14="http://schemas.microsoft.com/office/drawing/2010/main">
                <a:solidFill>
                  <a:srgbClr val="FFFFFF"/>
                </a:solidFill>
              </a14:hiddenFill>
            </a:ext>
          </a:extLst>
        </p:spPr>
      </p:pic>
      <p:sp>
        <p:nvSpPr>
          <p:cNvPr id="105477" name="Text Box 5"/>
          <p:cNvSpPr txBox="1">
            <a:spLocks noChangeArrowheads="1"/>
          </p:cNvSpPr>
          <p:nvPr/>
        </p:nvSpPr>
        <p:spPr bwMode="auto">
          <a:xfrm>
            <a:off x="5410200" y="5562600"/>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Milky Way</a:t>
            </a:r>
          </a:p>
        </p:txBody>
      </p:sp>
    </p:spTree>
    <p:extLst>
      <p:ext uri="{BB962C8B-B14F-4D97-AF65-F5344CB8AC3E}">
        <p14:creationId xmlns:p14="http://schemas.microsoft.com/office/powerpoint/2010/main" val="16296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a:xfrm>
            <a:off x="206830" y="0"/>
            <a:ext cx="11620993" cy="1456267"/>
          </a:xfrm>
        </p:spPr>
        <p:txBody>
          <a:bodyPr/>
          <a:lstStyle/>
          <a:p>
            <a:r>
              <a:rPr lang="en-US" altLang="en-US" dirty="0" smtClean="0"/>
              <a:t>note short color waves v. long color waves </a:t>
            </a:r>
            <a:endParaRPr lang="en-US" altLang="en-US" b="1" dirty="0">
              <a:solidFill>
                <a:srgbClr val="FFFF00"/>
              </a:solidFill>
            </a:endParaRPr>
          </a:p>
        </p:txBody>
      </p:sp>
      <p:pic>
        <p:nvPicPr>
          <p:cNvPr id="94212" name="Picture 1028" descr="spectrum.jpg (33551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29" y="1756346"/>
            <a:ext cx="8692250" cy="4597518"/>
          </a:xfrm>
          <a:prstGeom prst="rect">
            <a:avLst/>
          </a:prstGeom>
          <a:noFill/>
          <a:extLst>
            <a:ext uri="{909E8E84-426E-40DD-AFC4-6F175D3DCCD1}">
              <a14:hiddenFill xmlns:a14="http://schemas.microsoft.com/office/drawing/2010/main">
                <a:solidFill>
                  <a:srgbClr val="FFFFFF"/>
                </a:solidFill>
              </a14:hiddenFill>
            </a:ext>
          </a:extLst>
        </p:spPr>
      </p:pic>
      <p:sp>
        <p:nvSpPr>
          <p:cNvPr id="94213" name="Text Box 1029"/>
          <p:cNvSpPr txBox="1">
            <a:spLocks noChangeArrowheads="1"/>
          </p:cNvSpPr>
          <p:nvPr/>
        </p:nvSpPr>
        <p:spPr bwMode="auto">
          <a:xfrm>
            <a:off x="4191001" y="6353864"/>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Electromagnetic spectrum</a:t>
            </a:r>
          </a:p>
        </p:txBody>
      </p:sp>
    </p:spTree>
    <p:extLst>
      <p:ext uri="{BB962C8B-B14F-4D97-AF65-F5344CB8AC3E}">
        <p14:creationId xmlns:p14="http://schemas.microsoft.com/office/powerpoint/2010/main" val="36850069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46414" y="217714"/>
            <a:ext cx="10131425" cy="1456267"/>
          </a:xfrm>
        </p:spPr>
        <p:txBody>
          <a:bodyPr/>
          <a:lstStyle/>
          <a:p>
            <a:r>
              <a:rPr lang="en-US" altLang="en-US" dirty="0"/>
              <a:t>What are Galaxies?</a:t>
            </a:r>
          </a:p>
        </p:txBody>
      </p:sp>
      <p:sp>
        <p:nvSpPr>
          <p:cNvPr id="65539" name="Text Box 3"/>
          <p:cNvSpPr txBox="1">
            <a:spLocks noChangeArrowheads="1"/>
          </p:cNvSpPr>
          <p:nvPr/>
        </p:nvSpPr>
        <p:spPr bwMode="auto">
          <a:xfrm>
            <a:off x="447304" y="1673981"/>
            <a:ext cx="1081050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Milky Way belongs to a group of more than 30 galaxies called the </a:t>
            </a:r>
            <a:r>
              <a:rPr lang="en-US" altLang="en-US" sz="3200" b="1" u="sng" dirty="0">
                <a:solidFill>
                  <a:srgbClr val="FFFF00"/>
                </a:solidFill>
              </a:rPr>
              <a:t>Local Group</a:t>
            </a:r>
            <a:r>
              <a:rPr lang="en-US" altLang="en-US" sz="3200" dirty="0"/>
              <a:t>.  The Milky Way’s nearest neighbors in the Local Group are the two </a:t>
            </a:r>
            <a:r>
              <a:rPr lang="en-US" altLang="en-US" sz="3200" dirty="0" err="1"/>
              <a:t>Magellanic</a:t>
            </a:r>
            <a:r>
              <a:rPr lang="en-US" altLang="en-US" sz="3200" dirty="0"/>
              <a:t> Clouds, which can be seen without a telescope in the Southern Hemisphere.</a:t>
            </a:r>
          </a:p>
          <a:p>
            <a:pPr>
              <a:spcBef>
                <a:spcPct val="50000"/>
              </a:spcBef>
            </a:pPr>
            <a:r>
              <a:rPr lang="en-US" altLang="en-US" sz="3200" dirty="0"/>
              <a:t>The Andromeda Galaxy is faintly visible in the Northern Hemisphere with the unaided eye.</a:t>
            </a:r>
          </a:p>
        </p:txBody>
      </p:sp>
    </p:spTree>
    <p:extLst>
      <p:ext uri="{BB962C8B-B14F-4D97-AF65-F5344CB8AC3E}">
        <p14:creationId xmlns:p14="http://schemas.microsoft.com/office/powerpoint/2010/main" val="6378024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11776" y="51901"/>
            <a:ext cx="10131425" cy="933752"/>
          </a:xfrm>
        </p:spPr>
        <p:txBody>
          <a:bodyPr/>
          <a:lstStyle/>
          <a:p>
            <a:r>
              <a:rPr lang="en-US" altLang="en-US" dirty="0"/>
              <a:t>Types of Galaxies</a:t>
            </a:r>
          </a:p>
        </p:txBody>
      </p:sp>
      <p:sp>
        <p:nvSpPr>
          <p:cNvPr id="107523" name="Text Box 3"/>
          <p:cNvSpPr txBox="1">
            <a:spLocks noChangeArrowheads="1"/>
          </p:cNvSpPr>
          <p:nvPr/>
        </p:nvSpPr>
        <p:spPr bwMode="auto">
          <a:xfrm>
            <a:off x="378030" y="985653"/>
            <a:ext cx="645028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pPr>
            <a:r>
              <a:rPr lang="en-US" altLang="en-US" sz="3200" dirty="0"/>
              <a:t>No two galaxies are exactly alike.  Most galaxies can be classified by shape.</a:t>
            </a:r>
          </a:p>
          <a:p>
            <a:pPr>
              <a:spcBef>
                <a:spcPts val="1200"/>
              </a:spcBef>
            </a:pPr>
            <a:r>
              <a:rPr lang="en-US" altLang="en-US" sz="3200" b="1" u="sng" dirty="0">
                <a:solidFill>
                  <a:srgbClr val="FFFF00"/>
                </a:solidFill>
              </a:rPr>
              <a:t>Spiral galaxies</a:t>
            </a:r>
            <a:r>
              <a:rPr lang="en-US" altLang="en-US" sz="3200" b="1" dirty="0">
                <a:solidFill>
                  <a:srgbClr val="FFFF00"/>
                </a:solidFill>
              </a:rPr>
              <a:t> </a:t>
            </a:r>
            <a:r>
              <a:rPr lang="en-US" altLang="en-US" sz="3200" dirty="0"/>
              <a:t>(like the Milky Way) come in a range of types – from ones with large, bright nuclei of stars and tightly wound spiral arms, to ones with very small, dim nuclei and open sprawling arms.</a:t>
            </a:r>
          </a:p>
          <a:p>
            <a:pPr>
              <a:spcBef>
                <a:spcPts val="1200"/>
              </a:spcBef>
            </a:pPr>
            <a:r>
              <a:rPr lang="en-US" altLang="en-US" sz="3200" dirty="0"/>
              <a:t>The Andromeda Galaxy is also a spiral galaxy.</a:t>
            </a:r>
          </a:p>
        </p:txBody>
      </p:sp>
      <p:pic>
        <p:nvPicPr>
          <p:cNvPr id="22530" name="Picture 2" descr="https://upload.wikimedia.org/wikipedia/commons/thumb/c/c5/M101_hires_STScI-PRC2006-10a.jpg/1280px-M101_hires_STScI-PRC2006-1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889" y="1508167"/>
            <a:ext cx="4872719" cy="381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741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5369" y="119743"/>
            <a:ext cx="7772400" cy="1066800"/>
          </a:xfrm>
        </p:spPr>
        <p:txBody>
          <a:bodyPr/>
          <a:lstStyle/>
          <a:p>
            <a:r>
              <a:rPr lang="en-US" altLang="en-US" dirty="0"/>
              <a:t>Types of Galaxies</a:t>
            </a:r>
          </a:p>
        </p:txBody>
      </p:sp>
      <p:sp>
        <p:nvSpPr>
          <p:cNvPr id="67587" name="Text Box 3"/>
          <p:cNvSpPr txBox="1">
            <a:spLocks noChangeArrowheads="1"/>
          </p:cNvSpPr>
          <p:nvPr/>
        </p:nvSpPr>
        <p:spPr bwMode="auto">
          <a:xfrm>
            <a:off x="603661" y="1327067"/>
            <a:ext cx="1070164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Elliptical galaxies</a:t>
            </a:r>
            <a:r>
              <a:rPr lang="en-US" altLang="en-US" sz="3200" b="1" dirty="0">
                <a:solidFill>
                  <a:srgbClr val="FFFF00"/>
                </a:solidFill>
              </a:rPr>
              <a:t> </a:t>
            </a:r>
            <a:r>
              <a:rPr lang="en-US" altLang="en-US" sz="3200" dirty="0"/>
              <a:t>range from nearly spherical to lens-shaped.  Their stars are concentrated in their centers, and they have no arms.  Elliptical galaxies </a:t>
            </a:r>
            <a:r>
              <a:rPr lang="en-US" altLang="en-US" sz="3200" b="1" u="sng" dirty="0">
                <a:solidFill>
                  <a:srgbClr val="FFFF00"/>
                </a:solidFill>
              </a:rPr>
              <a:t>contain far less interstellar gas and dust </a:t>
            </a:r>
            <a:r>
              <a:rPr lang="en-US" altLang="en-US" sz="3200" dirty="0"/>
              <a:t>(than spiral galaxies), and contain few, if any, young stars.  The galaxy called M87 is an elliptical galaxy.</a:t>
            </a:r>
          </a:p>
        </p:txBody>
      </p:sp>
      <p:pic>
        <p:nvPicPr>
          <p:cNvPr id="21506" name="Picture 2" descr="http://media-2.web.britannica.com/eb-media/88/5588-004-F10F08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5" y="3939917"/>
            <a:ext cx="4379051" cy="274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309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5575" y="148168"/>
            <a:ext cx="10131425" cy="1456267"/>
          </a:xfrm>
        </p:spPr>
        <p:txBody>
          <a:bodyPr/>
          <a:lstStyle/>
          <a:p>
            <a:r>
              <a:rPr lang="en-US" altLang="en-US" dirty="0"/>
              <a:t>Types of Galaxies</a:t>
            </a:r>
          </a:p>
        </p:txBody>
      </p:sp>
      <p:sp>
        <p:nvSpPr>
          <p:cNvPr id="109571" name="Text Box 3"/>
          <p:cNvSpPr txBox="1">
            <a:spLocks noChangeArrowheads="1"/>
          </p:cNvSpPr>
          <p:nvPr/>
        </p:nvSpPr>
        <p:spPr bwMode="auto">
          <a:xfrm>
            <a:off x="332509" y="1331302"/>
            <a:ext cx="1091342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Irregular galaxies</a:t>
            </a:r>
            <a:r>
              <a:rPr lang="en-US" altLang="en-US" sz="3200" b="1" dirty="0">
                <a:solidFill>
                  <a:srgbClr val="FFFF00"/>
                </a:solidFill>
              </a:rPr>
              <a:t> </a:t>
            </a:r>
            <a:r>
              <a:rPr lang="en-US" altLang="en-US" sz="3200" dirty="0"/>
              <a:t>have irregular shapes and are much smaller and fainter than both spiral and elliptical galaxies.  </a:t>
            </a:r>
            <a:r>
              <a:rPr lang="en-US" altLang="en-US" sz="3200" b="1" u="sng" dirty="0">
                <a:solidFill>
                  <a:srgbClr val="FFFF00"/>
                </a:solidFill>
              </a:rPr>
              <a:t>Stars in irregular galaxies are spread out unevenly</a:t>
            </a:r>
            <a:r>
              <a:rPr lang="en-US" altLang="en-US" sz="3200" dirty="0"/>
              <a:t>.  The two </a:t>
            </a:r>
            <a:r>
              <a:rPr lang="en-US" altLang="en-US" sz="3200" dirty="0" err="1"/>
              <a:t>Magellanic</a:t>
            </a:r>
            <a:r>
              <a:rPr lang="en-US" altLang="en-US" sz="3200" dirty="0"/>
              <a:t> Clouds are irregular galaxies.</a:t>
            </a:r>
          </a:p>
        </p:txBody>
      </p:sp>
      <p:pic>
        <p:nvPicPr>
          <p:cNvPr id="109572" name="Picture 4" descr="http://www.allthesky.com/galaxies/preview/lmc-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3380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163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31775" y="158337"/>
            <a:ext cx="10131425" cy="1456267"/>
          </a:xfrm>
        </p:spPr>
        <p:txBody>
          <a:bodyPr/>
          <a:lstStyle/>
          <a:p>
            <a:r>
              <a:rPr lang="en-US" altLang="en-US" dirty="0"/>
              <a:t>Active Galaxies</a:t>
            </a:r>
          </a:p>
        </p:txBody>
      </p:sp>
      <p:sp>
        <p:nvSpPr>
          <p:cNvPr id="68611" name="Text Box 3"/>
          <p:cNvSpPr txBox="1">
            <a:spLocks noChangeArrowheads="1"/>
          </p:cNvSpPr>
          <p:nvPr/>
        </p:nvSpPr>
        <p:spPr bwMode="auto">
          <a:xfrm>
            <a:off x="463138" y="1614604"/>
            <a:ext cx="1079467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The Milky Way is a </a:t>
            </a:r>
            <a:r>
              <a:rPr lang="en-US" altLang="en-US" sz="3200" b="1" u="sng" dirty="0">
                <a:solidFill>
                  <a:srgbClr val="FFFF00"/>
                </a:solidFill>
              </a:rPr>
              <a:t>normal galaxy</a:t>
            </a:r>
            <a:r>
              <a:rPr lang="en-US" altLang="en-US" sz="3200" dirty="0"/>
              <a:t>.  A normal galaxy is one where the </a:t>
            </a:r>
            <a:r>
              <a:rPr lang="en-US" altLang="en-US" sz="3200" b="1" u="sng" dirty="0">
                <a:solidFill>
                  <a:srgbClr val="FFFF00"/>
                </a:solidFill>
              </a:rPr>
              <a:t>total energy emitted </a:t>
            </a:r>
            <a:r>
              <a:rPr lang="en-US" altLang="en-US" sz="3200" dirty="0"/>
              <a:t>by the galaxy </a:t>
            </a:r>
            <a:r>
              <a:rPr lang="en-US" altLang="en-US" sz="3200" b="1" u="sng" dirty="0">
                <a:solidFill>
                  <a:srgbClr val="FFFF00"/>
                </a:solidFill>
              </a:rPr>
              <a:t>equals</a:t>
            </a:r>
            <a:r>
              <a:rPr lang="en-US" altLang="en-US" sz="3200" dirty="0"/>
              <a:t> the </a:t>
            </a:r>
            <a:r>
              <a:rPr lang="en-US" altLang="en-US" sz="3200" b="1" u="sng" dirty="0">
                <a:solidFill>
                  <a:srgbClr val="FFFF00"/>
                </a:solidFill>
              </a:rPr>
              <a:t>energy emitted</a:t>
            </a:r>
            <a:r>
              <a:rPr lang="en-US" altLang="en-US" sz="3200" dirty="0"/>
              <a:t> by all the galaxies </a:t>
            </a:r>
            <a:r>
              <a:rPr lang="en-US" altLang="en-US" sz="3200" b="1" u="sng" dirty="0">
                <a:solidFill>
                  <a:srgbClr val="FFFF00"/>
                </a:solidFill>
              </a:rPr>
              <a:t>component stars</a:t>
            </a:r>
            <a:r>
              <a:rPr lang="en-US" altLang="en-US" sz="3200" dirty="0" smtClean="0"/>
              <a:t>.***</a:t>
            </a:r>
            <a:endParaRPr lang="en-US" altLang="en-US" sz="3200" dirty="0"/>
          </a:p>
          <a:p>
            <a:pPr>
              <a:spcBef>
                <a:spcPct val="50000"/>
              </a:spcBef>
            </a:pPr>
            <a:r>
              <a:rPr lang="en-US" altLang="en-US" sz="3200" b="1" u="sng" dirty="0">
                <a:solidFill>
                  <a:srgbClr val="FFFF00"/>
                </a:solidFill>
              </a:rPr>
              <a:t>Active galaxies</a:t>
            </a:r>
            <a:r>
              <a:rPr lang="en-US" altLang="en-US" sz="3200" b="1" dirty="0">
                <a:solidFill>
                  <a:srgbClr val="FFFF00"/>
                </a:solidFill>
              </a:rPr>
              <a:t> </a:t>
            </a:r>
            <a:r>
              <a:rPr lang="en-US" altLang="en-US" sz="3200" dirty="0"/>
              <a:t>are those where </a:t>
            </a:r>
            <a:r>
              <a:rPr lang="en-US" altLang="en-US" sz="3200" b="1" u="sng" dirty="0">
                <a:solidFill>
                  <a:srgbClr val="FFFF00"/>
                </a:solidFill>
              </a:rPr>
              <a:t>far more energy is emitted than could be given off by the stars within the galaxy</a:t>
            </a:r>
            <a:r>
              <a:rPr lang="en-US" altLang="en-US" sz="3200" dirty="0"/>
              <a:t>. </a:t>
            </a:r>
            <a:r>
              <a:rPr lang="en-US" altLang="en-US" sz="3200" dirty="0" smtClean="0"/>
              <a:t>*** </a:t>
            </a:r>
            <a:r>
              <a:rPr lang="en-US" altLang="en-US" sz="3200" dirty="0"/>
              <a:t>Some emit large amounts of radiation while others change in brightness considerably over short periods of time.  Super massive black holes located at the center of these galaxies may be the reason for large amounts of radiation.</a:t>
            </a:r>
          </a:p>
        </p:txBody>
      </p:sp>
    </p:spTree>
    <p:extLst>
      <p:ext uri="{BB962C8B-B14F-4D97-AF65-F5344CB8AC3E}">
        <p14:creationId xmlns:p14="http://schemas.microsoft.com/office/powerpoint/2010/main" val="15635819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9375" y="228600"/>
            <a:ext cx="10131425" cy="1456267"/>
          </a:xfrm>
        </p:spPr>
        <p:txBody>
          <a:bodyPr/>
          <a:lstStyle/>
          <a:p>
            <a:r>
              <a:rPr lang="en-US" altLang="en-US" dirty="0"/>
              <a:t>Active Galaxies</a:t>
            </a:r>
          </a:p>
        </p:txBody>
      </p:sp>
      <p:sp>
        <p:nvSpPr>
          <p:cNvPr id="110595" name="Text Box 3"/>
          <p:cNvSpPr txBox="1">
            <a:spLocks noChangeArrowheads="1"/>
          </p:cNvSpPr>
          <p:nvPr/>
        </p:nvSpPr>
        <p:spPr bwMode="auto">
          <a:xfrm>
            <a:off x="277193" y="1684867"/>
            <a:ext cx="1105186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FFFF00"/>
                </a:solidFill>
              </a:rPr>
              <a:t>Quasars</a:t>
            </a:r>
            <a:r>
              <a:rPr lang="en-US" altLang="en-US" sz="3200" dirty="0">
                <a:solidFill>
                  <a:srgbClr val="FFFF00"/>
                </a:solidFill>
              </a:rPr>
              <a:t> </a:t>
            </a:r>
            <a:r>
              <a:rPr lang="en-US" altLang="en-US" sz="3200" dirty="0"/>
              <a:t>are extremely distant objects, some as far away as 12 billion light-years, that are perhaps a hundred to even a thousand times brighter than a normal galaxy.  Quasars may be highly active galactic nuclei.</a:t>
            </a:r>
          </a:p>
          <a:p>
            <a:pPr>
              <a:spcBef>
                <a:spcPct val="50000"/>
              </a:spcBef>
            </a:pPr>
            <a:r>
              <a:rPr lang="en-US" altLang="en-US" sz="3200" dirty="0"/>
              <a:t>A </a:t>
            </a:r>
            <a:r>
              <a:rPr lang="en-US" altLang="en-US" sz="3200" b="1" u="sng" dirty="0">
                <a:solidFill>
                  <a:srgbClr val="FFFF00"/>
                </a:solidFill>
              </a:rPr>
              <a:t>blazar</a:t>
            </a:r>
            <a:r>
              <a:rPr lang="en-US" altLang="en-US" sz="3200" dirty="0">
                <a:solidFill>
                  <a:srgbClr val="FFFF00"/>
                </a:solidFill>
              </a:rPr>
              <a:t> </a:t>
            </a:r>
            <a:r>
              <a:rPr lang="en-US" altLang="en-US" sz="3200" dirty="0"/>
              <a:t>is believed to be an active galaxy that has one of its jets of hot gas pointed directly at Earth, so we are looking directly into the jet of escaping energy.</a:t>
            </a:r>
          </a:p>
          <a:p>
            <a:pPr>
              <a:spcBef>
                <a:spcPct val="50000"/>
              </a:spcBef>
            </a:pPr>
            <a:r>
              <a:rPr lang="en-US" altLang="en-US" sz="3200" b="1" u="sng" dirty="0">
                <a:solidFill>
                  <a:srgbClr val="FFFF00"/>
                </a:solidFill>
              </a:rPr>
              <a:t>Lower-luminosity</a:t>
            </a:r>
            <a:r>
              <a:rPr lang="en-US" altLang="en-US" sz="3200" dirty="0"/>
              <a:t> active galaxies are thought to be weaker versions of quasars.</a:t>
            </a:r>
          </a:p>
        </p:txBody>
      </p:sp>
    </p:spTree>
    <p:extLst>
      <p:ext uri="{BB962C8B-B14F-4D97-AF65-F5344CB8AC3E}">
        <p14:creationId xmlns:p14="http://schemas.microsoft.com/office/powerpoint/2010/main" val="30940018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34539" y="146462"/>
            <a:ext cx="10131425" cy="1456267"/>
          </a:xfrm>
        </p:spPr>
        <p:txBody>
          <a:bodyPr/>
          <a:lstStyle/>
          <a:p>
            <a:r>
              <a:rPr lang="en-US" altLang="en-US" dirty="0"/>
              <a:t>Origin of the Universe</a:t>
            </a:r>
          </a:p>
        </p:txBody>
      </p:sp>
      <p:sp>
        <p:nvSpPr>
          <p:cNvPr id="71684" name="Text Box 4"/>
          <p:cNvSpPr txBox="1">
            <a:spLocks noChangeArrowheads="1"/>
          </p:cNvSpPr>
          <p:nvPr/>
        </p:nvSpPr>
        <p:spPr bwMode="auto">
          <a:xfrm>
            <a:off x="391885" y="1602729"/>
            <a:ext cx="1112717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t>Scientists cannot say where or how the universe originated.  However, through observations and experiments they have put together a model about how the universe has developed.</a:t>
            </a:r>
          </a:p>
          <a:p>
            <a:pPr>
              <a:spcBef>
                <a:spcPct val="50000"/>
              </a:spcBef>
            </a:pPr>
            <a:r>
              <a:rPr lang="en-US" altLang="en-US" sz="3200" dirty="0"/>
              <a:t>This model is called the </a:t>
            </a:r>
            <a:r>
              <a:rPr lang="en-US" altLang="en-US" sz="3200" b="1" u="sng" dirty="0">
                <a:solidFill>
                  <a:srgbClr val="FFFF00"/>
                </a:solidFill>
              </a:rPr>
              <a:t>big bang model</a:t>
            </a:r>
            <a:r>
              <a:rPr lang="en-US" altLang="en-US" sz="3200" dirty="0"/>
              <a:t>.  The big bang model explains the history of the universe from a tiny fraction of a second after it came into being up to the present time.</a:t>
            </a:r>
          </a:p>
        </p:txBody>
      </p:sp>
      <p:sp>
        <p:nvSpPr>
          <p:cNvPr id="2" name="TextBox 1"/>
          <p:cNvSpPr txBox="1"/>
          <p:nvPr/>
        </p:nvSpPr>
        <p:spPr>
          <a:xfrm>
            <a:off x="629392" y="5225143"/>
            <a:ext cx="9607138" cy="523220"/>
          </a:xfrm>
          <a:prstGeom prst="rect">
            <a:avLst/>
          </a:prstGeom>
          <a:noFill/>
        </p:spPr>
        <p:txBody>
          <a:bodyPr wrap="square" rtlCol="0">
            <a:spAutoFit/>
          </a:bodyPr>
          <a:lstStyle/>
          <a:p>
            <a:r>
              <a:rPr lang="en-US" sz="2800" dirty="0" smtClean="0">
                <a:hlinkClick r:id="rId2"/>
              </a:rPr>
              <a:t>Astronomy Tutorial: Big Bang Model Approx. 13 min</a:t>
            </a:r>
            <a:endParaRPr lang="en-US" sz="2800" dirty="0"/>
          </a:p>
        </p:txBody>
      </p:sp>
    </p:spTree>
    <p:extLst>
      <p:ext uri="{BB962C8B-B14F-4D97-AF65-F5344CB8AC3E}">
        <p14:creationId xmlns:p14="http://schemas.microsoft.com/office/powerpoint/2010/main" val="1919788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10788" y="110836"/>
            <a:ext cx="10131425" cy="1456267"/>
          </a:xfrm>
        </p:spPr>
        <p:txBody>
          <a:bodyPr/>
          <a:lstStyle/>
          <a:p>
            <a:r>
              <a:rPr lang="en-US" altLang="en-US" dirty="0"/>
              <a:t>A Model of the Beginning</a:t>
            </a:r>
          </a:p>
        </p:txBody>
      </p:sp>
      <p:sp>
        <p:nvSpPr>
          <p:cNvPr id="73731" name="Rectangle 3"/>
          <p:cNvSpPr>
            <a:spLocks noGrp="1" noChangeArrowheads="1"/>
          </p:cNvSpPr>
          <p:nvPr>
            <p:ph type="body" idx="1"/>
          </p:nvPr>
        </p:nvSpPr>
        <p:spPr>
          <a:xfrm>
            <a:off x="427511" y="1650231"/>
            <a:ext cx="11162805" cy="4343400"/>
          </a:xfrm>
        </p:spPr>
        <p:txBody>
          <a:bodyPr anchor="t" anchorCtr="0">
            <a:normAutofit/>
          </a:bodyPr>
          <a:lstStyle/>
          <a:p>
            <a:r>
              <a:rPr lang="en-US" altLang="en-US" sz="3200" dirty="0"/>
              <a:t>According to the </a:t>
            </a:r>
            <a:r>
              <a:rPr lang="en-US" altLang="en-US" sz="3200" b="1" u="sng" dirty="0">
                <a:solidFill>
                  <a:srgbClr val="FFFF00"/>
                </a:solidFill>
              </a:rPr>
              <a:t>big bang model</a:t>
            </a:r>
            <a:r>
              <a:rPr lang="en-US" altLang="en-US" sz="3200" dirty="0"/>
              <a:t>, 10-20 billion years ago all matter existing in an incredibly hot and dense state.</a:t>
            </a:r>
          </a:p>
          <a:p>
            <a:r>
              <a:rPr lang="en-US" altLang="en-US" sz="3200" dirty="0"/>
              <a:t>Matter expanded and cooled, slowly condensing into stars and galaxies.</a:t>
            </a:r>
          </a:p>
          <a:p>
            <a:r>
              <a:rPr lang="en-US" altLang="en-US" sz="3200" dirty="0"/>
              <a:t>The first stars consisted mostly of hydrogen with a small amount of helium.</a:t>
            </a:r>
          </a:p>
          <a:p>
            <a:r>
              <a:rPr lang="en-US" altLang="en-US" sz="3200" dirty="0"/>
              <a:t>No planets orbited yet, heavier elements did not yet exist.</a:t>
            </a:r>
          </a:p>
        </p:txBody>
      </p:sp>
    </p:spTree>
    <p:extLst>
      <p:ext uri="{BB962C8B-B14F-4D97-AF65-F5344CB8AC3E}">
        <p14:creationId xmlns:p14="http://schemas.microsoft.com/office/powerpoint/2010/main" val="9116687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17666" y="217714"/>
            <a:ext cx="10131425" cy="1456267"/>
          </a:xfrm>
        </p:spPr>
        <p:txBody>
          <a:bodyPr/>
          <a:lstStyle/>
          <a:p>
            <a:r>
              <a:rPr lang="en-US" altLang="en-US" dirty="0"/>
              <a:t>A Model of the Beginning</a:t>
            </a:r>
          </a:p>
        </p:txBody>
      </p:sp>
      <p:sp>
        <p:nvSpPr>
          <p:cNvPr id="74755" name="Rectangle 3"/>
          <p:cNvSpPr>
            <a:spLocks noGrp="1" noChangeArrowheads="1"/>
          </p:cNvSpPr>
          <p:nvPr>
            <p:ph type="body" idx="1"/>
          </p:nvPr>
        </p:nvSpPr>
        <p:spPr>
          <a:xfrm>
            <a:off x="428501" y="1922607"/>
            <a:ext cx="10817432" cy="3048000"/>
          </a:xfrm>
        </p:spPr>
        <p:txBody>
          <a:bodyPr>
            <a:noAutofit/>
          </a:bodyPr>
          <a:lstStyle/>
          <a:p>
            <a:pPr>
              <a:spcBef>
                <a:spcPts val="1200"/>
              </a:spcBef>
            </a:pPr>
            <a:r>
              <a:rPr lang="en-US" altLang="en-US" sz="3200" dirty="0"/>
              <a:t>More and more stars formed, matured, and died, making more and more heavier elements.</a:t>
            </a:r>
          </a:p>
          <a:p>
            <a:pPr>
              <a:spcBef>
                <a:spcPts val="1200"/>
              </a:spcBef>
            </a:pPr>
            <a:r>
              <a:rPr lang="en-US" altLang="en-US" sz="3200" dirty="0"/>
              <a:t>Supernovas and dying red giants released the heavier elements into space.</a:t>
            </a:r>
          </a:p>
          <a:p>
            <a:pPr>
              <a:spcBef>
                <a:spcPts val="1200"/>
              </a:spcBef>
            </a:pPr>
            <a:r>
              <a:rPr lang="en-US" altLang="en-US" sz="3200" dirty="0"/>
              <a:t>Eventually our sun and its nine planets were formed from interstellar gas and dust.</a:t>
            </a:r>
          </a:p>
        </p:txBody>
      </p:sp>
    </p:spTree>
    <p:extLst>
      <p:ext uri="{BB962C8B-B14F-4D97-AF65-F5344CB8AC3E}">
        <p14:creationId xmlns:p14="http://schemas.microsoft.com/office/powerpoint/2010/main" val="20484427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a:t>
            </a:r>
            <a:endParaRPr lang="en-US" dirty="0"/>
          </a:p>
        </p:txBody>
      </p:sp>
      <p:sp>
        <p:nvSpPr>
          <p:cNvPr id="3" name="Content Placeholder 2"/>
          <p:cNvSpPr>
            <a:spLocks noGrp="1"/>
          </p:cNvSpPr>
          <p:nvPr>
            <p:ph idx="1"/>
          </p:nvPr>
        </p:nvSpPr>
        <p:spPr/>
        <p:txBody>
          <a:bodyPr anchor="t" anchorCtr="0">
            <a:normAutofit/>
          </a:bodyPr>
          <a:lstStyle/>
          <a:p>
            <a:r>
              <a:rPr lang="en-US" sz="3200" dirty="0" smtClean="0"/>
              <a:t>Write a paragraph explaining in your own words the big bang model.  </a:t>
            </a:r>
            <a:r>
              <a:rPr lang="en-US" sz="3200" dirty="0" smtClean="0">
                <a:solidFill>
                  <a:srgbClr val="FFFF00"/>
                </a:solidFill>
              </a:rPr>
              <a:t>(Required for your class notes grade).</a:t>
            </a:r>
            <a:endParaRPr lang="en-US" sz="3200" dirty="0">
              <a:solidFill>
                <a:srgbClr val="FFFF00"/>
              </a:solidFill>
            </a:endParaRPr>
          </a:p>
        </p:txBody>
      </p:sp>
    </p:spTree>
    <p:extLst>
      <p:ext uri="{BB962C8B-B14F-4D97-AF65-F5344CB8AC3E}">
        <p14:creationId xmlns:p14="http://schemas.microsoft.com/office/powerpoint/2010/main" val="3983092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40951</TotalTime>
  <Words>5906</Words>
  <Application>Microsoft Office PowerPoint</Application>
  <PresentationFormat>Custom</PresentationFormat>
  <Paragraphs>405</Paragraphs>
  <Slides>102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04" baseType="lpstr">
      <vt:lpstr>Celestial</vt:lpstr>
      <vt:lpstr>Bitmap Image</vt:lpstr>
      <vt:lpstr>Stars and Galaxies</vt:lpstr>
      <vt:lpstr>Section 28.1: A Closer Look at Light</vt:lpstr>
      <vt:lpstr>A Closer Look at Light</vt:lpstr>
      <vt:lpstr>What Is Light?</vt:lpstr>
      <vt:lpstr>What Is Light?</vt:lpstr>
      <vt:lpstr>Draw diagram of waves in packet – make note of short waves v. long waves - REQUIRED</vt:lpstr>
      <vt:lpstr>What Is Light?</vt:lpstr>
      <vt:lpstr>The Spectroscope</vt:lpstr>
      <vt:lpstr>note short color waves v. long color waves </vt:lpstr>
      <vt:lpstr>The Spectroscope</vt:lpstr>
      <vt:lpstr>Types of Visible Spectra</vt:lpstr>
      <vt:lpstr>Types of Visible Spectra</vt:lpstr>
      <vt:lpstr>Types of Visible Spectra</vt:lpstr>
      <vt:lpstr>Types of Visible Spectra</vt:lpstr>
      <vt:lpstr>Types of Visible Spectra</vt:lpstr>
      <vt:lpstr>Types of Visible Spectra</vt:lpstr>
      <vt:lpstr>The Doppler Effect</vt:lpstr>
      <vt:lpstr>The Doppler Effect</vt:lpstr>
      <vt:lpstr>The Doppler Effect</vt:lpstr>
      <vt:lpstr>Ticket out the door</vt:lpstr>
      <vt:lpstr>Section 28.1: review</vt:lpstr>
      <vt:lpstr>Section 28.2: Stars and Their Characteristics</vt:lpstr>
      <vt:lpstr>Section 28.2: Stars and Their Characteristics</vt:lpstr>
      <vt:lpstr>Stars and Their Characteristics</vt:lpstr>
      <vt:lpstr>Constellations</vt:lpstr>
      <vt:lpstr>Constellations</vt:lpstr>
      <vt:lpstr>Constellations</vt:lpstr>
      <vt:lpstr>Constellations</vt:lpstr>
      <vt:lpstr>CHECKING FOR UNDERSTANDING</vt:lpstr>
      <vt:lpstr>Constellations</vt:lpstr>
      <vt:lpstr>CHECKING FOR UNDERSTANDING</vt:lpstr>
      <vt:lpstr>Apparent Magnitude</vt:lpstr>
      <vt:lpstr>CHECKING FOR UNDERSTANDING</vt:lpstr>
      <vt:lpstr>Distances to Stars</vt:lpstr>
      <vt:lpstr>Distances to Stars</vt:lpstr>
      <vt:lpstr>Distances to Stars</vt:lpstr>
      <vt:lpstr>Distance to stars</vt:lpstr>
      <vt:lpstr>Distances to Stars</vt:lpstr>
      <vt:lpstr>Elements in Stars</vt:lpstr>
      <vt:lpstr>Mass, Size, and Temperature of Stars</vt:lpstr>
      <vt:lpstr>Mass, Size, and Temperature of Stars</vt:lpstr>
      <vt:lpstr>Temperature and Color of Stars</vt:lpstr>
      <vt:lpstr>Luminosity and Absolute Magnitude</vt:lpstr>
      <vt:lpstr>Luminosity and Absolute Magnitude</vt:lpstr>
      <vt:lpstr>Variable Stars</vt:lpstr>
      <vt:lpstr>Variable Stars</vt:lpstr>
      <vt:lpstr>Variable Stars</vt:lpstr>
      <vt:lpstr>Variable Stars</vt:lpstr>
      <vt:lpstr>Telescopes</vt:lpstr>
      <vt:lpstr>Telescopes</vt:lpstr>
      <vt:lpstr>Telescopes</vt:lpstr>
      <vt:lpstr>Telescopes</vt:lpstr>
      <vt:lpstr>Telescopes</vt:lpstr>
      <vt:lpstr>Telescopes</vt:lpstr>
      <vt:lpstr>Telescopes</vt:lpstr>
      <vt:lpstr>Ticket out the door</vt:lpstr>
      <vt:lpstr>Section 28.2: review</vt:lpstr>
      <vt:lpstr>Section 28.3: Life Cycles of Stars</vt:lpstr>
      <vt:lpstr>Section 28.3: Life Cycles of Stars</vt:lpstr>
      <vt:lpstr>Life Cycles of Stars</vt:lpstr>
      <vt:lpstr>The Hertzsprung-Russell Diagram</vt:lpstr>
      <vt:lpstr>The Hertzsprung-Russell Diagram</vt:lpstr>
      <vt:lpstr>The Hertzsprung-Russell Diagram</vt:lpstr>
      <vt:lpstr>The Hertzsprung-Russell Diagram</vt:lpstr>
      <vt:lpstr>The Hertzsprung-Russell Diagram</vt:lpstr>
      <vt:lpstr>White Dwarfs</vt:lpstr>
      <vt:lpstr>Birth of a Star</vt:lpstr>
      <vt:lpstr>Birth of a Star</vt:lpstr>
      <vt:lpstr>Birth of a Star</vt:lpstr>
      <vt:lpstr>CHECKING FOR UNDERSTANDING</vt:lpstr>
      <vt:lpstr>Death of a Star Like the Sun</vt:lpstr>
      <vt:lpstr>Death of a Star Like the Sun</vt:lpstr>
      <vt:lpstr>Death of a Star Like the Sun</vt:lpstr>
      <vt:lpstr>Death of a Star Like the Sun v. massive star</vt:lpstr>
      <vt:lpstr>Death of a Massive Star</vt:lpstr>
      <vt:lpstr>Death of a Massive Star</vt:lpstr>
      <vt:lpstr>Remnants of Massive Stars</vt:lpstr>
      <vt:lpstr>Remnants of Massive Stars</vt:lpstr>
      <vt:lpstr>Remnants of Massive Stars</vt:lpstr>
      <vt:lpstr>Remnants of Massive Stars</vt:lpstr>
      <vt:lpstr>Death of an average star v. Massive Star</vt:lpstr>
      <vt:lpstr>CHECKING FOR UNDERSTANDING</vt:lpstr>
      <vt:lpstr>Ticket out the door</vt:lpstr>
      <vt:lpstr>Section 28.3: REVIEW</vt:lpstr>
      <vt:lpstr>Section 28.4: Galaxies and the Universe</vt:lpstr>
      <vt:lpstr>Galaxies and the Universe</vt:lpstr>
      <vt:lpstr>What are Galaxies?</vt:lpstr>
      <vt:lpstr>What are Galaxies?</vt:lpstr>
      <vt:lpstr>What are Galaxies?</vt:lpstr>
      <vt:lpstr>What are Galaxies?</vt:lpstr>
      <vt:lpstr>Types of Galaxies</vt:lpstr>
      <vt:lpstr>Types of Galaxies</vt:lpstr>
      <vt:lpstr>Types of Galaxies</vt:lpstr>
      <vt:lpstr>Active Galaxies</vt:lpstr>
      <vt:lpstr>Active Galaxies</vt:lpstr>
      <vt:lpstr>Origin of the Universe</vt:lpstr>
      <vt:lpstr>A Model of the Beginning</vt:lpstr>
      <vt:lpstr>A Model of the Beginning</vt:lpstr>
      <vt:lpstr>Checking for understanding</vt:lpstr>
      <vt:lpstr>Evidence for the Big Bang Model</vt:lpstr>
      <vt:lpstr>Ticket out the door: 28.4</vt:lpstr>
      <vt:lpstr>Section 28.4: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Moon</dc:title>
  <dc:creator>Lynn Munoz</dc:creator>
  <cp:lastModifiedBy>Lynn Munoz</cp:lastModifiedBy>
  <cp:revision>98</cp:revision>
  <cp:lastPrinted>2016-01-24T22:53:34Z</cp:lastPrinted>
  <dcterms:created xsi:type="dcterms:W3CDTF">2015-11-24T03:23:57Z</dcterms:created>
  <dcterms:modified xsi:type="dcterms:W3CDTF">2016-02-25T22:44:31Z</dcterms:modified>
</cp:coreProperties>
</file>