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8"/>
  </p:notesMasterIdLst>
  <p:handoutMasterIdLst>
    <p:handoutMasterId r:id="rId59"/>
  </p:handoutMasterIdLst>
  <p:sldIdLst>
    <p:sldId id="256" r:id="rId2"/>
    <p:sldId id="257" r:id="rId3"/>
    <p:sldId id="258" r:id="rId4"/>
    <p:sldId id="287" r:id="rId5"/>
    <p:sldId id="288" r:id="rId6"/>
    <p:sldId id="289" r:id="rId7"/>
    <p:sldId id="290" r:id="rId8"/>
    <p:sldId id="282" r:id="rId9"/>
    <p:sldId id="260" r:id="rId10"/>
    <p:sldId id="291" r:id="rId11"/>
    <p:sldId id="261" r:id="rId12"/>
    <p:sldId id="281" r:id="rId13"/>
    <p:sldId id="292" r:id="rId14"/>
    <p:sldId id="293" r:id="rId15"/>
    <p:sldId id="294" r:id="rId16"/>
    <p:sldId id="295" r:id="rId17"/>
    <p:sldId id="262" r:id="rId18"/>
    <p:sldId id="296" r:id="rId19"/>
    <p:sldId id="263" r:id="rId20"/>
    <p:sldId id="297" r:id="rId21"/>
    <p:sldId id="298" r:id="rId22"/>
    <p:sldId id="299" r:id="rId23"/>
    <p:sldId id="283" r:id="rId24"/>
    <p:sldId id="264" r:id="rId25"/>
    <p:sldId id="265" r:id="rId26"/>
    <p:sldId id="266" r:id="rId27"/>
    <p:sldId id="302" r:id="rId28"/>
    <p:sldId id="267" r:id="rId29"/>
    <p:sldId id="301" r:id="rId30"/>
    <p:sldId id="303" r:id="rId31"/>
    <p:sldId id="304" r:id="rId32"/>
    <p:sldId id="305" r:id="rId33"/>
    <p:sldId id="306" r:id="rId34"/>
    <p:sldId id="307" r:id="rId35"/>
    <p:sldId id="308" r:id="rId36"/>
    <p:sldId id="309" r:id="rId37"/>
    <p:sldId id="270" r:id="rId38"/>
    <p:sldId id="271" r:id="rId39"/>
    <p:sldId id="272" r:id="rId40"/>
    <p:sldId id="310" r:id="rId41"/>
    <p:sldId id="311" r:id="rId42"/>
    <p:sldId id="312" r:id="rId43"/>
    <p:sldId id="313" r:id="rId44"/>
    <p:sldId id="314" r:id="rId45"/>
    <p:sldId id="315" r:id="rId46"/>
    <p:sldId id="316" r:id="rId47"/>
    <p:sldId id="275" r:id="rId48"/>
    <p:sldId id="317" r:id="rId49"/>
    <p:sldId id="318" r:id="rId50"/>
    <p:sldId id="319" r:id="rId51"/>
    <p:sldId id="320" r:id="rId52"/>
    <p:sldId id="321" r:id="rId53"/>
    <p:sldId id="276" r:id="rId54"/>
    <p:sldId id="286" r:id="rId55"/>
    <p:sldId id="279" r:id="rId56"/>
    <p:sldId id="323" r:id="rId57"/>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75" d="100"/>
          <a:sy n="75" d="100"/>
        </p:scale>
        <p:origin x="-108" y="-7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69924"/>
          </a:xfrm>
          <a:prstGeom prst="rect">
            <a:avLst/>
          </a:prstGeom>
        </p:spPr>
        <p:txBody>
          <a:bodyPr vert="horz" lIns="92528" tIns="46264" rIns="92528" bIns="46264" rtlCol="0"/>
          <a:lstStyle>
            <a:lvl1pPr algn="l">
              <a:defRPr sz="1200"/>
            </a:lvl1pPr>
          </a:lstStyle>
          <a:p>
            <a:endParaRPr lang="en-US"/>
          </a:p>
        </p:txBody>
      </p:sp>
      <p:sp>
        <p:nvSpPr>
          <p:cNvPr id="3" name="Date Placeholder 2"/>
          <p:cNvSpPr>
            <a:spLocks noGrp="1"/>
          </p:cNvSpPr>
          <p:nvPr>
            <p:ph type="dt" sz="quarter" idx="1"/>
          </p:nvPr>
        </p:nvSpPr>
        <p:spPr>
          <a:xfrm>
            <a:off x="4008100" y="0"/>
            <a:ext cx="3067374" cy="469924"/>
          </a:xfrm>
          <a:prstGeom prst="rect">
            <a:avLst/>
          </a:prstGeom>
        </p:spPr>
        <p:txBody>
          <a:bodyPr vert="horz" lIns="92528" tIns="46264" rIns="92528" bIns="46264" rtlCol="0"/>
          <a:lstStyle>
            <a:lvl1pPr algn="r">
              <a:defRPr sz="1200"/>
            </a:lvl1pPr>
          </a:lstStyle>
          <a:p>
            <a:fld id="{7A190FB9-1C5C-41DD-8C3C-16BE44F90A11}" type="datetimeFigureOut">
              <a:rPr lang="en-US" smtClean="0"/>
              <a:t>1/21/2016</a:t>
            </a:fld>
            <a:endParaRPr lang="en-US"/>
          </a:p>
        </p:txBody>
      </p:sp>
      <p:sp>
        <p:nvSpPr>
          <p:cNvPr id="4" name="Footer Placeholder 3"/>
          <p:cNvSpPr>
            <a:spLocks noGrp="1"/>
          </p:cNvSpPr>
          <p:nvPr>
            <p:ph type="ftr" sz="quarter" idx="2"/>
          </p:nvPr>
        </p:nvSpPr>
        <p:spPr>
          <a:xfrm>
            <a:off x="0" y="8893151"/>
            <a:ext cx="3067374" cy="469924"/>
          </a:xfrm>
          <a:prstGeom prst="rect">
            <a:avLst/>
          </a:prstGeom>
        </p:spPr>
        <p:txBody>
          <a:bodyPr vert="horz" lIns="92528" tIns="46264" rIns="92528" bIns="46264" rtlCol="0" anchor="b"/>
          <a:lstStyle>
            <a:lvl1pPr algn="l">
              <a:defRPr sz="1200"/>
            </a:lvl1pPr>
          </a:lstStyle>
          <a:p>
            <a:endParaRPr lang="en-US"/>
          </a:p>
        </p:txBody>
      </p:sp>
      <p:sp>
        <p:nvSpPr>
          <p:cNvPr id="5" name="Slide Number Placeholder 4"/>
          <p:cNvSpPr>
            <a:spLocks noGrp="1"/>
          </p:cNvSpPr>
          <p:nvPr>
            <p:ph type="sldNum" sz="quarter" idx="3"/>
          </p:nvPr>
        </p:nvSpPr>
        <p:spPr>
          <a:xfrm>
            <a:off x="4008100" y="8893151"/>
            <a:ext cx="3067374" cy="469924"/>
          </a:xfrm>
          <a:prstGeom prst="rect">
            <a:avLst/>
          </a:prstGeom>
        </p:spPr>
        <p:txBody>
          <a:bodyPr vert="horz" lIns="92528" tIns="46264" rIns="92528" bIns="46264" rtlCol="0" anchor="b"/>
          <a:lstStyle>
            <a:lvl1pPr algn="r">
              <a:defRPr sz="1200"/>
            </a:lvl1pPr>
          </a:lstStyle>
          <a:p>
            <a:fld id="{E9695BF7-13C5-4864-A006-1DB66B904A89}" type="slidenum">
              <a:rPr lang="en-US" smtClean="0"/>
              <a:t>‹#›</a:t>
            </a:fld>
            <a:endParaRPr lang="en-US"/>
          </a:p>
        </p:txBody>
      </p:sp>
    </p:spTree>
    <p:extLst>
      <p:ext uri="{BB962C8B-B14F-4D97-AF65-F5344CB8AC3E}">
        <p14:creationId xmlns:p14="http://schemas.microsoft.com/office/powerpoint/2010/main" val="1632383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DBF0147F-765B-4252-834F-0CD64F3613CD}" type="datetimeFigureOut">
              <a:rPr lang="en-US" smtClean="0"/>
              <a:t>1/21/2016</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F87C34B5-E76C-438A-A060-6CDFE1156CCA}" type="slidenum">
              <a:rPr lang="en-US" smtClean="0"/>
              <a:t>‹#›</a:t>
            </a:fld>
            <a:endParaRPr lang="en-US"/>
          </a:p>
        </p:txBody>
      </p:sp>
    </p:spTree>
    <p:extLst>
      <p:ext uri="{BB962C8B-B14F-4D97-AF65-F5344CB8AC3E}">
        <p14:creationId xmlns:p14="http://schemas.microsoft.com/office/powerpoint/2010/main" val="2361825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014658-9FB8-4895-9240-AE26AAF3C213}" type="slidenum">
              <a:rPr lang="en-US" altLang="en-US"/>
              <a:pPr/>
              <a:t>10</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altLang="en-US"/>
              <a:t>Remember that an object at sea level will weigh more than the same object located on top of Mount Everest.</a:t>
            </a:r>
          </a:p>
        </p:txBody>
      </p:sp>
    </p:spTree>
    <p:extLst>
      <p:ext uri="{BB962C8B-B14F-4D97-AF65-F5344CB8AC3E}">
        <p14:creationId xmlns:p14="http://schemas.microsoft.com/office/powerpoint/2010/main" val="2386108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dirty="0"/>
              <a:t>1/21/2016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1/21/2016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1/21/2016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1/21/2016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1/21/2016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WwiiOjyfvA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yEYy_nVC4L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alphabetilately.com/Risfor/rpo-cover-time-zones.JPG" TargetMode="Externa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hyperlink" Target="https://www.youtube.com/watch?v=q4_-R1vnJyw" TargetMode="External"/><Relationship Id="rId2" Type="http://schemas.openxmlformats.org/officeDocument/2006/relationships/hyperlink" Target="https://www.youtube.com/watch?v=WLRA87TKXLM" TargetMode="Externa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hyperlink" Target="https://www.youtube.com/watch?v=3eFqZWX8nTo"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windows.ucar.edu/tour/link=/the_universe/uts/seasons_orbit_jpg.html&amp;edu=high" TargetMode="Externa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www.windows.ucar.edu/tour/link=/the_universe/uts/summer_gif.html&amp;edu=high"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PL3YNQK960Y" TargetMode="Externa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www.windows.ucar.edu/tour/link=/the_universe/uts/winter_gif.html&amp;edu=high" TargetMode="Externa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www.windows.ucar.edu/tour/link=/the_universe/uts/equinox_gif.html&amp;edu=high" TargetMode="Externa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PL3YNQK960Y" TargetMode="External"/><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smtClean="0"/>
              <a:t>Earth’s Structure &amp; Motion</a:t>
            </a:r>
            <a:endParaRPr lang="en-US" sz="7200" dirty="0"/>
          </a:p>
        </p:txBody>
      </p:sp>
    </p:spTree>
    <p:extLst>
      <p:ext uri="{BB962C8B-B14F-4D97-AF65-F5344CB8AC3E}">
        <p14:creationId xmlns:p14="http://schemas.microsoft.com/office/powerpoint/2010/main" val="2087591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73629" y="664029"/>
            <a:ext cx="7772400" cy="990600"/>
          </a:xfrm>
        </p:spPr>
        <p:txBody>
          <a:bodyPr/>
          <a:lstStyle/>
          <a:p>
            <a:r>
              <a:rPr lang="en-US" altLang="en-US" dirty="0"/>
              <a:t>Earth’s Size and Shape</a:t>
            </a:r>
          </a:p>
        </p:txBody>
      </p:sp>
      <p:sp>
        <p:nvSpPr>
          <p:cNvPr id="8195" name="Text Box 3"/>
          <p:cNvSpPr txBox="1">
            <a:spLocks noChangeArrowheads="1"/>
          </p:cNvSpPr>
          <p:nvPr/>
        </p:nvSpPr>
        <p:spPr bwMode="auto">
          <a:xfrm>
            <a:off x="1077685" y="1828800"/>
            <a:ext cx="10221686"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a:t>How did we learn that the Earth was not a perfect sphere</a:t>
            </a:r>
            <a:r>
              <a:rPr lang="en-US" altLang="en-US" sz="2800" dirty="0"/>
              <a:t>?</a:t>
            </a:r>
          </a:p>
          <a:p>
            <a:pPr>
              <a:spcBef>
                <a:spcPct val="50000"/>
              </a:spcBef>
            </a:pPr>
            <a:r>
              <a:rPr lang="en-US" altLang="en-US" sz="2800" dirty="0"/>
              <a:t>Scientists measured the </a:t>
            </a:r>
            <a:r>
              <a:rPr lang="en-US" altLang="en-US" sz="2800" b="1" u="sng" dirty="0">
                <a:solidFill>
                  <a:srgbClr val="0070C0"/>
                </a:solidFill>
              </a:rPr>
              <a:t>weight</a:t>
            </a:r>
            <a:r>
              <a:rPr lang="en-US" altLang="en-US" sz="2800" dirty="0">
                <a:solidFill>
                  <a:srgbClr val="0070C0"/>
                </a:solidFill>
              </a:rPr>
              <a:t> </a:t>
            </a:r>
            <a:r>
              <a:rPr lang="en-US" altLang="en-US" sz="2800" dirty="0"/>
              <a:t>of an object in several places on Earth’s surface, and the </a:t>
            </a:r>
            <a:r>
              <a:rPr lang="en-US" altLang="en-US" sz="2800" b="1" u="sng" dirty="0">
                <a:solidFill>
                  <a:srgbClr val="0070C0"/>
                </a:solidFill>
              </a:rPr>
              <a:t>weight</a:t>
            </a:r>
            <a:r>
              <a:rPr lang="en-US" altLang="en-US" sz="2800" dirty="0"/>
              <a:t> was </a:t>
            </a:r>
            <a:r>
              <a:rPr lang="en-US" altLang="en-US" sz="2800" b="1" u="sng" dirty="0">
                <a:solidFill>
                  <a:srgbClr val="0070C0"/>
                </a:solidFill>
              </a:rPr>
              <a:t>not</a:t>
            </a:r>
            <a:r>
              <a:rPr lang="en-US" altLang="en-US" sz="2800" dirty="0"/>
              <a:t> the same.</a:t>
            </a:r>
          </a:p>
          <a:p>
            <a:pPr>
              <a:spcBef>
                <a:spcPct val="50000"/>
              </a:spcBef>
            </a:pPr>
            <a:r>
              <a:rPr lang="en-US" altLang="en-US" sz="2800" dirty="0"/>
              <a:t>The </a:t>
            </a:r>
            <a:r>
              <a:rPr lang="en-US" altLang="en-US" sz="2800" b="1" u="sng" dirty="0">
                <a:solidFill>
                  <a:srgbClr val="0070C0"/>
                </a:solidFill>
              </a:rPr>
              <a:t>farther</a:t>
            </a:r>
            <a:r>
              <a:rPr lang="en-US" altLang="en-US" sz="2800" dirty="0"/>
              <a:t> an object is located from the </a:t>
            </a:r>
            <a:r>
              <a:rPr lang="en-US" altLang="en-US" sz="2800" b="1" u="sng" dirty="0">
                <a:solidFill>
                  <a:srgbClr val="0070C0"/>
                </a:solidFill>
              </a:rPr>
              <a:t>center</a:t>
            </a:r>
            <a:r>
              <a:rPr lang="en-US" altLang="en-US" sz="2800" dirty="0"/>
              <a:t> of the Earth, the </a:t>
            </a:r>
            <a:r>
              <a:rPr lang="en-US" altLang="en-US" sz="2800" b="1" u="sng" dirty="0">
                <a:solidFill>
                  <a:srgbClr val="0070C0"/>
                </a:solidFill>
              </a:rPr>
              <a:t>lighter</a:t>
            </a:r>
            <a:r>
              <a:rPr lang="en-US" altLang="en-US" sz="2800" dirty="0"/>
              <a:t> it is.  The </a:t>
            </a:r>
            <a:r>
              <a:rPr lang="en-US" altLang="en-US" sz="2800" b="1" u="sng" dirty="0">
                <a:solidFill>
                  <a:srgbClr val="0070C0"/>
                </a:solidFill>
              </a:rPr>
              <a:t>closer</a:t>
            </a:r>
            <a:r>
              <a:rPr lang="en-US" altLang="en-US" sz="2800" dirty="0"/>
              <a:t> an object is located to the </a:t>
            </a:r>
            <a:r>
              <a:rPr lang="en-US" altLang="en-US" sz="2800" b="1" u="sng" dirty="0">
                <a:solidFill>
                  <a:srgbClr val="0070C0"/>
                </a:solidFill>
              </a:rPr>
              <a:t>center</a:t>
            </a:r>
            <a:r>
              <a:rPr lang="en-US" altLang="en-US" sz="2800" dirty="0"/>
              <a:t> of the Earth, the </a:t>
            </a:r>
            <a:r>
              <a:rPr lang="en-US" altLang="en-US" sz="2800" b="1" u="sng" dirty="0">
                <a:solidFill>
                  <a:srgbClr val="0070C0"/>
                </a:solidFill>
              </a:rPr>
              <a:t>heavier</a:t>
            </a:r>
            <a:r>
              <a:rPr lang="en-US" altLang="en-US" sz="2800" dirty="0"/>
              <a:t> it is.</a:t>
            </a:r>
          </a:p>
          <a:p>
            <a:pPr>
              <a:spcBef>
                <a:spcPct val="50000"/>
              </a:spcBef>
            </a:pPr>
            <a:r>
              <a:rPr lang="en-US" altLang="en-US" sz="2800" dirty="0"/>
              <a:t>It turns out that an object will </a:t>
            </a:r>
            <a:r>
              <a:rPr lang="en-US" altLang="en-US" sz="2800" b="1" u="sng" dirty="0">
                <a:solidFill>
                  <a:srgbClr val="0070C0"/>
                </a:solidFill>
              </a:rPr>
              <a:t>weigh more </a:t>
            </a:r>
            <a:r>
              <a:rPr lang="en-US" altLang="en-US" sz="2800" dirty="0"/>
              <a:t>at the </a:t>
            </a:r>
            <a:r>
              <a:rPr lang="en-US" altLang="en-US" sz="2800" b="1" u="sng" dirty="0">
                <a:solidFill>
                  <a:srgbClr val="0070C0"/>
                </a:solidFill>
              </a:rPr>
              <a:t>North and South </a:t>
            </a:r>
            <a:r>
              <a:rPr lang="en-US" altLang="en-US" sz="2800" dirty="0"/>
              <a:t>Pole than it will at the Equator.</a:t>
            </a:r>
          </a:p>
        </p:txBody>
      </p:sp>
    </p:spTree>
    <p:extLst>
      <p:ext uri="{BB962C8B-B14F-4D97-AF65-F5344CB8AC3E}">
        <p14:creationId xmlns:p14="http://schemas.microsoft.com/office/powerpoint/2010/main" val="3789102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Interior</a:t>
            </a:r>
            <a:endParaRPr lang="en-US" dirty="0"/>
          </a:p>
        </p:txBody>
      </p:sp>
      <p:sp>
        <p:nvSpPr>
          <p:cNvPr id="3" name="Content Placeholder 2"/>
          <p:cNvSpPr>
            <a:spLocks noGrp="1"/>
          </p:cNvSpPr>
          <p:nvPr>
            <p:ph idx="1"/>
          </p:nvPr>
        </p:nvSpPr>
        <p:spPr>
          <a:xfrm>
            <a:off x="1097280" y="1845734"/>
            <a:ext cx="5510349" cy="4023360"/>
          </a:xfrm>
        </p:spPr>
        <p:txBody>
          <a:bodyPr>
            <a:noAutofit/>
          </a:bodyPr>
          <a:lstStyle/>
          <a:p>
            <a:r>
              <a:rPr lang="en-US" sz="2400" dirty="0" smtClean="0">
                <a:hlinkClick r:id="rId2"/>
              </a:rPr>
              <a:t>Earth's interior</a:t>
            </a:r>
            <a:endParaRPr lang="en-US" sz="2400" dirty="0" smtClean="0"/>
          </a:p>
          <a:p>
            <a:r>
              <a:rPr lang="en-US" sz="2400" dirty="0" smtClean="0"/>
              <a:t>At earth’s center is an </a:t>
            </a:r>
            <a:r>
              <a:rPr lang="en-US" sz="2400" b="1" u="sng" dirty="0" smtClean="0">
                <a:solidFill>
                  <a:srgbClr val="0070C0"/>
                </a:solidFill>
              </a:rPr>
              <a:t>inner</a:t>
            </a:r>
            <a:r>
              <a:rPr lang="en-US" sz="2400" dirty="0" smtClean="0"/>
              <a:t> core composed of </a:t>
            </a:r>
            <a:r>
              <a:rPr lang="en-US" sz="2400" b="1" u="sng" dirty="0" smtClean="0">
                <a:solidFill>
                  <a:srgbClr val="0070C0"/>
                </a:solidFill>
              </a:rPr>
              <a:t>iron</a:t>
            </a:r>
            <a:r>
              <a:rPr lang="en-US" sz="2400" dirty="0" smtClean="0"/>
              <a:t> and </a:t>
            </a:r>
            <a:r>
              <a:rPr lang="en-US" sz="2400" b="1" u="sng" dirty="0" smtClean="0">
                <a:solidFill>
                  <a:srgbClr val="0070C0"/>
                </a:solidFill>
              </a:rPr>
              <a:t>nickel</a:t>
            </a:r>
            <a:r>
              <a:rPr lang="en-US" sz="2400" dirty="0" smtClean="0"/>
              <a:t>.</a:t>
            </a:r>
          </a:p>
          <a:p>
            <a:r>
              <a:rPr lang="en-US" sz="2400" dirty="0" smtClean="0"/>
              <a:t>Surrounding the inner core is an outer core composed of iron and nickel in a </a:t>
            </a:r>
            <a:r>
              <a:rPr lang="en-US" sz="2400" b="1" u="sng" dirty="0" smtClean="0">
                <a:solidFill>
                  <a:srgbClr val="0070C0"/>
                </a:solidFill>
              </a:rPr>
              <a:t>liquid state</a:t>
            </a:r>
            <a:r>
              <a:rPr lang="en-US" sz="2400" dirty="0" smtClean="0"/>
              <a:t>.</a:t>
            </a:r>
          </a:p>
          <a:p>
            <a:r>
              <a:rPr lang="en-US" sz="2400" dirty="0" smtClean="0"/>
              <a:t>Around the core is the thickest of Earth’s layers the </a:t>
            </a:r>
            <a:r>
              <a:rPr lang="en-US" sz="2400" b="1" u="sng" dirty="0" smtClean="0">
                <a:solidFill>
                  <a:srgbClr val="0070C0"/>
                </a:solidFill>
              </a:rPr>
              <a:t>mantle</a:t>
            </a:r>
            <a:r>
              <a:rPr lang="en-US" sz="2400" dirty="0" smtClean="0"/>
              <a:t>.</a:t>
            </a:r>
          </a:p>
          <a:p>
            <a:r>
              <a:rPr lang="en-US" sz="2400" dirty="0" smtClean="0"/>
              <a:t>Surrounding the </a:t>
            </a:r>
            <a:r>
              <a:rPr lang="en-US" sz="2400" dirty="0"/>
              <a:t>mantle</a:t>
            </a:r>
            <a:r>
              <a:rPr lang="en-US" sz="2400" dirty="0" smtClean="0"/>
              <a:t> is the </a:t>
            </a:r>
            <a:r>
              <a:rPr lang="en-US" sz="2400" b="1" u="sng" dirty="0" smtClean="0">
                <a:solidFill>
                  <a:srgbClr val="0070C0"/>
                </a:solidFill>
              </a:rPr>
              <a:t>crust</a:t>
            </a:r>
            <a:r>
              <a:rPr lang="en-US" sz="2400" dirty="0" smtClean="0"/>
              <a:t>, a thin, rigid layer of </a:t>
            </a:r>
            <a:r>
              <a:rPr lang="en-US" sz="2400" b="1" u="sng" dirty="0" smtClean="0">
                <a:solidFill>
                  <a:srgbClr val="0070C0"/>
                </a:solidFill>
              </a:rPr>
              <a:t>lighter</a:t>
            </a:r>
            <a:r>
              <a:rPr lang="en-US" sz="2400" dirty="0" smtClean="0"/>
              <a:t> rocks that includes Earth’s surface</a:t>
            </a:r>
            <a:endParaRPr lang="en-US" sz="2400" dirty="0"/>
          </a:p>
        </p:txBody>
      </p:sp>
      <p:pic>
        <p:nvPicPr>
          <p:cNvPr id="1026" name="Picture 2" descr="http://faculty.ung.edu/jjones/astr1010home/interiorearth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7629" y="756557"/>
            <a:ext cx="54864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679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interior </a:t>
            </a:r>
            <a:endParaRPr lang="en-US" dirty="0"/>
          </a:p>
        </p:txBody>
      </p:sp>
      <p:sp>
        <p:nvSpPr>
          <p:cNvPr id="3" name="Content Placeholder 2"/>
          <p:cNvSpPr>
            <a:spLocks noGrp="1"/>
          </p:cNvSpPr>
          <p:nvPr>
            <p:ph idx="1"/>
          </p:nvPr>
        </p:nvSpPr>
        <p:spPr>
          <a:xfrm>
            <a:off x="977537" y="1737360"/>
            <a:ext cx="3833949" cy="4023360"/>
          </a:xfrm>
        </p:spPr>
        <p:txBody>
          <a:bodyPr>
            <a:normAutofit/>
          </a:bodyPr>
          <a:lstStyle/>
          <a:p>
            <a:r>
              <a:rPr lang="en-US" sz="2400" dirty="0" smtClean="0"/>
              <a:t>Earth’s near surface layers are classified by the </a:t>
            </a:r>
            <a:r>
              <a:rPr lang="en-US" sz="2400" b="1" u="sng" dirty="0" smtClean="0">
                <a:solidFill>
                  <a:srgbClr val="0070C0"/>
                </a:solidFill>
              </a:rPr>
              <a:t>material properties</a:t>
            </a:r>
            <a:r>
              <a:rPr lang="en-US" sz="2400" dirty="0" smtClean="0"/>
              <a:t>.  The crust and the uppermost portion of the mantle make up the </a:t>
            </a:r>
            <a:r>
              <a:rPr lang="en-US" sz="2400" b="1" u="sng" dirty="0" smtClean="0">
                <a:solidFill>
                  <a:srgbClr val="0070C0"/>
                </a:solidFill>
              </a:rPr>
              <a:t>lithosphere</a:t>
            </a:r>
            <a:r>
              <a:rPr lang="en-US" sz="2400" dirty="0" smtClean="0"/>
              <a:t>.</a:t>
            </a:r>
          </a:p>
          <a:p>
            <a:r>
              <a:rPr lang="en-US" sz="2400" dirty="0" smtClean="0"/>
              <a:t>The more rigid material of the lithosphere floats upon a thin, </a:t>
            </a:r>
            <a:r>
              <a:rPr lang="en-US" sz="2400" dirty="0" err="1" smtClean="0"/>
              <a:t>slushlike</a:t>
            </a:r>
            <a:r>
              <a:rPr lang="en-US" sz="2400" dirty="0" smtClean="0"/>
              <a:t> layer of the mantle called the </a:t>
            </a:r>
            <a:r>
              <a:rPr lang="en-US" sz="2400" b="1" u="sng" dirty="0" smtClean="0">
                <a:solidFill>
                  <a:srgbClr val="0070C0"/>
                </a:solidFill>
              </a:rPr>
              <a:t>asthenosphere</a:t>
            </a:r>
            <a:r>
              <a:rPr lang="en-US" sz="2400" dirty="0" smtClean="0"/>
              <a:t>.</a:t>
            </a:r>
            <a:endParaRPr lang="en-US" sz="2400" dirty="0"/>
          </a:p>
        </p:txBody>
      </p:sp>
      <p:pic>
        <p:nvPicPr>
          <p:cNvPr id="2050" name="Picture 2" descr="https://cimss.ssec.wisc.edu/sage/geology/lesson1/images/concepts_fig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7576" y="533401"/>
            <a:ext cx="7014424" cy="5082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3390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32113" y="794655"/>
            <a:ext cx="7772400" cy="914400"/>
          </a:xfrm>
        </p:spPr>
        <p:txBody>
          <a:bodyPr/>
          <a:lstStyle/>
          <a:p>
            <a:r>
              <a:rPr lang="en-US" altLang="en-US"/>
              <a:t>Crust</a:t>
            </a:r>
          </a:p>
        </p:txBody>
      </p:sp>
      <p:sp>
        <p:nvSpPr>
          <p:cNvPr id="14339" name="Rectangle 3"/>
          <p:cNvSpPr>
            <a:spLocks noGrp="1" noChangeArrowheads="1"/>
          </p:cNvSpPr>
          <p:nvPr>
            <p:ph type="body" idx="1"/>
          </p:nvPr>
        </p:nvSpPr>
        <p:spPr>
          <a:xfrm>
            <a:off x="1132113" y="1861456"/>
            <a:ext cx="10101943" cy="3701143"/>
          </a:xfrm>
        </p:spPr>
        <p:txBody>
          <a:bodyPr/>
          <a:lstStyle/>
          <a:p>
            <a:r>
              <a:rPr lang="en-US" altLang="en-US" sz="2800" b="1" u="sng" dirty="0">
                <a:solidFill>
                  <a:srgbClr val="0070C0"/>
                </a:solidFill>
              </a:rPr>
              <a:t>Solid</a:t>
            </a:r>
          </a:p>
          <a:p>
            <a:r>
              <a:rPr lang="en-US" altLang="en-US" sz="2800" dirty="0"/>
              <a:t>A </a:t>
            </a:r>
            <a:r>
              <a:rPr lang="en-US" altLang="en-US" sz="2800" b="1" u="sng" dirty="0">
                <a:solidFill>
                  <a:srgbClr val="0070C0"/>
                </a:solidFill>
              </a:rPr>
              <a:t>thin</a:t>
            </a:r>
            <a:r>
              <a:rPr lang="en-US" altLang="en-US" sz="2800" dirty="0"/>
              <a:t>, </a:t>
            </a:r>
            <a:r>
              <a:rPr lang="en-US" altLang="en-US" sz="2800" b="1" u="sng" dirty="0">
                <a:solidFill>
                  <a:srgbClr val="0070C0"/>
                </a:solidFill>
              </a:rPr>
              <a:t>rigid</a:t>
            </a:r>
            <a:r>
              <a:rPr lang="en-US" altLang="en-US" sz="2800" dirty="0"/>
              <a:t> layer of lighter rocks</a:t>
            </a:r>
          </a:p>
          <a:p>
            <a:r>
              <a:rPr lang="en-US" altLang="en-US" sz="2800" dirty="0"/>
              <a:t>Extends to a depth of 65 km</a:t>
            </a:r>
          </a:p>
          <a:p>
            <a:r>
              <a:rPr lang="en-US" altLang="en-US" sz="2800" dirty="0"/>
              <a:t>Temperature is </a:t>
            </a:r>
            <a:r>
              <a:rPr lang="en-US" altLang="en-US" sz="2800" b="1" u="sng" dirty="0">
                <a:solidFill>
                  <a:srgbClr val="0070C0"/>
                </a:solidFill>
              </a:rPr>
              <a:t>less than </a:t>
            </a:r>
            <a:r>
              <a:rPr lang="en-US" altLang="en-US" sz="2800" dirty="0"/>
              <a:t>1000 K, however it increases by 10-30 K for every kilometer of depth</a:t>
            </a:r>
          </a:p>
          <a:p>
            <a:r>
              <a:rPr lang="en-US" altLang="en-US" sz="2800" dirty="0"/>
              <a:t>The part of the geosphere that humans have </a:t>
            </a:r>
            <a:r>
              <a:rPr lang="en-US" altLang="en-US" sz="2800" b="1" u="sng" dirty="0">
                <a:solidFill>
                  <a:srgbClr val="0070C0"/>
                </a:solidFill>
              </a:rPr>
              <a:t>direct</a:t>
            </a:r>
            <a:r>
              <a:rPr lang="en-US" altLang="en-US" sz="2800" dirty="0"/>
              <a:t> contact with, and the only place where life has been found</a:t>
            </a:r>
          </a:p>
        </p:txBody>
      </p:sp>
      <p:sp>
        <p:nvSpPr>
          <p:cNvPr id="14340" name="Text Box 4"/>
          <p:cNvSpPr txBox="1">
            <a:spLocks noChangeArrowheads="1"/>
          </p:cNvSpPr>
          <p:nvPr/>
        </p:nvSpPr>
        <p:spPr bwMode="auto">
          <a:xfrm>
            <a:off x="2209800" y="5867401"/>
            <a:ext cx="792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t>Note K = Kelvin             K = </a:t>
            </a:r>
            <a:r>
              <a:rPr lang="en-US" altLang="en-US" sz="2800">
                <a:cs typeface="Times New Roman" panose="02020603050405020304" pitchFamily="18" charset="0"/>
              </a:rPr>
              <a:t>°C + 273</a:t>
            </a:r>
            <a:endParaRPr lang="en-US" altLang="en-US" sz="2800"/>
          </a:p>
        </p:txBody>
      </p:sp>
    </p:spTree>
    <p:extLst>
      <p:ext uri="{BB962C8B-B14F-4D97-AF65-F5344CB8AC3E}">
        <p14:creationId xmlns:p14="http://schemas.microsoft.com/office/powerpoint/2010/main" val="55789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a:t>Mantle</a:t>
            </a:r>
          </a:p>
        </p:txBody>
      </p:sp>
      <p:sp>
        <p:nvSpPr>
          <p:cNvPr id="15363" name="Rectangle 3"/>
          <p:cNvSpPr>
            <a:spLocks noGrp="1" noChangeArrowheads="1"/>
          </p:cNvSpPr>
          <p:nvPr>
            <p:ph type="body" idx="1"/>
          </p:nvPr>
        </p:nvSpPr>
        <p:spPr/>
        <p:txBody>
          <a:bodyPr>
            <a:normAutofit lnSpcReduction="10000"/>
          </a:bodyPr>
          <a:lstStyle/>
          <a:p>
            <a:pPr>
              <a:lnSpc>
                <a:spcPct val="90000"/>
              </a:lnSpc>
            </a:pPr>
            <a:r>
              <a:rPr lang="en-US" altLang="en-US" sz="2800" b="1" u="sng" dirty="0">
                <a:solidFill>
                  <a:srgbClr val="0070C0"/>
                </a:solidFill>
              </a:rPr>
              <a:t>Solid</a:t>
            </a:r>
            <a:r>
              <a:rPr lang="en-US" altLang="en-US" sz="2800" dirty="0"/>
              <a:t> with </a:t>
            </a:r>
            <a:r>
              <a:rPr lang="en-US" altLang="en-US" sz="2800" b="1" u="sng" dirty="0">
                <a:solidFill>
                  <a:srgbClr val="0070C0"/>
                </a:solidFill>
              </a:rPr>
              <a:t>liquid</a:t>
            </a:r>
            <a:r>
              <a:rPr lang="en-US" altLang="en-US" sz="2800" dirty="0"/>
              <a:t> properties</a:t>
            </a:r>
          </a:p>
          <a:p>
            <a:pPr>
              <a:lnSpc>
                <a:spcPct val="90000"/>
              </a:lnSpc>
            </a:pPr>
            <a:r>
              <a:rPr lang="en-US" altLang="en-US" sz="2800" b="1" u="sng" dirty="0">
                <a:solidFill>
                  <a:srgbClr val="0070C0"/>
                </a:solidFill>
              </a:rPr>
              <a:t>Thickest</a:t>
            </a:r>
            <a:r>
              <a:rPr lang="en-US" altLang="en-US" sz="2800" dirty="0"/>
              <a:t> of Earth’s layers</a:t>
            </a:r>
          </a:p>
          <a:p>
            <a:pPr>
              <a:lnSpc>
                <a:spcPct val="90000"/>
              </a:lnSpc>
            </a:pPr>
            <a:r>
              <a:rPr lang="en-US" altLang="en-US" sz="2800" dirty="0"/>
              <a:t>Composed mostly of compounds rich in </a:t>
            </a:r>
            <a:r>
              <a:rPr lang="en-US" altLang="en-US" sz="2800" b="1" u="sng" dirty="0">
                <a:solidFill>
                  <a:srgbClr val="0070C0"/>
                </a:solidFill>
              </a:rPr>
              <a:t>iron</a:t>
            </a:r>
            <a:r>
              <a:rPr lang="en-US" altLang="en-US" sz="2800" dirty="0"/>
              <a:t>, </a:t>
            </a:r>
            <a:r>
              <a:rPr lang="en-US" altLang="en-US" sz="2800" b="1" u="sng" dirty="0">
                <a:solidFill>
                  <a:srgbClr val="0070C0"/>
                </a:solidFill>
              </a:rPr>
              <a:t>silicon</a:t>
            </a:r>
            <a:r>
              <a:rPr lang="en-US" altLang="en-US" sz="2800" dirty="0"/>
              <a:t>, and </a:t>
            </a:r>
            <a:r>
              <a:rPr lang="en-US" altLang="en-US" sz="2800" b="1" u="sng" dirty="0">
                <a:solidFill>
                  <a:srgbClr val="0070C0"/>
                </a:solidFill>
              </a:rPr>
              <a:t>magnesium</a:t>
            </a:r>
          </a:p>
          <a:p>
            <a:pPr>
              <a:lnSpc>
                <a:spcPct val="90000"/>
              </a:lnSpc>
            </a:pPr>
            <a:r>
              <a:rPr lang="en-US" altLang="en-US" sz="2800" b="1" u="sng" dirty="0">
                <a:solidFill>
                  <a:srgbClr val="0070C0"/>
                </a:solidFill>
              </a:rPr>
              <a:t>High</a:t>
            </a:r>
            <a:r>
              <a:rPr lang="en-US" altLang="en-US" sz="2800" dirty="0"/>
              <a:t> temperatures and </a:t>
            </a:r>
            <a:r>
              <a:rPr lang="en-US" altLang="en-US" sz="2800" b="1" u="sng" dirty="0">
                <a:solidFill>
                  <a:srgbClr val="0070C0"/>
                </a:solidFill>
              </a:rPr>
              <a:t>pressures</a:t>
            </a:r>
            <a:r>
              <a:rPr lang="en-US" altLang="en-US" sz="2800" dirty="0"/>
              <a:t> cause it to behave as a </a:t>
            </a:r>
            <a:r>
              <a:rPr lang="en-US" altLang="en-US" sz="2800" b="1" u="sng" dirty="0">
                <a:solidFill>
                  <a:srgbClr val="0070C0"/>
                </a:solidFill>
              </a:rPr>
              <a:t>liquid</a:t>
            </a:r>
            <a:r>
              <a:rPr lang="en-US" altLang="en-US" sz="2800" dirty="0"/>
              <a:t> in some ways</a:t>
            </a:r>
          </a:p>
          <a:p>
            <a:pPr>
              <a:lnSpc>
                <a:spcPct val="90000"/>
              </a:lnSpc>
            </a:pPr>
            <a:r>
              <a:rPr lang="en-US" altLang="en-US" sz="2800" dirty="0"/>
              <a:t>Extends to a depth of 2890 km (from the surface)</a:t>
            </a:r>
          </a:p>
          <a:p>
            <a:pPr>
              <a:lnSpc>
                <a:spcPct val="90000"/>
              </a:lnSpc>
            </a:pPr>
            <a:r>
              <a:rPr lang="en-US" altLang="en-US" sz="2800" dirty="0"/>
              <a:t>Temperature is between 1500-3200K, and </a:t>
            </a:r>
            <a:r>
              <a:rPr lang="en-US" altLang="en-US" sz="2800" b="1" u="sng" dirty="0">
                <a:solidFill>
                  <a:srgbClr val="0070C0"/>
                </a:solidFill>
              </a:rPr>
              <a:t>increases</a:t>
            </a:r>
            <a:r>
              <a:rPr lang="en-US" altLang="en-US" sz="2800" dirty="0"/>
              <a:t> with depth</a:t>
            </a:r>
          </a:p>
        </p:txBody>
      </p:sp>
    </p:spTree>
    <p:extLst>
      <p:ext uri="{BB962C8B-B14F-4D97-AF65-F5344CB8AC3E}">
        <p14:creationId xmlns:p14="http://schemas.microsoft.com/office/powerpoint/2010/main" val="588434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Outer Core</a:t>
            </a:r>
          </a:p>
        </p:txBody>
      </p:sp>
      <p:sp>
        <p:nvSpPr>
          <p:cNvPr id="16387" name="Rectangle 3"/>
          <p:cNvSpPr>
            <a:spLocks noGrp="1" noChangeArrowheads="1"/>
          </p:cNvSpPr>
          <p:nvPr>
            <p:ph type="body" idx="1"/>
          </p:nvPr>
        </p:nvSpPr>
        <p:spPr/>
        <p:txBody>
          <a:bodyPr>
            <a:normAutofit/>
          </a:bodyPr>
          <a:lstStyle/>
          <a:p>
            <a:r>
              <a:rPr lang="en-US" altLang="en-US" sz="2800" b="1" u="sng" dirty="0">
                <a:solidFill>
                  <a:srgbClr val="0070C0"/>
                </a:solidFill>
              </a:rPr>
              <a:t>Liquid</a:t>
            </a:r>
          </a:p>
          <a:p>
            <a:r>
              <a:rPr lang="en-US" altLang="en-US" sz="3200" dirty="0"/>
              <a:t>Composed of </a:t>
            </a:r>
            <a:r>
              <a:rPr lang="en-US" altLang="en-US" sz="2800" b="1" u="sng" dirty="0">
                <a:solidFill>
                  <a:srgbClr val="0070C0"/>
                </a:solidFill>
              </a:rPr>
              <a:t>iron</a:t>
            </a:r>
            <a:r>
              <a:rPr lang="en-US" altLang="en-US" sz="3200" dirty="0"/>
              <a:t> and </a:t>
            </a:r>
            <a:r>
              <a:rPr lang="en-US" altLang="en-US" sz="2800" b="1" u="sng" dirty="0">
                <a:solidFill>
                  <a:srgbClr val="0070C0"/>
                </a:solidFill>
              </a:rPr>
              <a:t>nickel</a:t>
            </a:r>
          </a:p>
          <a:p>
            <a:r>
              <a:rPr lang="en-US" altLang="en-US" sz="3200" dirty="0"/>
              <a:t>Extends to a depth of 5150 km (from the surface)</a:t>
            </a:r>
          </a:p>
          <a:p>
            <a:r>
              <a:rPr lang="en-US" altLang="en-US" sz="3200" dirty="0"/>
              <a:t>Temperature is between 3700-5500 K, and </a:t>
            </a:r>
            <a:r>
              <a:rPr lang="en-US" altLang="en-US" sz="2800" b="1" u="sng" dirty="0">
                <a:solidFill>
                  <a:srgbClr val="0070C0"/>
                </a:solidFill>
              </a:rPr>
              <a:t>increases</a:t>
            </a:r>
            <a:r>
              <a:rPr lang="en-US" altLang="en-US" sz="3200" dirty="0"/>
              <a:t> with depth</a:t>
            </a:r>
          </a:p>
          <a:p>
            <a:endParaRPr lang="en-US" altLang="en-US" sz="3200" dirty="0"/>
          </a:p>
        </p:txBody>
      </p:sp>
    </p:spTree>
    <p:extLst>
      <p:ext uri="{BB962C8B-B14F-4D97-AF65-F5344CB8AC3E}">
        <p14:creationId xmlns:p14="http://schemas.microsoft.com/office/powerpoint/2010/main" val="3172230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Inner Core</a:t>
            </a:r>
          </a:p>
        </p:txBody>
      </p:sp>
      <p:sp>
        <p:nvSpPr>
          <p:cNvPr id="17411" name="Rectangle 3"/>
          <p:cNvSpPr>
            <a:spLocks noGrp="1" noChangeArrowheads="1"/>
          </p:cNvSpPr>
          <p:nvPr>
            <p:ph type="body" idx="1"/>
          </p:nvPr>
        </p:nvSpPr>
        <p:spPr/>
        <p:txBody>
          <a:bodyPr>
            <a:normAutofit/>
          </a:bodyPr>
          <a:lstStyle/>
          <a:p>
            <a:r>
              <a:rPr lang="en-US" altLang="en-US" sz="3200" b="1" u="sng" dirty="0">
                <a:solidFill>
                  <a:srgbClr val="0070C0"/>
                </a:solidFill>
              </a:rPr>
              <a:t>Solid</a:t>
            </a:r>
          </a:p>
          <a:p>
            <a:r>
              <a:rPr lang="en-US" altLang="en-US" sz="3600" dirty="0"/>
              <a:t>Composed of </a:t>
            </a:r>
            <a:r>
              <a:rPr lang="en-US" altLang="en-US" sz="3200" b="1" u="sng" dirty="0">
                <a:solidFill>
                  <a:srgbClr val="0070C0"/>
                </a:solidFill>
              </a:rPr>
              <a:t>iron</a:t>
            </a:r>
            <a:r>
              <a:rPr lang="en-US" altLang="en-US" sz="4000" dirty="0"/>
              <a:t> </a:t>
            </a:r>
            <a:r>
              <a:rPr lang="en-US" altLang="en-US" sz="3600" dirty="0"/>
              <a:t>and </a:t>
            </a:r>
            <a:r>
              <a:rPr lang="en-US" altLang="en-US" sz="3200" b="1" u="sng" dirty="0">
                <a:solidFill>
                  <a:srgbClr val="0070C0"/>
                </a:solidFill>
              </a:rPr>
              <a:t>nickel</a:t>
            </a:r>
          </a:p>
          <a:p>
            <a:r>
              <a:rPr lang="en-US" altLang="en-US" sz="3600" dirty="0"/>
              <a:t>Extends to a depth of 6371 km (from the surface)</a:t>
            </a:r>
          </a:p>
          <a:p>
            <a:r>
              <a:rPr lang="en-US" altLang="en-US" sz="3600" dirty="0"/>
              <a:t>Temperature is approximately 6000 K</a:t>
            </a:r>
          </a:p>
        </p:txBody>
      </p:sp>
    </p:spTree>
    <p:extLst>
      <p:ext uri="{BB962C8B-B14F-4D97-AF65-F5344CB8AC3E}">
        <p14:creationId xmlns:p14="http://schemas.microsoft.com/office/powerpoint/2010/main" val="3278009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Heat</a:t>
            </a:r>
            <a:endParaRPr lang="en-US" dirty="0"/>
          </a:p>
        </p:txBody>
      </p:sp>
      <p:sp>
        <p:nvSpPr>
          <p:cNvPr id="3" name="Content Placeholder 2"/>
          <p:cNvSpPr>
            <a:spLocks noGrp="1"/>
          </p:cNvSpPr>
          <p:nvPr>
            <p:ph idx="1"/>
          </p:nvPr>
        </p:nvSpPr>
        <p:spPr/>
        <p:txBody>
          <a:bodyPr>
            <a:normAutofit/>
          </a:bodyPr>
          <a:lstStyle/>
          <a:p>
            <a:r>
              <a:rPr lang="en-US" sz="3200" b="1" dirty="0" smtClean="0">
                <a:solidFill>
                  <a:schemeClr val="tx1"/>
                </a:solidFill>
              </a:rPr>
              <a:t>Earth’s heat was generated by:</a:t>
            </a:r>
          </a:p>
          <a:p>
            <a:pPr marL="119062" indent="0">
              <a:buNone/>
            </a:pPr>
            <a:r>
              <a:rPr lang="en-US" sz="3200" dirty="0" smtClean="0"/>
              <a:t>1.	</a:t>
            </a:r>
            <a:r>
              <a:rPr lang="en-US" sz="2800" b="1" u="sng" dirty="0">
                <a:solidFill>
                  <a:srgbClr val="0070C0"/>
                </a:solidFill>
              </a:rPr>
              <a:t>meteorite impacts</a:t>
            </a:r>
          </a:p>
          <a:p>
            <a:pPr marL="119062" indent="0">
              <a:buNone/>
            </a:pPr>
            <a:r>
              <a:rPr lang="en-US" sz="3200" dirty="0"/>
              <a:t>2. 	</a:t>
            </a:r>
            <a:r>
              <a:rPr lang="en-US" sz="2800" b="1" u="sng" dirty="0">
                <a:solidFill>
                  <a:srgbClr val="0070C0"/>
                </a:solidFill>
              </a:rPr>
              <a:t>weight</a:t>
            </a:r>
            <a:r>
              <a:rPr lang="en-US" sz="3200" dirty="0"/>
              <a:t> of overlying materials causing </a:t>
            </a:r>
            <a:r>
              <a:rPr lang="en-US" sz="2800" b="1" u="sng" dirty="0">
                <a:solidFill>
                  <a:srgbClr val="0070C0"/>
                </a:solidFill>
              </a:rPr>
              <a:t>compressional</a:t>
            </a:r>
            <a:r>
              <a:rPr lang="en-US" sz="3200" dirty="0"/>
              <a:t> heat</a:t>
            </a:r>
          </a:p>
          <a:p>
            <a:pPr marL="119062" indent="0">
              <a:buNone/>
            </a:pPr>
            <a:r>
              <a:rPr lang="en-US" sz="3200" dirty="0" smtClean="0"/>
              <a:t>3.	</a:t>
            </a:r>
            <a:r>
              <a:rPr lang="en-US" sz="2800" b="1" u="sng" dirty="0">
                <a:solidFill>
                  <a:srgbClr val="0070C0"/>
                </a:solidFill>
              </a:rPr>
              <a:t>decay</a:t>
            </a:r>
            <a:r>
              <a:rPr lang="en-US" sz="3200" dirty="0" smtClean="0"/>
              <a:t> of radioactive isotopes, </a:t>
            </a:r>
            <a:r>
              <a:rPr lang="en-US" sz="2800" b="1" u="sng" dirty="0">
                <a:solidFill>
                  <a:srgbClr val="0070C0"/>
                </a:solidFill>
              </a:rPr>
              <a:t>elements</a:t>
            </a:r>
            <a:r>
              <a:rPr lang="en-US" sz="3200" dirty="0" smtClean="0"/>
              <a:t> that release heat as they disintegrate into more stable forms.</a:t>
            </a:r>
          </a:p>
          <a:p>
            <a:pPr marL="119062" indent="0">
              <a:buNone/>
            </a:pPr>
            <a:endParaRPr lang="en-US" dirty="0"/>
          </a:p>
        </p:txBody>
      </p:sp>
    </p:spTree>
    <p:extLst>
      <p:ext uri="{BB962C8B-B14F-4D97-AF65-F5344CB8AC3E}">
        <p14:creationId xmlns:p14="http://schemas.microsoft.com/office/powerpoint/2010/main" val="1802254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Heat	</a:t>
            </a:r>
            <a:endParaRPr lang="en-US" dirty="0"/>
          </a:p>
        </p:txBody>
      </p:sp>
      <p:sp>
        <p:nvSpPr>
          <p:cNvPr id="3" name="Content Placeholder 2"/>
          <p:cNvSpPr>
            <a:spLocks noGrp="1"/>
          </p:cNvSpPr>
          <p:nvPr>
            <p:ph idx="1"/>
          </p:nvPr>
        </p:nvSpPr>
        <p:spPr/>
        <p:txBody>
          <a:bodyPr>
            <a:normAutofit/>
          </a:bodyPr>
          <a:lstStyle/>
          <a:p>
            <a:pPr marL="119062" indent="0">
              <a:buNone/>
            </a:pPr>
            <a:r>
              <a:rPr lang="en-US" sz="3200" b="1" dirty="0">
                <a:solidFill>
                  <a:schemeClr val="tx1"/>
                </a:solidFill>
              </a:rPr>
              <a:t>Earth has been slowly losing heat:</a:t>
            </a:r>
          </a:p>
          <a:p>
            <a:pPr marL="576262" indent="-457200">
              <a:buAutoNum type="arabicPeriod"/>
            </a:pPr>
            <a:r>
              <a:rPr lang="en-US" sz="3200" dirty="0"/>
              <a:t>Some rocks </a:t>
            </a:r>
            <a:r>
              <a:rPr lang="en-US" sz="2800" b="1" u="sng" dirty="0">
                <a:solidFill>
                  <a:srgbClr val="0070C0"/>
                </a:solidFill>
              </a:rPr>
              <a:t>lose heat </a:t>
            </a:r>
            <a:r>
              <a:rPr lang="en-US" sz="3200" dirty="0"/>
              <a:t>more quickly than others</a:t>
            </a:r>
          </a:p>
          <a:p>
            <a:pPr marL="576262" indent="-457200">
              <a:buAutoNum type="arabicPeriod"/>
            </a:pPr>
            <a:r>
              <a:rPr lang="en-US" sz="3200" dirty="0"/>
              <a:t>The </a:t>
            </a:r>
            <a:r>
              <a:rPr lang="en-US" sz="2800" b="1" u="sng" dirty="0">
                <a:solidFill>
                  <a:srgbClr val="0070C0"/>
                </a:solidFill>
              </a:rPr>
              <a:t>thickness</a:t>
            </a:r>
            <a:r>
              <a:rPr lang="en-US" sz="3200" dirty="0"/>
              <a:t> of the crustal rock </a:t>
            </a:r>
            <a:r>
              <a:rPr lang="en-US" sz="2800" b="1" u="sng" dirty="0">
                <a:solidFill>
                  <a:srgbClr val="0070C0"/>
                </a:solidFill>
              </a:rPr>
              <a:t>varies</a:t>
            </a:r>
            <a:r>
              <a:rPr lang="en-US" sz="3200" dirty="0"/>
              <a:t> from place to place</a:t>
            </a:r>
          </a:p>
          <a:p>
            <a:pPr marL="576262" indent="-457200">
              <a:buAutoNum type="arabicPeriod"/>
            </a:pPr>
            <a:r>
              <a:rPr lang="en-US" sz="3200" dirty="0"/>
              <a:t>The </a:t>
            </a:r>
            <a:r>
              <a:rPr lang="en-US" sz="2800" b="1" u="sng" dirty="0">
                <a:solidFill>
                  <a:srgbClr val="0070C0"/>
                </a:solidFill>
              </a:rPr>
              <a:t>percentage</a:t>
            </a:r>
            <a:r>
              <a:rPr lang="en-US" sz="3200" dirty="0"/>
              <a:t> of </a:t>
            </a:r>
            <a:r>
              <a:rPr lang="en-US" sz="2800" b="1" u="sng" dirty="0">
                <a:solidFill>
                  <a:srgbClr val="0070C0"/>
                </a:solidFill>
              </a:rPr>
              <a:t>radioactive</a:t>
            </a:r>
            <a:r>
              <a:rPr lang="en-US" sz="3200" dirty="0"/>
              <a:t> materials in rocks varies</a:t>
            </a:r>
          </a:p>
        </p:txBody>
      </p:sp>
    </p:spTree>
    <p:extLst>
      <p:ext uri="{BB962C8B-B14F-4D97-AF65-F5344CB8AC3E}">
        <p14:creationId xmlns:p14="http://schemas.microsoft.com/office/powerpoint/2010/main" val="2794860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Magnetic Field</a:t>
            </a:r>
            <a:endParaRPr lang="en-US" dirty="0"/>
          </a:p>
        </p:txBody>
      </p:sp>
      <p:sp>
        <p:nvSpPr>
          <p:cNvPr id="3" name="Content Placeholder 2"/>
          <p:cNvSpPr>
            <a:spLocks noGrp="1"/>
          </p:cNvSpPr>
          <p:nvPr>
            <p:ph idx="1"/>
          </p:nvPr>
        </p:nvSpPr>
        <p:spPr/>
        <p:txBody>
          <a:bodyPr/>
          <a:lstStyle/>
          <a:p>
            <a:r>
              <a:rPr lang="en-US" dirty="0" smtClean="0">
                <a:hlinkClick r:id="rId2"/>
              </a:rPr>
              <a:t>Earth's magnetic field</a:t>
            </a:r>
            <a:endParaRPr lang="en-US" dirty="0"/>
          </a:p>
        </p:txBody>
      </p:sp>
    </p:spTree>
    <p:extLst>
      <p:ext uri="{BB962C8B-B14F-4D97-AF65-F5344CB8AC3E}">
        <p14:creationId xmlns:p14="http://schemas.microsoft.com/office/powerpoint/2010/main" val="3875818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 Formation</a:t>
            </a:r>
            <a:endParaRPr lang="en-US" dirty="0"/>
          </a:p>
        </p:txBody>
      </p:sp>
      <p:sp>
        <p:nvSpPr>
          <p:cNvPr id="4" name="Text Placeholder 3"/>
          <p:cNvSpPr>
            <a:spLocks noGrp="1"/>
          </p:cNvSpPr>
          <p:nvPr>
            <p:ph type="body" idx="1"/>
          </p:nvPr>
        </p:nvSpPr>
        <p:spPr/>
        <p:txBody>
          <a:bodyPr/>
          <a:lstStyle/>
          <a:p>
            <a:r>
              <a:rPr lang="en-US" dirty="0" smtClean="0"/>
              <a:t>OBJECTIVES</a:t>
            </a:r>
            <a:endParaRPr lang="en-US" dirty="0"/>
          </a:p>
        </p:txBody>
      </p:sp>
      <p:sp>
        <p:nvSpPr>
          <p:cNvPr id="5" name="Content Placeholder 4"/>
          <p:cNvSpPr>
            <a:spLocks noGrp="1"/>
          </p:cNvSpPr>
          <p:nvPr>
            <p:ph sz="half" idx="2"/>
          </p:nvPr>
        </p:nvSpPr>
        <p:spPr/>
        <p:txBody>
          <a:bodyPr/>
          <a:lstStyle/>
          <a:p>
            <a:pPr>
              <a:buFont typeface="Wingdings" panose="05000000000000000000" pitchFamily="2" charset="2"/>
              <a:buChar char="§"/>
            </a:pPr>
            <a:r>
              <a:rPr lang="en-US" dirty="0" smtClean="0"/>
              <a:t>Explain how most scientists explain the formation of the solar system</a:t>
            </a:r>
          </a:p>
          <a:p>
            <a:pPr>
              <a:buFont typeface="Wingdings" panose="05000000000000000000" pitchFamily="2" charset="2"/>
              <a:buChar char="§"/>
            </a:pPr>
            <a:r>
              <a:rPr lang="en-US" dirty="0" smtClean="0"/>
              <a:t>Describe Earth’s size and shape and the arrangement of its layers</a:t>
            </a:r>
          </a:p>
          <a:p>
            <a:pPr>
              <a:buFont typeface="Wingdings" panose="05000000000000000000" pitchFamily="2" charset="2"/>
              <a:buChar char="§"/>
            </a:pPr>
            <a:r>
              <a:rPr lang="en-US" dirty="0" smtClean="0"/>
              <a:t>List three sources of Earth’s internal heat</a:t>
            </a:r>
          </a:p>
          <a:p>
            <a:pPr>
              <a:buFont typeface="Wingdings" panose="05000000000000000000" pitchFamily="2" charset="2"/>
              <a:buChar char="§"/>
            </a:pPr>
            <a:r>
              <a:rPr lang="en-US" dirty="0" smtClean="0"/>
              <a:t>Describe the Earth’s magnetic field</a:t>
            </a:r>
            <a:endParaRPr lang="en-US" dirty="0"/>
          </a:p>
        </p:txBody>
      </p:sp>
      <p:sp>
        <p:nvSpPr>
          <p:cNvPr id="6" name="Text Placeholder 5"/>
          <p:cNvSpPr>
            <a:spLocks noGrp="1"/>
          </p:cNvSpPr>
          <p:nvPr>
            <p:ph type="body" sz="quarter" idx="3"/>
          </p:nvPr>
        </p:nvSpPr>
        <p:spPr/>
        <p:txBody>
          <a:bodyPr/>
          <a:lstStyle/>
          <a:p>
            <a:r>
              <a:rPr lang="en-US" dirty="0" smtClean="0"/>
              <a:t>NGSS STANDARDS</a:t>
            </a:r>
            <a:endParaRPr lang="en-US" dirty="0"/>
          </a:p>
        </p:txBody>
      </p:sp>
      <p:sp>
        <p:nvSpPr>
          <p:cNvPr id="7" name="Content Placeholder 6"/>
          <p:cNvSpPr>
            <a:spLocks noGrp="1"/>
          </p:cNvSpPr>
          <p:nvPr>
            <p:ph sz="quarter" idx="4"/>
          </p:nvPr>
        </p:nvSpPr>
        <p:spPr/>
        <p:txBody>
          <a:bodyPr/>
          <a:lstStyle/>
          <a:p>
            <a:r>
              <a:rPr lang="en-US" dirty="0" smtClean="0"/>
              <a:t>HS-ESS1-6</a:t>
            </a:r>
          </a:p>
          <a:p>
            <a:r>
              <a:rPr lang="en-US" dirty="0" smtClean="0"/>
              <a:t>Apply scientific reasoning and evidence from ancient Earth materials, meteorites, and other planetary surfaces to construct an account of Earth’s formation and early history</a:t>
            </a:r>
          </a:p>
          <a:p>
            <a:r>
              <a:rPr lang="en-US" dirty="0" smtClean="0"/>
              <a:t>HS-ESS1-2 </a:t>
            </a:r>
          </a:p>
          <a:p>
            <a:r>
              <a:rPr lang="en-US" dirty="0" smtClean="0"/>
              <a:t>Construct an explanation of the Big Bang theory based on astronomical evidence of light spectra, motion of distant galaxies, and composition of matter in the universe</a:t>
            </a:r>
            <a:endParaRPr lang="en-US" dirty="0"/>
          </a:p>
        </p:txBody>
      </p:sp>
    </p:spTree>
    <p:extLst>
      <p:ext uri="{BB962C8B-B14F-4D97-AF65-F5344CB8AC3E}">
        <p14:creationId xmlns:p14="http://schemas.microsoft.com/office/powerpoint/2010/main" val="3947598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en-US"/>
              <a:t>Earth’s Magnetic Field</a:t>
            </a:r>
          </a:p>
        </p:txBody>
      </p:sp>
      <p:sp>
        <p:nvSpPr>
          <p:cNvPr id="55299" name="Rectangle 3"/>
          <p:cNvSpPr>
            <a:spLocks noChangeArrowheads="1"/>
          </p:cNvSpPr>
          <p:nvPr/>
        </p:nvSpPr>
        <p:spPr bwMode="auto">
          <a:xfrm>
            <a:off x="1097280" y="1798320"/>
            <a:ext cx="7328263"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A compass needle always points </a:t>
            </a:r>
            <a:r>
              <a:rPr lang="en-US" altLang="en-US" sz="2800" b="1" u="sng" dirty="0">
                <a:solidFill>
                  <a:srgbClr val="0070C0"/>
                </a:solidFill>
              </a:rPr>
              <a:t>north</a:t>
            </a:r>
            <a:r>
              <a:rPr lang="en-US" altLang="en-US" sz="2800" dirty="0"/>
              <a:t>.  In fact, the compass needle aligns itself along the </a:t>
            </a:r>
            <a:r>
              <a:rPr lang="en-US" altLang="en-US" sz="2800" b="1" u="sng" dirty="0">
                <a:solidFill>
                  <a:srgbClr val="0070C0"/>
                </a:solidFill>
              </a:rPr>
              <a:t>lines of force</a:t>
            </a:r>
            <a:r>
              <a:rPr lang="en-US" altLang="en-US" sz="2800" dirty="0"/>
              <a:t> that makes up Earth’s </a:t>
            </a:r>
            <a:r>
              <a:rPr lang="en-US" altLang="en-US" sz="2800" b="1" u="sng" dirty="0">
                <a:solidFill>
                  <a:srgbClr val="0070C0"/>
                </a:solidFill>
              </a:rPr>
              <a:t>magnetic field</a:t>
            </a:r>
            <a:r>
              <a:rPr lang="en-US" altLang="en-US" sz="2800" dirty="0"/>
              <a:t>.</a:t>
            </a:r>
          </a:p>
          <a:p>
            <a:pPr>
              <a:spcBef>
                <a:spcPct val="50000"/>
              </a:spcBef>
            </a:pPr>
            <a:r>
              <a:rPr lang="en-US" altLang="en-US" sz="2800" dirty="0"/>
              <a:t>The magnetic </a:t>
            </a:r>
            <a:r>
              <a:rPr lang="en-US" altLang="en-US" sz="2800" b="1" u="sng" dirty="0">
                <a:solidFill>
                  <a:srgbClr val="0070C0"/>
                </a:solidFill>
              </a:rPr>
              <a:t>north</a:t>
            </a:r>
            <a:r>
              <a:rPr lang="en-US" altLang="en-US" sz="2800" dirty="0"/>
              <a:t> pole is the equivalent of the attracting or positive end of a bar magnet, so it </a:t>
            </a:r>
            <a:r>
              <a:rPr lang="en-US" altLang="en-US" sz="2800" b="1" u="sng" dirty="0">
                <a:solidFill>
                  <a:srgbClr val="0070C0"/>
                </a:solidFill>
              </a:rPr>
              <a:t>attracts</a:t>
            </a:r>
            <a:r>
              <a:rPr lang="en-US" altLang="en-US" sz="2800" dirty="0"/>
              <a:t> your compass needle.  The magnetic </a:t>
            </a:r>
            <a:r>
              <a:rPr lang="en-US" altLang="en-US" sz="2800" b="1" u="sng" dirty="0">
                <a:solidFill>
                  <a:srgbClr val="0070C0"/>
                </a:solidFill>
              </a:rPr>
              <a:t>south</a:t>
            </a:r>
            <a:r>
              <a:rPr lang="en-US" altLang="en-US" sz="2800" dirty="0"/>
              <a:t> pole is like the </a:t>
            </a:r>
            <a:r>
              <a:rPr lang="en-US" altLang="en-US" sz="2800" b="1" u="sng" dirty="0">
                <a:solidFill>
                  <a:srgbClr val="0070C0"/>
                </a:solidFill>
              </a:rPr>
              <a:t>repelling</a:t>
            </a:r>
            <a:r>
              <a:rPr lang="en-US" altLang="en-US" sz="2800" dirty="0"/>
              <a:t> or negative end of a bar magnet.</a:t>
            </a:r>
          </a:p>
        </p:txBody>
      </p:sp>
      <p:pic>
        <p:nvPicPr>
          <p:cNvPr id="55300" name="Picture 4" descr="Field lines of the earth's magnetic fiel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1229" y="2575798"/>
            <a:ext cx="2590800" cy="2447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3852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Earth’s Magnetic Field</a:t>
            </a:r>
          </a:p>
        </p:txBody>
      </p:sp>
      <p:sp>
        <p:nvSpPr>
          <p:cNvPr id="24579" name="Text Box 3"/>
          <p:cNvSpPr txBox="1">
            <a:spLocks noChangeArrowheads="1"/>
          </p:cNvSpPr>
          <p:nvPr/>
        </p:nvSpPr>
        <p:spPr bwMode="auto">
          <a:xfrm>
            <a:off x="1097280" y="1828801"/>
            <a:ext cx="7437120"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Earth’s magnetic field is actually </a:t>
            </a:r>
            <a:r>
              <a:rPr lang="en-US" altLang="en-US" sz="2800" b="1" u="sng" dirty="0">
                <a:solidFill>
                  <a:srgbClr val="0070C0"/>
                </a:solidFill>
              </a:rPr>
              <a:t>tilted</a:t>
            </a:r>
            <a:r>
              <a:rPr lang="en-US" altLang="en-US" sz="2800" dirty="0"/>
              <a:t> about </a:t>
            </a:r>
            <a:r>
              <a:rPr lang="en-US" altLang="en-US" sz="2800" b="1" u="sng" dirty="0">
                <a:solidFill>
                  <a:srgbClr val="0070C0"/>
                </a:solidFill>
              </a:rPr>
              <a:t>11</a:t>
            </a:r>
            <a:r>
              <a:rPr lang="en-US" altLang="en-US" sz="2800" dirty="0">
                <a:cs typeface="Times New Roman" panose="02020603050405020304" pitchFamily="18" charset="0"/>
              </a:rPr>
              <a:t>°</a:t>
            </a:r>
            <a:r>
              <a:rPr lang="en-US" altLang="en-US" sz="2800" dirty="0"/>
              <a:t> away from the poles.  The 11</a:t>
            </a:r>
            <a:r>
              <a:rPr lang="en-US" altLang="en-US" sz="2800" dirty="0">
                <a:cs typeface="Times New Roman" panose="02020603050405020304" pitchFamily="18" charset="0"/>
              </a:rPr>
              <a:t>°</a:t>
            </a:r>
            <a:r>
              <a:rPr lang="en-US" altLang="en-US" sz="2800" dirty="0"/>
              <a:t> tilt explains why the magnetic north pole and the </a:t>
            </a:r>
            <a:r>
              <a:rPr lang="en-US" altLang="en-US" sz="2800" b="1" u="sng" dirty="0">
                <a:solidFill>
                  <a:srgbClr val="0070C0"/>
                </a:solidFill>
              </a:rPr>
              <a:t>geographic</a:t>
            </a:r>
            <a:r>
              <a:rPr lang="en-US" altLang="en-US" sz="2800" dirty="0"/>
              <a:t> north pole are not in exactly the same place.</a:t>
            </a:r>
          </a:p>
          <a:p>
            <a:pPr>
              <a:spcBef>
                <a:spcPct val="50000"/>
              </a:spcBef>
            </a:pPr>
            <a:r>
              <a:rPr lang="en-US" altLang="en-US" sz="2800" dirty="0"/>
              <a:t>Scientists do </a:t>
            </a:r>
            <a:r>
              <a:rPr lang="en-US" altLang="en-US" sz="2800" b="1" u="sng" dirty="0">
                <a:solidFill>
                  <a:srgbClr val="0070C0"/>
                </a:solidFill>
              </a:rPr>
              <a:t>not</a:t>
            </a:r>
            <a:r>
              <a:rPr lang="en-US" altLang="en-US" sz="2800" dirty="0"/>
              <a:t> fully understand the </a:t>
            </a:r>
            <a:r>
              <a:rPr lang="en-US" altLang="en-US" sz="2800" b="1" u="sng" dirty="0">
                <a:solidFill>
                  <a:srgbClr val="0070C0"/>
                </a:solidFill>
              </a:rPr>
              <a:t>origin</a:t>
            </a:r>
            <a:r>
              <a:rPr lang="en-US" altLang="en-US" sz="2800" dirty="0"/>
              <a:t> of our magnetic field.  However, many support a hypothesis that credits Earth’s magnetic field to the </a:t>
            </a:r>
            <a:r>
              <a:rPr lang="en-US" altLang="en-US" sz="2800" b="1" u="sng" dirty="0">
                <a:solidFill>
                  <a:srgbClr val="0070C0"/>
                </a:solidFill>
              </a:rPr>
              <a:t>movement of fluid in the outer core</a:t>
            </a:r>
            <a:r>
              <a:rPr lang="en-US" altLang="en-US" sz="2800" dirty="0"/>
              <a:t>.</a:t>
            </a:r>
          </a:p>
        </p:txBody>
      </p:sp>
      <p:pic>
        <p:nvPicPr>
          <p:cNvPr id="24582" name="Picture 6" descr="http://www.discoveralberta.com/PhotoGallery/Articles/Latimer/WNpol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3694" y="2194487"/>
            <a:ext cx="2395678" cy="2780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68298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t>Earth’s Magnetic Field</a:t>
            </a:r>
          </a:p>
        </p:txBody>
      </p:sp>
      <p:sp>
        <p:nvSpPr>
          <p:cNvPr id="43011" name="Text Box 3"/>
          <p:cNvSpPr txBox="1">
            <a:spLocks noChangeArrowheads="1"/>
          </p:cNvSpPr>
          <p:nvPr/>
        </p:nvSpPr>
        <p:spPr bwMode="auto">
          <a:xfrm>
            <a:off x="1097280" y="2177143"/>
            <a:ext cx="993648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a:t>An </a:t>
            </a:r>
            <a:r>
              <a:rPr lang="en-US" altLang="en-US" sz="3200" b="1" u="sng" dirty="0">
                <a:solidFill>
                  <a:srgbClr val="0070C0"/>
                </a:solidFill>
              </a:rPr>
              <a:t>electric current </a:t>
            </a:r>
            <a:r>
              <a:rPr lang="en-US" altLang="en-US" sz="3200" dirty="0"/>
              <a:t>is generated when liquid iron moves across an already existing, but weak, magnetic field.  The electric current </a:t>
            </a:r>
            <a:r>
              <a:rPr lang="en-US" altLang="en-US" sz="3200" b="1" u="sng" dirty="0">
                <a:solidFill>
                  <a:srgbClr val="0070C0"/>
                </a:solidFill>
              </a:rPr>
              <a:t>produces a magnetic field </a:t>
            </a:r>
            <a:r>
              <a:rPr lang="en-US" altLang="en-US" sz="3200" dirty="0"/>
              <a:t>that, with fluid motion, produces yet another magnetic field.  </a:t>
            </a:r>
            <a:r>
              <a:rPr lang="en-US" altLang="en-US" sz="3200" b="1" u="sng" dirty="0">
                <a:solidFill>
                  <a:srgbClr val="0070C0"/>
                </a:solidFill>
              </a:rPr>
              <a:t>Together</a:t>
            </a:r>
            <a:r>
              <a:rPr lang="en-US" altLang="en-US" sz="3200" dirty="0"/>
              <a:t>, these fields </a:t>
            </a:r>
            <a:r>
              <a:rPr lang="en-US" altLang="en-US" sz="3200" b="1" u="sng" dirty="0">
                <a:solidFill>
                  <a:srgbClr val="0070C0"/>
                </a:solidFill>
              </a:rPr>
              <a:t>create</a:t>
            </a:r>
            <a:r>
              <a:rPr lang="en-US" altLang="en-US" sz="3200" dirty="0"/>
              <a:t> Earth’s strong magnetic field.</a:t>
            </a:r>
          </a:p>
        </p:txBody>
      </p:sp>
    </p:spTree>
    <p:extLst>
      <p:ext uri="{BB962C8B-B14F-4D97-AF65-F5344CB8AC3E}">
        <p14:creationId xmlns:p14="http://schemas.microsoft.com/office/powerpoint/2010/main" val="149462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Checking for Understanding</a:t>
            </a:r>
            <a:endParaRPr lang="en-US" dirty="0"/>
          </a:p>
        </p:txBody>
      </p:sp>
      <p:sp>
        <p:nvSpPr>
          <p:cNvPr id="3" name="Content Placeholder 2"/>
          <p:cNvSpPr>
            <a:spLocks noGrp="1"/>
          </p:cNvSpPr>
          <p:nvPr>
            <p:ph idx="1"/>
          </p:nvPr>
        </p:nvSpPr>
        <p:spPr/>
        <p:txBody>
          <a:bodyPr>
            <a:normAutofit/>
          </a:bodyPr>
          <a:lstStyle/>
          <a:p>
            <a:r>
              <a:rPr lang="en-US" sz="2800" dirty="0" smtClean="0"/>
              <a:t>Based on what we have learned about the Earth’s magnetic field, what would happen if we did not have one?</a:t>
            </a:r>
            <a:endParaRPr lang="en-US"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4153" y="794385"/>
            <a:ext cx="927100" cy="942975"/>
          </a:xfrm>
        </p:spPr>
      </p:pic>
    </p:spTree>
    <p:extLst>
      <p:ext uri="{BB962C8B-B14F-4D97-AF65-F5344CB8AC3E}">
        <p14:creationId xmlns:p14="http://schemas.microsoft.com/office/powerpoint/2010/main" val="207301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Section 4.1</a:t>
            </a:r>
            <a:endParaRPr lang="en-US" dirty="0"/>
          </a:p>
        </p:txBody>
      </p:sp>
      <p:sp>
        <p:nvSpPr>
          <p:cNvPr id="3" name="Content Placeholder 2"/>
          <p:cNvSpPr>
            <a:spLocks noGrp="1"/>
          </p:cNvSpPr>
          <p:nvPr>
            <p:ph idx="1"/>
          </p:nvPr>
        </p:nvSpPr>
        <p:spPr/>
        <p:txBody>
          <a:bodyPr>
            <a:normAutofit/>
          </a:bodyPr>
          <a:lstStyle/>
          <a:p>
            <a:endParaRPr lang="en-US" sz="2400" dirty="0"/>
          </a:p>
        </p:txBody>
      </p:sp>
    </p:spTree>
    <p:extLst>
      <p:ext uri="{BB962C8B-B14F-4D97-AF65-F5344CB8AC3E}">
        <p14:creationId xmlns:p14="http://schemas.microsoft.com/office/powerpoint/2010/main" val="2285431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Earth’s Rotation</a:t>
            </a:r>
            <a:endParaRPr lang="en-US" dirty="0"/>
          </a:p>
        </p:txBody>
      </p:sp>
      <p:sp>
        <p:nvSpPr>
          <p:cNvPr id="5" name="Text Placeholder 4"/>
          <p:cNvSpPr>
            <a:spLocks noGrp="1"/>
          </p:cNvSpPr>
          <p:nvPr>
            <p:ph type="body" idx="1"/>
          </p:nvPr>
        </p:nvSpPr>
        <p:spPr/>
        <p:txBody>
          <a:bodyPr/>
          <a:lstStyle/>
          <a:p>
            <a:r>
              <a:rPr lang="en-US" dirty="0" smtClean="0"/>
              <a:t>Objectives</a:t>
            </a:r>
            <a:endParaRPr lang="en-US" dirty="0"/>
          </a:p>
        </p:txBody>
      </p:sp>
      <p:sp>
        <p:nvSpPr>
          <p:cNvPr id="6" name="Content Placeholder 5"/>
          <p:cNvSpPr>
            <a:spLocks noGrp="1"/>
          </p:cNvSpPr>
          <p:nvPr>
            <p:ph sz="half" idx="2"/>
          </p:nvPr>
        </p:nvSpPr>
        <p:spPr/>
        <p:txBody>
          <a:bodyPr/>
          <a:lstStyle/>
          <a:p>
            <a:pPr>
              <a:buFont typeface="Wingdings" panose="05000000000000000000" pitchFamily="2" charset="2"/>
              <a:buChar char="§"/>
            </a:pPr>
            <a:r>
              <a:rPr lang="en-US" dirty="0" smtClean="0"/>
              <a:t>Give evidence for Earth’s rotation</a:t>
            </a:r>
          </a:p>
          <a:p>
            <a:pPr>
              <a:buFont typeface="Wingdings" panose="05000000000000000000" pitchFamily="2" charset="2"/>
              <a:buChar char="§"/>
            </a:pPr>
            <a:r>
              <a:rPr lang="en-US" dirty="0" smtClean="0"/>
              <a:t>Relate Earth’s rotation to the day-night cycle and the time zones</a:t>
            </a:r>
            <a:endParaRPr lang="en-US" dirty="0"/>
          </a:p>
        </p:txBody>
      </p:sp>
      <p:sp>
        <p:nvSpPr>
          <p:cNvPr id="7" name="Text Placeholder 6"/>
          <p:cNvSpPr>
            <a:spLocks noGrp="1"/>
          </p:cNvSpPr>
          <p:nvPr>
            <p:ph type="body" sz="quarter" idx="3"/>
          </p:nvPr>
        </p:nvSpPr>
        <p:spPr/>
        <p:txBody>
          <a:bodyPr/>
          <a:lstStyle/>
          <a:p>
            <a:r>
              <a:rPr lang="en-US" dirty="0" smtClean="0"/>
              <a:t>Standards</a:t>
            </a:r>
            <a:endParaRPr lang="en-US" dirty="0"/>
          </a:p>
        </p:txBody>
      </p:sp>
      <p:sp>
        <p:nvSpPr>
          <p:cNvPr id="8" name="Content Placeholder 7"/>
          <p:cNvSpPr>
            <a:spLocks noGrp="1"/>
          </p:cNvSpPr>
          <p:nvPr>
            <p:ph sz="quarter" idx="4"/>
          </p:nvPr>
        </p:nvSpPr>
        <p:spPr/>
        <p:txBody>
          <a:bodyPr/>
          <a:lstStyle/>
          <a:p>
            <a:r>
              <a:rPr lang="en-US" dirty="0" smtClean="0"/>
              <a:t>ESS1.B: Earth and the Solar System</a:t>
            </a:r>
            <a:endParaRPr lang="en-US" dirty="0"/>
          </a:p>
        </p:txBody>
      </p:sp>
    </p:spTree>
    <p:extLst>
      <p:ext uri="{BB962C8B-B14F-4D97-AF65-F5344CB8AC3E}">
        <p14:creationId xmlns:p14="http://schemas.microsoft.com/office/powerpoint/2010/main" val="495720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Earth’s Rotation</a:t>
            </a:r>
            <a:endParaRPr lang="en-US" dirty="0"/>
          </a:p>
        </p:txBody>
      </p:sp>
      <p:sp>
        <p:nvSpPr>
          <p:cNvPr id="8" name="Content Placeholder 7"/>
          <p:cNvSpPr>
            <a:spLocks noGrp="1"/>
          </p:cNvSpPr>
          <p:nvPr>
            <p:ph idx="1"/>
          </p:nvPr>
        </p:nvSpPr>
        <p:spPr/>
        <p:txBody>
          <a:bodyPr/>
          <a:lstStyle/>
          <a:p>
            <a:r>
              <a:rPr lang="en-US" dirty="0" smtClean="0">
                <a:solidFill>
                  <a:srgbClr val="0070C0"/>
                </a:solidFill>
              </a:rPr>
              <a:t>Key Idea</a:t>
            </a:r>
          </a:p>
          <a:p>
            <a:r>
              <a:rPr lang="en-US" dirty="0" smtClean="0"/>
              <a:t>Earth rotates on its axis once approximately every 24 hours, resulting in a day and night and providing the basis for time zones.</a:t>
            </a:r>
          </a:p>
          <a:p>
            <a:endParaRPr lang="en-US" dirty="0"/>
          </a:p>
          <a:p>
            <a:r>
              <a:rPr lang="en-US" dirty="0" smtClean="0">
                <a:solidFill>
                  <a:srgbClr val="0070C0"/>
                </a:solidFill>
              </a:rPr>
              <a:t>Vocabulary</a:t>
            </a:r>
          </a:p>
          <a:p>
            <a:r>
              <a:rPr lang="en-US" dirty="0" smtClean="0"/>
              <a:t>Rotation				international date line</a:t>
            </a:r>
          </a:p>
          <a:p>
            <a:r>
              <a:rPr lang="en-US" dirty="0" smtClean="0"/>
              <a:t>Standard time zone			prime meridian</a:t>
            </a:r>
          </a:p>
          <a:p>
            <a:r>
              <a:rPr lang="en-US" dirty="0" smtClean="0"/>
              <a:t>Time meridian</a:t>
            </a:r>
          </a:p>
        </p:txBody>
      </p:sp>
    </p:spTree>
    <p:extLst>
      <p:ext uri="{BB962C8B-B14F-4D97-AF65-F5344CB8AC3E}">
        <p14:creationId xmlns:p14="http://schemas.microsoft.com/office/powerpoint/2010/main" val="164090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Rate of Rotation</a:t>
            </a:r>
          </a:p>
        </p:txBody>
      </p:sp>
      <p:sp>
        <p:nvSpPr>
          <p:cNvPr id="27651" name="Text Box 3"/>
          <p:cNvSpPr txBox="1">
            <a:spLocks noChangeArrowheads="1"/>
          </p:cNvSpPr>
          <p:nvPr/>
        </p:nvSpPr>
        <p:spPr bwMode="auto">
          <a:xfrm>
            <a:off x="1097280" y="1948544"/>
            <a:ext cx="10058400"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The Earth rotates </a:t>
            </a:r>
            <a:r>
              <a:rPr lang="en-US" altLang="en-US" sz="2800" b="1" u="sng" dirty="0">
                <a:solidFill>
                  <a:srgbClr val="0070C0"/>
                </a:solidFill>
              </a:rPr>
              <a:t>one</a:t>
            </a:r>
            <a:r>
              <a:rPr lang="en-US" altLang="en-US" sz="2800" dirty="0"/>
              <a:t> complete turn approximately every </a:t>
            </a:r>
            <a:r>
              <a:rPr lang="en-US" altLang="en-US" sz="2800" b="1" u="sng" dirty="0">
                <a:solidFill>
                  <a:srgbClr val="0070C0"/>
                </a:solidFill>
              </a:rPr>
              <a:t>24</a:t>
            </a:r>
            <a:r>
              <a:rPr lang="en-US" altLang="en-US" sz="2800" dirty="0"/>
              <a:t> hours.  Because of Earth’s </a:t>
            </a:r>
            <a:r>
              <a:rPr lang="en-US" altLang="en-US" sz="2800" b="1" u="sng" dirty="0">
                <a:solidFill>
                  <a:srgbClr val="0070C0"/>
                </a:solidFill>
              </a:rPr>
              <a:t>spheroidal</a:t>
            </a:r>
            <a:r>
              <a:rPr lang="en-US" altLang="en-US" sz="2800" dirty="0"/>
              <a:t> shape, the </a:t>
            </a:r>
            <a:r>
              <a:rPr lang="en-US" altLang="en-US" sz="2800" b="1" u="sng" dirty="0">
                <a:solidFill>
                  <a:srgbClr val="0070C0"/>
                </a:solidFill>
              </a:rPr>
              <a:t>speed</a:t>
            </a:r>
            <a:r>
              <a:rPr lang="en-US" altLang="en-US" sz="2800" dirty="0"/>
              <a:t> of </a:t>
            </a:r>
            <a:r>
              <a:rPr lang="en-US" altLang="en-US" sz="2800" b="1" u="sng" dirty="0">
                <a:solidFill>
                  <a:srgbClr val="0070C0"/>
                </a:solidFill>
              </a:rPr>
              <a:t>rotation</a:t>
            </a:r>
            <a:r>
              <a:rPr lang="en-US" altLang="en-US" sz="2800" dirty="0"/>
              <a:t> varies from point to point.</a:t>
            </a:r>
          </a:p>
          <a:p>
            <a:pPr>
              <a:spcBef>
                <a:spcPct val="50000"/>
              </a:spcBef>
            </a:pPr>
            <a:r>
              <a:rPr lang="en-US" altLang="en-US" sz="2800" dirty="0"/>
              <a:t>Since the Earth is </a:t>
            </a:r>
            <a:r>
              <a:rPr lang="en-US" altLang="en-US" sz="2800" b="1" u="sng" dirty="0">
                <a:solidFill>
                  <a:srgbClr val="0070C0"/>
                </a:solidFill>
              </a:rPr>
              <a:t>largest</a:t>
            </a:r>
            <a:r>
              <a:rPr lang="en-US" altLang="en-US" sz="2800" dirty="0"/>
              <a:t> at its equator, it must rotate </a:t>
            </a:r>
            <a:r>
              <a:rPr lang="en-US" altLang="en-US" sz="2800" b="1" u="sng" dirty="0">
                <a:solidFill>
                  <a:srgbClr val="0070C0"/>
                </a:solidFill>
              </a:rPr>
              <a:t>fastest</a:t>
            </a:r>
            <a:r>
              <a:rPr lang="en-US" altLang="en-US" sz="2800" dirty="0"/>
              <a:t> at the equator to “</a:t>
            </a:r>
            <a:r>
              <a:rPr lang="en-US" altLang="en-US" sz="2800" b="1" u="sng" dirty="0">
                <a:solidFill>
                  <a:srgbClr val="0070C0"/>
                </a:solidFill>
              </a:rPr>
              <a:t>keep up</a:t>
            </a:r>
            <a:r>
              <a:rPr lang="en-US" altLang="en-US" sz="2800" dirty="0"/>
              <a:t>” with the rest of the planet.  At the equator, the Earth rotates at 1670 km per hour.  As you move </a:t>
            </a:r>
            <a:r>
              <a:rPr lang="en-US" altLang="en-US" sz="2800" b="1" u="sng" dirty="0">
                <a:solidFill>
                  <a:srgbClr val="0070C0"/>
                </a:solidFill>
              </a:rPr>
              <a:t>north</a:t>
            </a:r>
            <a:r>
              <a:rPr lang="en-US" altLang="en-US" sz="2800" dirty="0"/>
              <a:t> or </a:t>
            </a:r>
            <a:r>
              <a:rPr lang="en-US" altLang="en-US" sz="2800" b="1" u="sng" dirty="0">
                <a:solidFill>
                  <a:srgbClr val="0070C0"/>
                </a:solidFill>
              </a:rPr>
              <a:t>south</a:t>
            </a:r>
            <a:r>
              <a:rPr lang="en-US" altLang="en-US" sz="2800" dirty="0"/>
              <a:t>, the speed of rotation </a:t>
            </a:r>
            <a:r>
              <a:rPr lang="en-US" altLang="en-US" sz="2800" b="1" u="sng" dirty="0">
                <a:solidFill>
                  <a:srgbClr val="0070C0"/>
                </a:solidFill>
              </a:rPr>
              <a:t>drops</a:t>
            </a:r>
            <a:r>
              <a:rPr lang="en-US" altLang="en-US" sz="2800" dirty="0"/>
              <a:t>.  At Boston, the rate of rotation drops to about 1300 km per hour.  Near the </a:t>
            </a:r>
            <a:r>
              <a:rPr lang="en-US" altLang="en-US" sz="2800" b="1" u="sng" dirty="0">
                <a:solidFill>
                  <a:srgbClr val="0070C0"/>
                </a:solidFill>
              </a:rPr>
              <a:t>poles</a:t>
            </a:r>
            <a:r>
              <a:rPr lang="en-US" altLang="en-US" sz="2800" dirty="0"/>
              <a:t>, the speed of rotation is almost </a:t>
            </a:r>
            <a:r>
              <a:rPr lang="en-US" altLang="en-US" sz="2800" b="1" u="sng" dirty="0">
                <a:solidFill>
                  <a:srgbClr val="0070C0"/>
                </a:solidFill>
              </a:rPr>
              <a:t>0 km </a:t>
            </a:r>
            <a:r>
              <a:rPr lang="en-US" altLang="en-US" sz="2800" dirty="0"/>
              <a:t>per hour, because the poles are </a:t>
            </a:r>
            <a:r>
              <a:rPr lang="en-US" altLang="en-US" sz="2800" b="1" u="sng" dirty="0">
                <a:solidFill>
                  <a:srgbClr val="0070C0"/>
                </a:solidFill>
              </a:rPr>
              <a:t>on</a:t>
            </a:r>
            <a:r>
              <a:rPr lang="en-US" altLang="en-US" sz="2800" dirty="0"/>
              <a:t> the axis of rotation.</a:t>
            </a:r>
          </a:p>
        </p:txBody>
      </p:sp>
    </p:spTree>
    <p:extLst>
      <p:ext uri="{BB962C8B-B14F-4D97-AF65-F5344CB8AC3E}">
        <p14:creationId xmlns:p14="http://schemas.microsoft.com/office/powerpoint/2010/main" val="3680929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for Rotation</a:t>
            </a:r>
            <a:endParaRPr lang="en-US" dirty="0"/>
          </a:p>
        </p:txBody>
      </p:sp>
      <p:sp>
        <p:nvSpPr>
          <p:cNvPr id="3" name="Content Placeholder 2"/>
          <p:cNvSpPr>
            <a:spLocks noGrp="1"/>
          </p:cNvSpPr>
          <p:nvPr>
            <p:ph idx="1"/>
          </p:nvPr>
        </p:nvSpPr>
        <p:spPr/>
        <p:txBody>
          <a:bodyPr>
            <a:noAutofit/>
          </a:bodyPr>
          <a:lstStyle/>
          <a:p>
            <a:r>
              <a:rPr lang="en-US" sz="2400" dirty="0" smtClean="0"/>
              <a:t>The spinning of Earth around its axis is called </a:t>
            </a:r>
            <a:r>
              <a:rPr lang="en-US" sz="2800" b="1" u="sng" dirty="0">
                <a:solidFill>
                  <a:srgbClr val="0070C0"/>
                </a:solidFill>
              </a:rPr>
              <a:t>rotation</a:t>
            </a:r>
            <a:r>
              <a:rPr lang="en-US" sz="2400" dirty="0" smtClean="0"/>
              <a:t>.</a:t>
            </a:r>
          </a:p>
          <a:p>
            <a:pPr marL="457200" indent="-457200">
              <a:buFont typeface="+mj-lt"/>
              <a:buAutoNum type="arabicPeriod"/>
            </a:pPr>
            <a:r>
              <a:rPr lang="en-US" sz="2800" b="1" u="sng" dirty="0">
                <a:solidFill>
                  <a:srgbClr val="0070C0"/>
                </a:solidFill>
              </a:rPr>
              <a:t>Foucault’s pendulum</a:t>
            </a:r>
            <a:r>
              <a:rPr lang="en-US" sz="2400" dirty="0" smtClean="0"/>
              <a:t>.  He observed the direction of swing shifted 11° in a clockwise direction every hour.  After 8 hours the pendulum was swinging at a right angle to its starting direction.  Conclusion: </a:t>
            </a:r>
            <a:r>
              <a:rPr lang="en-US" sz="2800" b="1" u="sng" dirty="0">
                <a:solidFill>
                  <a:srgbClr val="0070C0"/>
                </a:solidFill>
              </a:rPr>
              <a:t>shift was caused by Earth’s turning beneath the pendulum</a:t>
            </a:r>
            <a:r>
              <a:rPr lang="en-US" sz="2400" dirty="0" smtClean="0"/>
              <a:t>.</a:t>
            </a:r>
          </a:p>
          <a:p>
            <a:pPr marL="457200" indent="-457200">
              <a:buFont typeface="+mj-lt"/>
              <a:buAutoNum type="arabicPeriod"/>
            </a:pPr>
            <a:r>
              <a:rPr lang="en-US" sz="2800" b="1" u="sng" dirty="0">
                <a:solidFill>
                  <a:srgbClr val="0070C0"/>
                </a:solidFill>
              </a:rPr>
              <a:t>Earth’s winds</a:t>
            </a:r>
            <a:r>
              <a:rPr lang="en-US" sz="2400" dirty="0" smtClean="0"/>
              <a:t>.  If Earth did NOT rotate, winds would blow in straight paths from areas of high pressure to low pressure.  Because of Earth’s rotation, winds are </a:t>
            </a:r>
            <a:r>
              <a:rPr lang="en-US" sz="2800" b="1" u="sng" dirty="0">
                <a:solidFill>
                  <a:srgbClr val="0070C0"/>
                </a:solidFill>
              </a:rPr>
              <a:t>deflected</a:t>
            </a:r>
            <a:r>
              <a:rPr lang="en-US" sz="2400" dirty="0" smtClean="0"/>
              <a:t>.  In the Northern Hemisphere winds are </a:t>
            </a:r>
            <a:r>
              <a:rPr lang="en-US" sz="2400" dirty="0"/>
              <a:t>deflected</a:t>
            </a:r>
            <a:r>
              <a:rPr lang="en-US" sz="2400" dirty="0" smtClean="0"/>
              <a:t> to the </a:t>
            </a:r>
            <a:r>
              <a:rPr lang="en-US" sz="2800" b="1" u="sng" dirty="0">
                <a:solidFill>
                  <a:srgbClr val="0070C0"/>
                </a:solidFill>
              </a:rPr>
              <a:t>right</a:t>
            </a:r>
            <a:r>
              <a:rPr lang="en-US" sz="2400" dirty="0" smtClean="0"/>
              <a:t> and in the Southern Hemisphere winds are deflected to the </a:t>
            </a:r>
            <a:r>
              <a:rPr lang="en-US" sz="2800" b="1" u="sng" dirty="0">
                <a:solidFill>
                  <a:srgbClr val="0070C0"/>
                </a:solidFill>
              </a:rPr>
              <a:t>left</a:t>
            </a:r>
            <a:r>
              <a:rPr lang="en-US" sz="2400" dirty="0" smtClean="0"/>
              <a:t>  - i.e., the </a:t>
            </a:r>
            <a:r>
              <a:rPr lang="en-US" sz="2800" b="1" u="sng" dirty="0">
                <a:solidFill>
                  <a:srgbClr val="0070C0"/>
                </a:solidFill>
              </a:rPr>
              <a:t>Coriolis Effect</a:t>
            </a:r>
            <a:r>
              <a:rPr lang="en-US" sz="2400" dirty="0" smtClean="0"/>
              <a:t>. </a:t>
            </a:r>
            <a:endParaRPr lang="en-US" sz="2400" dirty="0"/>
          </a:p>
        </p:txBody>
      </p:sp>
    </p:spTree>
    <p:extLst>
      <p:ext uri="{BB962C8B-B14F-4D97-AF65-F5344CB8AC3E}">
        <p14:creationId xmlns:p14="http://schemas.microsoft.com/office/powerpoint/2010/main" val="3615682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110343" y="619918"/>
            <a:ext cx="6096000" cy="1143000"/>
          </a:xfrm>
        </p:spPr>
        <p:txBody>
          <a:bodyPr>
            <a:normAutofit fontScale="90000"/>
          </a:bodyPr>
          <a:lstStyle/>
          <a:p>
            <a:r>
              <a:rPr lang="en-US" altLang="en-US" dirty="0"/>
              <a:t>Axis and Rate of Rotation</a:t>
            </a:r>
          </a:p>
        </p:txBody>
      </p:sp>
      <p:sp>
        <p:nvSpPr>
          <p:cNvPr id="26627" name="Text Box 3"/>
          <p:cNvSpPr txBox="1">
            <a:spLocks noChangeArrowheads="1"/>
          </p:cNvSpPr>
          <p:nvPr/>
        </p:nvSpPr>
        <p:spPr bwMode="auto">
          <a:xfrm>
            <a:off x="1110343" y="1894116"/>
            <a:ext cx="696685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t>Earth’s </a:t>
            </a:r>
            <a:r>
              <a:rPr lang="en-US" altLang="en-US" sz="2800" b="1" u="sng" dirty="0">
                <a:solidFill>
                  <a:srgbClr val="0070C0"/>
                </a:solidFill>
              </a:rPr>
              <a:t>axis of rotation </a:t>
            </a:r>
            <a:r>
              <a:rPr lang="en-US" altLang="en-US" sz="2400" dirty="0"/>
              <a:t>is an imaginary straight line that passes through the Earth between the </a:t>
            </a:r>
            <a:r>
              <a:rPr lang="en-US" altLang="en-US" sz="2800" b="1" u="sng" dirty="0">
                <a:solidFill>
                  <a:srgbClr val="0070C0"/>
                </a:solidFill>
              </a:rPr>
              <a:t>North</a:t>
            </a:r>
            <a:r>
              <a:rPr lang="en-US" altLang="en-US" sz="2400" dirty="0"/>
              <a:t> Pole and the </a:t>
            </a:r>
            <a:r>
              <a:rPr lang="en-US" altLang="en-US" sz="2800" b="1" u="sng" dirty="0">
                <a:solidFill>
                  <a:srgbClr val="0070C0"/>
                </a:solidFill>
              </a:rPr>
              <a:t>South</a:t>
            </a:r>
            <a:r>
              <a:rPr lang="en-US" altLang="en-US" sz="2400" dirty="0"/>
              <a:t> Pole.  When Earth rotates, it turns </a:t>
            </a:r>
            <a:r>
              <a:rPr lang="en-US" altLang="en-US" sz="2800" b="1" u="sng" dirty="0">
                <a:solidFill>
                  <a:srgbClr val="0070C0"/>
                </a:solidFill>
              </a:rPr>
              <a:t>around</a:t>
            </a:r>
            <a:r>
              <a:rPr lang="en-US" altLang="en-US" sz="2400" dirty="0"/>
              <a:t> this axis. </a:t>
            </a:r>
          </a:p>
        </p:txBody>
      </p:sp>
      <p:pic>
        <p:nvPicPr>
          <p:cNvPr id="5" name="Picture 2" descr="http://mrbarlow.files.wordpress.com/2009/08/axial-til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6576" y="374297"/>
            <a:ext cx="3480253" cy="277724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10343" y="3763533"/>
            <a:ext cx="10526486" cy="2677656"/>
          </a:xfrm>
          <a:prstGeom prst="rect">
            <a:avLst/>
          </a:prstGeom>
          <a:noFill/>
        </p:spPr>
        <p:txBody>
          <a:bodyPr wrap="square" rtlCol="0">
            <a:spAutoFit/>
          </a:bodyPr>
          <a:lstStyle/>
          <a:p>
            <a:pPr>
              <a:spcBef>
                <a:spcPct val="50000"/>
              </a:spcBef>
            </a:pPr>
            <a:r>
              <a:rPr lang="en-US" altLang="en-US" sz="2400" dirty="0"/>
              <a:t>The </a:t>
            </a:r>
            <a:r>
              <a:rPr lang="en-US" altLang="en-US" sz="2800" b="1" u="sng" dirty="0">
                <a:solidFill>
                  <a:srgbClr val="0070C0"/>
                </a:solidFill>
              </a:rPr>
              <a:t>orbital path </a:t>
            </a:r>
            <a:r>
              <a:rPr lang="en-US" altLang="en-US" sz="2400" dirty="0"/>
              <a:t>of the Earth is an imaginary flat surface around the </a:t>
            </a:r>
            <a:r>
              <a:rPr lang="en-US" altLang="en-US" sz="2800" b="1" u="sng" dirty="0">
                <a:solidFill>
                  <a:srgbClr val="0070C0"/>
                </a:solidFill>
              </a:rPr>
              <a:t>sun</a:t>
            </a:r>
            <a:r>
              <a:rPr lang="en-US" altLang="en-US" sz="2400" dirty="0"/>
              <a:t>.  The axis of Earth is tilted </a:t>
            </a:r>
            <a:r>
              <a:rPr lang="en-US" altLang="en-US" sz="2800" b="1" u="sng" dirty="0">
                <a:solidFill>
                  <a:srgbClr val="0070C0"/>
                </a:solidFill>
              </a:rPr>
              <a:t>23.5</a:t>
            </a:r>
            <a:r>
              <a:rPr lang="en-US" altLang="en-US" sz="2400" dirty="0">
                <a:cs typeface="Times New Roman" panose="02020603050405020304" pitchFamily="18" charset="0"/>
              </a:rPr>
              <a:t>°</a:t>
            </a:r>
            <a:r>
              <a:rPr lang="en-US" altLang="en-US" sz="2400" dirty="0"/>
              <a:t> from this imaginary flat surface.</a:t>
            </a:r>
          </a:p>
          <a:p>
            <a:pPr>
              <a:spcBef>
                <a:spcPct val="50000"/>
              </a:spcBef>
            </a:pPr>
            <a:r>
              <a:rPr lang="en-US" altLang="en-US" sz="2400" dirty="0"/>
              <a:t>At present, Earth’s axis always points toward </a:t>
            </a:r>
            <a:r>
              <a:rPr lang="en-US" altLang="en-US" sz="2800" b="1" u="sng" dirty="0">
                <a:solidFill>
                  <a:srgbClr val="0070C0"/>
                </a:solidFill>
              </a:rPr>
              <a:t>Polaris</a:t>
            </a:r>
            <a:r>
              <a:rPr lang="en-US" altLang="en-US" sz="2400" dirty="0"/>
              <a:t> (the North Star).  The tilt of our axis stays the same throughout the year.  The consistency in Earth’s tilt is called </a:t>
            </a:r>
            <a:r>
              <a:rPr lang="en-US" altLang="en-US" sz="2800" b="1" u="sng" dirty="0">
                <a:solidFill>
                  <a:srgbClr val="0070C0"/>
                </a:solidFill>
              </a:rPr>
              <a:t>parallelism</a:t>
            </a:r>
            <a:r>
              <a:rPr lang="en-US" altLang="en-US" sz="2400" dirty="0"/>
              <a:t>.</a:t>
            </a:r>
          </a:p>
          <a:p>
            <a:endParaRPr lang="en-US" dirty="0"/>
          </a:p>
        </p:txBody>
      </p:sp>
    </p:spTree>
    <p:extLst>
      <p:ext uri="{BB962C8B-B14F-4D97-AF65-F5344CB8AC3E}">
        <p14:creationId xmlns:p14="http://schemas.microsoft.com/office/powerpoint/2010/main" val="106802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Earth’s Formation</a:t>
            </a:r>
            <a:endParaRPr lang="en-US" dirty="0"/>
          </a:p>
        </p:txBody>
      </p:sp>
      <p:sp>
        <p:nvSpPr>
          <p:cNvPr id="8" name="Content Placeholder 7"/>
          <p:cNvSpPr>
            <a:spLocks noGrp="1"/>
          </p:cNvSpPr>
          <p:nvPr>
            <p:ph idx="1"/>
          </p:nvPr>
        </p:nvSpPr>
        <p:spPr/>
        <p:txBody>
          <a:bodyPr>
            <a:noAutofit/>
          </a:bodyPr>
          <a:lstStyle/>
          <a:p>
            <a:r>
              <a:rPr lang="en-US" sz="2800" dirty="0" smtClean="0">
                <a:solidFill>
                  <a:srgbClr val="0070C0"/>
                </a:solidFill>
              </a:rPr>
              <a:t>Key Idea</a:t>
            </a:r>
          </a:p>
          <a:p>
            <a:pPr lvl="1"/>
            <a:r>
              <a:rPr lang="en-US" sz="2400" dirty="0" smtClean="0"/>
              <a:t>Earth formed from a whirling cloud of gas and debris into a multilayered sphere, which has since been losing heat.</a:t>
            </a:r>
          </a:p>
          <a:p>
            <a:pPr lvl="1"/>
            <a:endParaRPr lang="en-US" sz="2400" dirty="0"/>
          </a:p>
          <a:p>
            <a:pPr marL="201168" lvl="1" indent="0">
              <a:buNone/>
            </a:pPr>
            <a:r>
              <a:rPr lang="en-US" sz="2400" dirty="0" smtClean="0">
                <a:solidFill>
                  <a:srgbClr val="0070C0"/>
                </a:solidFill>
              </a:rPr>
              <a:t>Key Vocabulary</a:t>
            </a:r>
          </a:p>
          <a:p>
            <a:pPr marL="201168" lvl="1" indent="0">
              <a:buNone/>
            </a:pPr>
            <a:r>
              <a:rPr lang="en-US" sz="2400" dirty="0"/>
              <a:t>	</a:t>
            </a:r>
            <a:r>
              <a:rPr lang="en-US" sz="2400" dirty="0" smtClean="0"/>
              <a:t>geology			lithosphere</a:t>
            </a:r>
          </a:p>
          <a:p>
            <a:pPr marL="201168" lvl="1" indent="0">
              <a:buNone/>
            </a:pPr>
            <a:r>
              <a:rPr lang="en-US" sz="2400" dirty="0"/>
              <a:t>	</a:t>
            </a:r>
            <a:r>
              <a:rPr lang="en-US" sz="2400" dirty="0" smtClean="0"/>
              <a:t>inner core			asthenosphere</a:t>
            </a:r>
          </a:p>
          <a:p>
            <a:pPr marL="201168" lvl="1" indent="0">
              <a:buNone/>
            </a:pPr>
            <a:r>
              <a:rPr lang="en-US" sz="2400" dirty="0"/>
              <a:t>	</a:t>
            </a:r>
            <a:r>
              <a:rPr lang="en-US" sz="2400" dirty="0" smtClean="0"/>
              <a:t>outer core			magnetic field</a:t>
            </a:r>
          </a:p>
          <a:p>
            <a:pPr marL="201168" lvl="1" indent="0">
              <a:buNone/>
            </a:pPr>
            <a:r>
              <a:rPr lang="en-US" sz="2400" dirty="0"/>
              <a:t>	</a:t>
            </a:r>
            <a:r>
              <a:rPr lang="en-US" sz="2400" dirty="0" smtClean="0"/>
              <a:t>mantle</a:t>
            </a:r>
          </a:p>
          <a:p>
            <a:pPr marL="201168" lvl="1" indent="0">
              <a:buNone/>
            </a:pPr>
            <a:r>
              <a:rPr lang="en-US" sz="2400" dirty="0"/>
              <a:t>	</a:t>
            </a:r>
            <a:r>
              <a:rPr lang="en-US" sz="2400" dirty="0" smtClean="0"/>
              <a:t>crust</a:t>
            </a:r>
          </a:p>
          <a:p>
            <a:pPr marL="201168" lvl="1" indent="0">
              <a:buNone/>
            </a:pPr>
            <a:r>
              <a:rPr lang="en-US" sz="2400" dirty="0"/>
              <a:t>	</a:t>
            </a:r>
          </a:p>
        </p:txBody>
      </p:sp>
    </p:spTree>
    <p:extLst>
      <p:ext uri="{BB962C8B-B14F-4D97-AF65-F5344CB8AC3E}">
        <p14:creationId xmlns:p14="http://schemas.microsoft.com/office/powerpoint/2010/main" val="30869550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97758" y="608799"/>
            <a:ext cx="7772400" cy="990600"/>
          </a:xfrm>
        </p:spPr>
        <p:txBody>
          <a:bodyPr/>
          <a:lstStyle/>
          <a:p>
            <a:r>
              <a:rPr lang="en-US" altLang="en-US" dirty="0"/>
              <a:t>Effects of Rotation</a:t>
            </a:r>
          </a:p>
        </p:txBody>
      </p:sp>
      <p:sp>
        <p:nvSpPr>
          <p:cNvPr id="28675" name="Text Box 3"/>
          <p:cNvSpPr txBox="1">
            <a:spLocks noChangeArrowheads="1"/>
          </p:cNvSpPr>
          <p:nvPr/>
        </p:nvSpPr>
        <p:spPr bwMode="auto">
          <a:xfrm>
            <a:off x="1097758" y="1731884"/>
            <a:ext cx="7075714"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An effect of Earth’s rotation is the </a:t>
            </a:r>
            <a:r>
              <a:rPr lang="en-US" altLang="en-US" sz="2800" b="1" u="sng" dirty="0">
                <a:solidFill>
                  <a:srgbClr val="0070C0"/>
                </a:solidFill>
              </a:rPr>
              <a:t>daily change from day to night</a:t>
            </a:r>
            <a:r>
              <a:rPr lang="en-US" altLang="en-US" sz="2800" dirty="0"/>
              <a:t>.  The Earth rotates </a:t>
            </a:r>
            <a:r>
              <a:rPr lang="en-US" altLang="en-US" sz="2800" b="1" u="sng" dirty="0">
                <a:solidFill>
                  <a:srgbClr val="0070C0"/>
                </a:solidFill>
              </a:rPr>
              <a:t>counterclockwise</a:t>
            </a:r>
            <a:r>
              <a:rPr lang="en-US" altLang="en-US" sz="2800" dirty="0"/>
              <a:t> (from the standpoint of the North Pole).  Thus, our sun appears to rise in the </a:t>
            </a:r>
            <a:r>
              <a:rPr lang="en-US" altLang="en-US" sz="2800" b="1" u="sng" dirty="0">
                <a:solidFill>
                  <a:srgbClr val="0070C0"/>
                </a:solidFill>
              </a:rPr>
              <a:t>east</a:t>
            </a:r>
            <a:r>
              <a:rPr lang="en-US" altLang="en-US" sz="2800" dirty="0"/>
              <a:t> and set in the </a:t>
            </a:r>
            <a:r>
              <a:rPr lang="en-US" altLang="en-US" sz="2800" b="1" u="sng" dirty="0">
                <a:solidFill>
                  <a:srgbClr val="0070C0"/>
                </a:solidFill>
              </a:rPr>
              <a:t>west</a:t>
            </a:r>
            <a:r>
              <a:rPr lang="en-US" altLang="en-US" sz="2800" dirty="0"/>
              <a:t>.  </a:t>
            </a:r>
          </a:p>
          <a:p>
            <a:pPr>
              <a:spcBef>
                <a:spcPct val="50000"/>
              </a:spcBef>
            </a:pPr>
            <a:r>
              <a:rPr lang="en-US" altLang="en-US" sz="2800" dirty="0"/>
              <a:t>Only half of the Earth receives sunlight at any given time.  If the Earth did </a:t>
            </a:r>
            <a:r>
              <a:rPr lang="en-US" altLang="en-US" sz="2800" b="1" u="sng" dirty="0">
                <a:solidFill>
                  <a:srgbClr val="0070C0"/>
                </a:solidFill>
              </a:rPr>
              <a:t>not</a:t>
            </a:r>
            <a:r>
              <a:rPr lang="en-US" altLang="en-US" sz="2800" dirty="0"/>
              <a:t> rotate, the half facing the sun would have </a:t>
            </a:r>
            <a:r>
              <a:rPr lang="en-US" altLang="en-US" sz="2800" b="1" u="sng" dirty="0">
                <a:solidFill>
                  <a:srgbClr val="0070C0"/>
                </a:solidFill>
              </a:rPr>
              <a:t>constant</a:t>
            </a:r>
            <a:r>
              <a:rPr lang="en-US" altLang="en-US" sz="2800" dirty="0"/>
              <a:t> </a:t>
            </a:r>
            <a:r>
              <a:rPr lang="en-US" altLang="en-US" sz="2800" b="1" u="sng" dirty="0">
                <a:solidFill>
                  <a:srgbClr val="0070C0"/>
                </a:solidFill>
              </a:rPr>
              <a:t>light</a:t>
            </a:r>
            <a:r>
              <a:rPr lang="en-US" altLang="en-US" sz="2800" dirty="0"/>
              <a:t>, while the other half would have </a:t>
            </a:r>
            <a:r>
              <a:rPr lang="en-US" altLang="en-US" sz="2800" b="1" u="sng" dirty="0">
                <a:solidFill>
                  <a:srgbClr val="0070C0"/>
                </a:solidFill>
              </a:rPr>
              <a:t>perpetual dark</a:t>
            </a:r>
            <a:r>
              <a:rPr lang="en-US" altLang="en-US" sz="2800" dirty="0"/>
              <a:t>.</a:t>
            </a:r>
          </a:p>
        </p:txBody>
      </p:sp>
      <p:sp>
        <p:nvSpPr>
          <p:cNvPr id="28676" name="Rectangle 4"/>
          <p:cNvSpPr>
            <a:spLocks noChangeArrowheads="1"/>
          </p:cNvSpPr>
          <p:nvPr/>
        </p:nvSpPr>
        <p:spPr bwMode="auto">
          <a:xfrm>
            <a:off x="1719263" y="2263775"/>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28678" name="Picture 6" descr="How sunlight strikes the Ear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9690" y="1023259"/>
            <a:ext cx="3028950" cy="2239963"/>
          </a:xfrm>
          <a:prstGeom prst="rect">
            <a:avLst/>
          </a:prstGeom>
          <a:noFill/>
          <a:extLst>
            <a:ext uri="{909E8E84-426E-40DD-AFC4-6F175D3DCCD1}">
              <a14:hiddenFill xmlns:a14="http://schemas.microsoft.com/office/drawing/2010/main">
                <a:solidFill>
                  <a:srgbClr val="FFFFFF"/>
                </a:solidFill>
              </a14:hiddenFill>
            </a:ext>
          </a:extLst>
        </p:spPr>
      </p:pic>
      <p:sp>
        <p:nvSpPr>
          <p:cNvPr id="28679" name="Rectangle 7"/>
          <p:cNvSpPr>
            <a:spLocks noChangeArrowheads="1"/>
          </p:cNvSpPr>
          <p:nvPr/>
        </p:nvSpPr>
        <p:spPr bwMode="auto">
          <a:xfrm>
            <a:off x="1719263" y="2263775"/>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28681" name="Picture 9" descr="How sunlight strikes the Ear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9690" y="3677682"/>
            <a:ext cx="3028950" cy="2239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24051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en-US"/>
              <a:t>Measuring Time</a:t>
            </a:r>
          </a:p>
        </p:txBody>
      </p:sp>
      <p:sp>
        <p:nvSpPr>
          <p:cNvPr id="46083" name="Text Box 3"/>
          <p:cNvSpPr txBox="1">
            <a:spLocks noChangeArrowheads="1"/>
          </p:cNvSpPr>
          <p:nvPr/>
        </p:nvSpPr>
        <p:spPr bwMode="auto">
          <a:xfrm>
            <a:off x="1175657" y="1828801"/>
            <a:ext cx="10236530"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One day (</a:t>
            </a:r>
            <a:r>
              <a:rPr lang="en-US" altLang="en-US" sz="2800" b="1" u="sng" dirty="0">
                <a:solidFill>
                  <a:srgbClr val="0070C0"/>
                </a:solidFill>
              </a:rPr>
              <a:t>24 hours</a:t>
            </a:r>
            <a:r>
              <a:rPr lang="en-US" altLang="en-US" sz="2800" dirty="0"/>
              <a:t>) is the approximate time it takes Earth to rotate </a:t>
            </a:r>
            <a:r>
              <a:rPr lang="en-US" altLang="en-US" sz="2800" b="1" u="sng" dirty="0">
                <a:solidFill>
                  <a:srgbClr val="0070C0"/>
                </a:solidFill>
              </a:rPr>
              <a:t>once</a:t>
            </a:r>
            <a:r>
              <a:rPr lang="en-US" altLang="en-US" sz="2800" dirty="0"/>
              <a:t> on its axis.  For centuries, people figured the time of day by the sun’s position in the sky.  Each day, the sun rises on the eastern horizon, seems to move in an arc across the sky, and sets below the western horizon.</a:t>
            </a:r>
          </a:p>
          <a:p>
            <a:pPr>
              <a:spcBef>
                <a:spcPct val="50000"/>
              </a:spcBef>
            </a:pPr>
            <a:r>
              <a:rPr lang="en-US" altLang="en-US" sz="2800" dirty="0"/>
              <a:t>Solar noon occurs when the sun is in its </a:t>
            </a:r>
            <a:r>
              <a:rPr lang="en-US" altLang="en-US" sz="2800" b="1" u="sng" dirty="0">
                <a:solidFill>
                  <a:srgbClr val="0070C0"/>
                </a:solidFill>
              </a:rPr>
              <a:t>highest position </a:t>
            </a:r>
            <a:r>
              <a:rPr lang="en-US" altLang="en-US" sz="2800" dirty="0"/>
              <a:t>in the sky.  This causes a problem; because of Earth’s rotation, solar noon does </a:t>
            </a:r>
            <a:r>
              <a:rPr lang="en-US" altLang="en-US" sz="2800" b="1" u="sng" dirty="0">
                <a:solidFill>
                  <a:srgbClr val="0070C0"/>
                </a:solidFill>
              </a:rPr>
              <a:t>not</a:t>
            </a:r>
            <a:r>
              <a:rPr lang="en-US" altLang="en-US" sz="2800" dirty="0"/>
              <a:t> occur at the same time everywhere.</a:t>
            </a:r>
          </a:p>
        </p:txBody>
      </p:sp>
    </p:spTree>
    <p:extLst>
      <p:ext uri="{BB962C8B-B14F-4D97-AF65-F5344CB8AC3E}">
        <p14:creationId xmlns:p14="http://schemas.microsoft.com/office/powerpoint/2010/main" val="41009668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t>Standard Time Zones</a:t>
            </a:r>
          </a:p>
        </p:txBody>
      </p:sp>
      <p:sp>
        <p:nvSpPr>
          <p:cNvPr id="47107" name="Text Box 3"/>
          <p:cNvSpPr txBox="1">
            <a:spLocks noChangeArrowheads="1"/>
          </p:cNvSpPr>
          <p:nvPr/>
        </p:nvSpPr>
        <p:spPr bwMode="auto">
          <a:xfrm>
            <a:off x="1147354" y="1894114"/>
            <a:ext cx="9958251"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The problem of having different solar times in nearby communities was solved through the development of </a:t>
            </a:r>
            <a:r>
              <a:rPr lang="en-US" altLang="en-US" sz="2800" b="1" u="sng" dirty="0">
                <a:solidFill>
                  <a:srgbClr val="0070C0"/>
                </a:solidFill>
              </a:rPr>
              <a:t>time</a:t>
            </a:r>
            <a:r>
              <a:rPr lang="en-US" altLang="en-US" sz="2800" dirty="0"/>
              <a:t> zones.  The Earth was divided into </a:t>
            </a:r>
            <a:r>
              <a:rPr lang="en-US" altLang="en-US" sz="2800" b="1" u="sng" dirty="0">
                <a:solidFill>
                  <a:srgbClr val="0070C0"/>
                </a:solidFill>
              </a:rPr>
              <a:t>24 standard time zones</a:t>
            </a:r>
            <a:r>
              <a:rPr lang="en-US" altLang="en-US" sz="2800" dirty="0"/>
              <a:t>, each </a:t>
            </a:r>
            <a:r>
              <a:rPr lang="en-US" altLang="en-US" sz="2800" b="1" u="sng" dirty="0">
                <a:solidFill>
                  <a:srgbClr val="0070C0"/>
                </a:solidFill>
              </a:rPr>
              <a:t>15° of longitude </a:t>
            </a:r>
            <a:r>
              <a:rPr lang="en-US" altLang="en-US" sz="2800" dirty="0"/>
              <a:t>wide.</a:t>
            </a:r>
          </a:p>
          <a:p>
            <a:pPr>
              <a:spcBef>
                <a:spcPct val="50000"/>
              </a:spcBef>
            </a:pPr>
            <a:r>
              <a:rPr lang="en-US" altLang="en-US" sz="2800" dirty="0"/>
              <a:t>The basis for time zones is the </a:t>
            </a:r>
            <a:r>
              <a:rPr lang="en-US" altLang="en-US" sz="2800" b="1" u="sng" dirty="0">
                <a:solidFill>
                  <a:srgbClr val="0070C0"/>
                </a:solidFill>
              </a:rPr>
              <a:t>rate</a:t>
            </a:r>
            <a:r>
              <a:rPr lang="en-US" altLang="en-US" sz="2800" dirty="0"/>
              <a:t> at which the sun appears to move across the sky.  Each standard time zone is roughly centered on a line of longitude exactly divisible by 15</a:t>
            </a:r>
            <a:r>
              <a:rPr lang="en-US" altLang="en-US" sz="2800" dirty="0">
                <a:cs typeface="Times New Roman" panose="02020603050405020304" pitchFamily="18" charset="0"/>
              </a:rPr>
              <a:t>°, called a </a:t>
            </a:r>
            <a:r>
              <a:rPr lang="en-US" altLang="en-US" sz="2800" b="1" u="sng" dirty="0">
                <a:solidFill>
                  <a:srgbClr val="0070C0"/>
                </a:solidFill>
              </a:rPr>
              <a:t>time meridian</a:t>
            </a:r>
            <a:r>
              <a:rPr lang="en-US" altLang="en-US" sz="2800" dirty="0">
                <a:cs typeface="Times New Roman" panose="02020603050405020304" pitchFamily="18" charset="0"/>
              </a:rPr>
              <a:t>.  All areas within a time zone keep the same clock time.  </a:t>
            </a:r>
            <a:r>
              <a:rPr lang="en-US" altLang="en-US" sz="2800" b="1" u="sng" dirty="0">
                <a:solidFill>
                  <a:srgbClr val="0070C0"/>
                </a:solidFill>
              </a:rPr>
              <a:t>Clock time </a:t>
            </a:r>
            <a:r>
              <a:rPr lang="en-US" altLang="en-US" sz="2800" dirty="0">
                <a:cs typeface="Times New Roman" panose="02020603050405020304" pitchFamily="18" charset="0"/>
              </a:rPr>
              <a:t>is the average solar time at that zone’s time meridian.</a:t>
            </a:r>
            <a:endParaRPr lang="en-US" altLang="en-US" sz="2800" dirty="0"/>
          </a:p>
        </p:txBody>
      </p:sp>
    </p:spTree>
    <p:extLst>
      <p:ext uri="{BB962C8B-B14F-4D97-AF65-F5344CB8AC3E}">
        <p14:creationId xmlns:p14="http://schemas.microsoft.com/office/powerpoint/2010/main" val="1339137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en-US"/>
              <a:t>Standard Time Zones</a:t>
            </a:r>
          </a:p>
        </p:txBody>
      </p:sp>
      <p:pic>
        <p:nvPicPr>
          <p:cNvPr id="56323" name="Picture 3" descr="http://liftoff.msfc.nasa.gov/academy/ROCKET_SCI/CLOCKS/TimeZon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981201"/>
            <a:ext cx="7132638" cy="3897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9777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Standard Time Zones</a:t>
            </a:r>
          </a:p>
        </p:txBody>
      </p:sp>
      <p:sp>
        <p:nvSpPr>
          <p:cNvPr id="29699" name="Text Box 3"/>
          <p:cNvSpPr txBox="1">
            <a:spLocks noChangeArrowheads="1"/>
          </p:cNvSpPr>
          <p:nvPr/>
        </p:nvSpPr>
        <p:spPr bwMode="auto">
          <a:xfrm>
            <a:off x="1175657" y="1981201"/>
            <a:ext cx="9980023"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The starting point for the standard time zones is the </a:t>
            </a:r>
            <a:r>
              <a:rPr lang="en-US" altLang="en-US" sz="2800" b="1" u="sng" dirty="0">
                <a:solidFill>
                  <a:srgbClr val="0070C0"/>
                </a:solidFill>
              </a:rPr>
              <a:t>prime meridian</a:t>
            </a:r>
            <a:r>
              <a:rPr lang="en-US" altLang="en-US" sz="2800" dirty="0"/>
              <a:t>, located in Greenwich, England.  Travelers moving </a:t>
            </a:r>
            <a:r>
              <a:rPr lang="en-US" altLang="en-US" sz="2800" b="1" u="sng" dirty="0">
                <a:solidFill>
                  <a:srgbClr val="0070C0"/>
                </a:solidFill>
              </a:rPr>
              <a:t>westward</a:t>
            </a:r>
            <a:r>
              <a:rPr lang="en-US" altLang="en-US" sz="2800" dirty="0"/>
              <a:t> from Greenwich move their </a:t>
            </a:r>
            <a:r>
              <a:rPr lang="en-US" altLang="en-US" sz="2800" b="1" u="sng" dirty="0">
                <a:solidFill>
                  <a:srgbClr val="0070C0"/>
                </a:solidFill>
              </a:rPr>
              <a:t>clocks</a:t>
            </a:r>
            <a:r>
              <a:rPr lang="en-US" altLang="en-US" sz="2800" dirty="0"/>
              <a:t> back to earlier times, while those moving </a:t>
            </a:r>
            <a:r>
              <a:rPr lang="en-US" altLang="en-US" sz="2800" b="1" u="sng" dirty="0">
                <a:solidFill>
                  <a:srgbClr val="0070C0"/>
                </a:solidFill>
              </a:rPr>
              <a:t>eastward</a:t>
            </a:r>
            <a:r>
              <a:rPr lang="en-US" altLang="en-US" sz="2800" dirty="0"/>
              <a:t> change to a </a:t>
            </a:r>
            <a:r>
              <a:rPr lang="en-US" altLang="en-US" sz="2800" b="1" u="sng" dirty="0">
                <a:solidFill>
                  <a:srgbClr val="0070C0"/>
                </a:solidFill>
              </a:rPr>
              <a:t>later</a:t>
            </a:r>
            <a:r>
              <a:rPr lang="en-US" altLang="en-US" sz="2800" dirty="0"/>
              <a:t> time.</a:t>
            </a:r>
          </a:p>
          <a:p>
            <a:pPr>
              <a:spcBef>
                <a:spcPct val="50000"/>
              </a:spcBef>
            </a:pPr>
            <a:r>
              <a:rPr lang="en-US" altLang="en-US" sz="2800" dirty="0"/>
              <a:t>In theory, each standard time zone should be exactly 15</a:t>
            </a:r>
            <a:r>
              <a:rPr lang="en-US" altLang="en-US" sz="2800" dirty="0">
                <a:cs typeface="Times New Roman" panose="02020603050405020304" pitchFamily="18" charset="0"/>
              </a:rPr>
              <a:t>° wide.  However, t</a:t>
            </a:r>
            <a:r>
              <a:rPr lang="en-US" altLang="en-US" sz="2800" dirty="0"/>
              <a:t>ime zone boundaries on land are </a:t>
            </a:r>
            <a:r>
              <a:rPr lang="en-US" altLang="en-US" sz="2800" b="1" u="sng" dirty="0">
                <a:solidFill>
                  <a:srgbClr val="0070C0"/>
                </a:solidFill>
              </a:rPr>
              <a:t>seldom straight </a:t>
            </a:r>
            <a:r>
              <a:rPr lang="en-US" altLang="en-US" sz="2800" dirty="0"/>
              <a:t>lines, shifting east or west to meet the needs of the people living there.</a:t>
            </a:r>
          </a:p>
        </p:txBody>
      </p:sp>
    </p:spTree>
    <p:extLst>
      <p:ext uri="{BB962C8B-B14F-4D97-AF65-F5344CB8AC3E}">
        <p14:creationId xmlns:p14="http://schemas.microsoft.com/office/powerpoint/2010/main" val="3422242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en-US"/>
              <a:t>U.S. Time Zones</a:t>
            </a:r>
          </a:p>
        </p:txBody>
      </p:sp>
      <p:sp>
        <p:nvSpPr>
          <p:cNvPr id="48131" name="Text Box 3"/>
          <p:cNvSpPr txBox="1">
            <a:spLocks noChangeArrowheads="1"/>
          </p:cNvSpPr>
          <p:nvPr/>
        </p:nvSpPr>
        <p:spPr bwMode="auto">
          <a:xfrm>
            <a:off x="1097279" y="1981200"/>
            <a:ext cx="10147663"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Eastern Standard, Central Standard, Mountain Standard, and Pacific Standard time zones were created in the U.S. in 1883, in order to standardize train schedules.  Congress made the time zones official under federal law in 1918.</a:t>
            </a:r>
          </a:p>
          <a:p>
            <a:pPr>
              <a:spcBef>
                <a:spcPct val="50000"/>
              </a:spcBef>
            </a:pPr>
            <a:r>
              <a:rPr lang="en-US" altLang="en-US" sz="2800" dirty="0"/>
              <a:t>Since then, Alaska Standard and Hawaii-Aleutian Standard time zones have been added.</a:t>
            </a:r>
          </a:p>
        </p:txBody>
      </p:sp>
      <p:pic>
        <p:nvPicPr>
          <p:cNvPr id="48133" name="Picture 5" descr="How the trains&#10;created our time zone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399" y="4419601"/>
            <a:ext cx="3849667" cy="2195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24141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The International Date Line</a:t>
            </a:r>
          </a:p>
        </p:txBody>
      </p:sp>
      <p:sp>
        <p:nvSpPr>
          <p:cNvPr id="30723" name="Text Box 3"/>
          <p:cNvSpPr txBox="1">
            <a:spLocks noChangeArrowheads="1"/>
          </p:cNvSpPr>
          <p:nvPr/>
        </p:nvSpPr>
        <p:spPr bwMode="auto">
          <a:xfrm>
            <a:off x="1097280" y="1817914"/>
            <a:ext cx="995825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Travelers going completely around the world gain or lose time at each time zone until they have gained or lost an entire day. </a:t>
            </a:r>
          </a:p>
          <a:p>
            <a:pPr>
              <a:spcBef>
                <a:spcPct val="50000"/>
              </a:spcBef>
            </a:pPr>
            <a:r>
              <a:rPr lang="en-US" altLang="en-US" sz="2800" dirty="0"/>
              <a:t>An imaginary line called the </a:t>
            </a:r>
            <a:r>
              <a:rPr lang="en-US" altLang="en-US" sz="2800" b="1" u="sng" dirty="0">
                <a:solidFill>
                  <a:srgbClr val="0070C0"/>
                </a:solidFill>
              </a:rPr>
              <a:t>International Date Line </a:t>
            </a:r>
            <a:r>
              <a:rPr lang="en-US" altLang="en-US" sz="2800" dirty="0"/>
              <a:t>(located along the 180</a:t>
            </a:r>
            <a:r>
              <a:rPr lang="en-US" altLang="en-US" sz="2800" baseline="30000" dirty="0"/>
              <a:t>th</a:t>
            </a:r>
            <a:r>
              <a:rPr lang="en-US" altLang="en-US" sz="2800" dirty="0"/>
              <a:t> meridian) represents the </a:t>
            </a:r>
            <a:r>
              <a:rPr lang="en-US" altLang="en-US" sz="2800" b="1" u="sng" dirty="0">
                <a:solidFill>
                  <a:srgbClr val="0070C0"/>
                </a:solidFill>
              </a:rPr>
              <a:t>longitude</a:t>
            </a:r>
            <a:r>
              <a:rPr lang="en-US" altLang="en-US" sz="2800" dirty="0"/>
              <a:t> at which the date changes.</a:t>
            </a:r>
          </a:p>
          <a:p>
            <a:pPr>
              <a:spcBef>
                <a:spcPct val="50000"/>
              </a:spcBef>
            </a:pPr>
            <a:r>
              <a:rPr lang="en-US" altLang="en-US" sz="2800" dirty="0"/>
              <a:t>Upon crossing the date line, travelers change their calendars, not their watches.  For travelers moving </a:t>
            </a:r>
            <a:r>
              <a:rPr lang="en-US" altLang="en-US" sz="2800" b="1" u="sng" dirty="0">
                <a:solidFill>
                  <a:srgbClr val="0070C0"/>
                </a:solidFill>
              </a:rPr>
              <a:t>westward</a:t>
            </a:r>
            <a:r>
              <a:rPr lang="en-US" altLang="en-US" sz="2800" dirty="0"/>
              <a:t>, the date is changed to one day </a:t>
            </a:r>
            <a:r>
              <a:rPr lang="en-US" altLang="en-US" sz="2800" b="1" u="sng" dirty="0">
                <a:solidFill>
                  <a:srgbClr val="0070C0"/>
                </a:solidFill>
              </a:rPr>
              <a:t>later</a:t>
            </a:r>
            <a:r>
              <a:rPr lang="en-US" altLang="en-US" sz="2800" dirty="0"/>
              <a:t>; for </a:t>
            </a:r>
            <a:r>
              <a:rPr lang="en-US" altLang="en-US" sz="2800" b="1" u="sng" dirty="0">
                <a:solidFill>
                  <a:srgbClr val="0070C0"/>
                </a:solidFill>
              </a:rPr>
              <a:t>eastward</a:t>
            </a:r>
            <a:r>
              <a:rPr lang="en-US" altLang="en-US" sz="2800" dirty="0"/>
              <a:t> travelers, the date is changed to one day </a:t>
            </a:r>
            <a:r>
              <a:rPr lang="en-US" altLang="en-US" sz="2800" b="1" u="sng" dirty="0">
                <a:solidFill>
                  <a:srgbClr val="0070C0"/>
                </a:solidFill>
              </a:rPr>
              <a:t>earlier</a:t>
            </a:r>
            <a:r>
              <a:rPr lang="en-US" altLang="en-US" sz="2800" dirty="0"/>
              <a:t>.</a:t>
            </a:r>
          </a:p>
        </p:txBody>
      </p:sp>
    </p:spTree>
    <p:extLst>
      <p:ext uri="{BB962C8B-B14F-4D97-AF65-F5344CB8AC3E}">
        <p14:creationId xmlns:p14="http://schemas.microsoft.com/office/powerpoint/2010/main" val="42589359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Section 4.2 p. 78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7205809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Earth’s Revolution</a:t>
            </a:r>
            <a:endParaRPr lang="en-US" dirty="0"/>
          </a:p>
        </p:txBody>
      </p:sp>
      <p:sp>
        <p:nvSpPr>
          <p:cNvPr id="7" name="Text Placeholder 6"/>
          <p:cNvSpPr>
            <a:spLocks noGrp="1"/>
          </p:cNvSpPr>
          <p:nvPr>
            <p:ph type="body" idx="1"/>
          </p:nvPr>
        </p:nvSpPr>
        <p:spPr/>
        <p:txBody>
          <a:bodyPr/>
          <a:lstStyle/>
          <a:p>
            <a:r>
              <a:rPr lang="en-US" dirty="0" smtClean="0"/>
              <a:t>Objectives		</a:t>
            </a:r>
            <a:endParaRPr lang="en-US" dirty="0"/>
          </a:p>
        </p:txBody>
      </p:sp>
      <p:sp>
        <p:nvSpPr>
          <p:cNvPr id="8" name="Content Placeholder 7"/>
          <p:cNvSpPr>
            <a:spLocks noGrp="1"/>
          </p:cNvSpPr>
          <p:nvPr>
            <p:ph sz="half" idx="2"/>
          </p:nvPr>
        </p:nvSpPr>
        <p:spPr/>
        <p:txBody>
          <a:bodyPr/>
          <a:lstStyle/>
          <a:p>
            <a:r>
              <a:rPr lang="en-US" dirty="0" smtClean="0"/>
              <a:t>Give evidence for Earth’s revolution around the Sun</a:t>
            </a:r>
          </a:p>
          <a:p>
            <a:r>
              <a:rPr lang="en-US" dirty="0" smtClean="0"/>
              <a:t>Describe Earth’s path and rate of revolution</a:t>
            </a:r>
          </a:p>
          <a:p>
            <a:r>
              <a:rPr lang="en-US" dirty="0" smtClean="0"/>
              <a:t>Explain why seasons occur</a:t>
            </a:r>
            <a:endParaRPr lang="en-US" dirty="0"/>
          </a:p>
        </p:txBody>
      </p:sp>
      <p:sp>
        <p:nvSpPr>
          <p:cNvPr id="9" name="Text Placeholder 8"/>
          <p:cNvSpPr>
            <a:spLocks noGrp="1"/>
          </p:cNvSpPr>
          <p:nvPr>
            <p:ph type="body" sz="quarter" idx="3"/>
          </p:nvPr>
        </p:nvSpPr>
        <p:spPr/>
        <p:txBody>
          <a:bodyPr/>
          <a:lstStyle/>
          <a:p>
            <a:r>
              <a:rPr lang="en-US" dirty="0" smtClean="0"/>
              <a:t>Standards</a:t>
            </a:r>
            <a:endParaRPr lang="en-US" dirty="0"/>
          </a:p>
        </p:txBody>
      </p:sp>
      <p:sp>
        <p:nvSpPr>
          <p:cNvPr id="10" name="Content Placeholder 9"/>
          <p:cNvSpPr>
            <a:spLocks noGrp="1"/>
          </p:cNvSpPr>
          <p:nvPr>
            <p:ph sz="quarter" idx="4"/>
          </p:nvPr>
        </p:nvSpPr>
        <p:spPr/>
        <p:txBody>
          <a:bodyPr/>
          <a:lstStyle/>
          <a:p>
            <a:r>
              <a:rPr lang="en-US" dirty="0" smtClean="0"/>
              <a:t>ESS1.B: Earth and the Solar System</a:t>
            </a:r>
            <a:endParaRPr lang="en-US" dirty="0"/>
          </a:p>
        </p:txBody>
      </p:sp>
    </p:spTree>
    <p:extLst>
      <p:ext uri="{BB962C8B-B14F-4D97-AF65-F5344CB8AC3E}">
        <p14:creationId xmlns:p14="http://schemas.microsoft.com/office/powerpoint/2010/main" val="23959049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Earth’s Revolution</a:t>
            </a:r>
            <a:endParaRPr lang="en-US" dirty="0"/>
          </a:p>
        </p:txBody>
      </p:sp>
      <p:sp>
        <p:nvSpPr>
          <p:cNvPr id="8" name="Content Placeholder 7"/>
          <p:cNvSpPr>
            <a:spLocks noGrp="1"/>
          </p:cNvSpPr>
          <p:nvPr>
            <p:ph idx="1"/>
          </p:nvPr>
        </p:nvSpPr>
        <p:spPr/>
        <p:txBody>
          <a:bodyPr>
            <a:noAutofit/>
          </a:bodyPr>
          <a:lstStyle/>
          <a:p>
            <a:r>
              <a:rPr lang="en-US" sz="2800" dirty="0" smtClean="0">
                <a:solidFill>
                  <a:srgbClr val="0070C0"/>
                </a:solidFill>
              </a:rPr>
              <a:t>Key Idea</a:t>
            </a:r>
          </a:p>
          <a:p>
            <a:r>
              <a:rPr lang="en-US" sz="2800" dirty="0" smtClean="0"/>
              <a:t>Earth revolves around the sun in an elliptical orbit, causing seasonal variations</a:t>
            </a:r>
          </a:p>
          <a:p>
            <a:r>
              <a:rPr lang="en-US" sz="2800" dirty="0" smtClean="0">
                <a:solidFill>
                  <a:srgbClr val="0070C0"/>
                </a:solidFill>
              </a:rPr>
              <a:t>Vocabulary</a:t>
            </a:r>
          </a:p>
          <a:p>
            <a:r>
              <a:rPr lang="en-US" sz="2800" dirty="0" smtClean="0"/>
              <a:t>Revolution				winter solstice</a:t>
            </a:r>
          </a:p>
          <a:p>
            <a:r>
              <a:rPr lang="en-US" sz="2800" dirty="0" smtClean="0"/>
              <a:t>Parallax				vernal equinox</a:t>
            </a:r>
          </a:p>
          <a:p>
            <a:r>
              <a:rPr lang="en-US" sz="2800" dirty="0" smtClean="0"/>
              <a:t>Summer solstice			autumnal equinox</a:t>
            </a:r>
            <a:endParaRPr lang="en-US" sz="2800" dirty="0"/>
          </a:p>
        </p:txBody>
      </p:sp>
    </p:spTree>
    <p:extLst>
      <p:ext uri="{BB962C8B-B14F-4D97-AF65-F5344CB8AC3E}">
        <p14:creationId xmlns:p14="http://schemas.microsoft.com/office/powerpoint/2010/main" val="3804480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a:t>Origin of the Solar System</a:t>
            </a:r>
          </a:p>
        </p:txBody>
      </p:sp>
      <p:sp>
        <p:nvSpPr>
          <p:cNvPr id="5123" name="Text Box 3"/>
          <p:cNvSpPr txBox="1">
            <a:spLocks noChangeArrowheads="1"/>
          </p:cNvSpPr>
          <p:nvPr/>
        </p:nvSpPr>
        <p:spPr bwMode="auto">
          <a:xfrm>
            <a:off x="1273629" y="1905000"/>
            <a:ext cx="8784771"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The most widely accepted model of the formation of our solar system is called the </a:t>
            </a:r>
            <a:r>
              <a:rPr lang="en-US" altLang="en-US" sz="2800" b="1" u="sng" dirty="0">
                <a:solidFill>
                  <a:srgbClr val="0070C0"/>
                </a:solidFill>
              </a:rPr>
              <a:t>nebular hypothesis</a:t>
            </a:r>
            <a:r>
              <a:rPr lang="en-US" altLang="en-US" sz="2800" dirty="0"/>
              <a:t>.</a:t>
            </a:r>
          </a:p>
          <a:p>
            <a:pPr marL="457200" indent="-457200">
              <a:spcBef>
                <a:spcPct val="50000"/>
              </a:spcBef>
              <a:buFont typeface="Arial" panose="020B0604020202020204" pitchFamily="34" charset="0"/>
              <a:buChar char="•"/>
            </a:pPr>
            <a:r>
              <a:rPr lang="en-US" altLang="en-US" sz="2800" dirty="0"/>
              <a:t>It suggests that about </a:t>
            </a:r>
            <a:r>
              <a:rPr lang="en-US" altLang="en-US" sz="2800" b="1" u="sng" dirty="0">
                <a:solidFill>
                  <a:srgbClr val="0070C0"/>
                </a:solidFill>
              </a:rPr>
              <a:t>4.6</a:t>
            </a:r>
            <a:r>
              <a:rPr lang="en-US" altLang="en-US" sz="2800" dirty="0"/>
              <a:t> billion years ago a great cloud of </a:t>
            </a:r>
            <a:r>
              <a:rPr lang="en-US" altLang="en-US" sz="2800" b="1" u="sng" dirty="0">
                <a:solidFill>
                  <a:srgbClr val="0070C0"/>
                </a:solidFill>
              </a:rPr>
              <a:t>gas</a:t>
            </a:r>
            <a:r>
              <a:rPr lang="en-US" altLang="en-US" sz="2800" dirty="0"/>
              <a:t> and </a:t>
            </a:r>
            <a:r>
              <a:rPr lang="en-US" altLang="en-US" sz="2800" b="1" u="sng" dirty="0">
                <a:solidFill>
                  <a:srgbClr val="0070C0"/>
                </a:solidFill>
              </a:rPr>
              <a:t>dust</a:t>
            </a:r>
            <a:r>
              <a:rPr lang="en-US" altLang="en-US" sz="2800" dirty="0">
                <a:solidFill>
                  <a:srgbClr val="0070C0"/>
                </a:solidFill>
              </a:rPr>
              <a:t> </a:t>
            </a:r>
            <a:r>
              <a:rPr lang="en-US" altLang="en-US" sz="2800" dirty="0"/>
              <a:t>was rotating slowly in space.</a:t>
            </a:r>
          </a:p>
          <a:p>
            <a:pPr marL="457200" indent="-457200">
              <a:spcBef>
                <a:spcPct val="50000"/>
              </a:spcBef>
              <a:buFont typeface="Arial" panose="020B0604020202020204" pitchFamily="34" charset="0"/>
              <a:buChar char="•"/>
            </a:pPr>
            <a:r>
              <a:rPr lang="en-US" altLang="en-US" sz="2800" dirty="0"/>
              <a:t>The cloud was at least </a:t>
            </a:r>
            <a:r>
              <a:rPr lang="en-US" altLang="en-US" sz="2800" b="1" u="sng" dirty="0">
                <a:solidFill>
                  <a:srgbClr val="0070C0"/>
                </a:solidFill>
              </a:rPr>
              <a:t>10</a:t>
            </a:r>
            <a:r>
              <a:rPr lang="en-US" altLang="en-US" sz="2800" dirty="0"/>
              <a:t> billion kilometers in diameter.</a:t>
            </a:r>
          </a:p>
          <a:p>
            <a:pPr marL="457200" indent="-457200">
              <a:spcBef>
                <a:spcPct val="50000"/>
              </a:spcBef>
              <a:buFont typeface="Arial" panose="020B0604020202020204" pitchFamily="34" charset="0"/>
              <a:buChar char="•"/>
            </a:pPr>
            <a:r>
              <a:rPr lang="en-US" altLang="en-US" sz="2800" dirty="0"/>
              <a:t>As time passed, the cloud </a:t>
            </a:r>
            <a:r>
              <a:rPr lang="en-US" altLang="en-US" sz="2800" b="1" u="sng" dirty="0">
                <a:solidFill>
                  <a:srgbClr val="0070C0"/>
                </a:solidFill>
              </a:rPr>
              <a:t>shrank</a:t>
            </a:r>
            <a:r>
              <a:rPr lang="en-US" altLang="en-US" sz="2800" dirty="0">
                <a:solidFill>
                  <a:srgbClr val="0070C0"/>
                </a:solidFill>
              </a:rPr>
              <a:t> </a:t>
            </a:r>
            <a:r>
              <a:rPr lang="en-US" altLang="en-US" sz="2800" dirty="0"/>
              <a:t>under the pull of its own </a:t>
            </a:r>
            <a:r>
              <a:rPr lang="en-US" altLang="en-US" sz="2800" b="1" u="sng" dirty="0">
                <a:solidFill>
                  <a:srgbClr val="0070C0"/>
                </a:solidFill>
              </a:rPr>
              <a:t>gravity</a:t>
            </a:r>
            <a:r>
              <a:rPr lang="en-US" altLang="en-US" sz="2800" dirty="0"/>
              <a:t>.  As it shrank, its rate of rotation </a:t>
            </a:r>
            <a:r>
              <a:rPr lang="en-US" altLang="en-US" sz="2800" b="1" u="sng" dirty="0">
                <a:solidFill>
                  <a:srgbClr val="0070C0"/>
                </a:solidFill>
              </a:rPr>
              <a:t>increased</a:t>
            </a:r>
            <a:r>
              <a:rPr lang="en-US" altLang="en-US" sz="2800" dirty="0"/>
              <a:t>.</a:t>
            </a:r>
          </a:p>
        </p:txBody>
      </p:sp>
    </p:spTree>
    <p:extLst>
      <p:ext uri="{BB962C8B-B14F-4D97-AF65-F5344CB8AC3E}">
        <p14:creationId xmlns:p14="http://schemas.microsoft.com/office/powerpoint/2010/main" val="1300721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Earth’s Revolution</a:t>
            </a:r>
          </a:p>
        </p:txBody>
      </p:sp>
      <p:sp>
        <p:nvSpPr>
          <p:cNvPr id="31747" name="Text Box 3"/>
          <p:cNvSpPr txBox="1">
            <a:spLocks noChangeArrowheads="1"/>
          </p:cNvSpPr>
          <p:nvPr/>
        </p:nvSpPr>
        <p:spPr bwMode="auto">
          <a:xfrm>
            <a:off x="1097280" y="2023963"/>
            <a:ext cx="9940834"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u="sng" dirty="0">
                <a:solidFill>
                  <a:srgbClr val="0070C0"/>
                </a:solidFill>
              </a:rPr>
              <a:t>Revolution</a:t>
            </a:r>
            <a:r>
              <a:rPr lang="en-US" altLang="en-US" sz="2800" dirty="0">
                <a:solidFill>
                  <a:srgbClr val="0070C0"/>
                </a:solidFill>
              </a:rPr>
              <a:t> </a:t>
            </a:r>
            <a:r>
              <a:rPr lang="en-US" altLang="en-US" sz="2800" dirty="0"/>
              <a:t>is the movement of Earth in its orbit around the sun.</a:t>
            </a:r>
          </a:p>
          <a:p>
            <a:pPr>
              <a:spcBef>
                <a:spcPct val="50000"/>
              </a:spcBef>
            </a:pPr>
            <a:r>
              <a:rPr lang="en-US" altLang="en-US" sz="2800" dirty="0"/>
              <a:t>What evidence do we have that we revolve around the sun?</a:t>
            </a:r>
          </a:p>
          <a:p>
            <a:pPr>
              <a:spcBef>
                <a:spcPct val="50000"/>
              </a:spcBef>
            </a:pPr>
            <a:r>
              <a:rPr lang="en-US" altLang="en-US" sz="2800" dirty="0"/>
              <a:t>Constellations change their </a:t>
            </a:r>
            <a:r>
              <a:rPr lang="en-US" altLang="en-US" sz="2800" b="1" u="sng" dirty="0">
                <a:solidFill>
                  <a:srgbClr val="0070C0"/>
                </a:solidFill>
              </a:rPr>
              <a:t>position</a:t>
            </a:r>
            <a:r>
              <a:rPr lang="en-US" altLang="en-US" sz="2800" dirty="0"/>
              <a:t> in the sky, and some are not even visible for a period of time.</a:t>
            </a:r>
          </a:p>
          <a:p>
            <a:pPr>
              <a:spcBef>
                <a:spcPct val="50000"/>
              </a:spcBef>
            </a:pPr>
            <a:r>
              <a:rPr lang="en-US" altLang="en-US" sz="2800" dirty="0"/>
              <a:t>Nearby stars seem to </a:t>
            </a:r>
            <a:r>
              <a:rPr lang="en-US" altLang="en-US" sz="2800" b="1" u="sng" dirty="0">
                <a:solidFill>
                  <a:srgbClr val="0070C0"/>
                </a:solidFill>
              </a:rPr>
              <a:t>shift position </a:t>
            </a:r>
            <a:r>
              <a:rPr lang="en-US" altLang="en-US" sz="2800" dirty="0"/>
              <a:t>when compared to distant stars.  This apparent shift is called </a:t>
            </a:r>
            <a:r>
              <a:rPr lang="en-US" altLang="en-US" sz="2800" b="1" u="sng" dirty="0">
                <a:solidFill>
                  <a:srgbClr val="0070C0"/>
                </a:solidFill>
              </a:rPr>
              <a:t>parallax</a:t>
            </a:r>
            <a:r>
              <a:rPr lang="en-US" altLang="en-US" sz="2800" dirty="0"/>
              <a:t>.</a:t>
            </a:r>
          </a:p>
        </p:txBody>
      </p:sp>
      <p:pic>
        <p:nvPicPr>
          <p:cNvPr id="31749" name="Picture 5" descr="solar1.gif (5802 by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1876" y="0"/>
            <a:ext cx="5582522" cy="1737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41885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Path and Rate of Revolution</a:t>
            </a:r>
          </a:p>
        </p:txBody>
      </p:sp>
      <p:sp>
        <p:nvSpPr>
          <p:cNvPr id="32771" name="Text Box 3"/>
          <p:cNvSpPr txBox="1">
            <a:spLocks noChangeArrowheads="1"/>
          </p:cNvSpPr>
          <p:nvPr/>
        </p:nvSpPr>
        <p:spPr bwMode="auto">
          <a:xfrm>
            <a:off x="1097280" y="1981200"/>
            <a:ext cx="10058400" cy="412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t>Like our rotation, the direction of Earth’s </a:t>
            </a:r>
            <a:r>
              <a:rPr lang="en-US" altLang="en-US" sz="2800" b="1" u="sng" dirty="0">
                <a:solidFill>
                  <a:srgbClr val="0070C0"/>
                </a:solidFill>
              </a:rPr>
              <a:t>revolution</a:t>
            </a:r>
            <a:r>
              <a:rPr lang="en-US" altLang="en-US" sz="2400" dirty="0"/>
              <a:t> is also </a:t>
            </a:r>
            <a:r>
              <a:rPr lang="en-US" altLang="en-US" sz="2800" b="1" u="sng" dirty="0">
                <a:solidFill>
                  <a:srgbClr val="0070C0"/>
                </a:solidFill>
              </a:rPr>
              <a:t>counterclockwise</a:t>
            </a:r>
            <a:r>
              <a:rPr lang="en-US" altLang="en-US" sz="2400" dirty="0"/>
              <a:t>.  Earth’s orbit is an ellipse with the sun located at one focus.</a:t>
            </a:r>
          </a:p>
          <a:p>
            <a:pPr>
              <a:spcBef>
                <a:spcPct val="50000"/>
              </a:spcBef>
            </a:pPr>
            <a:r>
              <a:rPr lang="en-US" altLang="en-US" sz="2400" dirty="0"/>
              <a:t>The average distance from the Earth to the sun is 150 million km.</a:t>
            </a:r>
          </a:p>
          <a:p>
            <a:pPr>
              <a:spcBef>
                <a:spcPct val="50000"/>
              </a:spcBef>
            </a:pPr>
            <a:r>
              <a:rPr lang="en-US" altLang="en-US" sz="2400" dirty="0"/>
              <a:t>At </a:t>
            </a:r>
            <a:r>
              <a:rPr lang="en-US" altLang="en-US" sz="2800" b="1" u="sng" dirty="0">
                <a:solidFill>
                  <a:srgbClr val="0070C0"/>
                </a:solidFill>
              </a:rPr>
              <a:t>perihelion</a:t>
            </a:r>
            <a:r>
              <a:rPr lang="en-US" altLang="en-US" sz="2400" dirty="0"/>
              <a:t> (Earth’s closest point to the sun in our orbit), we are about 147.6 million km from the sun.  </a:t>
            </a:r>
            <a:r>
              <a:rPr lang="en-US" altLang="en-US" sz="2800" b="1" u="sng" dirty="0">
                <a:solidFill>
                  <a:srgbClr val="0070C0"/>
                </a:solidFill>
              </a:rPr>
              <a:t>Perihelion</a:t>
            </a:r>
            <a:r>
              <a:rPr lang="en-US" altLang="en-US" sz="2400" dirty="0"/>
              <a:t> occurs on or about </a:t>
            </a:r>
            <a:r>
              <a:rPr lang="en-US" altLang="en-US" sz="2800" b="1" u="sng" dirty="0">
                <a:solidFill>
                  <a:srgbClr val="0070C0"/>
                </a:solidFill>
              </a:rPr>
              <a:t>January 2</a:t>
            </a:r>
            <a:r>
              <a:rPr lang="en-US" altLang="en-US" sz="2400" dirty="0"/>
              <a:t>.</a:t>
            </a:r>
          </a:p>
          <a:p>
            <a:pPr>
              <a:spcBef>
                <a:spcPct val="50000"/>
              </a:spcBef>
            </a:pPr>
            <a:r>
              <a:rPr lang="en-US" altLang="en-US" sz="2400" dirty="0"/>
              <a:t>At </a:t>
            </a:r>
            <a:r>
              <a:rPr lang="en-US" altLang="en-US" sz="2800" b="1" u="sng" dirty="0">
                <a:solidFill>
                  <a:srgbClr val="0070C0"/>
                </a:solidFill>
              </a:rPr>
              <a:t>aphelion</a:t>
            </a:r>
            <a:r>
              <a:rPr lang="en-US" altLang="en-US" sz="2400" dirty="0"/>
              <a:t>, (Earth’s farthest point from the sun in our orbit), we are about 152.4 million km from the sun.  </a:t>
            </a:r>
            <a:r>
              <a:rPr lang="en-US" altLang="en-US" sz="2800" b="1" u="sng" dirty="0">
                <a:solidFill>
                  <a:srgbClr val="0070C0"/>
                </a:solidFill>
              </a:rPr>
              <a:t>Aphelion</a:t>
            </a:r>
            <a:r>
              <a:rPr lang="en-US" altLang="en-US" sz="2400" dirty="0"/>
              <a:t> occurs on or about </a:t>
            </a:r>
            <a:r>
              <a:rPr lang="en-US" altLang="en-US" sz="2800" b="1" u="sng" dirty="0">
                <a:solidFill>
                  <a:srgbClr val="0070C0"/>
                </a:solidFill>
              </a:rPr>
              <a:t>July 4</a:t>
            </a:r>
            <a:r>
              <a:rPr lang="en-US" altLang="en-US" sz="2400" dirty="0"/>
              <a:t>.</a:t>
            </a:r>
          </a:p>
        </p:txBody>
      </p:sp>
    </p:spTree>
    <p:extLst>
      <p:ext uri="{BB962C8B-B14F-4D97-AF65-F5344CB8AC3E}">
        <p14:creationId xmlns:p14="http://schemas.microsoft.com/office/powerpoint/2010/main" val="41929212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Path and Rate of Revolution</a:t>
            </a:r>
          </a:p>
        </p:txBody>
      </p:sp>
      <p:pic>
        <p:nvPicPr>
          <p:cNvPr id="58372" name="Picture 4" descr="http://www.geog.ouc.bc.ca/physgeog/contents/images/helio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905000"/>
            <a:ext cx="6161088"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5989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a:t>Path and Rate of Revolution</a:t>
            </a:r>
          </a:p>
        </p:txBody>
      </p:sp>
      <p:sp>
        <p:nvSpPr>
          <p:cNvPr id="33795" name="Text Box 3"/>
          <p:cNvSpPr txBox="1">
            <a:spLocks noChangeArrowheads="1"/>
          </p:cNvSpPr>
          <p:nvPr/>
        </p:nvSpPr>
        <p:spPr bwMode="auto">
          <a:xfrm>
            <a:off x="1251858" y="1752601"/>
            <a:ext cx="7162799"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Earth makes </a:t>
            </a:r>
            <a:r>
              <a:rPr lang="en-US" altLang="en-US" sz="2800" b="1" u="sng" dirty="0">
                <a:solidFill>
                  <a:srgbClr val="0070C0"/>
                </a:solidFill>
              </a:rPr>
              <a:t>one</a:t>
            </a:r>
            <a:r>
              <a:rPr lang="en-US" altLang="en-US" sz="2800" dirty="0"/>
              <a:t> revolution around the sun every 365.24 days.  Since one orbit represents a journey of 360</a:t>
            </a:r>
            <a:r>
              <a:rPr lang="en-US" altLang="en-US" sz="2800" dirty="0">
                <a:cs typeface="Times New Roman" panose="02020603050405020304" pitchFamily="18" charset="0"/>
              </a:rPr>
              <a:t>°</a:t>
            </a:r>
            <a:r>
              <a:rPr lang="en-US" altLang="en-US" sz="2800" dirty="0"/>
              <a:t>, Earth’s rate of revolution is approximately </a:t>
            </a:r>
            <a:r>
              <a:rPr lang="en-US" altLang="en-US" sz="2800" b="1" u="sng" dirty="0">
                <a:solidFill>
                  <a:srgbClr val="0070C0"/>
                </a:solidFill>
              </a:rPr>
              <a:t>one degree </a:t>
            </a:r>
            <a:r>
              <a:rPr lang="en-US" altLang="en-US" sz="2800" dirty="0"/>
              <a:t>per day.</a:t>
            </a:r>
          </a:p>
          <a:p>
            <a:pPr>
              <a:spcBef>
                <a:spcPct val="50000"/>
              </a:spcBef>
            </a:pPr>
            <a:r>
              <a:rPr lang="en-US" altLang="en-US" sz="2800" b="1" u="sng" dirty="0">
                <a:solidFill>
                  <a:srgbClr val="0070C0"/>
                </a:solidFill>
              </a:rPr>
              <a:t>Earth’s revolution </a:t>
            </a:r>
            <a:r>
              <a:rPr lang="en-US" altLang="en-US" sz="2800" dirty="0"/>
              <a:t>around the sun </a:t>
            </a:r>
            <a:r>
              <a:rPr lang="en-US" altLang="en-US" sz="2800" b="1" u="sng" dirty="0">
                <a:solidFill>
                  <a:srgbClr val="0070C0"/>
                </a:solidFill>
              </a:rPr>
              <a:t>causes</a:t>
            </a:r>
            <a:r>
              <a:rPr lang="en-US" altLang="en-US" sz="2800" dirty="0"/>
              <a:t> the sun’s</a:t>
            </a:r>
            <a:r>
              <a:rPr lang="en-US" altLang="en-US" sz="2800" b="1" u="sng" dirty="0">
                <a:solidFill>
                  <a:srgbClr val="0070C0"/>
                </a:solidFill>
              </a:rPr>
              <a:t> apparent path </a:t>
            </a:r>
            <a:r>
              <a:rPr lang="en-US" altLang="en-US" sz="2800" dirty="0"/>
              <a:t>across the sky </a:t>
            </a:r>
            <a:r>
              <a:rPr lang="en-US" altLang="en-US" sz="2800" b="1" u="sng" dirty="0">
                <a:solidFill>
                  <a:srgbClr val="0070C0"/>
                </a:solidFill>
              </a:rPr>
              <a:t>to change throughout the year</a:t>
            </a:r>
            <a:r>
              <a:rPr lang="en-US" altLang="en-US" dirty="0"/>
              <a:t>.</a:t>
            </a:r>
          </a:p>
        </p:txBody>
      </p:sp>
      <p:pic>
        <p:nvPicPr>
          <p:cNvPr id="33797" name="Picture 5" descr="http://www.astro.psu.edu/users/rbc/a1/lec2_f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0859" y="642257"/>
            <a:ext cx="2765425" cy="2617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37688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Path and Rate of Revolution</a:t>
            </a:r>
          </a:p>
        </p:txBody>
      </p:sp>
      <p:pic>
        <p:nvPicPr>
          <p:cNvPr id="59397" name="Picture 5" descr="altitude ang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3329" y="4126676"/>
            <a:ext cx="4572000" cy="1943100"/>
          </a:xfrm>
          <a:prstGeom prst="rect">
            <a:avLst/>
          </a:prstGeom>
          <a:noFill/>
          <a:extLst>
            <a:ext uri="{909E8E84-426E-40DD-AFC4-6F175D3DCCD1}">
              <a14:hiddenFill xmlns:a14="http://schemas.microsoft.com/office/drawing/2010/main">
                <a:solidFill>
                  <a:srgbClr val="FFFFFF"/>
                </a:solidFill>
              </a14:hiddenFill>
            </a:ext>
          </a:extLst>
        </p:spPr>
      </p:pic>
      <p:sp>
        <p:nvSpPr>
          <p:cNvPr id="59400" name="Text Box 8"/>
          <p:cNvSpPr txBox="1">
            <a:spLocks noChangeArrowheads="1"/>
          </p:cNvSpPr>
          <p:nvPr/>
        </p:nvSpPr>
        <p:spPr bwMode="auto">
          <a:xfrm>
            <a:off x="1208314" y="1752601"/>
            <a:ext cx="9078686" cy="3093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When describing the sun’s position in the sky, we refer to the point directly above an observer as the </a:t>
            </a:r>
            <a:r>
              <a:rPr lang="en-US" altLang="en-US" sz="2800" b="1" u="sng" dirty="0">
                <a:solidFill>
                  <a:srgbClr val="0070C0"/>
                </a:solidFill>
              </a:rPr>
              <a:t>zenith</a:t>
            </a:r>
            <a:r>
              <a:rPr lang="en-US" altLang="en-US" sz="2800" dirty="0"/>
              <a:t>.  The angular distance between the </a:t>
            </a:r>
            <a:r>
              <a:rPr lang="en-US" altLang="en-US" sz="2800" b="1" u="sng" dirty="0">
                <a:solidFill>
                  <a:srgbClr val="0070C0"/>
                </a:solidFill>
              </a:rPr>
              <a:t>horizon</a:t>
            </a:r>
            <a:r>
              <a:rPr lang="en-US" altLang="en-US" sz="2800" dirty="0"/>
              <a:t> and the sun’s position is called its </a:t>
            </a:r>
            <a:r>
              <a:rPr lang="en-US" altLang="en-US" sz="2800" b="1" u="sng" dirty="0">
                <a:solidFill>
                  <a:srgbClr val="0070C0"/>
                </a:solidFill>
              </a:rPr>
              <a:t>altitude</a:t>
            </a:r>
            <a:r>
              <a:rPr lang="en-US" altLang="en-US" sz="2800" dirty="0"/>
              <a:t>.  When the sun is at the </a:t>
            </a:r>
            <a:r>
              <a:rPr lang="en-US" altLang="en-US" sz="2800" b="1" u="sng" dirty="0">
                <a:solidFill>
                  <a:srgbClr val="0070C0"/>
                </a:solidFill>
              </a:rPr>
              <a:t>zenith</a:t>
            </a:r>
            <a:r>
              <a:rPr lang="en-US" altLang="en-US" sz="2800" dirty="0"/>
              <a:t>, its </a:t>
            </a:r>
            <a:r>
              <a:rPr lang="en-US" altLang="en-US" sz="2800" b="1" u="sng" dirty="0">
                <a:solidFill>
                  <a:srgbClr val="0070C0"/>
                </a:solidFill>
              </a:rPr>
              <a:t>altitude</a:t>
            </a:r>
            <a:r>
              <a:rPr lang="en-US" altLang="en-US" sz="2800" dirty="0"/>
              <a:t> is 90</a:t>
            </a:r>
            <a:r>
              <a:rPr lang="en-US" altLang="en-US" sz="2800" dirty="0">
                <a:cs typeface="Times New Roman" panose="02020603050405020304" pitchFamily="18" charset="0"/>
              </a:rPr>
              <a:t>° </a:t>
            </a:r>
            <a:r>
              <a:rPr lang="en-US" altLang="en-US" sz="2800" dirty="0"/>
              <a:t>.  For locations in the U.S. (except Hawaii), the sun is always below the zenith</a:t>
            </a:r>
            <a:r>
              <a:rPr lang="en-US" altLang="en-US" dirty="0" smtClean="0"/>
              <a:t>.</a:t>
            </a:r>
          </a:p>
          <a:p>
            <a:pPr>
              <a:spcBef>
                <a:spcPct val="50000"/>
              </a:spcBef>
            </a:pPr>
            <a:endParaRPr lang="en-US" altLang="en-US" dirty="0"/>
          </a:p>
        </p:txBody>
      </p:sp>
      <p:sp>
        <p:nvSpPr>
          <p:cNvPr id="2" name="TextBox 1"/>
          <p:cNvSpPr txBox="1"/>
          <p:nvPr/>
        </p:nvSpPr>
        <p:spPr>
          <a:xfrm>
            <a:off x="1208314" y="4383942"/>
            <a:ext cx="5985163" cy="954107"/>
          </a:xfrm>
          <a:prstGeom prst="rect">
            <a:avLst/>
          </a:prstGeom>
          <a:noFill/>
        </p:spPr>
        <p:txBody>
          <a:bodyPr wrap="square" rtlCol="0">
            <a:spAutoFit/>
          </a:bodyPr>
          <a:lstStyle/>
          <a:p>
            <a:r>
              <a:rPr lang="en-US" sz="2800" dirty="0" smtClean="0"/>
              <a:t>When the sun is on the </a:t>
            </a:r>
            <a:r>
              <a:rPr lang="en-US" sz="2800" b="1" u="sng" dirty="0" smtClean="0">
                <a:solidFill>
                  <a:srgbClr val="0070C0"/>
                </a:solidFill>
              </a:rPr>
              <a:t>horizon</a:t>
            </a:r>
            <a:r>
              <a:rPr lang="en-US" sz="2800" dirty="0" smtClean="0"/>
              <a:t>, the altitude is </a:t>
            </a:r>
            <a:r>
              <a:rPr lang="en-US" sz="2800" b="1" u="sng" dirty="0">
                <a:solidFill>
                  <a:srgbClr val="0070C0"/>
                </a:solidFill>
              </a:rPr>
              <a:t>0°</a:t>
            </a:r>
          </a:p>
        </p:txBody>
      </p:sp>
    </p:spTree>
    <p:extLst>
      <p:ext uri="{BB962C8B-B14F-4D97-AF65-F5344CB8AC3E}">
        <p14:creationId xmlns:p14="http://schemas.microsoft.com/office/powerpoint/2010/main" val="34137568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t>Effects of Revolution and Tilt</a:t>
            </a:r>
          </a:p>
        </p:txBody>
      </p:sp>
      <p:sp>
        <p:nvSpPr>
          <p:cNvPr id="34819" name="Text Box 3"/>
          <p:cNvSpPr txBox="1">
            <a:spLocks noChangeArrowheads="1"/>
          </p:cNvSpPr>
          <p:nvPr/>
        </p:nvSpPr>
        <p:spPr bwMode="auto">
          <a:xfrm>
            <a:off x="1097280" y="1676401"/>
            <a:ext cx="10058400"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Effects of Earth’s revolution include the </a:t>
            </a:r>
            <a:r>
              <a:rPr lang="en-US" altLang="en-US" sz="2800" b="1" u="sng" dirty="0">
                <a:solidFill>
                  <a:srgbClr val="0070C0"/>
                </a:solidFill>
              </a:rPr>
              <a:t>seasons</a:t>
            </a:r>
            <a:r>
              <a:rPr lang="en-US" altLang="en-US" sz="2800" dirty="0"/>
              <a:t> and variation in the </a:t>
            </a:r>
            <a:r>
              <a:rPr lang="en-US" altLang="en-US" sz="2800" b="1" u="sng" dirty="0">
                <a:solidFill>
                  <a:srgbClr val="0070C0"/>
                </a:solidFill>
              </a:rPr>
              <a:t>length</a:t>
            </a:r>
            <a:r>
              <a:rPr lang="en-US" altLang="en-US" sz="2800" dirty="0"/>
              <a:t> of days and nights.  In addition, the tilt of the axis has a profound effect on </a:t>
            </a:r>
            <a:r>
              <a:rPr lang="en-US" altLang="en-US" sz="2800" b="1" u="sng" dirty="0">
                <a:solidFill>
                  <a:srgbClr val="0070C0"/>
                </a:solidFill>
              </a:rPr>
              <a:t>Earth</a:t>
            </a:r>
            <a:r>
              <a:rPr lang="en-US" altLang="en-US" sz="2800" dirty="0"/>
              <a:t>.</a:t>
            </a:r>
          </a:p>
          <a:p>
            <a:pPr>
              <a:spcBef>
                <a:spcPct val="50000"/>
              </a:spcBef>
            </a:pPr>
            <a:r>
              <a:rPr lang="en-US" altLang="en-US" sz="2800" dirty="0"/>
              <a:t>At almost any given time, </a:t>
            </a:r>
            <a:r>
              <a:rPr lang="en-US" altLang="en-US" sz="2800" b="1" u="sng" dirty="0">
                <a:solidFill>
                  <a:srgbClr val="0070C0"/>
                </a:solidFill>
              </a:rPr>
              <a:t>one</a:t>
            </a:r>
            <a:r>
              <a:rPr lang="en-US" altLang="en-US" sz="2800" dirty="0"/>
              <a:t> hemisphere is </a:t>
            </a:r>
            <a:r>
              <a:rPr lang="en-US" altLang="en-US" sz="2800" b="1" u="sng" dirty="0">
                <a:solidFill>
                  <a:srgbClr val="0070C0"/>
                </a:solidFill>
              </a:rPr>
              <a:t>tilted toward </a:t>
            </a:r>
            <a:r>
              <a:rPr lang="en-US" altLang="en-US" sz="2800" dirty="0"/>
              <a:t>the </a:t>
            </a:r>
            <a:r>
              <a:rPr lang="en-US" altLang="en-US" sz="2800" b="1" u="sng" dirty="0">
                <a:solidFill>
                  <a:srgbClr val="0070C0"/>
                </a:solidFill>
              </a:rPr>
              <a:t>sun</a:t>
            </a:r>
            <a:r>
              <a:rPr lang="en-US" altLang="en-US" sz="2800" dirty="0"/>
              <a:t>, as the other is </a:t>
            </a:r>
            <a:r>
              <a:rPr lang="en-US" altLang="en-US" sz="2800" b="1" u="sng" dirty="0">
                <a:solidFill>
                  <a:srgbClr val="0070C0"/>
                </a:solidFill>
              </a:rPr>
              <a:t>tilted away</a:t>
            </a:r>
            <a:r>
              <a:rPr lang="en-US" altLang="en-US" sz="2800" dirty="0"/>
              <a:t>.  The hemisphere tilted </a:t>
            </a:r>
            <a:r>
              <a:rPr lang="en-US" altLang="en-US" sz="2800" b="1" u="sng" dirty="0">
                <a:solidFill>
                  <a:srgbClr val="0070C0"/>
                </a:solidFill>
              </a:rPr>
              <a:t>toward</a:t>
            </a:r>
            <a:r>
              <a:rPr lang="en-US" altLang="en-US" sz="2800" dirty="0"/>
              <a:t> the sun receives more </a:t>
            </a:r>
            <a:r>
              <a:rPr lang="en-US" altLang="en-US" sz="2800" b="1" u="sng" dirty="0">
                <a:solidFill>
                  <a:srgbClr val="0070C0"/>
                </a:solidFill>
              </a:rPr>
              <a:t>direct</a:t>
            </a:r>
            <a:r>
              <a:rPr lang="en-US" altLang="en-US" sz="2800" dirty="0"/>
              <a:t> </a:t>
            </a:r>
            <a:r>
              <a:rPr lang="en-US" altLang="en-US" sz="2800" b="1" u="sng" dirty="0">
                <a:solidFill>
                  <a:srgbClr val="0070C0"/>
                </a:solidFill>
              </a:rPr>
              <a:t>sunlight</a:t>
            </a:r>
            <a:r>
              <a:rPr lang="en-US" altLang="en-US" sz="2800" dirty="0"/>
              <a:t> and thus has </a:t>
            </a:r>
            <a:r>
              <a:rPr lang="en-US" altLang="en-US" sz="2800" b="1" u="sng" dirty="0">
                <a:solidFill>
                  <a:srgbClr val="0070C0"/>
                </a:solidFill>
              </a:rPr>
              <a:t>warmer</a:t>
            </a:r>
            <a:r>
              <a:rPr lang="en-US" altLang="en-US" sz="2800" dirty="0"/>
              <a:t> temperatures and longer days.  The hemisphere </a:t>
            </a:r>
            <a:r>
              <a:rPr lang="en-US" altLang="en-US" sz="2800" b="1" u="sng" dirty="0">
                <a:solidFill>
                  <a:srgbClr val="0070C0"/>
                </a:solidFill>
              </a:rPr>
              <a:t>tilted away </a:t>
            </a:r>
            <a:r>
              <a:rPr lang="en-US" altLang="en-US" sz="2800" dirty="0"/>
              <a:t>from the sun receives </a:t>
            </a:r>
            <a:r>
              <a:rPr lang="en-US" altLang="en-US" sz="2800" b="1" u="sng" dirty="0">
                <a:solidFill>
                  <a:srgbClr val="0070C0"/>
                </a:solidFill>
              </a:rPr>
              <a:t>indirect</a:t>
            </a:r>
            <a:r>
              <a:rPr lang="en-US" altLang="en-US" sz="2800" dirty="0"/>
              <a:t> sunlight.  This results in </a:t>
            </a:r>
            <a:r>
              <a:rPr lang="en-US" altLang="en-US" sz="2800" b="1" u="sng" dirty="0">
                <a:solidFill>
                  <a:srgbClr val="0070C0"/>
                </a:solidFill>
              </a:rPr>
              <a:t>cooler</a:t>
            </a:r>
            <a:r>
              <a:rPr lang="en-US" altLang="en-US" sz="2800" dirty="0"/>
              <a:t> temperatures and shorter days.</a:t>
            </a:r>
          </a:p>
        </p:txBody>
      </p:sp>
      <p:pic>
        <p:nvPicPr>
          <p:cNvPr id="34820" name="Picture 4" descr="http://www.spacesciencegroup.nsula.edu/sotw/newlessons/graphics/rot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4683" y="-35878"/>
            <a:ext cx="2057400" cy="1773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61673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a:t>Effects of Revolution and Tilt</a:t>
            </a:r>
          </a:p>
        </p:txBody>
      </p:sp>
      <p:sp>
        <p:nvSpPr>
          <p:cNvPr id="35843" name="Text Box 3"/>
          <p:cNvSpPr txBox="1">
            <a:spLocks noChangeArrowheads="1"/>
          </p:cNvSpPr>
          <p:nvPr/>
        </p:nvSpPr>
        <p:spPr bwMode="auto">
          <a:xfrm>
            <a:off x="1230085" y="1752601"/>
            <a:ext cx="1015637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The changes in the hours of daylight and in temperature caused by the revolution and tilt lead to the </a:t>
            </a:r>
            <a:r>
              <a:rPr lang="en-US" altLang="en-US" sz="2800" b="1" u="sng" dirty="0">
                <a:solidFill>
                  <a:srgbClr val="0070C0"/>
                </a:solidFill>
              </a:rPr>
              <a:t>yearly change in seasons at middle latitudes</a:t>
            </a:r>
            <a:r>
              <a:rPr lang="en-US" altLang="en-US" sz="2800" dirty="0"/>
              <a:t>.</a:t>
            </a:r>
          </a:p>
          <a:p>
            <a:pPr>
              <a:spcBef>
                <a:spcPct val="50000"/>
              </a:spcBef>
            </a:pPr>
            <a:r>
              <a:rPr lang="en-US" altLang="en-US" sz="2800" dirty="0"/>
              <a:t>If the Earth had </a:t>
            </a:r>
            <a:r>
              <a:rPr lang="en-US" altLang="en-US" sz="2800" b="1" u="sng" dirty="0">
                <a:solidFill>
                  <a:srgbClr val="0070C0"/>
                </a:solidFill>
              </a:rPr>
              <a:t>no</a:t>
            </a:r>
            <a:r>
              <a:rPr lang="en-US" altLang="en-US" sz="2800" dirty="0"/>
              <a:t> tilt, then seasons would </a:t>
            </a:r>
            <a:r>
              <a:rPr lang="en-US" altLang="en-US" sz="2800" b="1" u="sng" dirty="0">
                <a:solidFill>
                  <a:srgbClr val="0070C0"/>
                </a:solidFill>
              </a:rPr>
              <a:t>not</a:t>
            </a:r>
            <a:r>
              <a:rPr lang="en-US" altLang="en-US" sz="2800" dirty="0"/>
              <a:t> occur.  Every place on Earth would experience 12 hours of daylight and 12 hours of night.</a:t>
            </a:r>
          </a:p>
          <a:p>
            <a:pPr>
              <a:spcBef>
                <a:spcPct val="50000"/>
              </a:spcBef>
            </a:pPr>
            <a:r>
              <a:rPr lang="en-US" altLang="en-US" sz="2800" dirty="0"/>
              <a:t>If the Earth had a tilt </a:t>
            </a:r>
            <a:r>
              <a:rPr lang="en-US" altLang="en-US" sz="2800" b="1" u="sng" dirty="0">
                <a:solidFill>
                  <a:srgbClr val="0070C0"/>
                </a:solidFill>
              </a:rPr>
              <a:t>greater</a:t>
            </a:r>
            <a:r>
              <a:rPr lang="en-US" altLang="en-US" sz="2800" dirty="0"/>
              <a:t> than 23.5</a:t>
            </a:r>
            <a:r>
              <a:rPr lang="en-US" altLang="en-US" sz="2800" dirty="0">
                <a:cs typeface="Times New Roman" panose="02020603050405020304" pitchFamily="18" charset="0"/>
              </a:rPr>
              <a:t>°</a:t>
            </a:r>
            <a:r>
              <a:rPr lang="en-US" altLang="en-US" sz="2800" dirty="0"/>
              <a:t>, then each hemisphere would experience </a:t>
            </a:r>
            <a:r>
              <a:rPr lang="en-US" altLang="en-US" sz="2800" b="1" u="sng" dirty="0">
                <a:solidFill>
                  <a:srgbClr val="0070C0"/>
                </a:solidFill>
              </a:rPr>
              <a:t>hotter</a:t>
            </a:r>
            <a:r>
              <a:rPr lang="en-US" altLang="en-US" sz="2800" dirty="0"/>
              <a:t> summers and </a:t>
            </a:r>
            <a:r>
              <a:rPr lang="en-US" altLang="en-US" sz="2800" b="1" u="sng" dirty="0">
                <a:solidFill>
                  <a:srgbClr val="0070C0"/>
                </a:solidFill>
              </a:rPr>
              <a:t>colder</a:t>
            </a:r>
            <a:r>
              <a:rPr lang="en-US" altLang="en-US" sz="2800" dirty="0"/>
              <a:t> winters.</a:t>
            </a:r>
          </a:p>
        </p:txBody>
      </p:sp>
      <p:pic>
        <p:nvPicPr>
          <p:cNvPr id="35844" name="Picture 4" descr="http://www.spacesciencegroup.nsula.edu/sotw/newlessons/graphics/rot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7929" y="0"/>
            <a:ext cx="2057400" cy="1773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6935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Revolution and Tilt</a:t>
            </a:r>
            <a:endParaRPr lang="en-US" dirty="0"/>
          </a:p>
        </p:txBody>
      </p:sp>
      <p:sp>
        <p:nvSpPr>
          <p:cNvPr id="3" name="Content Placeholder 2"/>
          <p:cNvSpPr>
            <a:spLocks noGrp="1"/>
          </p:cNvSpPr>
          <p:nvPr>
            <p:ph idx="1"/>
          </p:nvPr>
        </p:nvSpPr>
        <p:spPr>
          <a:xfrm>
            <a:off x="1097280" y="1845734"/>
            <a:ext cx="9559834" cy="4023360"/>
          </a:xfrm>
        </p:spPr>
        <p:txBody>
          <a:bodyPr/>
          <a:lstStyle/>
          <a:p>
            <a:pPr marL="0" indent="0">
              <a:buNone/>
            </a:pPr>
            <a:r>
              <a:rPr lang="en-US" dirty="0" smtClean="0">
                <a:hlinkClick r:id="rId2"/>
              </a:rPr>
              <a:t>Solstices and Equinoxes explained</a:t>
            </a:r>
            <a:endParaRPr lang="en-US" dirty="0" smtClean="0"/>
          </a:p>
          <a:p>
            <a:pPr marL="0" indent="0">
              <a:buNone/>
            </a:pPr>
            <a:r>
              <a:rPr lang="en-US" dirty="0" smtClean="0">
                <a:hlinkClick r:id="rId3"/>
              </a:rPr>
              <a:t>Why seasons occur</a:t>
            </a:r>
            <a:endParaRPr lang="en-US" dirty="0" smtClean="0"/>
          </a:p>
          <a:p>
            <a:pPr marL="0" indent="0">
              <a:buNone/>
            </a:pPr>
            <a:r>
              <a:rPr lang="en-US" dirty="0" smtClean="0">
                <a:hlinkClick r:id="rId4"/>
              </a:rPr>
              <a:t>Why we have seasons</a:t>
            </a:r>
            <a:endParaRPr lang="en-US"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7513" y="2220686"/>
            <a:ext cx="6957858" cy="3855237"/>
          </a:xfrm>
          <a:prstGeom prst="rect">
            <a:avLst/>
          </a:prstGeom>
        </p:spPr>
      </p:pic>
    </p:spTree>
    <p:extLst>
      <p:ext uri="{BB962C8B-B14F-4D97-AF65-F5344CB8AC3E}">
        <p14:creationId xmlns:p14="http://schemas.microsoft.com/office/powerpoint/2010/main" val="1389229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26"/>
          <p:cNvSpPr>
            <a:spLocks noGrp="1" noChangeArrowheads="1"/>
          </p:cNvSpPr>
          <p:nvPr>
            <p:ph type="title"/>
          </p:nvPr>
        </p:nvSpPr>
        <p:spPr>
          <a:xfrm>
            <a:off x="1164771" y="653142"/>
            <a:ext cx="6934200" cy="1143000"/>
          </a:xfrm>
        </p:spPr>
        <p:txBody>
          <a:bodyPr/>
          <a:lstStyle/>
          <a:p>
            <a:r>
              <a:rPr lang="en-US" altLang="en-US" dirty="0"/>
              <a:t>Seasons</a:t>
            </a:r>
          </a:p>
        </p:txBody>
      </p:sp>
      <p:pic>
        <p:nvPicPr>
          <p:cNvPr id="60420" name="Picture 1028" descr="http://www.windows.ucar.edu/the_universe/uts/seasons_orbit.3x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1110343"/>
            <a:ext cx="3760788" cy="5257800"/>
          </a:xfrm>
          <a:prstGeom prst="rect">
            <a:avLst/>
          </a:prstGeom>
          <a:noFill/>
          <a:extLst>
            <a:ext uri="{909E8E84-426E-40DD-AFC4-6F175D3DCCD1}">
              <a14:hiddenFill xmlns:a14="http://schemas.microsoft.com/office/drawing/2010/main">
                <a:solidFill>
                  <a:srgbClr val="FFFFFF"/>
                </a:solidFill>
              </a14:hiddenFill>
            </a:ext>
          </a:extLst>
        </p:spPr>
      </p:pic>
      <p:sp>
        <p:nvSpPr>
          <p:cNvPr id="60421" name="Text Box 1029"/>
          <p:cNvSpPr txBox="1">
            <a:spLocks noChangeArrowheads="1"/>
          </p:cNvSpPr>
          <p:nvPr/>
        </p:nvSpPr>
        <p:spPr bwMode="auto">
          <a:xfrm>
            <a:off x="1905000" y="2286001"/>
            <a:ext cx="3962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dirty="0"/>
              <a:t>Notice how the tilt of our axis is always pointing the same direction in space (toward Polaris).</a:t>
            </a:r>
          </a:p>
        </p:txBody>
      </p:sp>
    </p:spTree>
    <p:extLst>
      <p:ext uri="{BB962C8B-B14F-4D97-AF65-F5344CB8AC3E}">
        <p14:creationId xmlns:p14="http://schemas.microsoft.com/office/powerpoint/2010/main" val="12934805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a:t>Seasons</a:t>
            </a:r>
          </a:p>
        </p:txBody>
      </p:sp>
      <p:sp>
        <p:nvSpPr>
          <p:cNvPr id="36867" name="Text Box 3"/>
          <p:cNvSpPr txBox="1">
            <a:spLocks noChangeArrowheads="1"/>
          </p:cNvSpPr>
          <p:nvPr/>
        </p:nvSpPr>
        <p:spPr bwMode="auto">
          <a:xfrm>
            <a:off x="1097279" y="1737360"/>
            <a:ext cx="7589837"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t>The first day of summer in the Northern Hemisphere occurs on or about June 21 every year.  This day has the longest daylight period and is known as the </a:t>
            </a:r>
            <a:r>
              <a:rPr lang="en-US" altLang="en-US" sz="2800" b="1" u="sng" dirty="0">
                <a:solidFill>
                  <a:srgbClr val="0070C0"/>
                </a:solidFill>
              </a:rPr>
              <a:t>Summer Solstice</a:t>
            </a:r>
            <a:r>
              <a:rPr lang="en-US" altLang="en-US" sz="2400" dirty="0"/>
              <a:t>.</a:t>
            </a:r>
          </a:p>
          <a:p>
            <a:pPr>
              <a:spcBef>
                <a:spcPct val="50000"/>
              </a:spcBef>
            </a:pPr>
            <a:r>
              <a:rPr lang="en-US" altLang="en-US" sz="2400" dirty="0"/>
              <a:t>At the Summer Solstice, the </a:t>
            </a:r>
            <a:r>
              <a:rPr lang="en-US" altLang="en-US" sz="2800" b="1" u="sng" dirty="0">
                <a:solidFill>
                  <a:srgbClr val="0070C0"/>
                </a:solidFill>
              </a:rPr>
              <a:t>Northern</a:t>
            </a:r>
            <a:r>
              <a:rPr lang="en-US" altLang="en-US" sz="2400" dirty="0"/>
              <a:t> Hemisphere is at its maximum tilt, causing the sun to be </a:t>
            </a:r>
            <a:r>
              <a:rPr lang="en-US" altLang="en-US" sz="2800" b="1" u="sng" dirty="0">
                <a:solidFill>
                  <a:srgbClr val="0070C0"/>
                </a:solidFill>
              </a:rPr>
              <a:t>directly above </a:t>
            </a:r>
            <a:r>
              <a:rPr lang="en-US" altLang="en-US" sz="2400" dirty="0"/>
              <a:t>the Tropic of </a:t>
            </a:r>
            <a:r>
              <a:rPr lang="en-US" altLang="en-US" sz="2800" b="1" u="sng" dirty="0">
                <a:solidFill>
                  <a:srgbClr val="0070C0"/>
                </a:solidFill>
              </a:rPr>
              <a:t>Cancer</a:t>
            </a:r>
            <a:r>
              <a:rPr lang="en-US" altLang="en-US" sz="2400" dirty="0"/>
              <a:t> (located at 23.5</a:t>
            </a:r>
            <a:r>
              <a:rPr lang="en-US" altLang="en-US" sz="2400" dirty="0">
                <a:cs typeface="Times New Roman" panose="02020603050405020304" pitchFamily="18" charset="0"/>
              </a:rPr>
              <a:t>°</a:t>
            </a:r>
            <a:r>
              <a:rPr lang="en-US" altLang="en-US" sz="2400" dirty="0"/>
              <a:t> North latitude).</a:t>
            </a:r>
          </a:p>
          <a:p>
            <a:pPr>
              <a:spcBef>
                <a:spcPct val="50000"/>
              </a:spcBef>
            </a:pPr>
            <a:r>
              <a:rPr lang="en-US" altLang="en-US" sz="2400" dirty="0"/>
              <a:t>On the Summer Solstice, </a:t>
            </a:r>
            <a:r>
              <a:rPr lang="en-US" altLang="en-US" sz="2800" b="1" u="sng" dirty="0">
                <a:solidFill>
                  <a:srgbClr val="0070C0"/>
                </a:solidFill>
              </a:rPr>
              <a:t>every</a:t>
            </a:r>
            <a:r>
              <a:rPr lang="en-US" altLang="en-US" sz="2400" dirty="0"/>
              <a:t> point that is located within 23.5</a:t>
            </a:r>
            <a:r>
              <a:rPr lang="en-US" altLang="en-US" sz="2400" dirty="0">
                <a:cs typeface="Times New Roman" panose="02020603050405020304" pitchFamily="18" charset="0"/>
              </a:rPr>
              <a:t>°</a:t>
            </a:r>
            <a:r>
              <a:rPr lang="en-US" altLang="en-US" sz="2400" dirty="0"/>
              <a:t>  of the </a:t>
            </a:r>
            <a:r>
              <a:rPr lang="en-US" altLang="en-US" sz="2800" b="1" u="sng" dirty="0">
                <a:solidFill>
                  <a:srgbClr val="0070C0"/>
                </a:solidFill>
              </a:rPr>
              <a:t>North</a:t>
            </a:r>
            <a:r>
              <a:rPr lang="en-US" altLang="en-US" sz="2400" dirty="0"/>
              <a:t> Pole (the Arctic Circle) will experience 24 hours of daylight.</a:t>
            </a:r>
          </a:p>
        </p:txBody>
      </p:sp>
      <p:pic>
        <p:nvPicPr>
          <p:cNvPr id="36869" name="Picture 5" descr="http://www.windows.ucar.edu/the_universe/uts/summer_small.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48058" y="925287"/>
            <a:ext cx="2468563" cy="476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206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a:t>Origin of the Solar System</a:t>
            </a:r>
          </a:p>
        </p:txBody>
      </p:sp>
      <p:sp>
        <p:nvSpPr>
          <p:cNvPr id="6147" name="Text Box 3"/>
          <p:cNvSpPr txBox="1">
            <a:spLocks noChangeArrowheads="1"/>
          </p:cNvSpPr>
          <p:nvPr/>
        </p:nvSpPr>
        <p:spPr bwMode="auto">
          <a:xfrm>
            <a:off x="1219200" y="1948543"/>
            <a:ext cx="8882743"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457200" indent="-457200">
              <a:spcBef>
                <a:spcPct val="50000"/>
              </a:spcBef>
              <a:buFont typeface="Arial" panose="020B0604020202020204" pitchFamily="34" charset="0"/>
              <a:buChar char="•"/>
            </a:pPr>
            <a:r>
              <a:rPr lang="en-US" altLang="en-US" sz="2800" dirty="0"/>
              <a:t>Most of the material in the rotating cloud gathered around its </a:t>
            </a:r>
            <a:r>
              <a:rPr lang="en-US" altLang="en-US" sz="2800" b="1" u="sng" dirty="0">
                <a:solidFill>
                  <a:srgbClr val="0070C0"/>
                </a:solidFill>
              </a:rPr>
              <a:t>center</a:t>
            </a:r>
            <a:r>
              <a:rPr lang="en-US" altLang="en-US" sz="2800" dirty="0"/>
              <a:t>.</a:t>
            </a:r>
          </a:p>
          <a:p>
            <a:pPr marL="457200" indent="-457200">
              <a:spcBef>
                <a:spcPct val="50000"/>
              </a:spcBef>
              <a:buFont typeface="Arial" panose="020B0604020202020204" pitchFamily="34" charset="0"/>
              <a:buChar char="•"/>
            </a:pPr>
            <a:r>
              <a:rPr lang="en-US" altLang="en-US" sz="2800" b="1" u="sng" dirty="0">
                <a:solidFill>
                  <a:srgbClr val="0070C0"/>
                </a:solidFill>
              </a:rPr>
              <a:t>Compression</a:t>
            </a:r>
            <a:r>
              <a:rPr lang="en-US" altLang="en-US" sz="2800" dirty="0"/>
              <a:t> of this material made its interior so </a:t>
            </a:r>
            <a:r>
              <a:rPr lang="en-US" altLang="en-US" sz="2800" b="1" u="sng" dirty="0">
                <a:solidFill>
                  <a:srgbClr val="0070C0"/>
                </a:solidFill>
              </a:rPr>
              <a:t>hot</a:t>
            </a:r>
            <a:r>
              <a:rPr lang="en-US" altLang="en-US" sz="2800" dirty="0"/>
              <a:t> that a powerful reaction called </a:t>
            </a:r>
            <a:r>
              <a:rPr lang="en-US" altLang="en-US" sz="2800" b="1" u="sng" dirty="0">
                <a:solidFill>
                  <a:srgbClr val="0070C0"/>
                </a:solidFill>
              </a:rPr>
              <a:t>hydrogen fusion </a:t>
            </a:r>
            <a:r>
              <a:rPr lang="en-US" altLang="en-US" sz="2800" dirty="0"/>
              <a:t>occurred.  At this time, the star we now know as our </a:t>
            </a:r>
            <a:r>
              <a:rPr lang="en-US" altLang="en-US" sz="2800" b="1" u="sng" dirty="0">
                <a:solidFill>
                  <a:srgbClr val="0070C0"/>
                </a:solidFill>
              </a:rPr>
              <a:t>sun</a:t>
            </a:r>
            <a:r>
              <a:rPr lang="en-US" altLang="en-US" sz="2800" dirty="0"/>
              <a:t> was born</a:t>
            </a:r>
            <a:r>
              <a:rPr lang="en-US" altLang="en-US" sz="2800" dirty="0" smtClean="0"/>
              <a:t>. </a:t>
            </a:r>
            <a:r>
              <a:rPr lang="en-US" altLang="en-US" sz="2800" dirty="0" smtClean="0">
                <a:hlinkClick r:id="rId2"/>
              </a:rPr>
              <a:t>nebular hypothesis animation</a:t>
            </a:r>
            <a:endParaRPr lang="en-US" altLang="en-US" sz="2800" dirty="0"/>
          </a:p>
          <a:p>
            <a:pPr marL="457200" indent="-457200">
              <a:spcBef>
                <a:spcPct val="50000"/>
              </a:spcBef>
              <a:buFont typeface="Arial" panose="020B0604020202020204" pitchFamily="34" charset="0"/>
              <a:buChar char="•"/>
            </a:pPr>
            <a:r>
              <a:rPr lang="en-US" altLang="en-US" sz="2800" dirty="0"/>
              <a:t>About </a:t>
            </a:r>
            <a:r>
              <a:rPr lang="en-US" altLang="en-US" sz="2800" b="1" u="sng" dirty="0">
                <a:solidFill>
                  <a:srgbClr val="0070C0"/>
                </a:solidFill>
              </a:rPr>
              <a:t>10</a:t>
            </a:r>
            <a:r>
              <a:rPr lang="en-US" altLang="en-US" sz="2800" dirty="0"/>
              <a:t>% of the material in the cloud formed a great plane-like disk surrounding the sun and extending far into space.</a:t>
            </a:r>
          </a:p>
        </p:txBody>
      </p:sp>
    </p:spTree>
    <p:extLst>
      <p:ext uri="{BB962C8B-B14F-4D97-AF65-F5344CB8AC3E}">
        <p14:creationId xmlns:p14="http://schemas.microsoft.com/office/powerpoint/2010/main" val="37483750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209800" y="381000"/>
            <a:ext cx="7772400" cy="990600"/>
          </a:xfrm>
        </p:spPr>
        <p:txBody>
          <a:bodyPr/>
          <a:lstStyle/>
          <a:p>
            <a:r>
              <a:rPr lang="en-US" altLang="en-US"/>
              <a:t>Seasons</a:t>
            </a:r>
          </a:p>
        </p:txBody>
      </p:sp>
      <p:sp>
        <p:nvSpPr>
          <p:cNvPr id="37891" name="Text Box 3"/>
          <p:cNvSpPr txBox="1">
            <a:spLocks noChangeArrowheads="1"/>
          </p:cNvSpPr>
          <p:nvPr/>
        </p:nvSpPr>
        <p:spPr bwMode="auto">
          <a:xfrm>
            <a:off x="1128156" y="1834739"/>
            <a:ext cx="7695210" cy="414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90000"/>
              </a:lnSpc>
              <a:spcBef>
                <a:spcPct val="50000"/>
              </a:spcBef>
            </a:pPr>
            <a:r>
              <a:rPr lang="en-US" altLang="en-US" sz="2400" dirty="0"/>
              <a:t>The first day of winter in the Northern Hemisphere occurs on or about </a:t>
            </a:r>
            <a:r>
              <a:rPr lang="en-US" altLang="en-US" sz="2800" b="1" u="sng" dirty="0">
                <a:solidFill>
                  <a:srgbClr val="0070C0"/>
                </a:solidFill>
              </a:rPr>
              <a:t>December 21</a:t>
            </a:r>
            <a:r>
              <a:rPr lang="en-US" altLang="en-US" sz="2400" dirty="0"/>
              <a:t>.  This day has the shortest daylight period and is known as the </a:t>
            </a:r>
            <a:r>
              <a:rPr lang="en-US" altLang="en-US" sz="2800" b="1" u="sng" dirty="0">
                <a:solidFill>
                  <a:srgbClr val="0070C0"/>
                </a:solidFill>
              </a:rPr>
              <a:t>Winter Solstice</a:t>
            </a:r>
            <a:r>
              <a:rPr lang="en-US" altLang="en-US" sz="2400" dirty="0"/>
              <a:t>.</a:t>
            </a:r>
          </a:p>
          <a:p>
            <a:pPr>
              <a:lnSpc>
                <a:spcPct val="90000"/>
              </a:lnSpc>
              <a:spcBef>
                <a:spcPct val="50000"/>
              </a:spcBef>
            </a:pPr>
            <a:r>
              <a:rPr lang="en-US" altLang="en-US" sz="2400" dirty="0"/>
              <a:t>At the Winter Solstice, the Northern Hemisphere is at its maximum tilt </a:t>
            </a:r>
            <a:r>
              <a:rPr lang="en-US" altLang="en-US" sz="2800" b="1" u="sng" dirty="0">
                <a:solidFill>
                  <a:srgbClr val="0070C0"/>
                </a:solidFill>
              </a:rPr>
              <a:t>away</a:t>
            </a:r>
            <a:r>
              <a:rPr lang="en-US" altLang="en-US" sz="2400" dirty="0"/>
              <a:t> from the sun, causing the sun to be directly above the Tropic of </a:t>
            </a:r>
            <a:r>
              <a:rPr lang="en-US" altLang="en-US" sz="2800" b="1" u="sng" dirty="0">
                <a:solidFill>
                  <a:srgbClr val="0070C0"/>
                </a:solidFill>
              </a:rPr>
              <a:t>Capricorn</a:t>
            </a:r>
            <a:r>
              <a:rPr lang="en-US" altLang="en-US" sz="2400" dirty="0"/>
              <a:t> (located at 23.5</a:t>
            </a:r>
            <a:r>
              <a:rPr lang="en-US" altLang="en-US" sz="2400" dirty="0">
                <a:cs typeface="Times New Roman" panose="02020603050405020304" pitchFamily="18" charset="0"/>
              </a:rPr>
              <a:t>°</a:t>
            </a:r>
            <a:r>
              <a:rPr lang="en-US" altLang="en-US" sz="2400" dirty="0"/>
              <a:t> South latitude).</a:t>
            </a:r>
          </a:p>
          <a:p>
            <a:pPr>
              <a:lnSpc>
                <a:spcPct val="90000"/>
              </a:lnSpc>
              <a:spcBef>
                <a:spcPct val="50000"/>
              </a:spcBef>
            </a:pPr>
            <a:r>
              <a:rPr lang="en-US" altLang="en-US" sz="2400" dirty="0"/>
              <a:t>On the Winter Solstice, </a:t>
            </a:r>
            <a:r>
              <a:rPr lang="en-US" altLang="en-US" sz="2800" b="1" u="sng" dirty="0">
                <a:solidFill>
                  <a:srgbClr val="0070C0"/>
                </a:solidFill>
              </a:rPr>
              <a:t>every</a:t>
            </a:r>
            <a:r>
              <a:rPr lang="en-US" altLang="en-US" sz="2400" dirty="0"/>
              <a:t> point that is located within 23.5</a:t>
            </a:r>
            <a:r>
              <a:rPr lang="en-US" altLang="en-US" sz="2400" dirty="0">
                <a:cs typeface="Times New Roman" panose="02020603050405020304" pitchFamily="18" charset="0"/>
              </a:rPr>
              <a:t>°</a:t>
            </a:r>
            <a:r>
              <a:rPr lang="en-US" altLang="en-US" sz="2400" dirty="0"/>
              <a:t> of the </a:t>
            </a:r>
            <a:r>
              <a:rPr lang="en-US" altLang="en-US" sz="2800" b="1" u="sng" dirty="0">
                <a:solidFill>
                  <a:srgbClr val="0070C0"/>
                </a:solidFill>
              </a:rPr>
              <a:t>South</a:t>
            </a:r>
            <a:r>
              <a:rPr lang="en-US" altLang="en-US" sz="2400" dirty="0"/>
              <a:t> Pole (the Antarctic Circle) will experience 24 hours of daylight.</a:t>
            </a:r>
          </a:p>
        </p:txBody>
      </p:sp>
      <p:pic>
        <p:nvPicPr>
          <p:cNvPr id="37893" name="Picture 5" descr="http://www.windows.ucar.edu/the_universe/uts/winter_small.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8528" y="1180606"/>
            <a:ext cx="2446338" cy="3978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46084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79763" y="608611"/>
            <a:ext cx="7772400" cy="990600"/>
          </a:xfrm>
        </p:spPr>
        <p:txBody>
          <a:bodyPr/>
          <a:lstStyle/>
          <a:p>
            <a:r>
              <a:rPr lang="en-US" altLang="en-US" dirty="0"/>
              <a:t>Seasons</a:t>
            </a:r>
          </a:p>
        </p:txBody>
      </p:sp>
      <p:sp>
        <p:nvSpPr>
          <p:cNvPr id="38915" name="Text Box 3"/>
          <p:cNvSpPr txBox="1">
            <a:spLocks noChangeArrowheads="1"/>
          </p:cNvSpPr>
          <p:nvPr/>
        </p:nvSpPr>
        <p:spPr bwMode="auto">
          <a:xfrm>
            <a:off x="700644" y="1713017"/>
            <a:ext cx="8395855" cy="451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90000"/>
              </a:lnSpc>
              <a:spcBef>
                <a:spcPct val="50000"/>
              </a:spcBef>
            </a:pPr>
            <a:r>
              <a:rPr lang="en-US" altLang="en-US" sz="2400" dirty="0"/>
              <a:t>There are two days each year, </a:t>
            </a:r>
            <a:r>
              <a:rPr lang="en-US" altLang="en-US" sz="2800" b="1" u="sng" dirty="0">
                <a:solidFill>
                  <a:srgbClr val="0070C0"/>
                </a:solidFill>
              </a:rPr>
              <a:t>midway</a:t>
            </a:r>
            <a:r>
              <a:rPr lang="en-US" altLang="en-US" sz="2400" dirty="0"/>
              <a:t> between the solstices, when neither hemisphere tilts toward the sun.  On these days, daytime and nighttime are </a:t>
            </a:r>
            <a:r>
              <a:rPr lang="en-US" altLang="en-US" sz="2800" b="1" u="sng" dirty="0">
                <a:solidFill>
                  <a:srgbClr val="0070C0"/>
                </a:solidFill>
              </a:rPr>
              <a:t>equal</a:t>
            </a:r>
            <a:r>
              <a:rPr lang="en-US" altLang="en-US" sz="2400" dirty="0"/>
              <a:t> in length all over the world.  Each of these days is known as an </a:t>
            </a:r>
            <a:r>
              <a:rPr lang="en-US" altLang="en-US" sz="2800" b="1" u="sng" dirty="0">
                <a:solidFill>
                  <a:srgbClr val="0070C0"/>
                </a:solidFill>
              </a:rPr>
              <a:t>equinox</a:t>
            </a:r>
            <a:r>
              <a:rPr lang="en-US" altLang="en-US" sz="2400" dirty="0"/>
              <a:t>.</a:t>
            </a:r>
          </a:p>
          <a:p>
            <a:pPr>
              <a:lnSpc>
                <a:spcPct val="90000"/>
              </a:lnSpc>
              <a:spcBef>
                <a:spcPct val="50000"/>
              </a:spcBef>
            </a:pPr>
            <a:r>
              <a:rPr lang="en-US" altLang="en-US" sz="2400" dirty="0"/>
              <a:t>The </a:t>
            </a:r>
            <a:r>
              <a:rPr lang="en-US" altLang="en-US" sz="2800" b="1" u="sng" dirty="0">
                <a:solidFill>
                  <a:srgbClr val="0070C0"/>
                </a:solidFill>
              </a:rPr>
              <a:t>vernal (or spring) equinox </a:t>
            </a:r>
            <a:r>
              <a:rPr lang="en-US" altLang="en-US" sz="2400" dirty="0"/>
              <a:t>occurs on or around March 21.  The </a:t>
            </a:r>
            <a:r>
              <a:rPr lang="en-US" altLang="en-US" sz="2800" b="1" u="sng" dirty="0">
                <a:solidFill>
                  <a:srgbClr val="0070C0"/>
                </a:solidFill>
              </a:rPr>
              <a:t>autumnal (or fall) equinox </a:t>
            </a:r>
            <a:r>
              <a:rPr lang="en-US" altLang="en-US" sz="2400" dirty="0"/>
              <a:t>occurs on or around September 22.</a:t>
            </a:r>
          </a:p>
          <a:p>
            <a:pPr>
              <a:lnSpc>
                <a:spcPct val="90000"/>
              </a:lnSpc>
              <a:spcBef>
                <a:spcPct val="50000"/>
              </a:spcBef>
            </a:pPr>
            <a:r>
              <a:rPr lang="en-US" altLang="en-US" sz="2400" dirty="0"/>
              <a:t>On the </a:t>
            </a:r>
            <a:r>
              <a:rPr lang="en-US" altLang="en-US" sz="2800" b="1" u="sng" dirty="0">
                <a:solidFill>
                  <a:srgbClr val="0070C0"/>
                </a:solidFill>
              </a:rPr>
              <a:t>equinox</a:t>
            </a:r>
            <a:r>
              <a:rPr lang="en-US" altLang="en-US" sz="2400" dirty="0"/>
              <a:t>, the sun is overhead the </a:t>
            </a:r>
            <a:r>
              <a:rPr lang="en-US" altLang="en-US" sz="2800" b="1" u="sng" dirty="0">
                <a:solidFill>
                  <a:srgbClr val="0070C0"/>
                </a:solidFill>
              </a:rPr>
              <a:t>equator</a:t>
            </a:r>
            <a:r>
              <a:rPr lang="en-US" altLang="en-US" sz="2400" dirty="0"/>
              <a:t> at noon.  They also mark periods of long twilight at the poles.  Depending on the pole, the sun is either rising and visible for the next six months, or setting and not visible for the next six months.</a:t>
            </a:r>
          </a:p>
        </p:txBody>
      </p:sp>
      <p:pic>
        <p:nvPicPr>
          <p:cNvPr id="38917" name="Picture 5" descr="http://www.windows.ucar.edu/the_universe/uts/equinox_small.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6712" y="325582"/>
            <a:ext cx="2468563" cy="4183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74005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a:t>Seasons</a:t>
            </a:r>
          </a:p>
        </p:txBody>
      </p:sp>
      <p:sp>
        <p:nvSpPr>
          <p:cNvPr id="39939" name="Text Box 3"/>
          <p:cNvSpPr txBox="1">
            <a:spLocks noChangeArrowheads="1"/>
          </p:cNvSpPr>
          <p:nvPr/>
        </p:nvSpPr>
        <p:spPr bwMode="auto">
          <a:xfrm>
            <a:off x="1097279" y="2007921"/>
            <a:ext cx="9958647" cy="308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dirty="0"/>
              <a:t>Because of the tilt of the Earth, the seasons are </a:t>
            </a:r>
            <a:r>
              <a:rPr lang="en-US" altLang="en-US" sz="2800" b="1" u="sng" dirty="0">
                <a:solidFill>
                  <a:srgbClr val="0070C0"/>
                </a:solidFill>
              </a:rPr>
              <a:t>opposite</a:t>
            </a:r>
            <a:r>
              <a:rPr lang="en-US" altLang="en-US" sz="2800" dirty="0"/>
              <a:t> in the Northern and Southern Hemispheres.</a:t>
            </a:r>
          </a:p>
          <a:p>
            <a:pPr>
              <a:spcBef>
                <a:spcPct val="50000"/>
              </a:spcBef>
            </a:pPr>
            <a:r>
              <a:rPr lang="en-US" altLang="en-US" sz="2800" dirty="0"/>
              <a:t>When it is </a:t>
            </a:r>
            <a:r>
              <a:rPr lang="en-US" altLang="en-US" sz="2800" b="1" u="sng" dirty="0">
                <a:solidFill>
                  <a:srgbClr val="0070C0"/>
                </a:solidFill>
              </a:rPr>
              <a:t>Summer</a:t>
            </a:r>
            <a:r>
              <a:rPr lang="en-US" altLang="en-US" sz="2800" dirty="0"/>
              <a:t> in the </a:t>
            </a:r>
            <a:r>
              <a:rPr lang="en-US" altLang="en-US" sz="2800" b="1" u="sng" dirty="0">
                <a:solidFill>
                  <a:srgbClr val="0070C0"/>
                </a:solidFill>
              </a:rPr>
              <a:t>Northern</a:t>
            </a:r>
            <a:r>
              <a:rPr lang="en-US" altLang="en-US" sz="2800" dirty="0"/>
              <a:t> Hemisphere, it is </a:t>
            </a:r>
            <a:r>
              <a:rPr lang="en-US" altLang="en-US" sz="2800" b="1" u="sng" dirty="0">
                <a:solidFill>
                  <a:srgbClr val="0070C0"/>
                </a:solidFill>
              </a:rPr>
              <a:t>Winter</a:t>
            </a:r>
            <a:r>
              <a:rPr lang="en-US" altLang="en-US" sz="2800" dirty="0"/>
              <a:t> in the </a:t>
            </a:r>
            <a:r>
              <a:rPr lang="en-US" altLang="en-US" sz="2800" b="1" u="sng" dirty="0">
                <a:solidFill>
                  <a:srgbClr val="0070C0"/>
                </a:solidFill>
              </a:rPr>
              <a:t>Southern</a:t>
            </a:r>
            <a:r>
              <a:rPr lang="en-US" altLang="en-US" sz="2800" dirty="0"/>
              <a:t> Hemisphere, and vise versa.</a:t>
            </a:r>
          </a:p>
          <a:p>
            <a:pPr>
              <a:spcBef>
                <a:spcPct val="50000"/>
              </a:spcBef>
            </a:pPr>
            <a:r>
              <a:rPr lang="en-US" altLang="en-US" sz="2800" dirty="0"/>
              <a:t>When it is </a:t>
            </a:r>
            <a:r>
              <a:rPr lang="en-US" altLang="en-US" sz="2800" b="1" u="sng" dirty="0">
                <a:solidFill>
                  <a:srgbClr val="0070C0"/>
                </a:solidFill>
              </a:rPr>
              <a:t>Spring</a:t>
            </a:r>
            <a:r>
              <a:rPr lang="en-US" altLang="en-US" sz="2800" dirty="0"/>
              <a:t> in the </a:t>
            </a:r>
            <a:r>
              <a:rPr lang="en-US" altLang="en-US" sz="2800" b="1" u="sng" dirty="0">
                <a:solidFill>
                  <a:srgbClr val="0070C0"/>
                </a:solidFill>
              </a:rPr>
              <a:t>Northern</a:t>
            </a:r>
            <a:r>
              <a:rPr lang="en-US" altLang="en-US" sz="2800" dirty="0"/>
              <a:t> Hemisphere, it is </a:t>
            </a:r>
            <a:r>
              <a:rPr lang="en-US" altLang="en-US" sz="2800" b="1" u="sng" dirty="0">
                <a:solidFill>
                  <a:srgbClr val="0070C0"/>
                </a:solidFill>
              </a:rPr>
              <a:t>Fall</a:t>
            </a:r>
            <a:r>
              <a:rPr lang="en-US" altLang="en-US" sz="2800" dirty="0"/>
              <a:t> in the </a:t>
            </a:r>
            <a:r>
              <a:rPr lang="en-US" altLang="en-US" sz="2800" b="1" u="sng" dirty="0">
                <a:solidFill>
                  <a:srgbClr val="0070C0"/>
                </a:solidFill>
              </a:rPr>
              <a:t>Southern</a:t>
            </a:r>
            <a:r>
              <a:rPr lang="en-US" altLang="en-US" sz="2800" dirty="0"/>
              <a:t> Hemisphere, and vise versa.</a:t>
            </a:r>
          </a:p>
        </p:txBody>
      </p:sp>
    </p:spTree>
    <p:extLst>
      <p:ext uri="{BB962C8B-B14F-4D97-AF65-F5344CB8AC3E}">
        <p14:creationId xmlns:p14="http://schemas.microsoft.com/office/powerpoint/2010/main" val="4392651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Review 4.3</a:t>
            </a:r>
            <a:endParaRPr lang="en-US" dirty="0"/>
          </a:p>
        </p:txBody>
      </p:sp>
      <p:sp>
        <p:nvSpPr>
          <p:cNvPr id="3" name="Content Placeholder 2"/>
          <p:cNvSpPr>
            <a:spLocks noGrp="1"/>
          </p:cNvSpPr>
          <p:nvPr>
            <p:ph idx="1"/>
          </p:nvPr>
        </p:nvSpPr>
        <p:spPr/>
        <p:txBody>
          <a:bodyPr/>
          <a:lstStyle/>
          <a:p>
            <a:endParaRPr lang="en-US" dirty="0"/>
          </a:p>
          <a:p>
            <a:endParaRPr lang="en-US" dirty="0"/>
          </a:p>
        </p:txBody>
      </p:sp>
    </p:spTree>
    <p:extLst>
      <p:ext uri="{BB962C8B-B14F-4D97-AF65-F5344CB8AC3E}">
        <p14:creationId xmlns:p14="http://schemas.microsoft.com/office/powerpoint/2010/main" val="40218214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Ticket out the Door – Day 1</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3603" y="517843"/>
            <a:ext cx="1219517" cy="1219517"/>
          </a:xfrm>
        </p:spPr>
      </p:pic>
      <p:sp>
        <p:nvSpPr>
          <p:cNvPr id="6" name="TextBox 5"/>
          <p:cNvSpPr txBox="1"/>
          <p:nvPr/>
        </p:nvSpPr>
        <p:spPr>
          <a:xfrm>
            <a:off x="1097280" y="2091690"/>
            <a:ext cx="10058400" cy="830997"/>
          </a:xfrm>
          <a:prstGeom prst="rect">
            <a:avLst/>
          </a:prstGeom>
          <a:noFill/>
        </p:spPr>
        <p:txBody>
          <a:bodyPr wrap="square" rtlCol="0">
            <a:spAutoFit/>
          </a:bodyPr>
          <a:lstStyle/>
          <a:p>
            <a:r>
              <a:rPr lang="en-US" sz="2400" dirty="0" smtClean="0"/>
              <a:t>How is the earth’s interior structure organized? i.e., what are the layers of the Earth composed of from the center outward?</a:t>
            </a:r>
          </a:p>
        </p:txBody>
      </p:sp>
    </p:spTree>
    <p:extLst>
      <p:ext uri="{BB962C8B-B14F-4D97-AF65-F5344CB8AC3E}">
        <p14:creationId xmlns:p14="http://schemas.microsoft.com/office/powerpoint/2010/main" val="9184113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Ticket Out the Door – Day 2</a:t>
            </a:r>
            <a:endParaRPr lang="en-US" dirty="0"/>
          </a:p>
        </p:txBody>
      </p:sp>
      <p:sp>
        <p:nvSpPr>
          <p:cNvPr id="3" name="Content Placeholder 2"/>
          <p:cNvSpPr>
            <a:spLocks noGrp="1"/>
          </p:cNvSpPr>
          <p:nvPr>
            <p:ph idx="1"/>
          </p:nvPr>
        </p:nvSpPr>
        <p:spPr/>
        <p:txBody>
          <a:bodyPr>
            <a:normAutofit/>
          </a:bodyPr>
          <a:lstStyle/>
          <a:p>
            <a:r>
              <a:rPr lang="en-US" sz="2800" dirty="0" smtClean="0"/>
              <a:t>What causes the Earth to have day and night?</a:t>
            </a:r>
            <a:endParaRPr lang="en-US" sz="2800" dirty="0"/>
          </a:p>
        </p:txBody>
      </p:sp>
      <p:pic>
        <p:nvPicPr>
          <p:cNvPr id="4" name="Content Placeholder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603" y="517843"/>
            <a:ext cx="1219517" cy="1219517"/>
          </a:xfrm>
          <a:prstGeom prst="rect">
            <a:avLst/>
          </a:prstGeom>
        </p:spPr>
      </p:pic>
    </p:spTree>
    <p:extLst>
      <p:ext uri="{BB962C8B-B14F-4D97-AF65-F5344CB8AC3E}">
        <p14:creationId xmlns:p14="http://schemas.microsoft.com/office/powerpoint/2010/main" val="27847881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Ticket out the Door – Day 3</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3603" y="517843"/>
            <a:ext cx="1219517" cy="1219517"/>
          </a:xfrm>
        </p:spPr>
      </p:pic>
      <p:sp>
        <p:nvSpPr>
          <p:cNvPr id="6" name="TextBox 5"/>
          <p:cNvSpPr txBox="1"/>
          <p:nvPr/>
        </p:nvSpPr>
        <p:spPr>
          <a:xfrm>
            <a:off x="1097280" y="2091690"/>
            <a:ext cx="10058400" cy="461665"/>
          </a:xfrm>
          <a:prstGeom prst="rect">
            <a:avLst/>
          </a:prstGeom>
          <a:noFill/>
        </p:spPr>
        <p:txBody>
          <a:bodyPr wrap="square" rtlCol="0">
            <a:spAutoFit/>
          </a:bodyPr>
          <a:lstStyle/>
          <a:p>
            <a:r>
              <a:rPr lang="en-US" sz="2400" dirty="0" smtClean="0"/>
              <a:t>What causes Earth’s seasons?</a:t>
            </a:r>
          </a:p>
        </p:txBody>
      </p:sp>
    </p:spTree>
    <p:extLst>
      <p:ext uri="{BB962C8B-B14F-4D97-AF65-F5344CB8AC3E}">
        <p14:creationId xmlns:p14="http://schemas.microsoft.com/office/powerpoint/2010/main" val="2068553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a:t>Origin of the Solar System</a:t>
            </a:r>
          </a:p>
        </p:txBody>
      </p:sp>
      <p:sp>
        <p:nvSpPr>
          <p:cNvPr id="41987" name="Text Box 3"/>
          <p:cNvSpPr txBox="1">
            <a:spLocks noChangeArrowheads="1"/>
          </p:cNvSpPr>
          <p:nvPr/>
        </p:nvSpPr>
        <p:spPr bwMode="auto">
          <a:xfrm>
            <a:off x="1097280" y="1752601"/>
            <a:ext cx="100584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u="sng" dirty="0">
                <a:solidFill>
                  <a:srgbClr val="0070C0"/>
                </a:solidFill>
              </a:rPr>
              <a:t>Frictional</a:t>
            </a:r>
            <a:r>
              <a:rPr lang="en-US" altLang="en-US" sz="2800" dirty="0"/>
              <a:t>, </a:t>
            </a:r>
            <a:r>
              <a:rPr lang="en-US" altLang="en-US" sz="2800" b="1" u="sng" dirty="0">
                <a:solidFill>
                  <a:srgbClr val="0070C0"/>
                </a:solidFill>
              </a:rPr>
              <a:t>electromagnetic</a:t>
            </a:r>
            <a:r>
              <a:rPr lang="en-US" altLang="en-US" sz="2800" dirty="0"/>
              <a:t>, and </a:t>
            </a:r>
            <a:r>
              <a:rPr lang="en-US" altLang="en-US" sz="2800" b="1" u="sng" dirty="0">
                <a:solidFill>
                  <a:srgbClr val="0070C0"/>
                </a:solidFill>
              </a:rPr>
              <a:t>gravitational</a:t>
            </a:r>
            <a:r>
              <a:rPr lang="en-US" altLang="en-US" sz="2800" dirty="0"/>
              <a:t> forces within the disk caused most of its mass to </a:t>
            </a:r>
            <a:r>
              <a:rPr lang="en-US" altLang="en-US" sz="2800" b="1" u="sng" dirty="0">
                <a:solidFill>
                  <a:srgbClr val="0070C0"/>
                </a:solidFill>
              </a:rPr>
              <a:t>condense</a:t>
            </a:r>
            <a:r>
              <a:rPr lang="en-US" altLang="en-US" sz="2800" dirty="0"/>
              <a:t>, forming solid particles of ice and rock.</a:t>
            </a:r>
          </a:p>
          <a:p>
            <a:pPr>
              <a:spcBef>
                <a:spcPct val="50000"/>
              </a:spcBef>
            </a:pPr>
            <a:r>
              <a:rPr lang="en-US" altLang="en-US" sz="2800" dirty="0"/>
              <a:t>The condensed particles in the spinning cloud eventually combined into larger bodies called </a:t>
            </a:r>
            <a:r>
              <a:rPr lang="en-US" altLang="en-US" sz="2800" b="1" u="sng" dirty="0" err="1">
                <a:solidFill>
                  <a:srgbClr val="0070C0"/>
                </a:solidFill>
              </a:rPr>
              <a:t>planetesimals</a:t>
            </a:r>
            <a:r>
              <a:rPr lang="en-US" altLang="en-US" sz="2800" dirty="0"/>
              <a:t>.</a:t>
            </a:r>
          </a:p>
          <a:p>
            <a:pPr>
              <a:spcBef>
                <a:spcPct val="50000"/>
              </a:spcBef>
            </a:pPr>
            <a:r>
              <a:rPr lang="en-US" altLang="en-US" sz="2800" dirty="0"/>
              <a:t>The </a:t>
            </a:r>
            <a:r>
              <a:rPr lang="en-US" altLang="en-US" sz="2800" dirty="0" err="1"/>
              <a:t>planetesimals</a:t>
            </a:r>
            <a:r>
              <a:rPr lang="en-US" altLang="en-US" sz="2800" dirty="0"/>
              <a:t> continued to </a:t>
            </a:r>
            <a:r>
              <a:rPr lang="en-US" altLang="en-US" sz="2800" b="1" u="sng" dirty="0">
                <a:solidFill>
                  <a:srgbClr val="0070C0"/>
                </a:solidFill>
              </a:rPr>
              <a:t>compress</a:t>
            </a:r>
            <a:r>
              <a:rPr lang="en-US" altLang="en-US" sz="2800" dirty="0"/>
              <a:t> and </a:t>
            </a:r>
            <a:r>
              <a:rPr lang="en-US" altLang="en-US" sz="2800" b="1" u="sng" dirty="0">
                <a:solidFill>
                  <a:srgbClr val="0070C0"/>
                </a:solidFill>
              </a:rPr>
              <a:t>spin</a:t>
            </a:r>
            <a:r>
              <a:rPr lang="en-US" altLang="en-US" sz="2800" dirty="0"/>
              <a:t>, sometimes colliding with each other and other objects in space.  Eventually these </a:t>
            </a:r>
            <a:r>
              <a:rPr lang="en-US" altLang="en-US" sz="2800" dirty="0" err="1"/>
              <a:t>planetesimals</a:t>
            </a:r>
            <a:r>
              <a:rPr lang="en-US" altLang="en-US" sz="2800" dirty="0"/>
              <a:t> developed into </a:t>
            </a:r>
            <a:r>
              <a:rPr lang="en-US" altLang="en-US" sz="2800" b="1" u="sng" dirty="0">
                <a:solidFill>
                  <a:srgbClr val="0070C0"/>
                </a:solidFill>
              </a:rPr>
              <a:t>planets</a:t>
            </a:r>
            <a:r>
              <a:rPr lang="en-US" altLang="en-US" sz="2800" dirty="0"/>
              <a:t> and </a:t>
            </a:r>
            <a:r>
              <a:rPr lang="en-US" altLang="en-US" sz="2800" b="1" u="sng" dirty="0">
                <a:solidFill>
                  <a:srgbClr val="0070C0"/>
                </a:solidFill>
              </a:rPr>
              <a:t>moons</a:t>
            </a:r>
            <a:r>
              <a:rPr lang="en-US" altLang="en-US" sz="2800" dirty="0"/>
              <a:t>.</a:t>
            </a:r>
          </a:p>
        </p:txBody>
      </p:sp>
    </p:spTree>
    <p:extLst>
      <p:ext uri="{BB962C8B-B14F-4D97-AF65-F5344CB8AC3E}">
        <p14:creationId xmlns:p14="http://schemas.microsoft.com/office/powerpoint/2010/main" val="1917407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a:t>Origin of the Solar System</a:t>
            </a:r>
          </a:p>
        </p:txBody>
      </p:sp>
      <p:pic>
        <p:nvPicPr>
          <p:cNvPr id="53252" name="Picture 4" descr="http://www.phy.ncku.edu.tw/~astrolab/e_book/solar_system/images/formation_solar_syste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1" y="783771"/>
            <a:ext cx="4092575" cy="46863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02771" y="1872105"/>
            <a:ext cx="7021286" cy="600164"/>
          </a:xfrm>
          <a:prstGeom prst="rect">
            <a:avLst/>
          </a:prstGeom>
        </p:spPr>
        <p:txBody>
          <a:bodyPr wrap="square">
            <a:spAutoFit/>
          </a:bodyPr>
          <a:lstStyle/>
          <a:p>
            <a:pPr lvl="1" algn="ctr">
              <a:buNone/>
              <a:defRPr/>
            </a:pPr>
            <a:r>
              <a:rPr lang="en-US" sz="3300" b="1" dirty="0" smtClean="0">
                <a:hlinkClick r:id="rId3"/>
              </a:rPr>
              <a:t>nebular </a:t>
            </a:r>
            <a:r>
              <a:rPr lang="en-US" sz="3300" b="1" dirty="0">
                <a:hlinkClick r:id="rId3"/>
              </a:rPr>
              <a:t>hypothesis animation</a:t>
            </a:r>
            <a:endParaRPr lang="en-US" sz="3300" b="1" dirty="0"/>
          </a:p>
        </p:txBody>
      </p:sp>
    </p:spTree>
    <p:extLst>
      <p:ext uri="{BB962C8B-B14F-4D97-AF65-F5344CB8AC3E}">
        <p14:creationId xmlns:p14="http://schemas.microsoft.com/office/powerpoint/2010/main" val="1444759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3600" dirty="0" smtClean="0">
                <a:latin typeface="Lucida Handwriting" panose="03010101010101010101" pitchFamily="66" charset="0"/>
              </a:rPr>
              <a:t>Checking for Understanding</a:t>
            </a:r>
            <a:endParaRPr lang="en-US" dirty="0">
              <a:latin typeface="Lucida Handwriting" panose="03010101010101010101" pitchFamily="66" charset="0"/>
            </a:endParaRPr>
          </a:p>
        </p:txBody>
      </p:sp>
      <p:sp>
        <p:nvSpPr>
          <p:cNvPr id="3" name="Content Placeholder 2"/>
          <p:cNvSpPr>
            <a:spLocks noGrp="1"/>
          </p:cNvSpPr>
          <p:nvPr>
            <p:ph idx="1"/>
          </p:nvPr>
        </p:nvSpPr>
        <p:spPr/>
        <p:txBody>
          <a:bodyPr>
            <a:normAutofit/>
          </a:bodyPr>
          <a:lstStyle/>
          <a:p>
            <a:r>
              <a:rPr lang="en-US" sz="2800" b="1" dirty="0" err="1" smtClean="0">
                <a:solidFill>
                  <a:srgbClr val="0070C0"/>
                </a:solidFill>
              </a:rPr>
              <a:t>Think.Pair.Share</a:t>
            </a:r>
            <a:r>
              <a:rPr lang="en-US" sz="2800" b="1" dirty="0" smtClean="0">
                <a:solidFill>
                  <a:srgbClr val="0070C0"/>
                </a:solidFill>
              </a:rPr>
              <a:t> re: How the earth formed.</a:t>
            </a:r>
          </a:p>
          <a:p>
            <a:r>
              <a:rPr lang="en-US" sz="2800" dirty="0" smtClean="0"/>
              <a:t>THEN, In your journal, </a:t>
            </a:r>
          </a:p>
          <a:p>
            <a:r>
              <a:rPr lang="en-US" sz="2800" dirty="0" smtClean="0"/>
              <a:t>Write a paragraph describing how the earth formed based on the information in your text and our discussions in class. </a:t>
            </a:r>
            <a:endParaRPr lang="en-US"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4153" y="794385"/>
            <a:ext cx="927100" cy="942975"/>
          </a:xfrm>
        </p:spPr>
      </p:pic>
    </p:spTree>
    <p:extLst>
      <p:ext uri="{BB962C8B-B14F-4D97-AF65-F5344CB8AC3E}">
        <p14:creationId xmlns:p14="http://schemas.microsoft.com/office/powerpoint/2010/main" val="2585736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 Size and Shape</a:t>
            </a:r>
            <a:endParaRPr lang="en-US" dirty="0"/>
          </a:p>
        </p:txBody>
      </p:sp>
      <p:sp>
        <p:nvSpPr>
          <p:cNvPr id="3" name="Content Placeholder 2"/>
          <p:cNvSpPr>
            <a:spLocks noGrp="1"/>
          </p:cNvSpPr>
          <p:nvPr>
            <p:ph idx="1"/>
          </p:nvPr>
        </p:nvSpPr>
        <p:spPr/>
        <p:txBody>
          <a:bodyPr>
            <a:noAutofit/>
          </a:bodyPr>
          <a:lstStyle/>
          <a:p>
            <a:r>
              <a:rPr lang="en-US" sz="2800" dirty="0" smtClean="0"/>
              <a:t>The </a:t>
            </a:r>
            <a:r>
              <a:rPr lang="en-US" sz="2800" b="1" u="sng" dirty="0" smtClean="0">
                <a:solidFill>
                  <a:srgbClr val="0070C0"/>
                </a:solidFill>
              </a:rPr>
              <a:t>spinning</a:t>
            </a:r>
            <a:r>
              <a:rPr lang="en-US" sz="2800" dirty="0" smtClean="0">
                <a:solidFill>
                  <a:srgbClr val="0070C0"/>
                </a:solidFill>
              </a:rPr>
              <a:t> </a:t>
            </a:r>
            <a:r>
              <a:rPr lang="en-US" sz="2800" dirty="0" smtClean="0"/>
              <a:t>motion resulted in Earth developing into a </a:t>
            </a:r>
            <a:r>
              <a:rPr lang="en-US" sz="2800" b="1" u="sng" dirty="0" smtClean="0">
                <a:solidFill>
                  <a:srgbClr val="0070C0"/>
                </a:solidFill>
              </a:rPr>
              <a:t>sphere</a:t>
            </a:r>
            <a:r>
              <a:rPr lang="en-US" sz="2800" dirty="0" smtClean="0"/>
              <a:t> with a bulge in the middle (oblate spheroid).</a:t>
            </a:r>
          </a:p>
          <a:p>
            <a:r>
              <a:rPr lang="en-US" sz="2800" dirty="0" smtClean="0"/>
              <a:t>Total surface area is about 510 million km</a:t>
            </a:r>
          </a:p>
          <a:p>
            <a:pPr lvl="1"/>
            <a:r>
              <a:rPr lang="en-US" sz="3200" b="1" u="sng" dirty="0" smtClean="0">
                <a:solidFill>
                  <a:srgbClr val="0070C0"/>
                </a:solidFill>
              </a:rPr>
              <a:t>29</a:t>
            </a:r>
            <a:r>
              <a:rPr lang="en-US" sz="3200" dirty="0" smtClean="0"/>
              <a:t>% land</a:t>
            </a:r>
          </a:p>
          <a:p>
            <a:pPr lvl="1"/>
            <a:r>
              <a:rPr lang="en-US" sz="3200" b="1" u="sng" dirty="0" smtClean="0">
                <a:solidFill>
                  <a:srgbClr val="0070C0"/>
                </a:solidFill>
              </a:rPr>
              <a:t>71</a:t>
            </a:r>
            <a:r>
              <a:rPr lang="en-US" sz="3200" dirty="0" smtClean="0"/>
              <a:t>% water (ocean)</a:t>
            </a:r>
            <a:endParaRPr lang="en-US" sz="3200" dirty="0"/>
          </a:p>
        </p:txBody>
      </p:sp>
    </p:spTree>
    <p:extLst>
      <p:ext uri="{BB962C8B-B14F-4D97-AF65-F5344CB8AC3E}">
        <p14:creationId xmlns:p14="http://schemas.microsoft.com/office/powerpoint/2010/main" val="3531942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8924</TotalTime>
  <Words>3083</Words>
  <Application>Microsoft Office PowerPoint</Application>
  <PresentationFormat>Custom</PresentationFormat>
  <Paragraphs>223</Paragraphs>
  <Slides>56</Slides>
  <Notes>1</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Retrospect</vt:lpstr>
      <vt:lpstr>Earth’s Structure &amp; Motion</vt:lpstr>
      <vt:lpstr>Earth’s Formation</vt:lpstr>
      <vt:lpstr>Earth’s Formation</vt:lpstr>
      <vt:lpstr>Origin of the Solar System</vt:lpstr>
      <vt:lpstr>Origin of the Solar System</vt:lpstr>
      <vt:lpstr>Origin of the Solar System</vt:lpstr>
      <vt:lpstr>Origin of the Solar System</vt:lpstr>
      <vt:lpstr>  Checking for Understanding</vt:lpstr>
      <vt:lpstr>Earth’ Size and Shape</vt:lpstr>
      <vt:lpstr>Earth’s Size and Shape</vt:lpstr>
      <vt:lpstr>Earth’s Interior</vt:lpstr>
      <vt:lpstr>Earth’s interior </vt:lpstr>
      <vt:lpstr>Crust</vt:lpstr>
      <vt:lpstr>Mantle</vt:lpstr>
      <vt:lpstr>Outer Core</vt:lpstr>
      <vt:lpstr>Inner Core</vt:lpstr>
      <vt:lpstr>Earth’s Heat</vt:lpstr>
      <vt:lpstr>Earth’s Heat </vt:lpstr>
      <vt:lpstr>Earth’s Magnetic Field</vt:lpstr>
      <vt:lpstr>Earth’s Magnetic Field</vt:lpstr>
      <vt:lpstr>Earth’s Magnetic Field</vt:lpstr>
      <vt:lpstr>Earth’s Magnetic Field</vt:lpstr>
      <vt:lpstr>  Checking for Understanding</vt:lpstr>
      <vt:lpstr>Review Section 4.1</vt:lpstr>
      <vt:lpstr>Earth’s Rotation</vt:lpstr>
      <vt:lpstr>Earth’s Rotation</vt:lpstr>
      <vt:lpstr>Rate of Rotation</vt:lpstr>
      <vt:lpstr>Evidence for Rotation</vt:lpstr>
      <vt:lpstr>Axis and Rate of Rotation</vt:lpstr>
      <vt:lpstr>Effects of Rotation</vt:lpstr>
      <vt:lpstr>Measuring Time</vt:lpstr>
      <vt:lpstr>Standard Time Zones</vt:lpstr>
      <vt:lpstr>Standard Time Zones</vt:lpstr>
      <vt:lpstr>Standard Time Zones</vt:lpstr>
      <vt:lpstr>U.S. Time Zones</vt:lpstr>
      <vt:lpstr>The International Date Line</vt:lpstr>
      <vt:lpstr>Review Section 4.2 p. 78 </vt:lpstr>
      <vt:lpstr>Earth’s Revolution</vt:lpstr>
      <vt:lpstr>Earth’s Revolution</vt:lpstr>
      <vt:lpstr>Earth’s Revolution</vt:lpstr>
      <vt:lpstr>Path and Rate of Revolution</vt:lpstr>
      <vt:lpstr>Path and Rate of Revolution</vt:lpstr>
      <vt:lpstr>Path and Rate of Revolution</vt:lpstr>
      <vt:lpstr>Path and Rate of Revolution</vt:lpstr>
      <vt:lpstr>Effects of Revolution and Tilt</vt:lpstr>
      <vt:lpstr>Effects of Revolution and Tilt</vt:lpstr>
      <vt:lpstr>Effects of Revolution and Tilt</vt:lpstr>
      <vt:lpstr>Seasons</vt:lpstr>
      <vt:lpstr>Seasons</vt:lpstr>
      <vt:lpstr>Seasons</vt:lpstr>
      <vt:lpstr>Seasons</vt:lpstr>
      <vt:lpstr>Seasons</vt:lpstr>
      <vt:lpstr>Section Review 4.3</vt:lpstr>
      <vt:lpstr>  Ticket out the Door – Day 1</vt:lpstr>
      <vt:lpstr> Ticket Out the Door – Day 2</vt:lpstr>
      <vt:lpstr>  Ticket out the Door – Day 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Earth’s Structure &amp; Motion</dc:title>
  <dc:creator>Lynn Munoz</dc:creator>
  <cp:lastModifiedBy>Lynn Munoz</cp:lastModifiedBy>
  <cp:revision>43</cp:revision>
  <cp:lastPrinted>2015-11-24T01:46:09Z</cp:lastPrinted>
  <dcterms:created xsi:type="dcterms:W3CDTF">2015-07-26T16:36:29Z</dcterms:created>
  <dcterms:modified xsi:type="dcterms:W3CDTF">2016-01-21T19:16:26Z</dcterms:modified>
</cp:coreProperties>
</file>