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76" r:id="rId6"/>
  </p:sldMasterIdLst>
  <p:notesMasterIdLst>
    <p:notesMasterId r:id="rId56"/>
  </p:notesMasterIdLst>
  <p:handoutMasterIdLst>
    <p:handoutMasterId r:id="rId57"/>
  </p:handoutMasterIdLst>
  <p:sldIdLst>
    <p:sldId id="302" r:id="rId7"/>
    <p:sldId id="303" r:id="rId8"/>
    <p:sldId id="304" r:id="rId9"/>
    <p:sldId id="305" r:id="rId10"/>
    <p:sldId id="346" r:id="rId11"/>
    <p:sldId id="306" r:id="rId12"/>
    <p:sldId id="309" r:id="rId13"/>
    <p:sldId id="344" r:id="rId14"/>
    <p:sldId id="312" r:id="rId15"/>
    <p:sldId id="345" r:id="rId16"/>
    <p:sldId id="310" r:id="rId17"/>
    <p:sldId id="314" r:id="rId18"/>
    <p:sldId id="316" r:id="rId19"/>
    <p:sldId id="340" r:id="rId20"/>
    <p:sldId id="331" r:id="rId21"/>
    <p:sldId id="354" r:id="rId22"/>
    <p:sldId id="372" r:id="rId23"/>
    <p:sldId id="332" r:id="rId24"/>
    <p:sldId id="356" r:id="rId25"/>
    <p:sldId id="330" r:id="rId26"/>
    <p:sldId id="328" r:id="rId27"/>
    <p:sldId id="367" r:id="rId28"/>
    <p:sldId id="327" r:id="rId29"/>
    <p:sldId id="377" r:id="rId30"/>
    <p:sldId id="374" r:id="rId31"/>
    <p:sldId id="375" r:id="rId32"/>
    <p:sldId id="376" r:id="rId33"/>
    <p:sldId id="378" r:id="rId34"/>
    <p:sldId id="320" r:id="rId35"/>
    <p:sldId id="319" r:id="rId36"/>
    <p:sldId id="342" r:id="rId37"/>
    <p:sldId id="373" r:id="rId38"/>
    <p:sldId id="336" r:id="rId39"/>
    <p:sldId id="334" r:id="rId40"/>
    <p:sldId id="335" r:id="rId41"/>
    <p:sldId id="337" r:id="rId42"/>
    <p:sldId id="338" r:id="rId43"/>
    <p:sldId id="339" r:id="rId44"/>
    <p:sldId id="364" r:id="rId45"/>
    <p:sldId id="365" r:id="rId46"/>
    <p:sldId id="363" r:id="rId47"/>
    <p:sldId id="361" r:id="rId48"/>
    <p:sldId id="362" r:id="rId49"/>
    <p:sldId id="360" r:id="rId50"/>
    <p:sldId id="366" r:id="rId51"/>
    <p:sldId id="368" r:id="rId52"/>
    <p:sldId id="369" r:id="rId53"/>
    <p:sldId id="370" r:id="rId54"/>
    <p:sldId id="371"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69" autoAdjust="0"/>
    <p:restoredTop sz="86424" autoAdjust="0"/>
  </p:normalViewPr>
  <p:slideViewPr>
    <p:cSldViewPr>
      <p:cViewPr varScale="1">
        <p:scale>
          <a:sx n="64" d="100"/>
          <a:sy n="64" d="100"/>
        </p:scale>
        <p:origin x="-306" y="-102"/>
      </p:cViewPr>
      <p:guideLst>
        <p:guide orient="horz" pos="2160"/>
        <p:guide pos="2880"/>
      </p:guideLst>
    </p:cSldViewPr>
  </p:slideViewPr>
  <p:outlineViewPr>
    <p:cViewPr>
      <p:scale>
        <a:sx n="33" d="100"/>
        <a:sy n="33" d="100"/>
      </p:scale>
      <p:origin x="0" y="29514"/>
    </p:cViewPr>
  </p:outlineViewPr>
  <p:notesTextViewPr>
    <p:cViewPr>
      <p:scale>
        <a:sx n="100" d="100"/>
        <a:sy n="100" d="100"/>
      </p:scale>
      <p:origin x="0" y="0"/>
    </p:cViewPr>
  </p:notesTextViewPr>
  <p:sorterViewPr>
    <p:cViewPr>
      <p:scale>
        <a:sx n="84" d="100"/>
        <a:sy n="84" d="100"/>
      </p:scale>
      <p:origin x="0" y="1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09DEBD-15E5-4D3E-A48D-D245806FAF3F}" type="datetimeFigureOut">
              <a:rPr lang="en-US" smtClean="0"/>
              <a:pPr/>
              <a:t>9/23/2011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EE7FFD-0150-4B8E-9D6B-845730337E49}" type="slidenum">
              <a:rPr lang="en-US" smtClean="0"/>
              <a:pPr/>
              <a:t>‹#›</a:t>
            </a:fld>
            <a:endParaRPr lang="en-US"/>
          </a:p>
        </p:txBody>
      </p:sp>
    </p:spTree>
    <p:extLst>
      <p:ext uri="{BB962C8B-B14F-4D97-AF65-F5344CB8AC3E}">
        <p14:creationId xmlns:p14="http://schemas.microsoft.com/office/powerpoint/2010/main" val="4792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DFD49B-CC12-4BF6-8B4D-41619648EBEC}" type="datetimeFigureOut">
              <a:rPr lang="en-US"/>
              <a:pPr>
                <a:defRPr/>
              </a:pPr>
              <a:t>9/23/2011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6A6F6D2-0102-4CF0-8830-E285354FF748}" type="slidenum">
              <a:rPr lang="en-US"/>
              <a:pPr>
                <a:defRPr/>
              </a:pPr>
              <a:t>‹#›</a:t>
            </a:fld>
            <a:endParaRPr lang="en-US" dirty="0"/>
          </a:p>
        </p:txBody>
      </p:sp>
    </p:spTree>
    <p:extLst>
      <p:ext uri="{BB962C8B-B14F-4D97-AF65-F5344CB8AC3E}">
        <p14:creationId xmlns:p14="http://schemas.microsoft.com/office/powerpoint/2010/main" val="1010068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dirty="0" smtClean="0"/>
          </a:p>
        </p:txBody>
      </p:sp>
      <p:sp>
        <p:nvSpPr>
          <p:cNvPr id="194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E477BAF8-3CE3-4911-BACF-DB09E3957EA3}" type="datetime8">
              <a:rPr lang="en-US" smtClean="0"/>
              <a:pPr>
                <a:defRPr/>
              </a:pPr>
              <a:t>9/23/2011 10:49 AM</a:t>
            </a:fld>
            <a:endParaRPr lang="en-US" smtClean="0"/>
          </a:p>
        </p:txBody>
      </p:sp>
      <p:sp>
        <p:nvSpPr>
          <p:cNvPr id="1946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pPr>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pPr>
              <a:defRPr/>
            </a:pPr>
            <a:endParaRPr lang="en-US" dirty="0" smtClean="0">
              <a:latin typeface="Trebuchet MS" pitchFamily="34" charset="0"/>
            </a:endParaRPr>
          </a:p>
        </p:txBody>
      </p:sp>
      <p:sp>
        <p:nvSpPr>
          <p:cNvPr id="194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5EDB55-9475-4474-B3BA-B2ECF13406D9}" type="slidenum">
              <a:rPr lang="en-US" smtClean="0"/>
              <a:pPr>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D288B1-8351-4C05-84B2-712DDF873845}"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cstate="print"/>
          <a:srcRect/>
          <a:stretch>
            <a:fillRect/>
          </a:stretch>
        </p:blipFill>
        <p:spPr bwMode="auto">
          <a:xfrm>
            <a:off x="0" y="2355850"/>
            <a:ext cx="7623175" cy="1622425"/>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8743344-0F01-4FD4-82BE-871D9675367E}" type="datetimeFigureOut">
              <a:rPr lang="en-US"/>
              <a:pPr>
                <a:defRPr/>
              </a:pPr>
              <a:t>9/23/2011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077AB64-8BFA-4361-9CF5-0316EAE48B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EE8B25-B1FF-40B0-A5ED-85FF998CF6F2}" type="datetimeFigureOut">
              <a:rPr lang="en-US"/>
              <a:pPr>
                <a:defRPr/>
              </a:pPr>
              <a:t>9/23/2011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1B6F9AF-4594-46E9-9DCB-A401CC13E4B4}"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60DE5D-0598-453A-8BE0-0412D870E2CD}" type="datetimeFigureOut">
              <a:rPr lang="en-US"/>
              <a:pPr>
                <a:defRPr/>
              </a:pPr>
              <a:t>9/23/2011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B59B7D-DF88-4E68-9E97-F2285FCF2F6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7F5159A-FFFE-4499-BD95-EBB7E460990A}" type="datetimeFigureOut">
              <a:rPr lang="en-US"/>
              <a:pPr>
                <a:defRPr/>
              </a:pPr>
              <a:t>9/23/2011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F0E36B-84E1-42E3-9586-B026A6406781}"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2EC5A79-74F5-4AA5-8507-4533B76701FA}" type="datetimeFigureOut">
              <a:rPr lang="en-US"/>
              <a:pPr>
                <a:defRPr/>
              </a:pPr>
              <a:t>9/23/2011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63CC542-F8D2-4D60-92F6-8EF5C5AE4694}"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F63D913-D434-4223-8990-46945841D765}" type="datetimeFigureOut">
              <a:rPr lang="en-US"/>
              <a:pPr>
                <a:defRPr/>
              </a:pPr>
              <a:t>9/23/2011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167600E-ADDD-40AD-B7C1-8C5B9EE26F60}"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cstate="print"/>
          <a:srcRect/>
          <a:stretch>
            <a:fillRect/>
          </a:stretch>
        </p:blipFill>
        <p:spPr bwMode="auto">
          <a:xfrm>
            <a:off x="0" y="2355850"/>
            <a:ext cx="7623175" cy="1622425"/>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2E6CE2D-0566-41BB-870F-1FDDB037F9E9}" type="datetimeFigureOut">
              <a:rPr lang="en-US"/>
              <a:pPr>
                <a:defRPr/>
              </a:pPr>
              <a:t>9/23/2011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3417609-F0F3-4771-81CA-94C401CE68B0}"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45E5B24-3B87-4E1C-82C1-552C3360A1D0}" type="datetimeFigureOut">
              <a:rPr lang="en-US"/>
              <a:pPr>
                <a:defRPr/>
              </a:pPr>
              <a:t>9/23/2011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7733337-86DA-45A9-BA35-A44512BD9AE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8A8A1FF-B122-4C5F-8DA1-6CA8D7EECBE8}" type="datetimeFigureOut">
              <a:rPr lang="en-US"/>
              <a:pPr>
                <a:defRPr/>
              </a:pPr>
              <a:t>9/23/2011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52F8943-CAE5-4159-A0EB-DAAEA8E6B9F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97DB8E1-BFE8-44BE-B2FF-23D9603DE8AF}" type="datetimeFigureOut">
              <a:rPr lang="en-US"/>
              <a:pPr>
                <a:defRPr/>
              </a:pPr>
              <a:t>9/23/2011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C40CDB-AF69-48EE-8C13-D1C7DBF505F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1BDB271-DF98-4AB8-822A-518757FF1C60}" type="datetimeFigureOut">
              <a:rPr lang="en-US"/>
              <a:pPr>
                <a:defRPr/>
              </a:pPr>
              <a:t>9/23/2011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44DC5C-F513-4272-906D-1D502561EC8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287C5F0-937F-4515-9DC9-0A845D651F1D}" type="slidenum">
              <a:rPr lang="en-US"/>
              <a:pPr>
                <a:defRPr/>
              </a:pPr>
              <a:t>‹#›</a:t>
            </a:fld>
            <a:endParaRPr lang="en-US"/>
          </a:p>
        </p:txBody>
      </p:sp>
    </p:spTree>
    <p:extLst>
      <p:ext uri="{BB962C8B-B14F-4D97-AF65-F5344CB8AC3E}">
        <p14:creationId xmlns:p14="http://schemas.microsoft.com/office/powerpoint/2010/main" val="2659923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14B787D8-0D03-4565-923A-B1D9685A859A}" type="slidenum">
              <a:rPr lang="en-US"/>
              <a:pPr>
                <a:defRPr/>
              </a:pPr>
              <a:t>‹#›</a:t>
            </a:fld>
            <a:endParaRPr lang="en-US"/>
          </a:p>
        </p:txBody>
      </p:sp>
    </p:spTree>
    <p:extLst>
      <p:ext uri="{BB962C8B-B14F-4D97-AF65-F5344CB8AC3E}">
        <p14:creationId xmlns:p14="http://schemas.microsoft.com/office/powerpoint/2010/main" val="361218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 descr="bottombar.png"/>
          <p:cNvPicPr>
            <a:picLocks noChangeAspect="1"/>
          </p:cNvPicPr>
          <p:nvPr/>
        </p:nvPicPr>
        <p:blipFill>
          <a:blip r:embed="rId15" cstate="print"/>
          <a:srcRect/>
          <a:stretch>
            <a:fillRect/>
          </a:stretch>
        </p:blipFill>
        <p:spPr bwMode="auto">
          <a:xfrm>
            <a:off x="0" y="6299200"/>
            <a:ext cx="9144000" cy="557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5" r:id="rId1"/>
    <p:sldLayoutId id="2147484242" r:id="rId2"/>
    <p:sldLayoutId id="2147484226" r:id="rId3"/>
    <p:sldLayoutId id="2147484227" r:id="rId4"/>
    <p:sldLayoutId id="2147484228" r:id="rId5"/>
    <p:sldLayoutId id="2147484229" r:id="rId6"/>
    <p:sldLayoutId id="2147484230" r:id="rId7"/>
    <p:sldLayoutId id="2147484231" r:id="rId8"/>
    <p:sldLayoutId id="2147484232" r:id="rId9"/>
    <p:sldLayoutId id="2147484243" r:id="rId10"/>
    <p:sldLayoutId id="2147484244" r:id="rId11"/>
    <p:sldLayoutId id="2147484245" r:id="rId12"/>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33"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9017FC6-3155-44FD-9953-F9DA22D00156}" type="datetimeFigureOut">
              <a:rPr lang="en-US"/>
              <a:pPr>
                <a:defRPr/>
              </a:pPr>
              <a:t>9/23/2011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8CD6633-77A3-4864-BD2A-1BD6AF1D1BD7}" type="slidenum">
              <a:rPr lang="en-US"/>
              <a:pPr>
                <a:defRPr/>
              </a:pPr>
              <a:t>‹#›</a:t>
            </a:fld>
            <a:endParaRPr lang="en-US" dirty="0"/>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246" r:id="rId1"/>
    <p:sldLayoutId id="2147484234" r:id="rId2"/>
    <p:sldLayoutId id="2147484247" r:id="rId3"/>
    <p:sldLayoutId id="2147484235" r:id="rId4"/>
    <p:sldLayoutId id="2147484236" r:id="rId5"/>
    <p:sldLayoutId id="2147484237" r:id="rId6"/>
    <p:sldLayoutId id="2147484238" r:id="rId7"/>
    <p:sldLayoutId id="2147484239" r:id="rId8"/>
    <p:sldLayoutId id="2147484248" r:id="rId9"/>
    <p:sldLayoutId id="2147484240" r:id="rId10"/>
    <p:sldLayoutId id="2147484241" r:id="rId11"/>
    <p:sldLayoutId id="2147484249" r:id="rId12"/>
    <p:sldLayoutId id="2147484250" r:id="rId13"/>
    <p:sldLayoutId id="2147484251" r:id="rId1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www.quia.com/profiles/mreinecke16"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bout.com/" TargetMode="External"/><Relationship Id="rId2" Type="http://schemas.openxmlformats.org/officeDocument/2006/relationships/hyperlink" Target="http://www.ipl.org/"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bingle.nu/" TargetMode="External"/><Relationship Id="rId2" Type="http://schemas.openxmlformats.org/officeDocument/2006/relationships/hyperlink" Target="http://www.allplus.com/search/ui7/searchfr.jsp?un=plus" TargetMode="External"/><Relationship Id="rId1" Type="http://schemas.openxmlformats.org/officeDocument/2006/relationships/slideLayout" Target="../slideLayouts/slideLayout15.xml"/><Relationship Id="rId4" Type="http://schemas.openxmlformats.org/officeDocument/2006/relationships/hyperlink" Target="http://www.dogpil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infomine.ucr.edu/" TargetMode="External"/><Relationship Id="rId2" Type="http://schemas.openxmlformats.org/officeDocument/2006/relationships/hyperlink" Target="http://www.completeplanet.com/"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akeuseof.com/tag/10-search-engines-explore-deep-invisible-web/"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www.yahoo.com/" TargetMode="External"/><Relationship Id="rId2" Type="http://schemas.openxmlformats.org/officeDocument/2006/relationships/hyperlink" Target="http://www.youtube.com/watch?v=BNHR6IQJGZs" TargetMode="External"/><Relationship Id="rId1" Type="http://schemas.openxmlformats.org/officeDocument/2006/relationships/slideLayout" Target="../slideLayouts/slideLayout15.xml"/><Relationship Id="rId4" Type="http://schemas.openxmlformats.org/officeDocument/2006/relationships/hyperlink" Target="http://www.bing.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websearch.about.com/od/crawlersrobotsspiders/a/spdirs.htm"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infomine.ucr.edu/" TargetMode="External"/><Relationship Id="rId2" Type="http://schemas.openxmlformats.org/officeDocument/2006/relationships/hyperlink" Target="http://www.ipl.org/" TargetMode="External"/><Relationship Id="rId1" Type="http://schemas.openxmlformats.org/officeDocument/2006/relationships/slideLayout" Target="../slideLayouts/slideLayout15.xml"/><Relationship Id="rId4" Type="http://schemas.openxmlformats.org/officeDocument/2006/relationships/hyperlink" Target="http://www.abou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35038"/>
          </a:xfrm>
        </p:spPr>
        <p:txBody>
          <a:bodyPr>
            <a:normAutofit fontScale="90000"/>
          </a:bodyPr>
          <a:lstStyle/>
          <a:p>
            <a:pPr eaLnBrk="1" hangingPunct="1">
              <a:defRPr/>
            </a:pPr>
            <a:r>
              <a:rPr lang="en-US" sz="2400" b="1" dirty="0" err="1" smtClean="0"/>
              <a:t>Todays</a:t>
            </a:r>
            <a:r>
              <a:rPr lang="en-US" sz="2400" b="1" dirty="0" smtClean="0"/>
              <a:t>’ Agenda  </a:t>
            </a:r>
            <a:r>
              <a:rPr lang="en-US" dirty="0" smtClean="0"/>
              <a:t/>
            </a:r>
            <a:br>
              <a:rPr lang="en-US" dirty="0" smtClean="0"/>
            </a:br>
            <a:r>
              <a:rPr lang="en-US" dirty="0" smtClean="0"/>
              <a:t> Internet Search Tools &amp; </a:t>
            </a:r>
            <a:r>
              <a:rPr lang="en-US" dirty="0" err="1" smtClean="0"/>
              <a:t>Stragtegies</a:t>
            </a:r>
            <a:endParaRPr lang="en-US" dirty="0" smtClean="0"/>
          </a:p>
        </p:txBody>
      </p:sp>
      <p:sp>
        <p:nvSpPr>
          <p:cNvPr id="12291" name="Text Placeholder 2"/>
          <p:cNvSpPr>
            <a:spLocks noGrp="1"/>
          </p:cNvSpPr>
          <p:nvPr>
            <p:ph type="body" sz="quarter" idx="10"/>
          </p:nvPr>
        </p:nvSpPr>
        <p:spPr>
          <a:xfrm>
            <a:off x="720776" y="1180476"/>
            <a:ext cx="3657600" cy="4572000"/>
          </a:xfrm>
        </p:spPr>
        <p:txBody>
          <a:bodyPr/>
          <a:lstStyle/>
          <a:p>
            <a:pPr lvl="1">
              <a:buFont typeface="Wingdings 2" pitchFamily="18" charset="2"/>
              <a:buNone/>
            </a:pPr>
            <a:r>
              <a:rPr lang="en-US" sz="2200" b="1" dirty="0" smtClean="0"/>
              <a:t>Know the following definitions</a:t>
            </a:r>
            <a:br>
              <a:rPr lang="en-US" sz="2200" b="1" dirty="0" smtClean="0"/>
            </a:br>
            <a:endParaRPr lang="en-US" sz="2200" b="1" dirty="0" smtClean="0"/>
          </a:p>
          <a:p>
            <a:pPr lvl="1"/>
            <a:r>
              <a:rPr lang="en-US" sz="2200" dirty="0" smtClean="0"/>
              <a:t>Search engine	</a:t>
            </a:r>
          </a:p>
          <a:p>
            <a:pPr lvl="1"/>
            <a:r>
              <a:rPr lang="en-US" sz="2200" dirty="0" smtClean="0"/>
              <a:t>Subject directory</a:t>
            </a:r>
          </a:p>
          <a:p>
            <a:pPr lvl="1"/>
            <a:r>
              <a:rPr lang="en-US" sz="2200" dirty="0" smtClean="0"/>
              <a:t>Index</a:t>
            </a:r>
          </a:p>
          <a:p>
            <a:pPr lvl="1"/>
            <a:r>
              <a:rPr lang="en-US" sz="2200" dirty="0" smtClean="0"/>
              <a:t>Spider</a:t>
            </a:r>
          </a:p>
          <a:p>
            <a:pPr lvl="1"/>
            <a:r>
              <a:rPr lang="en-US" sz="2200" dirty="0" smtClean="0"/>
              <a:t>Meta search engine</a:t>
            </a:r>
          </a:p>
          <a:p>
            <a:pPr lvl="1"/>
            <a:r>
              <a:rPr lang="en-US" sz="2200" dirty="0" smtClean="0"/>
              <a:t>Invisible Web</a:t>
            </a:r>
            <a:endParaRPr lang="en-US" sz="2200" b="1" dirty="0" smtClean="0"/>
          </a:p>
          <a:p>
            <a:pPr lvl="1">
              <a:buFont typeface="Wingdings 2" pitchFamily="18" charset="2"/>
              <a:buNone/>
            </a:pPr>
            <a:r>
              <a:rPr lang="en-US" sz="2200" b="1" dirty="0" smtClean="0"/>
              <a:t>			</a:t>
            </a:r>
          </a:p>
        </p:txBody>
      </p:sp>
      <p:pic>
        <p:nvPicPr>
          <p:cNvPr id="12292" name="Picture 5" descr="http://www.clipartguide.com/_named_clipart_images/0511-0809-1816-5619_Bell_Style_Alarm_Clock_clipart_imag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143000"/>
            <a:ext cx="990600" cy="1212850"/>
          </a:xfrm>
          <a:prstGeom prst="rect">
            <a:avLst/>
          </a:prstGeom>
          <a:noFill/>
          <a:ln w="9525">
            <a:noFill/>
            <a:miter lim="800000"/>
            <a:headEnd/>
            <a:tailEnd/>
          </a:ln>
        </p:spPr>
      </p:pic>
      <p:sp>
        <p:nvSpPr>
          <p:cNvPr id="5" name="TextBox 4"/>
          <p:cNvSpPr txBox="1"/>
          <p:nvPr/>
        </p:nvSpPr>
        <p:spPr>
          <a:xfrm>
            <a:off x="4343400" y="1154243"/>
            <a:ext cx="4419600" cy="3342453"/>
          </a:xfrm>
          <a:prstGeom prst="rect">
            <a:avLst/>
          </a:prstGeom>
          <a:noFill/>
        </p:spPr>
        <p:txBody>
          <a:bodyPr wrap="square" rtlCol="0">
            <a:spAutoFit/>
          </a:bodyPr>
          <a:lstStyle/>
          <a:p>
            <a:pPr marL="393700" lvl="1" eaLnBrk="0" hangingPunct="0">
              <a:lnSpc>
                <a:spcPct val="90000"/>
              </a:lnSpc>
              <a:spcBef>
                <a:spcPct val="20000"/>
              </a:spcBef>
              <a:buClr>
                <a:schemeClr val="accent1"/>
              </a:buClr>
              <a:buSzPct val="85000"/>
            </a:pPr>
            <a:r>
              <a:rPr lang="en-US" sz="2200" b="1" dirty="0">
                <a:latin typeface="+mn-lt"/>
                <a:cs typeface="+mn-cs"/>
              </a:rPr>
              <a:t>Know the 4 categories of Search Tools  &amp; how they are different</a:t>
            </a:r>
          </a:p>
          <a:p>
            <a:pPr marL="639763" lvl="1" indent="-246063" eaLnBrk="0" hangingPunct="0">
              <a:lnSpc>
                <a:spcPct val="90000"/>
              </a:lnSpc>
              <a:spcBef>
                <a:spcPct val="20000"/>
              </a:spcBef>
              <a:buClr>
                <a:schemeClr val="accent1"/>
              </a:buClr>
              <a:buSzPct val="85000"/>
              <a:buFont typeface="Wingdings 2" pitchFamily="18" charset="2"/>
              <a:buChar char=""/>
            </a:pPr>
            <a:r>
              <a:rPr lang="en-US" sz="2200" dirty="0" smtClean="0">
                <a:latin typeface="+mn-lt"/>
                <a:cs typeface="+mn-cs"/>
              </a:rPr>
              <a:t>Identify  examples of each type of search tool </a:t>
            </a:r>
          </a:p>
          <a:p>
            <a:pPr marL="639763" lvl="1" indent="-246063" eaLnBrk="0" hangingPunct="0">
              <a:lnSpc>
                <a:spcPct val="90000"/>
              </a:lnSpc>
              <a:spcBef>
                <a:spcPct val="20000"/>
              </a:spcBef>
              <a:buClr>
                <a:schemeClr val="accent1"/>
              </a:buClr>
              <a:buSzPct val="85000"/>
              <a:buFont typeface="Wingdings 2" pitchFamily="18" charset="2"/>
              <a:buChar char=""/>
            </a:pPr>
            <a:r>
              <a:rPr lang="en-US" sz="2200" dirty="0" smtClean="0">
                <a:latin typeface="+mn-lt"/>
                <a:cs typeface="+mn-cs"/>
              </a:rPr>
              <a:t>Know how to use advanced features of Google ( quotes, site: ,minus, etc.)</a:t>
            </a:r>
          </a:p>
          <a:p>
            <a:pPr marL="639763" lvl="1" indent="-246063" eaLnBrk="0" hangingPunct="0">
              <a:lnSpc>
                <a:spcPct val="90000"/>
              </a:lnSpc>
              <a:spcBef>
                <a:spcPct val="20000"/>
              </a:spcBef>
              <a:buClr>
                <a:schemeClr val="accent1"/>
              </a:buClr>
              <a:buSzPct val="85000"/>
              <a:buFont typeface="Wingdings 2" pitchFamily="18" charset="2"/>
              <a:buChar char=""/>
            </a:pPr>
            <a:r>
              <a:rPr lang="en-US" sz="2200" dirty="0" smtClean="0">
                <a:latin typeface="+mn-lt"/>
                <a:cs typeface="+mn-cs"/>
              </a:rPr>
              <a:t> and at least 3 other search strategies</a:t>
            </a:r>
          </a:p>
        </p:txBody>
      </p:sp>
      <p:sp>
        <p:nvSpPr>
          <p:cNvPr id="3" name="TextBox 2"/>
          <p:cNvSpPr txBox="1"/>
          <p:nvPr/>
        </p:nvSpPr>
        <p:spPr>
          <a:xfrm>
            <a:off x="4873052" y="4821482"/>
            <a:ext cx="3505200" cy="707886"/>
          </a:xfrm>
          <a:prstGeom prst="rect">
            <a:avLst/>
          </a:prstGeom>
          <a:noFill/>
          <a:ln w="25400">
            <a:solidFill>
              <a:schemeClr val="accent1"/>
            </a:solidFill>
          </a:ln>
        </p:spPr>
        <p:txBody>
          <a:bodyPr wrap="square" rtlCol="0">
            <a:spAutoFit/>
          </a:bodyPr>
          <a:lstStyle/>
          <a:p>
            <a:r>
              <a:rPr lang="en-US" sz="2000" b="1" dirty="0" smtClean="0">
                <a:solidFill>
                  <a:srgbClr val="FF0000"/>
                </a:solidFill>
              </a:rPr>
              <a:t>7B </a:t>
            </a:r>
          </a:p>
          <a:p>
            <a:r>
              <a:rPr lang="en-US" sz="2000" b="1" dirty="0" smtClean="0">
                <a:solidFill>
                  <a:srgbClr val="FF0000"/>
                </a:solidFill>
              </a:rPr>
              <a:t>Search Tools </a:t>
            </a:r>
            <a:r>
              <a:rPr lang="en-US" sz="2000" b="1" dirty="0" smtClean="0"/>
              <a:t>Test on 9/28</a:t>
            </a:r>
            <a:endParaRPr lang="en-US" sz="2000" b="1" dirty="0"/>
          </a:p>
        </p:txBody>
      </p:sp>
      <p:sp>
        <p:nvSpPr>
          <p:cNvPr id="7" name="TextBox 6"/>
          <p:cNvSpPr txBox="1"/>
          <p:nvPr/>
        </p:nvSpPr>
        <p:spPr>
          <a:xfrm>
            <a:off x="713281" y="4800600"/>
            <a:ext cx="3581400" cy="707886"/>
          </a:xfrm>
          <a:prstGeom prst="rect">
            <a:avLst/>
          </a:prstGeom>
          <a:noFill/>
          <a:ln w="25400">
            <a:solidFill>
              <a:schemeClr val="accent1"/>
            </a:solidFill>
          </a:ln>
        </p:spPr>
        <p:txBody>
          <a:bodyPr wrap="square" rtlCol="0">
            <a:spAutoFit/>
          </a:bodyPr>
          <a:lstStyle/>
          <a:p>
            <a:r>
              <a:rPr lang="en-US" sz="2000" b="1" dirty="0" smtClean="0">
                <a:solidFill>
                  <a:srgbClr val="FF0000"/>
                </a:solidFill>
              </a:rPr>
              <a:t>7AB </a:t>
            </a:r>
          </a:p>
          <a:p>
            <a:r>
              <a:rPr lang="en-US" sz="2000" b="1" dirty="0" smtClean="0">
                <a:solidFill>
                  <a:srgbClr val="FF0000"/>
                </a:solidFill>
              </a:rPr>
              <a:t>Search Tools </a:t>
            </a:r>
            <a:r>
              <a:rPr lang="en-US" sz="2000" b="1" dirty="0" smtClean="0"/>
              <a:t>Test on 9/27</a:t>
            </a:r>
            <a:endParaRPr lang="en-US" sz="2000" b="1" dirty="0"/>
          </a:p>
        </p:txBody>
      </p:sp>
      <p:sp>
        <p:nvSpPr>
          <p:cNvPr id="4" name="TextBox 3"/>
          <p:cNvSpPr txBox="1"/>
          <p:nvPr/>
        </p:nvSpPr>
        <p:spPr>
          <a:xfrm>
            <a:off x="495300" y="5626894"/>
            <a:ext cx="8267700" cy="1231106"/>
          </a:xfrm>
          <a:prstGeom prst="rect">
            <a:avLst/>
          </a:prstGeom>
          <a:noFill/>
        </p:spPr>
        <p:txBody>
          <a:bodyPr wrap="square" rtlCol="0">
            <a:spAutoFit/>
          </a:bodyPr>
          <a:lstStyle/>
          <a:p>
            <a:r>
              <a:rPr lang="en-US" sz="2800" b="1" dirty="0" smtClean="0"/>
              <a:t>Practice test:</a:t>
            </a:r>
            <a:endParaRPr lang="en-US" sz="2800" b="1" dirty="0" smtClean="0">
              <a:hlinkClick r:id="rId4"/>
            </a:endParaRPr>
          </a:p>
          <a:p>
            <a:r>
              <a:rPr lang="en-US" sz="2800" u="sng" dirty="0" smtClean="0">
                <a:hlinkClick r:id="rId4"/>
              </a:rPr>
              <a:t>http</a:t>
            </a:r>
            <a:r>
              <a:rPr lang="en-US" sz="2800" u="sng" dirty="0">
                <a:hlinkClick r:id="rId4"/>
              </a:rPr>
              <a:t>://www.quia.com/profiles/mreinecke16</a:t>
            </a:r>
            <a:endParaRPr lang="en-US" sz="2800"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dirty="0" smtClean="0"/>
              <a:t>Subject Directory Practice</a:t>
            </a:r>
            <a:endParaRPr lang="en-US" dirty="0"/>
          </a:p>
        </p:txBody>
      </p:sp>
      <p:sp>
        <p:nvSpPr>
          <p:cNvPr id="3" name="Rectangle 2"/>
          <p:cNvSpPr/>
          <p:nvPr/>
        </p:nvSpPr>
        <p:spPr>
          <a:xfrm>
            <a:off x="304800" y="1371600"/>
            <a:ext cx="8610600" cy="5109091"/>
          </a:xfrm>
          <a:prstGeom prst="rect">
            <a:avLst/>
          </a:prstGeom>
        </p:spPr>
        <p:txBody>
          <a:bodyPr wrap="square">
            <a:spAutoFit/>
          </a:bodyPr>
          <a:lstStyle/>
          <a:p>
            <a:r>
              <a:rPr lang="en-US" sz="3200" dirty="0" smtClean="0"/>
              <a:t>Use each of the subject </a:t>
            </a:r>
            <a:r>
              <a:rPr lang="en-US" sz="3200" dirty="0"/>
              <a:t>directories listed </a:t>
            </a:r>
            <a:r>
              <a:rPr lang="en-US" sz="3200" dirty="0" smtClean="0"/>
              <a:t>and </a:t>
            </a:r>
            <a:r>
              <a:rPr lang="en-US" sz="3200" u="sng" dirty="0"/>
              <a:t>follow the subject categories</a:t>
            </a:r>
            <a:r>
              <a:rPr lang="en-US" sz="3200" dirty="0"/>
              <a:t> -- </a:t>
            </a:r>
            <a:r>
              <a:rPr lang="en-US" sz="3200" dirty="0">
                <a:solidFill>
                  <a:srgbClr val="C00000"/>
                </a:solidFill>
              </a:rPr>
              <a:t>do NOT use </a:t>
            </a:r>
            <a:r>
              <a:rPr lang="en-US" sz="3200" dirty="0" smtClean="0">
                <a:solidFill>
                  <a:srgbClr val="C00000"/>
                </a:solidFill>
              </a:rPr>
              <a:t>the search </a:t>
            </a:r>
            <a:r>
              <a:rPr lang="en-US" sz="3200" dirty="0">
                <a:solidFill>
                  <a:srgbClr val="C00000"/>
                </a:solidFill>
              </a:rPr>
              <a:t>box </a:t>
            </a:r>
            <a:r>
              <a:rPr lang="en-US" sz="3200" dirty="0"/>
              <a:t>-- to search for information on</a:t>
            </a:r>
            <a:r>
              <a:rPr lang="en-US" sz="3200" dirty="0" smtClean="0"/>
              <a:t>:</a:t>
            </a:r>
          </a:p>
          <a:p>
            <a:pPr algn="ctr"/>
            <a:r>
              <a:rPr lang="en-US" sz="1400" dirty="0"/>
              <a:t/>
            </a:r>
            <a:br>
              <a:rPr lang="en-US" sz="1400" dirty="0"/>
            </a:br>
            <a:r>
              <a:rPr lang="en-US" sz="4000" b="1" i="1" dirty="0" smtClean="0">
                <a:solidFill>
                  <a:schemeClr val="accent4">
                    <a:lumMod val="75000"/>
                  </a:schemeClr>
                </a:solidFill>
              </a:rPr>
              <a:t>weight loss</a:t>
            </a:r>
          </a:p>
          <a:p>
            <a:pPr algn="ctr"/>
            <a:endParaRPr lang="en-US" sz="2000" b="1" dirty="0">
              <a:solidFill>
                <a:srgbClr val="C00000"/>
              </a:solidFill>
            </a:endParaRPr>
          </a:p>
          <a:p>
            <a:pPr algn="ctr"/>
            <a:r>
              <a:rPr lang="en-US" sz="4000" b="1" dirty="0" smtClean="0"/>
              <a:t>List each category as you go to it.</a:t>
            </a:r>
          </a:p>
          <a:p>
            <a:pPr marL="571500" indent="-571500">
              <a:buFont typeface="Arial" pitchFamily="34" charset="0"/>
              <a:buChar char="•"/>
            </a:pPr>
            <a:r>
              <a:rPr lang="en-US" sz="4000" b="1" dirty="0" smtClean="0">
                <a:solidFill>
                  <a:srgbClr val="C00000"/>
                </a:solidFill>
              </a:rPr>
              <a:t>(IPL)  </a:t>
            </a:r>
            <a:r>
              <a:rPr lang="en-US" sz="4000" b="1" dirty="0">
                <a:solidFill>
                  <a:srgbClr val="C00000"/>
                </a:solidFill>
                <a:hlinkClick r:id="rId2"/>
              </a:rPr>
              <a:t>http://www.ipl.org</a:t>
            </a:r>
            <a:r>
              <a:rPr lang="en-US" sz="4000" b="1" dirty="0" smtClean="0">
                <a:solidFill>
                  <a:srgbClr val="C00000"/>
                </a:solidFill>
                <a:hlinkClick r:id="rId2"/>
              </a:rPr>
              <a:t>/</a:t>
            </a:r>
            <a:endParaRPr lang="en-US" sz="4000" b="1" dirty="0" smtClean="0">
              <a:solidFill>
                <a:srgbClr val="C00000"/>
              </a:solidFill>
            </a:endParaRPr>
          </a:p>
          <a:p>
            <a:pPr marL="571500" indent="-571500">
              <a:buFont typeface="Arial" pitchFamily="34" charset="0"/>
              <a:buChar char="•"/>
            </a:pPr>
            <a:r>
              <a:rPr lang="en-US" sz="4000" b="1" dirty="0">
                <a:solidFill>
                  <a:srgbClr val="C00000"/>
                </a:solidFill>
              </a:rPr>
              <a:t>(About) </a:t>
            </a:r>
            <a:r>
              <a:rPr lang="en-US" sz="4000" b="1" dirty="0">
                <a:solidFill>
                  <a:srgbClr val="C00000"/>
                </a:solidFill>
                <a:hlinkClick r:id="rId3"/>
              </a:rPr>
              <a:t>http://www.about.com</a:t>
            </a:r>
            <a:r>
              <a:rPr lang="en-US" sz="4000" b="1" dirty="0" smtClean="0">
                <a:solidFill>
                  <a:srgbClr val="C00000"/>
                </a:solidFill>
                <a:hlinkClick r:id="rId3"/>
              </a:rPr>
              <a:t>/</a:t>
            </a:r>
            <a:r>
              <a:rPr lang="en-US" sz="4000" b="1" dirty="0" smtClean="0">
                <a:solidFill>
                  <a:srgbClr val="C00000"/>
                </a:solidFill>
              </a:rPr>
              <a:t> </a:t>
            </a:r>
          </a:p>
          <a:p>
            <a:pPr marL="571500" indent="-571500">
              <a:buFont typeface="Arial" pitchFamily="34" charset="0"/>
              <a:buChar char="•"/>
            </a:pPr>
            <a:r>
              <a:rPr lang="en-US" b="1" dirty="0"/>
              <a:t/>
            </a:r>
            <a:br>
              <a:rPr lang="en-US" b="1" dirty="0"/>
            </a:br>
            <a:endParaRPr lang="en-US" dirty="0">
              <a:effectLst/>
            </a:endParaRPr>
          </a:p>
        </p:txBody>
      </p:sp>
    </p:spTree>
    <p:extLst>
      <p:ext uri="{BB962C8B-B14F-4D97-AF65-F5344CB8AC3E}">
        <p14:creationId xmlns:p14="http://schemas.microsoft.com/office/powerpoint/2010/main" val="13468534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hangingPunct="1"/>
            <a:r>
              <a:rPr lang="en-US" sz="4400" b="1" dirty="0" smtClean="0"/>
              <a:t>Subject (Web) Directories</a:t>
            </a:r>
          </a:p>
        </p:txBody>
      </p:sp>
      <p:sp>
        <p:nvSpPr>
          <p:cNvPr id="19459" name="Rectangle 3"/>
          <p:cNvSpPr>
            <a:spLocks noGrp="1" noChangeArrowheads="1"/>
          </p:cNvSpPr>
          <p:nvPr>
            <p:ph type="body" idx="1"/>
          </p:nvPr>
        </p:nvSpPr>
        <p:spPr>
          <a:xfrm>
            <a:off x="228600" y="1524000"/>
            <a:ext cx="8686800" cy="4525963"/>
          </a:xfrm>
        </p:spPr>
        <p:txBody>
          <a:bodyPr/>
          <a:lstStyle/>
          <a:p>
            <a:pPr eaLnBrk="1" hangingPunct="1">
              <a:buFont typeface="Wingdings 2" pitchFamily="18" charset="2"/>
              <a:buNone/>
            </a:pPr>
            <a:r>
              <a:rPr lang="en-US" sz="3600" b="1" smtClean="0">
                <a:solidFill>
                  <a:srgbClr val="6600FF"/>
                </a:solidFill>
              </a:rPr>
              <a:t>Advantages: </a:t>
            </a:r>
          </a:p>
          <a:p>
            <a:pPr eaLnBrk="1" hangingPunct="1"/>
            <a:r>
              <a:rPr lang="en-US" sz="2400" b="1" smtClean="0"/>
              <a:t>There may be a higher degree of accuracy using web directories for researching broad subjects or topics. </a:t>
            </a:r>
          </a:p>
          <a:p>
            <a:pPr eaLnBrk="1" hangingPunct="1">
              <a:buFont typeface="Wingdings 2" pitchFamily="18" charset="2"/>
              <a:buNone/>
            </a:pPr>
            <a:r>
              <a:rPr lang="en-US" sz="3600" b="1" smtClean="0">
                <a:solidFill>
                  <a:srgbClr val="6600FF"/>
                </a:solidFill>
              </a:rPr>
              <a:t>Disadvantages:</a:t>
            </a:r>
          </a:p>
          <a:p>
            <a:pPr eaLnBrk="1" hangingPunct="1"/>
            <a:r>
              <a:rPr lang="en-US" b="1" smtClean="0"/>
              <a:t>Usually fewer web sites than a search engine. </a:t>
            </a:r>
          </a:p>
          <a:p>
            <a:pPr eaLnBrk="1" hangingPunct="1"/>
            <a:r>
              <a:rPr lang="en-US" b="1" smtClean="0"/>
              <a:t>Web directories may not be as useful as search engines for researching specific or obscure topics. </a:t>
            </a:r>
          </a:p>
          <a:p>
            <a:pPr lvl="1" eaLnBrk="1" hangingPunct="1"/>
            <a:endParaRPr lang="en-US" sz="3200" b="1"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4850"/>
            <a:ext cx="8229600" cy="742950"/>
          </a:xfrm>
        </p:spPr>
        <p:txBody>
          <a:bodyPr/>
          <a:lstStyle/>
          <a:p>
            <a:pPr eaLnBrk="1" hangingPunct="1"/>
            <a:r>
              <a:rPr lang="en-US" sz="4000" b="1" dirty="0" err="1" smtClean="0"/>
              <a:t>Metasearch</a:t>
            </a:r>
            <a:r>
              <a:rPr lang="en-US" sz="4000" b="1" dirty="0" smtClean="0"/>
              <a:t> Engines</a:t>
            </a:r>
          </a:p>
        </p:txBody>
      </p:sp>
      <p:sp>
        <p:nvSpPr>
          <p:cNvPr id="22531" name="Rectangle 3"/>
          <p:cNvSpPr>
            <a:spLocks noGrp="1" noChangeArrowheads="1"/>
          </p:cNvSpPr>
          <p:nvPr>
            <p:ph type="body" idx="1"/>
          </p:nvPr>
        </p:nvSpPr>
        <p:spPr/>
        <p:txBody>
          <a:bodyPr/>
          <a:lstStyle/>
          <a:p>
            <a:pPr eaLnBrk="1" hangingPunct="1">
              <a:buFont typeface="Wingdings 2" pitchFamily="18" charset="2"/>
              <a:buNone/>
            </a:pPr>
            <a:r>
              <a:rPr lang="en-US" sz="2800" b="1" dirty="0" smtClean="0">
                <a:solidFill>
                  <a:srgbClr val="6600FF"/>
                </a:solidFill>
              </a:rPr>
              <a:t>Definition: </a:t>
            </a:r>
            <a:r>
              <a:rPr lang="en-US" sz="2800" b="1" i="1" dirty="0" smtClean="0"/>
              <a:t>A search engine that searches multiple search engines at one time.  </a:t>
            </a:r>
          </a:p>
          <a:p>
            <a:pPr lvl="1" eaLnBrk="1" hangingPunct="1"/>
            <a:r>
              <a:rPr lang="en-US" dirty="0" smtClean="0"/>
              <a:t>Some Meta search engines will also show you a small number of the "best" web sites from each search engine based on criteria established by the </a:t>
            </a:r>
            <a:r>
              <a:rPr lang="en-US" dirty="0" err="1" smtClean="0"/>
              <a:t>metasearch</a:t>
            </a:r>
            <a:r>
              <a:rPr lang="en-US" dirty="0" smtClean="0"/>
              <a:t> engine. </a:t>
            </a:r>
          </a:p>
          <a:p>
            <a:pPr lvl="1" eaLnBrk="1" hangingPunct="1"/>
            <a:r>
              <a:rPr lang="en-US" dirty="0" smtClean="0"/>
              <a:t>Some </a:t>
            </a:r>
            <a:r>
              <a:rPr lang="en-US" dirty="0" err="1" smtClean="0"/>
              <a:t>Metasearch</a:t>
            </a:r>
            <a:r>
              <a:rPr lang="en-US" dirty="0" smtClean="0"/>
              <a:t> engines will display results by individual engines searched.</a:t>
            </a:r>
          </a:p>
          <a:p>
            <a:pPr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0"/>
            <a:ext cx="8229600" cy="704850"/>
          </a:xfrm>
        </p:spPr>
        <p:txBody>
          <a:bodyPr>
            <a:normAutofit/>
          </a:bodyPr>
          <a:lstStyle/>
          <a:p>
            <a:pPr eaLnBrk="1" hangingPunct="1">
              <a:defRPr/>
            </a:pPr>
            <a:r>
              <a:rPr lang="en-US" sz="4000" b="1" dirty="0" err="1" smtClean="0"/>
              <a:t>Metasearch</a:t>
            </a:r>
            <a:r>
              <a:rPr lang="en-US" sz="4000" b="1" dirty="0" smtClean="0"/>
              <a:t> Engines</a:t>
            </a:r>
          </a:p>
        </p:txBody>
      </p:sp>
      <p:sp>
        <p:nvSpPr>
          <p:cNvPr id="24579" name="Rectangle 3"/>
          <p:cNvSpPr>
            <a:spLocks noGrp="1" noChangeArrowheads="1"/>
          </p:cNvSpPr>
          <p:nvPr>
            <p:ph type="body" idx="1"/>
          </p:nvPr>
        </p:nvSpPr>
        <p:spPr>
          <a:xfrm>
            <a:off x="457200" y="1935163"/>
            <a:ext cx="8229600" cy="1189037"/>
          </a:xfrm>
        </p:spPr>
        <p:txBody>
          <a:bodyPr/>
          <a:lstStyle/>
          <a:p>
            <a:pPr eaLnBrk="1" hangingPunct="1">
              <a:buFont typeface="Wingdings 2" pitchFamily="18" charset="2"/>
              <a:buNone/>
            </a:pPr>
            <a:r>
              <a:rPr lang="en-US" sz="3200" b="1" dirty="0" smtClean="0">
                <a:solidFill>
                  <a:srgbClr val="7030A0"/>
                </a:solidFill>
              </a:rPr>
              <a:t>Advantages: </a:t>
            </a:r>
          </a:p>
          <a:p>
            <a:pPr marL="393700" lvl="1" indent="0" eaLnBrk="1" hangingPunct="1">
              <a:buNone/>
            </a:pPr>
            <a:r>
              <a:rPr lang="en-US" dirty="0" smtClean="0"/>
              <a:t>You can search specific keywords or obscure topics using many  search engines at one time. </a:t>
            </a:r>
          </a:p>
        </p:txBody>
      </p:sp>
      <p:sp>
        <p:nvSpPr>
          <p:cNvPr id="4" name="Rectangle 3"/>
          <p:cNvSpPr/>
          <p:nvPr/>
        </p:nvSpPr>
        <p:spPr>
          <a:xfrm>
            <a:off x="533400" y="3810000"/>
            <a:ext cx="8001000" cy="1323975"/>
          </a:xfrm>
          <a:prstGeom prst="rect">
            <a:avLst/>
          </a:prstGeom>
        </p:spPr>
        <p:txBody>
          <a:bodyPr>
            <a:spAutoFit/>
          </a:bodyPr>
          <a:lstStyle/>
          <a:p>
            <a:pPr>
              <a:defRPr/>
            </a:pPr>
            <a:r>
              <a:rPr lang="en-US" sz="3200" b="1" dirty="0">
                <a:solidFill>
                  <a:srgbClr val="7030A0"/>
                </a:solidFill>
                <a:latin typeface="+mn-lt"/>
                <a:cs typeface="+mn-cs"/>
              </a:rPr>
              <a:t>Disadvantages:</a:t>
            </a:r>
          </a:p>
          <a:p>
            <a:pPr lvl="1">
              <a:defRPr/>
            </a:pPr>
            <a:r>
              <a:rPr lang="en-US" sz="2400" dirty="0">
                <a:latin typeface="+mn-lt"/>
                <a:cs typeface="+mn-cs"/>
              </a:rPr>
              <a:t>You may retrieve useless Web sites depending on how each individual search engine interprets the search.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Meta Search Engine Examples</a:t>
            </a:r>
            <a:endParaRPr lang="en-US" b="1" dirty="0"/>
          </a:p>
        </p:txBody>
      </p:sp>
      <p:sp>
        <p:nvSpPr>
          <p:cNvPr id="3" name="Content Placeholder 2"/>
          <p:cNvSpPr>
            <a:spLocks noGrp="1"/>
          </p:cNvSpPr>
          <p:nvPr>
            <p:ph idx="1"/>
          </p:nvPr>
        </p:nvSpPr>
        <p:spPr>
          <a:xfrm>
            <a:off x="457200" y="1447800"/>
            <a:ext cx="8229600" cy="5257800"/>
          </a:xfrm>
        </p:spPr>
        <p:txBody>
          <a:bodyPr/>
          <a:lstStyle/>
          <a:p>
            <a:r>
              <a:rPr lang="en-US" b="1" dirty="0" err="1" smtClean="0">
                <a:hlinkClick r:id="rId2"/>
              </a:rPr>
              <a:t>AllPlus</a:t>
            </a:r>
            <a:r>
              <a:rPr lang="en-US" dirty="0" smtClean="0"/>
              <a:t/>
            </a:r>
            <a:br>
              <a:rPr lang="en-US" dirty="0" smtClean="0"/>
            </a:br>
            <a:r>
              <a:rPr lang="en-US" dirty="0" smtClean="0"/>
              <a:t>Searches Web, news, image, video and blog content from Google, Yahoo, MSN Live and Ask.com.  The results are organized into clusters.</a:t>
            </a:r>
            <a:br>
              <a:rPr lang="en-US" dirty="0" smtClean="0"/>
            </a:br>
            <a:endParaRPr lang="en-US" sz="1400" dirty="0" smtClean="0"/>
          </a:p>
          <a:p>
            <a:r>
              <a:rPr lang="en-US" b="1" dirty="0" err="1" smtClean="0">
                <a:hlinkClick r:id="rId3"/>
              </a:rPr>
              <a:t>Bingle</a:t>
            </a:r>
            <a:r>
              <a:rPr lang="en-US" dirty="0" smtClean="0"/>
              <a:t/>
            </a:r>
            <a:br>
              <a:rPr lang="en-US" dirty="0" smtClean="0"/>
            </a:br>
            <a:r>
              <a:rPr lang="en-US" dirty="0" smtClean="0"/>
              <a:t>Lets you compare the results returned by Bing and Google, side-by-side, for Web, video, images, maps, and more. </a:t>
            </a:r>
          </a:p>
          <a:p>
            <a:r>
              <a:rPr lang="en-US" b="1" dirty="0" err="1" smtClean="0">
                <a:hlinkClick r:id="rId4"/>
              </a:rPr>
              <a:t>Dogpile</a:t>
            </a:r>
            <a:r>
              <a:rPr lang="en-US" dirty="0" smtClean="0"/>
              <a:t>, </a:t>
            </a:r>
            <a:r>
              <a:rPr lang="en-US" i="1" dirty="0" err="1" smtClean="0"/>
              <a:t>InfoSpace</a:t>
            </a:r>
            <a:r>
              <a:rPr lang="en-US" i="1" dirty="0" smtClean="0"/>
              <a:t>, Inc.</a:t>
            </a:r>
            <a:r>
              <a:rPr lang="en-US" dirty="0" smtClean="0"/>
              <a:t/>
            </a:r>
            <a:br>
              <a:rPr lang="en-US" dirty="0" smtClean="0"/>
            </a:br>
            <a:r>
              <a:rPr lang="en-US" dirty="0" smtClean="0"/>
              <a:t>Searches top engines such as About, Ask.com, Google </a:t>
            </a:r>
            <a:r>
              <a:rPr lang="en-US" dirty="0" err="1" smtClean="0"/>
              <a:t>LookSmart</a:t>
            </a:r>
            <a:r>
              <a:rPr lang="en-US" dirty="0" smtClean="0"/>
              <a:t>, MSN, and Yahoo (including Yahoo ads). </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762000" y="685800"/>
            <a:ext cx="4724400" cy="704850"/>
          </a:xfrm>
        </p:spPr>
        <p:txBody>
          <a:bodyPr/>
          <a:lstStyle/>
          <a:p>
            <a:r>
              <a:rPr lang="en-US" b="1" dirty="0"/>
              <a:t>Invisible Web</a:t>
            </a:r>
          </a:p>
        </p:txBody>
      </p:sp>
      <p:sp>
        <p:nvSpPr>
          <p:cNvPr id="208899" name="Rectangle 3"/>
          <p:cNvSpPr>
            <a:spLocks noGrp="1" noChangeArrowheads="1"/>
          </p:cNvSpPr>
          <p:nvPr>
            <p:ph type="body" idx="1"/>
          </p:nvPr>
        </p:nvSpPr>
        <p:spPr>
          <a:xfrm>
            <a:off x="381000" y="1600200"/>
            <a:ext cx="8305800" cy="3657600"/>
          </a:xfrm>
        </p:spPr>
        <p:txBody>
          <a:bodyPr/>
          <a:lstStyle/>
          <a:p>
            <a:pPr>
              <a:buNone/>
            </a:pPr>
            <a:r>
              <a:rPr lang="en-US" b="1" i="1" dirty="0" smtClean="0">
                <a:solidFill>
                  <a:srgbClr val="6600FF"/>
                </a:solidFill>
              </a:rPr>
              <a:t>Definition: </a:t>
            </a:r>
            <a:r>
              <a:rPr lang="en-US" sz="2600" b="1" i="1" dirty="0" smtClean="0"/>
              <a:t>Web </a:t>
            </a:r>
            <a:r>
              <a:rPr lang="en-US" sz="2600" b="1" i="1" dirty="0"/>
              <a:t>sites that are hidden from use by the general </a:t>
            </a:r>
            <a:r>
              <a:rPr lang="en-US" sz="2600" b="1" i="1" dirty="0" smtClean="0"/>
              <a:t>public a</a:t>
            </a:r>
            <a:r>
              <a:rPr lang="en-US" b="1" i="1" dirty="0" smtClean="0"/>
              <a:t>nd include specialized databases and directories.  (</a:t>
            </a:r>
            <a:r>
              <a:rPr lang="en-US" sz="2600" b="1" i="1" dirty="0" smtClean="0"/>
              <a:t>Also </a:t>
            </a:r>
            <a:r>
              <a:rPr lang="en-US" sz="2600" b="1" i="1" dirty="0"/>
              <a:t>known as the Deep </a:t>
            </a:r>
            <a:r>
              <a:rPr lang="en-US" sz="2600" b="1" i="1" dirty="0" smtClean="0"/>
              <a:t>Web or Hidden Web.</a:t>
            </a:r>
            <a:endParaRPr lang="en-US" b="1" dirty="0" smtClean="0"/>
          </a:p>
          <a:p>
            <a:pPr>
              <a:buNone/>
            </a:pPr>
            <a:endParaRPr lang="en-US" sz="1200" dirty="0" smtClean="0"/>
          </a:p>
          <a:p>
            <a:pPr>
              <a:buNone/>
            </a:pPr>
            <a:r>
              <a:rPr lang="en-US" dirty="0" smtClean="0"/>
              <a:t>    The terms </a:t>
            </a:r>
            <a:r>
              <a:rPr lang="en-US" b="1" dirty="0" smtClean="0"/>
              <a:t>invisible web</a:t>
            </a:r>
            <a:r>
              <a:rPr lang="en-US" dirty="0" smtClean="0"/>
              <a:t>, </a:t>
            </a:r>
            <a:r>
              <a:rPr lang="en-US" b="1" dirty="0" smtClean="0"/>
              <a:t>hidden web</a:t>
            </a:r>
            <a:r>
              <a:rPr lang="en-US" dirty="0" smtClean="0"/>
              <a:t>, and </a:t>
            </a:r>
            <a:r>
              <a:rPr lang="en-US" b="1" dirty="0" smtClean="0"/>
              <a:t>deep web</a:t>
            </a:r>
            <a:r>
              <a:rPr lang="en-US" dirty="0" smtClean="0"/>
              <a:t> all refer to the same thing: a massive storehouse of online data that the search engines don't capture.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96863" y="2390775"/>
            <a:ext cx="7086600" cy="2532063"/>
          </a:xfrm>
        </p:spPr>
        <p:txBody>
          <a:bodyPr/>
          <a:lstStyle/>
          <a:p>
            <a:pPr marL="0" indent="0">
              <a:buFont typeface="Wingdings 2" pitchFamily="18" charset="2"/>
              <a:buNone/>
            </a:pPr>
            <a:endParaRPr lang="en-US" sz="1400" b="1" i="1" smtClean="0">
              <a:solidFill>
                <a:srgbClr val="7030A0"/>
              </a:solidFill>
              <a:latin typeface="Bell MT" pitchFamily="18" charset="0"/>
            </a:endParaRPr>
          </a:p>
          <a:p>
            <a:pPr marL="0" indent="0">
              <a:buFont typeface="Wingdings 2" pitchFamily="18" charset="2"/>
              <a:buNone/>
            </a:pPr>
            <a:r>
              <a:rPr lang="en-US" sz="2400" b="1" i="1" smtClean="0">
                <a:solidFill>
                  <a:srgbClr val="7030A0"/>
                </a:solidFill>
                <a:latin typeface="Bell MT" pitchFamily="18" charset="0"/>
              </a:rPr>
              <a:t>Searching on the Internet today can be compared to dragging a net across the surface of the ocean: a great deal may be caught in the net, but there is a wealth of information that is deep and therefore missed…</a:t>
            </a:r>
            <a:r>
              <a:rPr lang="en-US" sz="1000" b="1" smtClean="0">
                <a:solidFill>
                  <a:srgbClr val="7030A0"/>
                </a:solidFill>
                <a:latin typeface="Bell MT" pitchFamily="18" charset="0"/>
              </a:rPr>
              <a:t>Mike Bergman </a:t>
            </a:r>
            <a:endParaRPr lang="en-US" sz="1000" b="1" i="1" smtClean="0">
              <a:solidFill>
                <a:srgbClr val="7030A0"/>
              </a:solidFill>
              <a:latin typeface="Bell MT" pitchFamily="18" charset="0"/>
            </a:endParaRPr>
          </a:p>
          <a:p>
            <a:pPr marL="0" indent="0">
              <a:buFont typeface="Wingdings 2" pitchFamily="18" charset="2"/>
              <a:buNone/>
            </a:pPr>
            <a:endParaRPr lang="en-US" sz="2400" smtClean="0"/>
          </a:p>
          <a:p>
            <a:pPr marL="0" indent="0">
              <a:buFont typeface="Wingdings 2" pitchFamily="18" charset="2"/>
              <a:buNone/>
            </a:pPr>
            <a:endParaRPr lang="en-US" sz="2400" smtClean="0"/>
          </a:p>
          <a:p>
            <a:pPr marL="0" indent="0">
              <a:buFont typeface="Wingdings 2" pitchFamily="18" charset="2"/>
              <a:buNone/>
            </a:pPr>
            <a:endParaRPr lang="en-US" smtClean="0"/>
          </a:p>
        </p:txBody>
      </p:sp>
      <p:pic>
        <p:nvPicPr>
          <p:cNvPr id="132098" name="Picture 2" descr="C:\Documents and Settings\mreinecke\Local Settings\Temporary Internet Files\Content.IE5\362AAJBT\MC9000576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533" y="3505200"/>
            <a:ext cx="1524000" cy="1203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9156" name="TextBox 3"/>
          <p:cNvSpPr txBox="1">
            <a:spLocks noChangeArrowheads="1"/>
          </p:cNvSpPr>
          <p:nvPr/>
        </p:nvSpPr>
        <p:spPr bwMode="auto">
          <a:xfrm>
            <a:off x="304800" y="10668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The </a:t>
            </a:r>
            <a:r>
              <a:rPr lang="en-US" sz="2000" b="1"/>
              <a:t>Deep Web</a:t>
            </a:r>
            <a:r>
              <a:rPr lang="en-US" sz="2000"/>
              <a:t> (also called </a:t>
            </a:r>
            <a:r>
              <a:rPr lang="en-US" sz="2000" b="1"/>
              <a:t>Deepnet</a:t>
            </a:r>
            <a:r>
              <a:rPr lang="en-US" sz="2000"/>
              <a:t>, the </a:t>
            </a:r>
            <a:r>
              <a:rPr lang="en-US" sz="2000" b="1"/>
              <a:t>invisible Web</a:t>
            </a:r>
            <a:r>
              <a:rPr lang="en-US" sz="2000"/>
              <a:t>, </a:t>
            </a:r>
            <a:r>
              <a:rPr lang="en-US" sz="2000" b="1"/>
              <a:t>DarkNet</a:t>
            </a:r>
            <a:r>
              <a:rPr lang="en-US" sz="2000"/>
              <a:t>, </a:t>
            </a:r>
            <a:r>
              <a:rPr lang="en-US" sz="2000" b="1"/>
              <a:t>Undernet</a:t>
            </a:r>
            <a:r>
              <a:rPr lang="en-US" sz="2000"/>
              <a:t>, or the </a:t>
            </a:r>
            <a:r>
              <a:rPr lang="en-US" sz="2000" b="1"/>
              <a:t>hidden Web</a:t>
            </a:r>
            <a:r>
              <a:rPr lang="en-US" sz="2000"/>
              <a:t>) refers to World Wide Web content that is not part of the Surface Web, which is indexed by standard search engines.</a:t>
            </a:r>
          </a:p>
        </p:txBody>
      </p:sp>
      <p:sp>
        <p:nvSpPr>
          <p:cNvPr id="49157" name="TextBox 4"/>
          <p:cNvSpPr txBox="1">
            <a:spLocks noChangeArrowheads="1"/>
          </p:cNvSpPr>
          <p:nvPr/>
        </p:nvSpPr>
        <p:spPr bwMode="auto">
          <a:xfrm>
            <a:off x="190500" y="4724400"/>
            <a:ext cx="8458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Traditional search engines cannot "see" or retrieve content in the deep Web – those pages do not exist until they are created dynamically as the result of a specific search. </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04850"/>
          </a:xfrm>
        </p:spPr>
        <p:txBody>
          <a:bodyPr/>
          <a:lstStyle/>
          <a:p>
            <a:r>
              <a:rPr lang="en-US" sz="4000" b="1" dirty="0">
                <a:solidFill>
                  <a:srgbClr val="C00000"/>
                </a:solidFill>
              </a:rPr>
              <a:t>Question</a:t>
            </a:r>
            <a:r>
              <a:rPr lang="en-US" sz="4000" b="1" dirty="0"/>
              <a:t>: </a:t>
            </a:r>
            <a:r>
              <a:rPr lang="en-US" sz="4000" dirty="0"/>
              <a:t>How big is the Invisible Web</a:t>
            </a:r>
            <a:r>
              <a:rPr lang="en-US" sz="4000" dirty="0" smtClean="0"/>
              <a:t>?</a:t>
            </a:r>
            <a:endParaRPr lang="en-US" dirty="0"/>
          </a:p>
        </p:txBody>
      </p:sp>
      <p:sp>
        <p:nvSpPr>
          <p:cNvPr id="3" name="Content Placeholder 2"/>
          <p:cNvSpPr>
            <a:spLocks noGrp="1"/>
          </p:cNvSpPr>
          <p:nvPr>
            <p:ph idx="1"/>
          </p:nvPr>
        </p:nvSpPr>
        <p:spPr/>
        <p:txBody>
          <a:bodyPr/>
          <a:lstStyle/>
          <a:p>
            <a:r>
              <a:rPr lang="en-US" b="1" dirty="0" smtClean="0">
                <a:solidFill>
                  <a:srgbClr val="C00000"/>
                </a:solidFill>
              </a:rPr>
              <a:t>Answer</a:t>
            </a:r>
            <a:r>
              <a:rPr lang="en-US" b="1" dirty="0">
                <a:solidFill>
                  <a:srgbClr val="C00000"/>
                </a:solidFill>
              </a:rPr>
              <a:t>: </a:t>
            </a:r>
            <a:r>
              <a:rPr lang="en-US" dirty="0"/>
              <a:t>The Invisible Web is estimated to be literally </a:t>
            </a:r>
            <a:r>
              <a:rPr lang="en-US" b="1" dirty="0"/>
              <a:t>thousands of times larger</a:t>
            </a:r>
            <a:r>
              <a:rPr lang="en-US" dirty="0"/>
              <a:t> than the </a:t>
            </a:r>
            <a:r>
              <a:rPr lang="en-US" dirty="0" smtClean="0"/>
              <a:t>World Wide Web </a:t>
            </a:r>
            <a:r>
              <a:rPr lang="en-US" dirty="0"/>
              <a:t>content found with general search engine queries. </a:t>
            </a:r>
            <a:endParaRPr lang="en-US" dirty="0" smtClean="0"/>
          </a:p>
          <a:p>
            <a:r>
              <a:rPr lang="en-US" dirty="0" smtClean="0"/>
              <a:t>According </a:t>
            </a:r>
            <a:r>
              <a:rPr lang="en-US" dirty="0"/>
              <a:t>to Bright Planet, a search organization specializing in Deep Web content extraction, the Deep Web contains nearly 550 billion individual documents compared to the one billion of the surface Web.</a:t>
            </a:r>
          </a:p>
          <a:p>
            <a:endParaRPr lang="en-US" dirty="0"/>
          </a:p>
        </p:txBody>
      </p:sp>
    </p:spTree>
    <p:extLst>
      <p:ext uri="{BB962C8B-B14F-4D97-AF65-F5344CB8AC3E}">
        <p14:creationId xmlns:p14="http://schemas.microsoft.com/office/powerpoint/2010/main" val="16606918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7250"/>
          </a:xfrm>
        </p:spPr>
        <p:txBody>
          <a:bodyPr/>
          <a:lstStyle/>
          <a:p>
            <a:r>
              <a:rPr lang="en-US" b="1" dirty="0" smtClean="0"/>
              <a:t>Invisible Web Search Tools</a:t>
            </a:r>
            <a:endParaRPr lang="en-US" b="1" dirty="0"/>
          </a:p>
        </p:txBody>
      </p:sp>
      <p:sp>
        <p:nvSpPr>
          <p:cNvPr id="3" name="Content Placeholder 2"/>
          <p:cNvSpPr>
            <a:spLocks noGrp="1"/>
          </p:cNvSpPr>
          <p:nvPr>
            <p:ph idx="1"/>
          </p:nvPr>
        </p:nvSpPr>
        <p:spPr/>
        <p:txBody>
          <a:bodyPr/>
          <a:lstStyle/>
          <a:p>
            <a:pPr lvl="1">
              <a:buNone/>
            </a:pPr>
            <a:r>
              <a:rPr lang="en-US" sz="4800" dirty="0" smtClean="0"/>
              <a:t>Complete Planet</a:t>
            </a:r>
            <a:br>
              <a:rPr lang="en-US" sz="4800" dirty="0" smtClean="0"/>
            </a:br>
            <a:r>
              <a:rPr lang="en-US" sz="4000" dirty="0" smtClean="0">
                <a:solidFill>
                  <a:srgbClr val="7030A0"/>
                </a:solidFill>
                <a:hlinkClick r:id="rId2"/>
              </a:rPr>
              <a:t>http://www.completeplanet.com</a:t>
            </a:r>
            <a:endParaRPr lang="en-US" sz="4000" dirty="0" smtClean="0">
              <a:solidFill>
                <a:srgbClr val="7030A0"/>
              </a:solidFill>
            </a:endParaRPr>
          </a:p>
          <a:p>
            <a:pPr lvl="1">
              <a:buNone/>
            </a:pPr>
            <a:r>
              <a:rPr lang="en-US" sz="4800" dirty="0" err="1"/>
              <a:t>Infomine</a:t>
            </a:r>
            <a:endParaRPr lang="en-US" sz="4800" dirty="0"/>
          </a:p>
          <a:p>
            <a:pPr lvl="1">
              <a:buNone/>
            </a:pPr>
            <a:r>
              <a:rPr lang="en-US" sz="4000" dirty="0">
                <a:solidFill>
                  <a:srgbClr val="7030A0"/>
                </a:solidFill>
                <a:hlinkClick r:id="rId3"/>
              </a:rPr>
              <a:t>http://infomine.ucr.edu</a:t>
            </a:r>
            <a:r>
              <a:rPr lang="en-US" sz="4000" dirty="0" smtClean="0">
                <a:solidFill>
                  <a:srgbClr val="7030A0"/>
                </a:solidFill>
                <a:hlinkClick r:id="rId3"/>
              </a:rPr>
              <a:t>/</a:t>
            </a:r>
            <a:r>
              <a:rPr lang="en-US" sz="4000" dirty="0" smtClean="0">
                <a:solidFill>
                  <a:srgbClr val="7030A0"/>
                </a:solidFill>
              </a:rPr>
              <a:t> </a:t>
            </a:r>
          </a:p>
          <a:p>
            <a:pPr lvl="1"/>
            <a:endParaRPr lang="en-US" dirty="0" smtClean="0"/>
          </a:p>
          <a:p>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857250"/>
          </a:xfrm>
        </p:spPr>
        <p:txBody>
          <a:bodyPr/>
          <a:lstStyle/>
          <a:p>
            <a:r>
              <a:rPr lang="en-US" b="1" smtClean="0"/>
              <a:t>Invisible Web Search Tools</a:t>
            </a:r>
          </a:p>
        </p:txBody>
      </p:sp>
      <p:sp>
        <p:nvSpPr>
          <p:cNvPr id="51203" name="Content Placeholder 2"/>
          <p:cNvSpPr>
            <a:spLocks noGrp="1"/>
          </p:cNvSpPr>
          <p:nvPr>
            <p:ph idx="1"/>
          </p:nvPr>
        </p:nvSpPr>
        <p:spPr>
          <a:xfrm>
            <a:off x="457200" y="1981200"/>
            <a:ext cx="8229600" cy="4389438"/>
          </a:xfrm>
        </p:spPr>
        <p:txBody>
          <a:bodyPr/>
          <a:lstStyle/>
          <a:p>
            <a:pPr lvl="1">
              <a:buFont typeface="Wingdings 2" pitchFamily="18" charset="2"/>
              <a:buNone/>
              <a:defRPr/>
            </a:pPr>
            <a:r>
              <a:rPr lang="en-US" sz="4800" dirty="0" smtClean="0">
                <a:hlinkClick r:id="rId2"/>
              </a:rPr>
              <a:t>10 Search Engines to explore the Invisible Web</a:t>
            </a:r>
            <a:endParaRPr lang="en-US" sz="4800" dirty="0" smtClean="0"/>
          </a:p>
          <a:p>
            <a:pPr marL="393700" lvl="1" indent="0">
              <a:buFont typeface="Wingdings 2" pitchFamily="18" charset="2"/>
              <a:buNone/>
              <a:defRPr/>
            </a:pPr>
            <a:endParaRPr lang="en-US" dirty="0" smtClean="0"/>
          </a:p>
          <a:p>
            <a:pPr>
              <a:defRPr/>
            </a:pPr>
            <a:endParaRPr lang="en-US" dirty="0" smtClean="0"/>
          </a:p>
        </p:txBody>
      </p:sp>
      <p:pic>
        <p:nvPicPr>
          <p:cNvPr id="51204" name="Picture 5" descr="C:\Documents and Settings\mreinecke\Local Settings\Temporary Internet Files\Content.IE5\362AAJBT\MP9004422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576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p:spPr>
        <p:txBody>
          <a:bodyPr/>
          <a:lstStyle/>
          <a:p>
            <a:pPr eaLnBrk="1" hangingPunct="1"/>
            <a:r>
              <a:rPr lang="en-US" b="1" smtClean="0"/>
              <a:t>Introduction to Search Tools</a:t>
            </a:r>
          </a:p>
        </p:txBody>
      </p:sp>
      <p:sp>
        <p:nvSpPr>
          <p:cNvPr id="192515" name="Rectangle 3"/>
          <p:cNvSpPr>
            <a:spLocks noGrp="1" noChangeArrowheads="1"/>
          </p:cNvSpPr>
          <p:nvPr>
            <p:ph type="body" idx="1"/>
          </p:nvPr>
        </p:nvSpPr>
        <p:spPr>
          <a:xfrm>
            <a:off x="457200" y="1676400"/>
            <a:ext cx="8229600" cy="4389438"/>
          </a:xfrm>
        </p:spPr>
        <p:txBody>
          <a:bodyPr/>
          <a:lstStyle/>
          <a:p>
            <a:pPr eaLnBrk="1" hangingPunct="1"/>
            <a:r>
              <a:rPr lang="en-US" b="1" smtClean="0"/>
              <a:t>Search Tools:</a:t>
            </a:r>
          </a:p>
          <a:p>
            <a:pPr lvl="1" eaLnBrk="1" hangingPunct="1"/>
            <a:r>
              <a:rPr lang="en-US" smtClean="0"/>
              <a:t>There are many type of search tools that you can use to locate information on the World Wide Web.</a:t>
            </a:r>
          </a:p>
          <a:p>
            <a:pPr lvl="1" eaLnBrk="1" hangingPunct="1"/>
            <a:r>
              <a:rPr lang="en-US" smtClean="0"/>
              <a:t>Various search tools are developed by different companies and have different search features and techniques.</a:t>
            </a:r>
          </a:p>
          <a:p>
            <a:pPr lvl="1" eaLnBrk="1" hangingPunct="1"/>
            <a:r>
              <a:rPr lang="en-US" smtClean="0"/>
              <a:t>They search different and overlapping parts of the WWW.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5867400" cy="933450"/>
          </a:xfrm>
        </p:spPr>
        <p:txBody>
          <a:bodyPr/>
          <a:lstStyle/>
          <a:p>
            <a:r>
              <a:rPr lang="en-US" b="1" dirty="0" smtClean="0"/>
              <a:t>Invisible Web</a:t>
            </a:r>
            <a:endParaRPr lang="en-US" b="1" dirty="0"/>
          </a:p>
        </p:txBody>
      </p:sp>
      <p:sp>
        <p:nvSpPr>
          <p:cNvPr id="3" name="Content Placeholder 2"/>
          <p:cNvSpPr>
            <a:spLocks noGrp="1"/>
          </p:cNvSpPr>
          <p:nvPr>
            <p:ph idx="1"/>
          </p:nvPr>
        </p:nvSpPr>
        <p:spPr/>
        <p:txBody>
          <a:bodyPr/>
          <a:lstStyle/>
          <a:p>
            <a:pPr>
              <a:buNone/>
            </a:pPr>
            <a:r>
              <a:rPr lang="en-US" b="1" dirty="0" smtClean="0">
                <a:solidFill>
                  <a:srgbClr val="7030A0"/>
                </a:solidFill>
              </a:rPr>
              <a:t>Advantages:</a:t>
            </a:r>
          </a:p>
          <a:p>
            <a:pPr lvl="1"/>
            <a:r>
              <a:rPr lang="en-US" dirty="0" smtClean="0"/>
              <a:t>Can be useful for specific topics or unique terms. </a:t>
            </a:r>
          </a:p>
          <a:p>
            <a:pPr>
              <a:buNone/>
            </a:pPr>
            <a:r>
              <a:rPr lang="en-US" b="1" dirty="0" smtClean="0">
                <a:solidFill>
                  <a:srgbClr val="7030A0"/>
                </a:solidFill>
              </a:rPr>
              <a:t>Disadvantages:</a:t>
            </a:r>
          </a:p>
          <a:p>
            <a:pPr lvl="1"/>
            <a:r>
              <a:rPr lang="en-US" dirty="0" smtClean="0"/>
              <a:t>Information is not easily found</a:t>
            </a:r>
          </a:p>
          <a:p>
            <a:pPr lvl="1"/>
            <a:r>
              <a:rPr lang="en-US" dirty="0" smtClean="0"/>
              <a:t>You must know the URL or search using a search tool specifically created for searching parts of the Invisible Web. </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685800"/>
            <a:ext cx="8229600" cy="1143000"/>
          </a:xfrm>
        </p:spPr>
        <p:txBody>
          <a:bodyPr/>
          <a:lstStyle/>
          <a:p>
            <a:pPr eaLnBrk="1" hangingPunct="1">
              <a:defRPr/>
            </a:pPr>
            <a:r>
              <a:rPr lang="en-US" b="1" dirty="0" smtClean="0"/>
              <a:t>Effective Search Strategies</a:t>
            </a:r>
          </a:p>
        </p:txBody>
      </p:sp>
      <p:sp>
        <p:nvSpPr>
          <p:cNvPr id="4" name="Rectangle 3"/>
          <p:cNvSpPr txBox="1">
            <a:spLocks noChangeArrowheads="1"/>
          </p:cNvSpPr>
          <p:nvPr/>
        </p:nvSpPr>
        <p:spPr bwMode="auto">
          <a:xfrm>
            <a:off x="304800" y="19050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spcBef>
                <a:spcPct val="20000"/>
              </a:spcBef>
              <a:buClr>
                <a:srgbClr val="0BD0D9"/>
              </a:buClr>
              <a:buSzPct val="95000"/>
              <a:buFont typeface="Wingdings 2" pitchFamily="18" charset="2"/>
              <a:buChar char=""/>
            </a:pPr>
            <a:r>
              <a:rPr lang="en-US" sz="2600" dirty="0" smtClean="0">
                <a:latin typeface="+mn-lt"/>
                <a:cs typeface="+mn-cs"/>
              </a:rPr>
              <a:t>Before beginning a search, think about what you are looking for.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There are strategies  that  you can use to find information more efficiently , saving valuable time.</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There are strategies that can also help you increase the effectiveness of your searches.</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cs typeface="+mn-cs"/>
              </a:rPr>
              <a:t>Your goal should be to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to find the </a:t>
            </a:r>
            <a:r>
              <a:rPr kumimoji="0" lang="en-US" sz="2600" b="1" i="0" u="none" strike="noStrike" kern="1200" cap="none" spc="0" normalizeH="0" baseline="0" noProof="0" dirty="0" smtClean="0">
                <a:ln>
                  <a:noFill/>
                </a:ln>
                <a:solidFill>
                  <a:srgbClr val="FF0000"/>
                </a:solidFill>
                <a:effectLst/>
                <a:uLnTx/>
                <a:uFillTx/>
                <a:latin typeface="+mn-lt"/>
                <a:ea typeface="+mn-ea"/>
                <a:cs typeface="+mn-cs"/>
              </a:rPr>
              <a:t>BEST</a:t>
            </a:r>
            <a:r>
              <a:rPr lang="en-US" sz="2600" dirty="0" smtClean="0">
                <a:solidFill>
                  <a:srgbClr val="FF0000"/>
                </a:solidFill>
                <a:latin typeface="+mn-lt"/>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most </a:t>
            </a:r>
            <a:r>
              <a:rPr kumimoji="0" lang="en-US" sz="2600" b="1" i="0" u="none" strike="noStrike" kern="1200" cap="none" spc="0" normalizeH="0" baseline="0" noProof="0" dirty="0" smtClean="0">
                <a:ln>
                  <a:noFill/>
                </a:ln>
                <a:solidFill>
                  <a:srgbClr val="FF0000"/>
                </a:solidFill>
                <a:effectLst/>
                <a:uLnTx/>
                <a:uFillTx/>
                <a:latin typeface="+mn-lt"/>
                <a:ea typeface="+mn-ea"/>
                <a:cs typeface="+mn-cs"/>
              </a:rPr>
              <a:t>RELEVANT, </a:t>
            </a:r>
            <a:r>
              <a:rPr kumimoji="0" lang="en-US" sz="2600" i="0" u="none" strike="noStrike" kern="1200" cap="none" spc="0" normalizeH="0" baseline="0" noProof="0" dirty="0" smtClean="0">
                <a:ln>
                  <a:noFill/>
                </a:ln>
                <a:effectLst/>
                <a:uLnTx/>
                <a:uFillTx/>
                <a:latin typeface="+mn-lt"/>
                <a:ea typeface="+mn-ea"/>
                <a:cs typeface="+mn-cs"/>
              </a:rPr>
              <a:t>and most</a:t>
            </a:r>
            <a:r>
              <a:rPr kumimoji="0" lang="en-US" sz="2600" i="0" u="none" strike="noStrike" kern="1200" cap="none" spc="0" normalizeH="0" noProof="0" dirty="0" smtClean="0">
                <a:ln>
                  <a:noFill/>
                </a:ln>
                <a:effectLst/>
                <a:uLnTx/>
                <a:uFillTx/>
                <a:latin typeface="+mn-lt"/>
                <a:ea typeface="+mn-ea"/>
                <a:cs typeface="+mn-cs"/>
              </a:rPr>
              <a:t> </a:t>
            </a:r>
            <a:r>
              <a:rPr kumimoji="0" lang="en-US" sz="2600" b="1" i="0" u="none" strike="noStrike" kern="1200" cap="none" spc="0" normalizeH="0" noProof="0" dirty="0" smtClean="0">
                <a:ln>
                  <a:noFill/>
                </a:ln>
                <a:solidFill>
                  <a:srgbClr val="FF0000"/>
                </a:solidFill>
                <a:effectLst/>
                <a:uLnTx/>
                <a:uFillTx/>
                <a:latin typeface="+mn-lt"/>
                <a:ea typeface="+mn-ea"/>
                <a:cs typeface="+mn-cs"/>
              </a:rPr>
              <a:t>RELIABLE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resources as quickly as possible.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a:lstStyle/>
          <a:p>
            <a:pPr eaLnBrk="1" hangingPunct="1"/>
            <a:r>
              <a:rPr lang="en-US" sz="4000" b="1" dirty="0" smtClean="0"/>
              <a:t>Effective Search Strategies</a:t>
            </a:r>
          </a:p>
        </p:txBody>
      </p:sp>
      <p:sp>
        <p:nvSpPr>
          <p:cNvPr id="144387" name="Rectangle 3"/>
          <p:cNvSpPr>
            <a:spLocks noGrp="1" noChangeArrowheads="1"/>
          </p:cNvSpPr>
          <p:nvPr>
            <p:ph type="body" sz="half" idx="1"/>
          </p:nvPr>
        </p:nvSpPr>
        <p:spPr>
          <a:xfrm>
            <a:off x="457200" y="1600200"/>
            <a:ext cx="7315200" cy="4525963"/>
          </a:xfrm>
          <a:noFill/>
        </p:spPr>
        <p:txBody>
          <a:bodyPr/>
          <a:lstStyle/>
          <a:p>
            <a:pPr marL="609600" indent="-609600" eaLnBrk="1" hangingPunct="1">
              <a:buClr>
                <a:srgbClr val="0000CC"/>
              </a:buClr>
              <a:buFont typeface="Wingdings" pitchFamily="2" charset="2"/>
              <a:buChar char="§"/>
            </a:pPr>
            <a:r>
              <a:rPr lang="en-US" sz="2800" dirty="0" smtClean="0"/>
              <a:t>Do not search by asking a question, use only a few “KEY” words</a:t>
            </a:r>
          </a:p>
          <a:p>
            <a:pPr marL="609600" indent="-609600" eaLnBrk="1" hangingPunct="1">
              <a:buClr>
                <a:srgbClr val="0000CC"/>
              </a:buClr>
              <a:buFont typeface="Wingdings" pitchFamily="2" charset="2"/>
              <a:buChar char="§"/>
            </a:pPr>
            <a:r>
              <a:rPr lang="en-US" sz="2800" dirty="0" smtClean="0"/>
              <a:t>Enter the most important words first.</a:t>
            </a:r>
          </a:p>
          <a:p>
            <a:pPr marL="609600" indent="-609600" eaLnBrk="1" hangingPunct="1">
              <a:buClr>
                <a:srgbClr val="0000CC"/>
              </a:buClr>
              <a:buFont typeface="Wingdings" pitchFamily="2" charset="2"/>
              <a:buChar char="§"/>
            </a:pPr>
            <a:r>
              <a:rPr lang="en-US" sz="2800" dirty="0" smtClean="0"/>
              <a:t>Often search engines will search                  and rank the first term used                             before any of the other search                    words.</a:t>
            </a:r>
          </a:p>
          <a:p>
            <a:pPr marL="609600" indent="-609600" eaLnBrk="1" hangingPunct="1">
              <a:buClr>
                <a:srgbClr val="0000CC"/>
              </a:buClr>
              <a:buFont typeface="Wingdings" pitchFamily="2" charset="2"/>
              <a:buChar char="§"/>
            </a:pPr>
            <a:endParaRPr lang="en-US" sz="2800" dirty="0" smtClean="0"/>
          </a:p>
          <a:p>
            <a:pPr marL="609600" indent="-609600" eaLnBrk="1" hangingPunct="1">
              <a:buFont typeface="Wingdings" pitchFamily="2" charset="2"/>
              <a:buNone/>
            </a:pPr>
            <a:endParaRPr lang="en-US" sz="2800" dirty="0" smtClean="0"/>
          </a:p>
        </p:txBody>
      </p:sp>
      <p:pic>
        <p:nvPicPr>
          <p:cNvPr id="65540" name="Picture 4" descr="j0238282[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248400" y="4724400"/>
            <a:ext cx="2017713" cy="1763713"/>
          </a:xfrm>
          <a:noFill/>
        </p:spPr>
      </p:pic>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20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 calcmode="lin" valueType="num">
                                      <p:cBhvr additive="base">
                                        <p:cTn id="12" dur="20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 calcmode="lin" valueType="num">
                                      <p:cBhvr additive="base">
                                        <p:cTn id="17" dur="20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b="1" dirty="0" smtClean="0"/>
              <a:t>Effective Search Strategies</a:t>
            </a:r>
            <a:endParaRPr lang="en-US" b="1" dirty="0"/>
          </a:p>
        </p:txBody>
      </p:sp>
      <p:sp>
        <p:nvSpPr>
          <p:cNvPr id="5" name="TextBox 4"/>
          <p:cNvSpPr txBox="1"/>
          <p:nvPr/>
        </p:nvSpPr>
        <p:spPr>
          <a:xfrm>
            <a:off x="609600" y="1524000"/>
            <a:ext cx="7924800" cy="5324535"/>
          </a:xfrm>
          <a:prstGeom prst="rect">
            <a:avLst/>
          </a:prstGeom>
          <a:noFill/>
        </p:spPr>
        <p:txBody>
          <a:bodyPr wrap="square" rtlCol="0">
            <a:spAutoFit/>
          </a:bodyPr>
          <a:lstStyle/>
          <a:p>
            <a:r>
              <a:rPr lang="en-US" sz="3200" b="1" dirty="0" smtClean="0">
                <a:solidFill>
                  <a:srgbClr val="C00000"/>
                </a:solidFill>
              </a:rPr>
              <a:t>Smart Keyword Searching</a:t>
            </a:r>
          </a:p>
          <a:p>
            <a:endParaRPr lang="en-US" b="1" dirty="0" smtClean="0"/>
          </a:p>
          <a:p>
            <a:r>
              <a:rPr lang="en-US" b="1" dirty="0" smtClean="0"/>
              <a:t>Usually one keyword is not specific </a:t>
            </a:r>
            <a:r>
              <a:rPr lang="en-US" dirty="0" smtClean="0"/>
              <a:t>enough for your topic.</a:t>
            </a:r>
            <a:br>
              <a:rPr lang="en-US" dirty="0" smtClean="0"/>
            </a:br>
            <a:r>
              <a:rPr lang="en-US" dirty="0" smtClean="0"/>
              <a:t>( Avoid being too general)</a:t>
            </a:r>
            <a:endParaRPr lang="en-US" b="1" dirty="0" smtClean="0"/>
          </a:p>
          <a:p>
            <a:endParaRPr lang="en-US" b="1" dirty="0" smtClean="0"/>
          </a:p>
          <a:p>
            <a:r>
              <a:rPr lang="en-US" b="1" dirty="0" smtClean="0"/>
              <a:t>Before you begin a keyword search, think about your topic. </a:t>
            </a:r>
          </a:p>
          <a:p>
            <a:r>
              <a:rPr lang="en-US" b="1" dirty="0" smtClean="0"/>
              <a:t>Decide on some words (terms) to express the most important concepts. </a:t>
            </a:r>
            <a:endParaRPr lang="en-US" b="1" dirty="0" smtClean="0">
              <a:solidFill>
                <a:srgbClr val="7030A0"/>
              </a:solidFill>
            </a:endParaRPr>
          </a:p>
          <a:p>
            <a:r>
              <a:rPr lang="en-US" dirty="0" smtClean="0"/>
              <a:t/>
            </a:r>
            <a:br>
              <a:rPr lang="en-US" dirty="0" smtClean="0"/>
            </a:br>
            <a:r>
              <a:rPr lang="en-US" b="1" dirty="0" smtClean="0"/>
              <a:t>Include different keywords which might be used to describe your subject</a:t>
            </a:r>
            <a:r>
              <a:rPr lang="en-US" dirty="0" smtClean="0"/>
              <a:t>. </a:t>
            </a:r>
          </a:p>
          <a:p>
            <a:r>
              <a:rPr lang="en-US" b="1" dirty="0" smtClean="0"/>
              <a:t>Use </a:t>
            </a:r>
            <a:r>
              <a:rPr lang="en-US" b="1" i="1" dirty="0" smtClean="0"/>
              <a:t>synonyms</a:t>
            </a:r>
            <a:r>
              <a:rPr lang="en-US" b="1" dirty="0" smtClean="0"/>
              <a:t> (e.g. ‘submarine’ or ‘submersible’ or ‘underwater’)</a:t>
            </a:r>
            <a:endParaRPr lang="en-US" sz="3200" b="1" dirty="0" smtClean="0"/>
          </a:p>
          <a:p>
            <a:pPr>
              <a:buFont typeface="Arial" pitchFamily="34" charset="0"/>
              <a:buChar char="•"/>
            </a:pPr>
            <a:endParaRPr lang="en-US" sz="3200" dirty="0" smtClean="0"/>
          </a:p>
          <a:p>
            <a:pPr lvl="1">
              <a:buFont typeface="Arial" pitchFamily="34" charset="0"/>
              <a:buChar char="•"/>
            </a:pPr>
            <a:endParaRPr lang="en-US" sz="3200" b="1" dirty="0" smtClean="0">
              <a:solidFill>
                <a:srgbClr val="7030A0"/>
              </a:solidFill>
            </a:endParaRPr>
          </a:p>
          <a:p>
            <a:pPr lvl="1">
              <a:buFont typeface="Arial" pitchFamily="34" charset="0"/>
              <a:buChar char="•"/>
            </a:pPr>
            <a:endParaRPr lang="en-US" sz="3200" b="1"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bwMode="auto">
          <a:xfrm>
            <a:off x="852488" y="609600"/>
            <a:ext cx="7086600" cy="1847850"/>
          </a:xfrm>
        </p:spPr>
        <p:txBody>
          <a:bodyPr/>
          <a:lstStyle/>
          <a:p>
            <a:pPr eaLnBrk="1" hangingPunct="1"/>
            <a:r>
              <a:rPr lang="en-US" sz="5400" b="1" dirty="0" smtClean="0">
                <a:solidFill>
                  <a:srgbClr val="C00000"/>
                </a:solidFill>
                <a:effectLst/>
                <a:latin typeface="Times New Roman" pitchFamily="18" charset="0"/>
                <a:cs typeface="Times New Roman" pitchFamily="18" charset="0"/>
              </a:rPr>
              <a:t>STRATEGY TIP 1:</a:t>
            </a:r>
            <a:r>
              <a:rPr lang="en-US" sz="5400" b="1" dirty="0" smtClean="0">
                <a:solidFill>
                  <a:srgbClr val="C00000"/>
                </a:solidFill>
                <a:latin typeface="Times New Roman" pitchFamily="18" charset="0"/>
                <a:cs typeface="Times New Roman" pitchFamily="18" charset="0"/>
              </a:rPr>
              <a:t> </a:t>
            </a:r>
            <a:br>
              <a:rPr lang="en-US" sz="5400" b="1" dirty="0" smtClean="0">
                <a:solidFill>
                  <a:srgbClr val="C00000"/>
                </a:solidFill>
                <a:latin typeface="Times New Roman" pitchFamily="18" charset="0"/>
                <a:cs typeface="Times New Roman" pitchFamily="18" charset="0"/>
              </a:rPr>
            </a:br>
            <a:r>
              <a:rPr lang="en-US" sz="5400" b="1" dirty="0" smtClean="0">
                <a:solidFill>
                  <a:schemeClr val="tx1"/>
                </a:solidFill>
                <a:latin typeface="Times New Roman" pitchFamily="18" charset="0"/>
                <a:cs typeface="Times New Roman" pitchFamily="18" charset="0"/>
              </a:rPr>
              <a:t>Use Boolean Operators</a:t>
            </a:r>
            <a:endParaRPr lang="en-US" sz="5400" b="1" dirty="0" smtClean="0">
              <a:solidFill>
                <a:schemeClr val="tx1"/>
              </a:solidFill>
              <a:effectLst/>
              <a:latin typeface="Times New Roman" pitchFamily="18" charset="0"/>
              <a:cs typeface="Times New Roman" pitchFamily="18" charset="0"/>
            </a:endParaRPr>
          </a:p>
        </p:txBody>
      </p:sp>
      <p:sp>
        <p:nvSpPr>
          <p:cNvPr id="9219" name="내용 개체 틀 2"/>
          <p:cNvSpPr>
            <a:spLocks noGrp="1"/>
          </p:cNvSpPr>
          <p:nvPr>
            <p:ph idx="1"/>
          </p:nvPr>
        </p:nvSpPr>
        <p:spPr>
          <a:xfrm>
            <a:off x="457200" y="1524001"/>
            <a:ext cx="8229600" cy="2057400"/>
          </a:xfrm>
        </p:spPr>
        <p:txBody>
          <a:bodyPr/>
          <a:lstStyle/>
          <a:p>
            <a:pPr eaLnBrk="1" hangingPunct="1">
              <a:buFont typeface="Gill Sans MT" pitchFamily="34" charset="0"/>
              <a:buAutoNum type="arabicPeriod"/>
            </a:pPr>
            <a:endParaRPr lang="en-US" sz="2200" dirty="0" smtClean="0">
              <a:latin typeface="Times New Roman" pitchFamily="18" charset="0"/>
              <a:cs typeface="Times New Roman" pitchFamily="18" charset="0"/>
            </a:endParaRPr>
          </a:p>
          <a:p>
            <a:pPr eaLnBrk="1" hangingPunct="1">
              <a:buFont typeface="Gill Sans MT" pitchFamily="34" charset="0"/>
              <a:buAutoNum type="arabicPeriod"/>
            </a:pPr>
            <a:endParaRPr lang="en-US" dirty="0" smtClean="0"/>
          </a:p>
        </p:txBody>
      </p:sp>
      <p:pic>
        <p:nvPicPr>
          <p:cNvPr id="1026" name="Picture 2" descr="C:\Documents and Settings\mreinecke\Local Settings\Temporary Internet Files\Content.IE5\BM2F3CWR\MC9004325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557" y="4309078"/>
            <a:ext cx="1752314" cy="17523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reinecke\Local Settings\Temporary Internet Files\Content.IE5\5I7DB6QG\MC9102164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19705"/>
            <a:ext cx="2419756" cy="2108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mreinecke\Local Settings\Temporary Internet Files\Content.IE5\U8WC4UJB\MC9002821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743199"/>
            <a:ext cx="2818800" cy="142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973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b="1" dirty="0"/>
              <a:t>Where does the term Boolean originate</a:t>
            </a:r>
            <a:r>
              <a:rPr lang="en-US" b="1" dirty="0" smtClean="0"/>
              <a:t>?</a:t>
            </a:r>
            <a:endParaRPr lang="en-US" b="1" dirty="0"/>
          </a:p>
        </p:txBody>
      </p:sp>
      <p:sp>
        <p:nvSpPr>
          <p:cNvPr id="3" name="Content Placeholder 2"/>
          <p:cNvSpPr>
            <a:spLocks noGrp="1"/>
          </p:cNvSpPr>
          <p:nvPr>
            <p:ph idx="1"/>
          </p:nvPr>
        </p:nvSpPr>
        <p:spPr>
          <a:xfrm>
            <a:off x="381000" y="2468563"/>
            <a:ext cx="8229600" cy="2484437"/>
          </a:xfrm>
        </p:spPr>
        <p:txBody>
          <a:bodyPr/>
          <a:lstStyle/>
          <a:p>
            <a:r>
              <a:rPr lang="en-US" dirty="0" smtClean="0"/>
              <a:t>George </a:t>
            </a:r>
            <a:r>
              <a:rPr lang="en-US" dirty="0"/>
              <a:t>Boole, an English mathematician in the 19th century, developed "Boolean Logic" in order to combine certain concepts and exclude certain concepts when searching databases. </a:t>
            </a:r>
          </a:p>
        </p:txBody>
      </p:sp>
    </p:spTree>
    <p:extLst>
      <p:ext uri="{BB962C8B-B14F-4D97-AF65-F5344CB8AC3E}">
        <p14:creationId xmlns:p14="http://schemas.microsoft.com/office/powerpoint/2010/main" val="21276315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do a Boolean Search</a:t>
            </a:r>
            <a:r>
              <a:rPr lang="en-US" b="1" dirty="0" smtClean="0"/>
              <a:t>?</a:t>
            </a:r>
            <a:endParaRPr lang="en-US" b="1" dirty="0"/>
          </a:p>
        </p:txBody>
      </p:sp>
      <p:sp>
        <p:nvSpPr>
          <p:cNvPr id="3" name="Content Placeholder 2"/>
          <p:cNvSpPr>
            <a:spLocks noGrp="1"/>
          </p:cNvSpPr>
          <p:nvPr>
            <p:ph idx="1"/>
          </p:nvPr>
        </p:nvSpPr>
        <p:spPr/>
        <p:txBody>
          <a:bodyPr/>
          <a:lstStyle/>
          <a:p>
            <a:r>
              <a:rPr lang="en-US" dirty="0" smtClean="0"/>
              <a:t>You </a:t>
            </a:r>
            <a:r>
              <a:rPr lang="en-US" dirty="0"/>
              <a:t>have two choices: you can use the standard Boolean operators </a:t>
            </a:r>
            <a:r>
              <a:rPr lang="en-US" b="1" dirty="0" smtClean="0">
                <a:solidFill>
                  <a:srgbClr val="C00000"/>
                </a:solidFill>
              </a:rPr>
              <a:t>AND</a:t>
            </a:r>
            <a:r>
              <a:rPr lang="en-US" b="1" dirty="0">
                <a:solidFill>
                  <a:srgbClr val="C00000"/>
                </a:solidFill>
              </a:rPr>
              <a:t>, OR, NOT, or NEAR, </a:t>
            </a:r>
            <a:r>
              <a:rPr lang="en-US" dirty="0"/>
              <a:t>or you can use their math equivalents. It depends on you, the searcher, on which method you're more comfortable with. </a:t>
            </a:r>
          </a:p>
        </p:txBody>
      </p:sp>
    </p:spTree>
    <p:extLst>
      <p:ext uri="{BB962C8B-B14F-4D97-AF65-F5344CB8AC3E}">
        <p14:creationId xmlns:p14="http://schemas.microsoft.com/office/powerpoint/2010/main" val="8799786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6172200" cy="781050"/>
          </a:xfrm>
        </p:spPr>
        <p:txBody>
          <a:bodyPr/>
          <a:lstStyle/>
          <a:p>
            <a:r>
              <a:rPr lang="en-US" b="1" dirty="0" smtClean="0"/>
              <a:t>Boolean Operators</a:t>
            </a:r>
            <a:endParaRPr lang="en-US" b="1" dirty="0"/>
          </a:p>
        </p:txBody>
      </p:sp>
      <p:sp>
        <p:nvSpPr>
          <p:cNvPr id="3" name="Content Placeholder 2"/>
          <p:cNvSpPr>
            <a:spLocks noGrp="1"/>
          </p:cNvSpPr>
          <p:nvPr>
            <p:ph idx="1"/>
          </p:nvPr>
        </p:nvSpPr>
        <p:spPr>
          <a:xfrm>
            <a:off x="457200" y="1600200"/>
            <a:ext cx="8229600" cy="4389437"/>
          </a:xfrm>
        </p:spPr>
        <p:txBody>
          <a:bodyPr/>
          <a:lstStyle/>
          <a:p>
            <a:r>
              <a:rPr lang="en-US" b="1" dirty="0" smtClean="0"/>
              <a:t>AND</a:t>
            </a:r>
            <a:r>
              <a:rPr lang="en-US" dirty="0" smtClean="0"/>
              <a:t> </a:t>
            </a:r>
            <a:r>
              <a:rPr lang="en-US" dirty="0"/>
              <a:t>is equal to the "+" symbol. </a:t>
            </a:r>
          </a:p>
          <a:p>
            <a:r>
              <a:rPr lang="en-US" b="1" dirty="0" smtClean="0"/>
              <a:t>NOT</a:t>
            </a:r>
            <a:r>
              <a:rPr lang="en-US" dirty="0" smtClean="0"/>
              <a:t> </a:t>
            </a:r>
            <a:r>
              <a:rPr lang="en-US" dirty="0"/>
              <a:t>is equal to the "-" symbol. </a:t>
            </a:r>
          </a:p>
          <a:p>
            <a:r>
              <a:rPr lang="en-US" b="1" dirty="0" smtClean="0"/>
              <a:t>OR</a:t>
            </a:r>
            <a:r>
              <a:rPr lang="en-US" b="1" dirty="0" smtClean="0">
                <a:solidFill>
                  <a:srgbClr val="C00000"/>
                </a:solidFill>
              </a:rPr>
              <a:t> </a:t>
            </a:r>
            <a:r>
              <a:rPr lang="en-US" b="1" dirty="0">
                <a:solidFill>
                  <a:srgbClr val="C00000"/>
                </a:solidFill>
              </a:rPr>
              <a:t>is the default setting of any search engine; meaning, all search engines will return all the words you type in, automatically. </a:t>
            </a:r>
          </a:p>
          <a:p>
            <a:r>
              <a:rPr lang="en-US" b="1" dirty="0" smtClean="0"/>
              <a:t>NEAR</a:t>
            </a:r>
            <a:r>
              <a:rPr lang="en-US" dirty="0" smtClean="0"/>
              <a:t> </a:t>
            </a:r>
            <a:r>
              <a:rPr lang="en-US" dirty="0"/>
              <a:t>is equal to putting a search query in </a:t>
            </a:r>
            <a:r>
              <a:rPr lang="en-US" b="1" u="sng" dirty="0"/>
              <a:t>quotes</a:t>
            </a:r>
            <a:r>
              <a:rPr lang="en-US" dirty="0"/>
              <a:t>, i.e., "sponge bob </a:t>
            </a:r>
            <a:r>
              <a:rPr lang="en-US" dirty="0" err="1"/>
              <a:t>squarepants</a:t>
            </a:r>
            <a:r>
              <a:rPr lang="en-US" dirty="0"/>
              <a:t>". You're essentially telling the search engine that you want </a:t>
            </a:r>
            <a:r>
              <a:rPr lang="en-US" b="1" u="sng" dirty="0"/>
              <a:t>all of these words, in this specific order, or this specific phrase. </a:t>
            </a:r>
          </a:p>
          <a:p>
            <a:endParaRPr lang="en-US" b="1" u="sng" dirty="0"/>
          </a:p>
        </p:txBody>
      </p:sp>
    </p:spTree>
    <p:extLst>
      <p:ext uri="{BB962C8B-B14F-4D97-AF65-F5344CB8AC3E}">
        <p14:creationId xmlns:p14="http://schemas.microsoft.com/office/powerpoint/2010/main" val="31299657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Let’s try it</a:t>
            </a:r>
            <a:endParaRPr lang="en-US" dirty="0"/>
          </a:p>
        </p:txBody>
      </p:sp>
      <p:sp>
        <p:nvSpPr>
          <p:cNvPr id="3" name="Content Placeholder 2"/>
          <p:cNvSpPr>
            <a:spLocks noGrp="1"/>
          </p:cNvSpPr>
          <p:nvPr>
            <p:ph idx="1"/>
          </p:nvPr>
        </p:nvSpPr>
        <p:spPr>
          <a:xfrm>
            <a:off x="381000" y="1447800"/>
            <a:ext cx="8229600" cy="4389437"/>
          </a:xfrm>
        </p:spPr>
        <p:txBody>
          <a:bodyPr/>
          <a:lstStyle/>
          <a:p>
            <a:pPr marL="0" indent="0">
              <a:buNone/>
            </a:pPr>
            <a:r>
              <a:rPr lang="en-US" b="1" dirty="0" smtClean="0"/>
              <a:t>Go to Google</a:t>
            </a:r>
          </a:p>
          <a:p>
            <a:pPr marL="514350" indent="-514350">
              <a:buAutoNum type="arabicPeriod"/>
            </a:pPr>
            <a:r>
              <a:rPr lang="en-US" dirty="0" smtClean="0"/>
              <a:t>We are going to look for information on </a:t>
            </a:r>
            <a:r>
              <a:rPr lang="en-US" b="1" dirty="0" err="1" smtClean="0"/>
              <a:t>vikings</a:t>
            </a:r>
            <a:endParaRPr lang="en-US" b="1" dirty="0" smtClean="0"/>
          </a:p>
          <a:p>
            <a:pPr marL="514350" indent="-514350">
              <a:buAutoNum type="arabicPeriod"/>
            </a:pPr>
            <a:r>
              <a:rPr lang="en-US" dirty="0" smtClean="0"/>
              <a:t>Look at the results, what do you notice?</a:t>
            </a:r>
          </a:p>
          <a:p>
            <a:pPr marL="514350" indent="-514350">
              <a:buAutoNum type="arabicPeriod"/>
            </a:pPr>
            <a:r>
              <a:rPr lang="en-US" dirty="0" smtClean="0"/>
              <a:t>What words do you see that you </a:t>
            </a:r>
            <a:r>
              <a:rPr lang="en-US" b="1" dirty="0" smtClean="0">
                <a:solidFill>
                  <a:srgbClr val="C00000"/>
                </a:solidFill>
              </a:rPr>
              <a:t>DON’T </a:t>
            </a:r>
            <a:r>
              <a:rPr lang="en-US" dirty="0" smtClean="0"/>
              <a:t>want?</a:t>
            </a:r>
          </a:p>
          <a:p>
            <a:pPr marL="514350" indent="-514350">
              <a:buAutoNum type="arabicPeriod"/>
            </a:pPr>
            <a:r>
              <a:rPr lang="en-US" dirty="0" smtClean="0"/>
              <a:t>How can we use operators to get rid of these words?</a:t>
            </a:r>
          </a:p>
          <a:p>
            <a:pPr marL="514350" indent="-514350">
              <a:buAutoNum type="arabicPeriod"/>
            </a:pPr>
            <a:r>
              <a:rPr lang="en-US" dirty="0" smtClean="0"/>
              <a:t>How have the results changed</a:t>
            </a:r>
            <a:r>
              <a:rPr lang="en-US" dirty="0" smtClean="0"/>
              <a:t>?</a:t>
            </a:r>
          </a:p>
          <a:p>
            <a:pPr marL="514350" indent="-514350">
              <a:buAutoNum type="arabicPeriod"/>
            </a:pPr>
            <a:r>
              <a:rPr lang="en-US" dirty="0" smtClean="0"/>
              <a:t>Now let’s search for  a more specific topic</a:t>
            </a:r>
          </a:p>
          <a:p>
            <a:pPr marL="514350" indent="-514350">
              <a:buAutoNum type="arabicPeriod"/>
            </a:pPr>
            <a:r>
              <a:rPr lang="en-US" dirty="0" smtClean="0"/>
              <a:t>We want to find information about tobacco smoking and teenagers</a:t>
            </a:r>
          </a:p>
          <a:p>
            <a:pPr marL="0" indent="0">
              <a:buNone/>
            </a:pPr>
            <a:endParaRPr lang="en-US" dirty="0"/>
          </a:p>
        </p:txBody>
      </p:sp>
    </p:spTree>
    <p:extLst>
      <p:ext uri="{BB962C8B-B14F-4D97-AF65-F5344CB8AC3E}">
        <p14:creationId xmlns:p14="http://schemas.microsoft.com/office/powerpoint/2010/main" val="402353502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dirty="0" smtClean="0"/>
              <a:t>Effective Search Strategies</a:t>
            </a:r>
          </a:p>
        </p:txBody>
      </p:sp>
      <p:sp>
        <p:nvSpPr>
          <p:cNvPr id="16387" name="Rectangle 3"/>
          <p:cNvSpPr>
            <a:spLocks noGrp="1" noChangeArrowheads="1"/>
          </p:cNvSpPr>
          <p:nvPr>
            <p:ph type="body" idx="1"/>
          </p:nvPr>
        </p:nvSpPr>
        <p:spPr/>
        <p:txBody>
          <a:bodyPr/>
          <a:lstStyle/>
          <a:p>
            <a:pPr>
              <a:buFont typeface="Wingdings 2" pitchFamily="18" charset="2"/>
              <a:buNone/>
            </a:pPr>
            <a:r>
              <a:rPr lang="en-US" sz="4400" b="1" smtClean="0">
                <a:solidFill>
                  <a:srgbClr val="6600FF"/>
                </a:solidFill>
              </a:rPr>
              <a:t>minus sign (-)</a:t>
            </a:r>
            <a:endParaRPr lang="en-US" sz="4400" smtClean="0">
              <a:solidFill>
                <a:srgbClr val="6600FF"/>
              </a:solidFill>
            </a:endParaRPr>
          </a:p>
          <a:p>
            <a:pPr>
              <a:buFont typeface="Wingdings 2" pitchFamily="18" charset="2"/>
              <a:buNone/>
            </a:pPr>
            <a:r>
              <a:rPr lang="en-US" b="1" smtClean="0"/>
              <a:t>use to exclude a word from your results</a:t>
            </a:r>
          </a:p>
          <a:p>
            <a:pPr lvl="1"/>
            <a:r>
              <a:rPr lang="en-US" sz="3200" b="1" smtClean="0"/>
              <a:t>vikings –minnesota</a:t>
            </a:r>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8229600" cy="1143000"/>
          </a:xfrm>
        </p:spPr>
        <p:txBody>
          <a:bodyPr/>
          <a:lstStyle/>
          <a:p>
            <a:pPr eaLnBrk="1" hangingPunct="1"/>
            <a:r>
              <a:rPr lang="en-US" b="1" smtClean="0"/>
              <a:t>Introduction to Search Tools</a:t>
            </a:r>
          </a:p>
        </p:txBody>
      </p:sp>
      <p:sp>
        <p:nvSpPr>
          <p:cNvPr id="193539" name="Rectangle 3"/>
          <p:cNvSpPr>
            <a:spLocks noGrp="1" noChangeArrowheads="1"/>
          </p:cNvSpPr>
          <p:nvPr>
            <p:ph type="body" idx="1"/>
          </p:nvPr>
        </p:nvSpPr>
        <p:spPr>
          <a:xfrm>
            <a:off x="457200" y="1524000"/>
            <a:ext cx="8229600" cy="4389438"/>
          </a:xfrm>
        </p:spPr>
        <p:txBody>
          <a:bodyPr/>
          <a:lstStyle/>
          <a:p>
            <a:pPr eaLnBrk="1" hangingPunct="1">
              <a:lnSpc>
                <a:spcPct val="90000"/>
              </a:lnSpc>
            </a:pPr>
            <a:r>
              <a:rPr lang="en-US" sz="2800" dirty="0" smtClean="0"/>
              <a:t>NO single search tool searches ALL of the web sites (there are millions of web sites and more are added each and every day).</a:t>
            </a:r>
          </a:p>
          <a:p>
            <a:pPr eaLnBrk="1" hangingPunct="1">
              <a:lnSpc>
                <a:spcPct val="90000"/>
              </a:lnSpc>
            </a:pPr>
            <a:r>
              <a:rPr lang="en-US" sz="2800" dirty="0" smtClean="0"/>
              <a:t>The 4 types of search tools are:</a:t>
            </a:r>
          </a:p>
          <a:p>
            <a:pPr marL="914400" lvl="1" indent="-457200" eaLnBrk="1" hangingPunct="1">
              <a:lnSpc>
                <a:spcPct val="90000"/>
              </a:lnSpc>
              <a:buFont typeface="Franklin Gothic Medium" pitchFamily="34" charset="0"/>
              <a:buAutoNum type="arabicPeriod"/>
            </a:pPr>
            <a:r>
              <a:rPr lang="en-US" sz="3600" b="1" dirty="0" smtClean="0">
                <a:solidFill>
                  <a:srgbClr val="6600FF"/>
                </a:solidFill>
              </a:rPr>
              <a:t>Search engines </a:t>
            </a:r>
          </a:p>
          <a:p>
            <a:pPr marL="914400" lvl="1" indent="-457200" eaLnBrk="1" hangingPunct="1">
              <a:lnSpc>
                <a:spcPct val="90000"/>
              </a:lnSpc>
              <a:buFont typeface="Franklin Gothic Medium" pitchFamily="34" charset="0"/>
              <a:buAutoNum type="arabicPeriod"/>
            </a:pPr>
            <a:r>
              <a:rPr lang="en-US" sz="3600" b="1" dirty="0" smtClean="0">
                <a:solidFill>
                  <a:srgbClr val="6600FF"/>
                </a:solidFill>
              </a:rPr>
              <a:t>Web subject directories </a:t>
            </a:r>
          </a:p>
          <a:p>
            <a:pPr marL="914400" lvl="1" indent="-457200" eaLnBrk="1" hangingPunct="1">
              <a:lnSpc>
                <a:spcPct val="90000"/>
              </a:lnSpc>
              <a:buFont typeface="Franklin Gothic Medium" pitchFamily="34" charset="0"/>
              <a:buAutoNum type="arabicPeriod"/>
            </a:pPr>
            <a:r>
              <a:rPr lang="en-US" sz="3600" b="1" dirty="0" err="1" smtClean="0">
                <a:solidFill>
                  <a:srgbClr val="6600FF"/>
                </a:solidFill>
              </a:rPr>
              <a:t>Metasearch</a:t>
            </a:r>
            <a:r>
              <a:rPr lang="en-US" sz="3600" b="1" dirty="0" smtClean="0">
                <a:solidFill>
                  <a:srgbClr val="6600FF"/>
                </a:solidFill>
              </a:rPr>
              <a:t> engines </a:t>
            </a:r>
          </a:p>
          <a:p>
            <a:pPr marL="914400" lvl="1" indent="-457200" eaLnBrk="1" hangingPunct="1">
              <a:lnSpc>
                <a:spcPct val="90000"/>
              </a:lnSpc>
              <a:buFont typeface="Franklin Gothic Medium" pitchFamily="34" charset="0"/>
              <a:buAutoNum type="arabicPeriod"/>
            </a:pPr>
            <a:r>
              <a:rPr lang="en-US" sz="3600" b="1" dirty="0" smtClean="0">
                <a:solidFill>
                  <a:srgbClr val="6600FF"/>
                </a:solidFill>
              </a:rPr>
              <a:t>Invisible Web Tools </a:t>
            </a:r>
            <a:br>
              <a:rPr lang="en-US" sz="3600" b="1" dirty="0" smtClean="0">
                <a:solidFill>
                  <a:srgbClr val="6600FF"/>
                </a:solidFill>
              </a:rPr>
            </a:br>
            <a:r>
              <a:rPr lang="en-US" sz="2000" dirty="0" smtClean="0"/>
              <a:t>(the “Invisible Web” is also known as the "Deep Web")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3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838200"/>
            <a:ext cx="8686800" cy="838200"/>
          </a:xfrm>
        </p:spPr>
        <p:txBody>
          <a:bodyPr/>
          <a:lstStyle/>
          <a:p>
            <a:pPr eaLnBrk="1" hangingPunct="1">
              <a:defRPr/>
            </a:pPr>
            <a:r>
              <a:rPr lang="en-US" b="1" dirty="0" smtClean="0"/>
              <a:t>Effective Search Strategies</a:t>
            </a:r>
          </a:p>
        </p:txBody>
      </p:sp>
      <p:sp>
        <p:nvSpPr>
          <p:cNvPr id="193539" name="Rectangle 3"/>
          <p:cNvSpPr>
            <a:spLocks noGrp="1" noChangeArrowheads="1"/>
          </p:cNvSpPr>
          <p:nvPr>
            <p:ph type="body" idx="1"/>
          </p:nvPr>
        </p:nvSpPr>
        <p:spPr>
          <a:xfrm>
            <a:off x="685800" y="1828800"/>
            <a:ext cx="8229600" cy="5257800"/>
          </a:xfrm>
        </p:spPr>
        <p:txBody>
          <a:bodyPr/>
          <a:lstStyle/>
          <a:p>
            <a:pPr>
              <a:buFont typeface="Wingdings 2" pitchFamily="18" charset="2"/>
              <a:buNone/>
            </a:pPr>
            <a:r>
              <a:rPr lang="en-US" sz="4400" b="1" dirty="0" smtClean="0">
                <a:solidFill>
                  <a:srgbClr val="6600FF"/>
                </a:solidFill>
              </a:rPr>
              <a:t>double quotations (“ ”)</a:t>
            </a:r>
          </a:p>
          <a:p>
            <a:pPr>
              <a:buFont typeface="Wingdings 2" pitchFamily="18" charset="2"/>
              <a:buNone/>
            </a:pPr>
            <a:r>
              <a:rPr lang="en-US" sz="2800" b="1" dirty="0" smtClean="0"/>
              <a:t>use to look for words in exactly the order in which you enter them</a:t>
            </a:r>
          </a:p>
          <a:p>
            <a:pPr lvl="1"/>
            <a:r>
              <a:rPr lang="en-US" dirty="0" smtClean="0"/>
              <a:t>“human rights”</a:t>
            </a:r>
          </a:p>
          <a:p>
            <a:pPr lvl="1"/>
            <a:r>
              <a:rPr lang="en-US" dirty="0" smtClean="0"/>
              <a:t>“affirmative action”</a:t>
            </a:r>
          </a:p>
          <a:p>
            <a:pPr eaLnBrk="1" hangingPunct="1">
              <a:lnSpc>
                <a:spcPct val="90000"/>
              </a:lnSpc>
            </a:pPr>
            <a:endParaRPr lang="en-US" sz="200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bwMode="auto">
          <a:xfrm>
            <a:off x="1219200" y="685800"/>
            <a:ext cx="7086600" cy="704850"/>
          </a:xfrm>
        </p:spPr>
        <p:txBody>
          <a:bodyPr/>
          <a:lstStyle/>
          <a:p>
            <a:pPr eaLnBrk="1" hangingPunct="1"/>
            <a:r>
              <a:rPr lang="en-US" sz="3600" b="1" dirty="0" smtClean="0">
                <a:solidFill>
                  <a:srgbClr val="C00000"/>
                </a:solidFill>
                <a:effectLst/>
                <a:latin typeface="Times New Roman" pitchFamily="18" charset="0"/>
                <a:cs typeface="Times New Roman" pitchFamily="18" charset="0"/>
              </a:rPr>
              <a:t>STRATEGY TIP 2:</a:t>
            </a:r>
            <a:r>
              <a:rPr lang="en-US" sz="3600" b="1" dirty="0" smtClean="0">
                <a:solidFill>
                  <a:srgbClr val="C00000"/>
                </a:solidFill>
                <a:latin typeface="Times New Roman" pitchFamily="18" charset="0"/>
                <a:cs typeface="Times New Roman" pitchFamily="18" charset="0"/>
              </a:rPr>
              <a:t> </a:t>
            </a:r>
            <a:br>
              <a:rPr lang="en-US" sz="3600" b="1" dirty="0" smtClean="0">
                <a:solidFill>
                  <a:srgbClr val="C00000"/>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Use </a:t>
            </a:r>
            <a:r>
              <a:rPr lang="en-US" sz="3600" b="1" dirty="0">
                <a:solidFill>
                  <a:schemeClr val="tx1"/>
                </a:solidFill>
                <a:latin typeface="Times New Roman" pitchFamily="18" charset="0"/>
                <a:cs typeface="Times New Roman" pitchFamily="18" charset="0"/>
              </a:rPr>
              <a:t>Advanced Search </a:t>
            </a:r>
            <a:endParaRPr lang="en-US" sz="3600" b="1" dirty="0" smtClean="0">
              <a:solidFill>
                <a:schemeClr val="tx1"/>
              </a:solidFill>
              <a:effectLst/>
              <a:latin typeface="Times New Roman" pitchFamily="18" charset="0"/>
              <a:cs typeface="Times New Roman" pitchFamily="18" charset="0"/>
            </a:endParaRPr>
          </a:p>
        </p:txBody>
      </p:sp>
      <p:sp>
        <p:nvSpPr>
          <p:cNvPr id="9219" name="내용 개체 틀 2"/>
          <p:cNvSpPr>
            <a:spLocks noGrp="1"/>
          </p:cNvSpPr>
          <p:nvPr>
            <p:ph idx="1"/>
          </p:nvPr>
        </p:nvSpPr>
        <p:spPr>
          <a:xfrm>
            <a:off x="457200" y="1524000"/>
            <a:ext cx="8229600" cy="4389437"/>
          </a:xfrm>
        </p:spPr>
        <p:txBody>
          <a:bodyPr/>
          <a:lstStyle/>
          <a:p>
            <a:pPr marL="0" indent="0" eaLnBrk="1" hangingPunct="1">
              <a:buNone/>
            </a:pPr>
            <a:r>
              <a:rPr lang="en-US" sz="2400" dirty="0" smtClean="0"/>
              <a:t>Advanced </a:t>
            </a:r>
            <a:r>
              <a:rPr lang="en-US" sz="2400" dirty="0"/>
              <a:t>Web Search helps you find sites that match very specific </a:t>
            </a:r>
            <a:r>
              <a:rPr lang="en-US" sz="2400" dirty="0" smtClean="0"/>
              <a:t>criteria</a:t>
            </a:r>
          </a:p>
          <a:p>
            <a:pPr eaLnBrk="1" hangingPunct="1"/>
            <a:r>
              <a:rPr lang="en-US" sz="2200" b="1" dirty="0" smtClean="0">
                <a:latin typeface="Times New Roman" pitchFamily="18" charset="0"/>
                <a:cs typeface="Times New Roman" pitchFamily="18" charset="0"/>
              </a:rPr>
              <a:t>all </a:t>
            </a:r>
            <a:r>
              <a:rPr lang="en-US" sz="2200" b="1" dirty="0">
                <a:latin typeface="Times New Roman" pitchFamily="18" charset="0"/>
                <a:cs typeface="Times New Roman" pitchFamily="18" charset="0"/>
              </a:rPr>
              <a:t>of these words: </a:t>
            </a:r>
            <a:r>
              <a:rPr lang="en-US" sz="2200" dirty="0">
                <a:latin typeface="Times New Roman" pitchFamily="18" charset="0"/>
                <a:cs typeface="Times New Roman" pitchFamily="18" charset="0"/>
              </a:rPr>
              <a:t>Includes all of the words you typed in the search box. This is similar to inserting AND between words or the symbol + before a word. </a:t>
            </a:r>
          </a:p>
          <a:p>
            <a:pPr eaLnBrk="1" hangingPunct="1"/>
            <a:r>
              <a:rPr lang="en-US" sz="2200" b="1" dirty="0" smtClean="0">
                <a:latin typeface="Times New Roman" pitchFamily="18" charset="0"/>
                <a:cs typeface="Times New Roman" pitchFamily="18" charset="0"/>
              </a:rPr>
              <a:t>at </a:t>
            </a:r>
            <a:r>
              <a:rPr lang="en-US" sz="2200" b="1" dirty="0">
                <a:latin typeface="Times New Roman" pitchFamily="18" charset="0"/>
                <a:cs typeface="Times New Roman" pitchFamily="18" charset="0"/>
              </a:rPr>
              <a:t>least one of these words: </a:t>
            </a:r>
            <a:r>
              <a:rPr lang="en-US" sz="2200" dirty="0">
                <a:latin typeface="Times New Roman" pitchFamily="18" charset="0"/>
                <a:cs typeface="Times New Roman" pitchFamily="18" charset="0"/>
              </a:rPr>
              <a:t>Searches for results that match either one or more of the words. This is similar to inserting OR between the words. </a:t>
            </a:r>
          </a:p>
          <a:p>
            <a:pPr eaLnBrk="1" hangingPunct="1"/>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exact phrase: </a:t>
            </a:r>
            <a:r>
              <a:rPr lang="en-US" sz="2200" dirty="0">
                <a:latin typeface="Times New Roman" pitchFamily="18" charset="0"/>
                <a:cs typeface="Times New Roman" pitchFamily="18" charset="0"/>
              </a:rPr>
              <a:t>Searches for the words in exactly the order you enter them. This is similar to putting quotes (" ") around a set of words. </a:t>
            </a:r>
          </a:p>
          <a:p>
            <a:pPr eaLnBrk="1" hangingPunct="1"/>
            <a:r>
              <a:rPr lang="en-US" sz="2200" b="1" dirty="0" smtClean="0">
                <a:latin typeface="Times New Roman" pitchFamily="18" charset="0"/>
                <a:cs typeface="Times New Roman" pitchFamily="18" charset="0"/>
              </a:rPr>
              <a:t>none </a:t>
            </a:r>
            <a:r>
              <a:rPr lang="en-US" sz="2200" b="1" dirty="0">
                <a:latin typeface="Times New Roman" pitchFamily="18" charset="0"/>
                <a:cs typeface="Times New Roman" pitchFamily="18" charset="0"/>
              </a:rPr>
              <a:t>of these words: </a:t>
            </a:r>
            <a:r>
              <a:rPr lang="en-US" sz="2200" dirty="0">
                <a:latin typeface="Times New Roman" pitchFamily="18" charset="0"/>
                <a:cs typeface="Times New Roman" pitchFamily="18" charset="0"/>
              </a:rPr>
              <a:t>Excludes words from your search. This is similar to inserting NOT between the words or the symbol - before a word. </a:t>
            </a:r>
            <a:endParaRPr lang="en-US" sz="2200" dirty="0" smtClean="0">
              <a:latin typeface="Times New Roman" pitchFamily="18" charset="0"/>
              <a:cs typeface="Times New Roman" pitchFamily="18" charset="0"/>
            </a:endParaRPr>
          </a:p>
          <a:p>
            <a:pPr eaLnBrk="1" hangingPunct="1">
              <a:buFont typeface="Gill Sans MT" pitchFamily="34" charset="0"/>
              <a:buAutoNum type="arabicPeriod"/>
            </a:pPr>
            <a:endParaRPr lang="en-US" sz="2200" dirty="0" smtClean="0">
              <a:latin typeface="Times New Roman" pitchFamily="18" charset="0"/>
              <a:cs typeface="Times New Roman" pitchFamily="18" charset="0"/>
            </a:endParaRPr>
          </a:p>
          <a:p>
            <a:pPr eaLnBrk="1" hangingPunct="1">
              <a:buFont typeface="Gill Sans MT" pitchFamily="34" charset="0"/>
              <a:buAutoNum type="arabicPeriod"/>
            </a:pP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Google Advanced Search</a:t>
            </a:r>
            <a:endParaRPr lang="en-US" b="1" dirty="0"/>
          </a:p>
        </p:txBody>
      </p:sp>
      <p:sp>
        <p:nvSpPr>
          <p:cNvPr id="3" name="Content Placeholder 2"/>
          <p:cNvSpPr>
            <a:spLocks noGrp="1"/>
          </p:cNvSpPr>
          <p:nvPr>
            <p:ph idx="1"/>
          </p:nvPr>
        </p:nvSpPr>
        <p:spPr>
          <a:xfrm>
            <a:off x="457200" y="1935163"/>
            <a:ext cx="8229600" cy="3246437"/>
          </a:xfrm>
        </p:spPr>
        <p:txBody>
          <a:bodyPr/>
          <a:lstStyle/>
          <a:p>
            <a:pPr marL="0" indent="0">
              <a:buNone/>
            </a:pPr>
            <a:r>
              <a:rPr lang="en-US" b="1" dirty="0"/>
              <a:t>Find web pages that have...</a:t>
            </a:r>
          </a:p>
          <a:p>
            <a:r>
              <a:rPr lang="en-US" b="1" dirty="0"/>
              <a:t>all these words:   </a:t>
            </a:r>
          </a:p>
          <a:p>
            <a:r>
              <a:rPr lang="en-US" b="1" dirty="0"/>
              <a:t>this exact wording or phrase:  tip </a:t>
            </a:r>
          </a:p>
          <a:p>
            <a:r>
              <a:rPr lang="en-US" b="1" dirty="0"/>
              <a:t>one or more of these words:   </a:t>
            </a:r>
            <a:r>
              <a:rPr lang="en-US" b="1" dirty="0" smtClean="0"/>
              <a:t>OR_____OR</a:t>
            </a:r>
            <a:endParaRPr lang="en-US" b="1" dirty="0"/>
          </a:p>
          <a:p>
            <a:r>
              <a:rPr lang="en-US" b="1" dirty="0" smtClean="0"/>
              <a:t>But </a:t>
            </a:r>
            <a:r>
              <a:rPr lang="en-US" b="1" dirty="0"/>
              <a:t>don't show pages that have... </a:t>
            </a:r>
            <a:r>
              <a:rPr lang="en-US" b="1" dirty="0" smtClean="0"/>
              <a:t>any </a:t>
            </a:r>
            <a:r>
              <a:rPr lang="en-US" b="1" dirty="0"/>
              <a:t>of these unwanted words: </a:t>
            </a:r>
          </a:p>
          <a:p>
            <a:endParaRPr lang="en-US" dirty="0"/>
          </a:p>
        </p:txBody>
      </p:sp>
      <p:sp>
        <p:nvSpPr>
          <p:cNvPr id="4" name="TextBox 3"/>
          <p:cNvSpPr txBox="1"/>
          <p:nvPr/>
        </p:nvSpPr>
        <p:spPr>
          <a:xfrm>
            <a:off x="609600" y="4876800"/>
            <a:ext cx="7924800" cy="707886"/>
          </a:xfrm>
          <a:prstGeom prst="rect">
            <a:avLst/>
          </a:prstGeom>
          <a:noFill/>
        </p:spPr>
        <p:txBody>
          <a:bodyPr wrap="square" rtlCol="0">
            <a:spAutoFit/>
          </a:bodyPr>
          <a:lstStyle/>
          <a:p>
            <a:r>
              <a:rPr lang="en-US" sz="2000" b="1" i="1" dirty="0"/>
              <a:t>Use the Boolean operators and, or and not to find information about tobacco advertising and teenagers.</a:t>
            </a:r>
          </a:p>
        </p:txBody>
      </p:sp>
    </p:spTree>
    <p:extLst>
      <p:ext uri="{BB962C8B-B14F-4D97-AF65-F5344CB8AC3E}">
        <p14:creationId xmlns:p14="http://schemas.microsoft.com/office/powerpoint/2010/main" val="11846744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Domain Searching</a:t>
            </a:r>
            <a:endParaRPr lang="en-US" dirty="0"/>
          </a:p>
        </p:txBody>
      </p:sp>
      <p:sp>
        <p:nvSpPr>
          <p:cNvPr id="3" name="Content Placeholder 2"/>
          <p:cNvSpPr>
            <a:spLocks noGrp="1"/>
          </p:cNvSpPr>
          <p:nvPr>
            <p:ph idx="1"/>
          </p:nvPr>
        </p:nvSpPr>
        <p:spPr>
          <a:xfrm>
            <a:off x="381000" y="1371600"/>
            <a:ext cx="8229600" cy="4389437"/>
          </a:xfrm>
        </p:spPr>
        <p:txBody>
          <a:bodyPr>
            <a:noAutofit/>
          </a:bodyPr>
          <a:lstStyle/>
          <a:p>
            <a:pPr marL="0" indent="0">
              <a:buNone/>
            </a:pPr>
            <a:r>
              <a:rPr lang="en-US" sz="2800" dirty="0" smtClean="0"/>
              <a:t>To domain search:</a:t>
            </a:r>
          </a:p>
          <a:p>
            <a:pPr lvl="1"/>
            <a:r>
              <a:rPr lang="en-US" sz="2800" dirty="0" smtClean="0"/>
              <a:t>Type in your search </a:t>
            </a:r>
            <a:r>
              <a:rPr lang="en-US" sz="2800" dirty="0" err="1" smtClean="0"/>
              <a:t>site:.your</a:t>
            </a:r>
            <a:r>
              <a:rPr lang="en-US" sz="2800" dirty="0" smtClean="0"/>
              <a:t> domain</a:t>
            </a:r>
          </a:p>
          <a:p>
            <a:pPr lvl="1"/>
            <a:endParaRPr lang="en-US" sz="1800" dirty="0" smtClean="0"/>
          </a:p>
          <a:p>
            <a:pPr lvl="1">
              <a:buFont typeface="Wingdings" pitchFamily="2" charset="2"/>
              <a:buChar char="Ø"/>
            </a:pPr>
            <a:r>
              <a:rPr lang="en-US" sz="2800" dirty="0" smtClean="0"/>
              <a:t>Domain searching helps you find websites with a specific domain (ex: .com, .</a:t>
            </a:r>
            <a:r>
              <a:rPr lang="en-US" sz="2800" dirty="0" err="1" smtClean="0"/>
              <a:t>gov</a:t>
            </a:r>
            <a:r>
              <a:rPr lang="en-US" sz="2800" dirty="0" smtClean="0"/>
              <a:t>, etc.). </a:t>
            </a:r>
          </a:p>
          <a:p>
            <a:pPr lvl="1">
              <a:buFont typeface="Wingdings" pitchFamily="2" charset="2"/>
              <a:buChar char="Ø"/>
            </a:pPr>
            <a:endParaRPr lang="en-US" sz="1800" dirty="0" smtClean="0"/>
          </a:p>
          <a:p>
            <a:pPr lvl="1">
              <a:buFont typeface="Wingdings" pitchFamily="2" charset="2"/>
              <a:buChar char="v"/>
            </a:pPr>
            <a:r>
              <a:rPr lang="en-US" sz="2800" u="sng" dirty="0" smtClean="0"/>
              <a:t>Example</a:t>
            </a:r>
            <a:r>
              <a:rPr lang="en-US" sz="2800" dirty="0" smtClean="0"/>
              <a:t>: Let’s say you are searching for dogs, but you only want results for .</a:t>
            </a:r>
            <a:r>
              <a:rPr lang="en-US" sz="2800" dirty="0" err="1" smtClean="0"/>
              <a:t>edu</a:t>
            </a:r>
            <a:r>
              <a:rPr lang="en-US" sz="2800" dirty="0" smtClean="0"/>
              <a:t> sites. You would type in dogs </a:t>
            </a:r>
            <a:r>
              <a:rPr lang="en-US" sz="2800" dirty="0" err="1" smtClean="0"/>
              <a:t>site:.edu</a:t>
            </a:r>
            <a:endParaRPr lang="en-US" sz="2800" dirty="0"/>
          </a:p>
        </p:txBody>
      </p:sp>
      <p:pic>
        <p:nvPicPr>
          <p:cNvPr id="5122" name="Picture 2" descr="C:\Documents and Settings\16fmaloney\Local Settings\Temp\Temporary Internet Files\Content.IE5\C3Y1038D\MC900366086[1].wmf"/>
          <p:cNvPicPr>
            <a:picLocks noChangeAspect="1" noChangeArrowheads="1"/>
          </p:cNvPicPr>
          <p:nvPr/>
        </p:nvPicPr>
        <p:blipFill>
          <a:blip r:embed="rId2" cstate="print"/>
          <a:srcRect/>
          <a:stretch>
            <a:fillRect/>
          </a:stretch>
        </p:blipFill>
        <p:spPr bwMode="auto">
          <a:xfrm>
            <a:off x="6324600" y="5257800"/>
            <a:ext cx="1861718" cy="1219810"/>
          </a:xfrm>
          <a:prstGeom prst="rect">
            <a:avLst/>
          </a:prstGeom>
          <a:noFill/>
        </p:spPr>
      </p:pic>
      <p:sp>
        <p:nvSpPr>
          <p:cNvPr id="5" name="TextBox 4"/>
          <p:cNvSpPr txBox="1"/>
          <p:nvPr/>
        </p:nvSpPr>
        <p:spPr>
          <a:xfrm>
            <a:off x="4419600" y="6400800"/>
            <a:ext cx="3657600" cy="276999"/>
          </a:xfrm>
          <a:prstGeom prst="rect">
            <a:avLst/>
          </a:prstGeom>
          <a:noFill/>
        </p:spPr>
        <p:txBody>
          <a:bodyPr wrap="square" rtlCol="0">
            <a:spAutoFit/>
          </a:bodyPr>
          <a:lstStyle/>
          <a:p>
            <a:r>
              <a:rPr lang="en-US" sz="1200" dirty="0" smtClean="0"/>
              <a:t>Adapted from slide by Frank Maloney grade 7 </a:t>
            </a:r>
            <a:r>
              <a:rPr lang="en-US" sz="1200" dirty="0" smtClean="0">
                <a:sym typeface="Wingdings" pitchFamily="2" charset="2"/>
              </a:rPr>
              <a:t></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Link Searching</a:t>
            </a:r>
            <a:endParaRPr lang="en-US" dirty="0"/>
          </a:p>
        </p:txBody>
      </p:sp>
      <p:sp>
        <p:nvSpPr>
          <p:cNvPr id="3" name="Content Placeholder 2"/>
          <p:cNvSpPr>
            <a:spLocks noGrp="1"/>
          </p:cNvSpPr>
          <p:nvPr>
            <p:ph idx="1"/>
          </p:nvPr>
        </p:nvSpPr>
        <p:spPr>
          <a:xfrm>
            <a:off x="381000" y="1524000"/>
            <a:ext cx="8229600" cy="4389437"/>
          </a:xfrm>
        </p:spPr>
        <p:txBody>
          <a:bodyPr>
            <a:normAutofit/>
          </a:bodyPr>
          <a:lstStyle/>
          <a:p>
            <a:r>
              <a:rPr lang="en-US" sz="2800" dirty="0" smtClean="0"/>
              <a:t>To link search: </a:t>
            </a:r>
          </a:p>
          <a:p>
            <a:pPr lvl="1"/>
            <a:r>
              <a:rPr lang="en-US" sz="2800" dirty="0" smtClean="0"/>
              <a:t>Type in </a:t>
            </a:r>
            <a:r>
              <a:rPr lang="en-US" sz="2800" dirty="0" err="1" smtClean="0"/>
              <a:t>link:www.yourwebsite.com</a:t>
            </a:r>
            <a:endParaRPr lang="en-US" sz="2800" dirty="0" smtClean="0"/>
          </a:p>
          <a:p>
            <a:pPr lvl="1"/>
            <a:endParaRPr lang="en-US" sz="2800" dirty="0" smtClean="0"/>
          </a:p>
          <a:p>
            <a:pPr lvl="1">
              <a:buFont typeface="Wingdings" pitchFamily="2" charset="2"/>
              <a:buChar char="Ø"/>
            </a:pPr>
            <a:r>
              <a:rPr lang="en-US" sz="2800" dirty="0" smtClean="0"/>
              <a:t>A link search finds websites that link to your website.</a:t>
            </a:r>
          </a:p>
          <a:p>
            <a:pPr lvl="1">
              <a:buNone/>
            </a:pPr>
            <a:endParaRPr lang="en-US" dirty="0" smtClean="0"/>
          </a:p>
          <a:p>
            <a:pPr lvl="1">
              <a:buFont typeface="Wingdings" pitchFamily="2" charset="2"/>
              <a:buChar char="v"/>
            </a:pPr>
            <a:r>
              <a:rPr lang="en-US" sz="2800" u="sng" dirty="0" smtClean="0"/>
              <a:t>Example</a:t>
            </a:r>
            <a:r>
              <a:rPr lang="en-US" sz="2800" dirty="0" smtClean="0"/>
              <a:t>: Let’s say you want to find websites that link to ancestry.com. You would type in </a:t>
            </a:r>
            <a:r>
              <a:rPr lang="en-US" sz="2800" dirty="0" err="1" smtClean="0"/>
              <a:t>link:www.ancestry.com</a:t>
            </a:r>
            <a:endParaRPr lang="en-US" sz="2800" dirty="0" smtClean="0"/>
          </a:p>
          <a:p>
            <a:pPr lvl="1">
              <a:buFont typeface="Wingdings" pitchFamily="2" charset="2"/>
              <a:buChar char="Ø"/>
            </a:pPr>
            <a:endParaRPr lang="en-US" sz="2000" dirty="0" smtClean="0"/>
          </a:p>
        </p:txBody>
      </p:sp>
      <p:pic>
        <p:nvPicPr>
          <p:cNvPr id="3074" name="Picture 2" descr="C:\Documents and Settings\16fmaloney\Local Settings\Temp\Temporary Internet Files\Content.IE5\VRIH67H0\MC900441984[1].wmf"/>
          <p:cNvPicPr>
            <a:picLocks noChangeAspect="1" noChangeArrowheads="1"/>
          </p:cNvPicPr>
          <p:nvPr/>
        </p:nvPicPr>
        <p:blipFill>
          <a:blip r:embed="rId2" cstate="print"/>
          <a:srcRect/>
          <a:stretch>
            <a:fillRect/>
          </a:stretch>
        </p:blipFill>
        <p:spPr bwMode="auto">
          <a:xfrm>
            <a:off x="4800600" y="5638800"/>
            <a:ext cx="1911350" cy="631825"/>
          </a:xfrm>
          <a:prstGeom prst="rect">
            <a:avLst/>
          </a:prstGeom>
          <a:noFill/>
        </p:spPr>
      </p:pic>
      <p:sp>
        <p:nvSpPr>
          <p:cNvPr id="5" name="TextBox 4"/>
          <p:cNvSpPr txBox="1"/>
          <p:nvPr/>
        </p:nvSpPr>
        <p:spPr>
          <a:xfrm>
            <a:off x="5257800" y="6248400"/>
            <a:ext cx="3657600" cy="276999"/>
          </a:xfrm>
          <a:prstGeom prst="rect">
            <a:avLst/>
          </a:prstGeom>
          <a:noFill/>
        </p:spPr>
        <p:txBody>
          <a:bodyPr wrap="square" rtlCol="0">
            <a:spAutoFit/>
          </a:bodyPr>
          <a:lstStyle/>
          <a:p>
            <a:r>
              <a:rPr lang="en-US" sz="1200" dirty="0" smtClean="0"/>
              <a:t>Adapted from slide by Frank Maloney grade 7 </a:t>
            </a:r>
            <a:r>
              <a:rPr lang="en-US" sz="1200" dirty="0" smtClean="0">
                <a:sym typeface="Wingdings" pitchFamily="2" charset="2"/>
              </a:rPr>
              <a:t></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Title Searching</a:t>
            </a:r>
            <a:endParaRPr lang="en-US" dirty="0"/>
          </a:p>
        </p:txBody>
      </p:sp>
      <p:sp>
        <p:nvSpPr>
          <p:cNvPr id="3" name="Content Placeholder 2"/>
          <p:cNvSpPr>
            <a:spLocks noGrp="1"/>
          </p:cNvSpPr>
          <p:nvPr>
            <p:ph idx="1"/>
          </p:nvPr>
        </p:nvSpPr>
        <p:spPr>
          <a:xfrm>
            <a:off x="457200" y="1524000"/>
            <a:ext cx="8229600" cy="4389437"/>
          </a:xfrm>
        </p:spPr>
        <p:txBody>
          <a:bodyPr>
            <a:normAutofit/>
          </a:bodyPr>
          <a:lstStyle/>
          <a:p>
            <a:r>
              <a:rPr lang="en-US" sz="2800" dirty="0" smtClean="0"/>
              <a:t>To title search:</a:t>
            </a:r>
          </a:p>
          <a:p>
            <a:pPr lvl="1"/>
            <a:r>
              <a:rPr lang="en-US" sz="2800" dirty="0" smtClean="0"/>
              <a:t>Type in </a:t>
            </a:r>
            <a:r>
              <a:rPr lang="en-US" sz="2800" dirty="0" err="1" smtClean="0"/>
              <a:t>allintitle</a:t>
            </a:r>
            <a:r>
              <a:rPr lang="en-US" sz="2800" dirty="0" smtClean="0"/>
              <a:t> or title: your title</a:t>
            </a:r>
          </a:p>
          <a:p>
            <a:pPr lvl="1"/>
            <a:endParaRPr lang="en-US" sz="2800" dirty="0" smtClean="0"/>
          </a:p>
          <a:p>
            <a:pPr lvl="1">
              <a:buFont typeface="Wingdings" pitchFamily="2" charset="2"/>
              <a:buChar char="Ø"/>
            </a:pPr>
            <a:r>
              <a:rPr lang="en-US" sz="2800" dirty="0" smtClean="0"/>
              <a:t>Title searching helps you find articles and websites that have a specific title.</a:t>
            </a:r>
          </a:p>
          <a:p>
            <a:pPr lvl="1">
              <a:buFont typeface="Wingdings" pitchFamily="2" charset="2"/>
              <a:buChar char="Ø"/>
            </a:pPr>
            <a:endParaRPr lang="en-US" sz="2800" dirty="0" smtClean="0"/>
          </a:p>
          <a:p>
            <a:pPr lvl="1">
              <a:buFont typeface="Wingdings" pitchFamily="2" charset="2"/>
              <a:buChar char="v"/>
            </a:pPr>
            <a:r>
              <a:rPr lang="en-US" sz="2800" u="sng" dirty="0" smtClean="0"/>
              <a:t>Example</a:t>
            </a:r>
            <a:r>
              <a:rPr lang="en-US" sz="2800" dirty="0" smtClean="0"/>
              <a:t>: Let’s say you want to find an article with the title Cool Food. You would type in </a:t>
            </a:r>
            <a:r>
              <a:rPr lang="en-US" sz="2800" dirty="0" err="1" smtClean="0"/>
              <a:t>allintitle</a:t>
            </a:r>
            <a:r>
              <a:rPr lang="en-US" sz="2800" dirty="0" smtClean="0"/>
              <a:t>: Cool Food</a:t>
            </a:r>
            <a:endParaRPr lang="en-US" sz="2800" dirty="0"/>
          </a:p>
        </p:txBody>
      </p:sp>
      <p:sp>
        <p:nvSpPr>
          <p:cNvPr id="5" name="TextBox 4"/>
          <p:cNvSpPr txBox="1"/>
          <p:nvPr/>
        </p:nvSpPr>
        <p:spPr>
          <a:xfrm>
            <a:off x="5257800" y="6248400"/>
            <a:ext cx="3657600" cy="276999"/>
          </a:xfrm>
          <a:prstGeom prst="rect">
            <a:avLst/>
          </a:prstGeom>
          <a:noFill/>
        </p:spPr>
        <p:txBody>
          <a:bodyPr wrap="square" rtlCol="0">
            <a:spAutoFit/>
          </a:bodyPr>
          <a:lstStyle/>
          <a:p>
            <a:r>
              <a:rPr lang="en-US" sz="1200" dirty="0" smtClean="0"/>
              <a:t>Adapted from slide by Frank Maloney grade 7 </a:t>
            </a:r>
            <a:r>
              <a:rPr lang="en-US" sz="1200" dirty="0" smtClean="0">
                <a:sym typeface="Wingdings" pitchFamily="2" charset="2"/>
              </a:rPr>
              <a:t></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Government Searching</a:t>
            </a:r>
            <a:endParaRPr lang="en-US" dirty="0"/>
          </a:p>
        </p:txBody>
      </p:sp>
      <p:sp>
        <p:nvSpPr>
          <p:cNvPr id="3" name="Content Placeholder 2"/>
          <p:cNvSpPr>
            <a:spLocks noGrp="1"/>
          </p:cNvSpPr>
          <p:nvPr>
            <p:ph idx="1"/>
          </p:nvPr>
        </p:nvSpPr>
        <p:spPr>
          <a:xfrm>
            <a:off x="304800" y="1295400"/>
            <a:ext cx="8382000" cy="4389437"/>
          </a:xfrm>
        </p:spPr>
        <p:txBody>
          <a:bodyPr>
            <a:noAutofit/>
          </a:bodyPr>
          <a:lstStyle/>
          <a:p>
            <a:r>
              <a:rPr lang="en-US" sz="2400" dirty="0" smtClean="0"/>
              <a:t>To government search: </a:t>
            </a:r>
          </a:p>
          <a:p>
            <a:pPr lvl="1"/>
            <a:r>
              <a:rPr lang="en-US" dirty="0" smtClean="0"/>
              <a:t>You could do a domain search with the domain .</a:t>
            </a:r>
            <a:r>
              <a:rPr lang="en-US" dirty="0" err="1" smtClean="0"/>
              <a:t>gov</a:t>
            </a:r>
            <a:endParaRPr lang="en-US" dirty="0" smtClean="0"/>
          </a:p>
          <a:p>
            <a:pPr lvl="1"/>
            <a:r>
              <a:rPr lang="en-US" dirty="0" smtClean="0"/>
              <a:t>Or you could go to google.com/</a:t>
            </a:r>
            <a:r>
              <a:rPr lang="en-US" dirty="0" err="1" smtClean="0"/>
              <a:t>unclesam</a:t>
            </a:r>
            <a:endParaRPr lang="en-US" dirty="0" smtClean="0"/>
          </a:p>
          <a:p>
            <a:pPr lvl="1">
              <a:buNone/>
            </a:pPr>
            <a:endParaRPr lang="en-US" sz="1400" dirty="0" smtClean="0"/>
          </a:p>
          <a:p>
            <a:pPr lvl="1">
              <a:buFont typeface="Wingdings" pitchFamily="2" charset="2"/>
              <a:buChar char="Ø"/>
            </a:pPr>
            <a:r>
              <a:rPr lang="en-US" dirty="0" smtClean="0"/>
              <a:t>Government searches help you find website with the domain .</a:t>
            </a:r>
            <a:r>
              <a:rPr lang="en-US" dirty="0" err="1" smtClean="0"/>
              <a:t>gov</a:t>
            </a:r>
            <a:r>
              <a:rPr lang="en-US" dirty="0" smtClean="0"/>
              <a:t>. This could help you because government information is almost if not always correct.</a:t>
            </a:r>
          </a:p>
          <a:p>
            <a:pPr lvl="1">
              <a:buFont typeface="Wingdings" pitchFamily="2" charset="2"/>
              <a:buChar char="Ø"/>
            </a:pPr>
            <a:endParaRPr lang="en-US" sz="1400" dirty="0" smtClean="0"/>
          </a:p>
          <a:p>
            <a:pPr lvl="1">
              <a:buFont typeface="Wingdings" pitchFamily="2" charset="2"/>
              <a:buChar char="v"/>
            </a:pPr>
            <a:r>
              <a:rPr lang="en-US" u="sng" dirty="0" smtClean="0"/>
              <a:t>Example</a:t>
            </a:r>
            <a:r>
              <a:rPr lang="en-US" dirty="0" smtClean="0"/>
              <a:t>: Let’s say your searching for something in American history. The government often has very good information about American history. You would do a government search using google.com/</a:t>
            </a:r>
            <a:r>
              <a:rPr lang="en-US" dirty="0" err="1" smtClean="0"/>
              <a:t>unclesam</a:t>
            </a:r>
            <a:r>
              <a:rPr lang="en-US" dirty="0" smtClean="0"/>
              <a:t> or using a domain search.</a:t>
            </a:r>
          </a:p>
        </p:txBody>
      </p:sp>
      <p:pic>
        <p:nvPicPr>
          <p:cNvPr id="6146" name="Picture 2" descr="C:\Documents and Settings\16fmaloney\Local Settings\Temp\Temporary Internet Files\Content.IE5\M6P0C8WT\MC900436180[1].png"/>
          <p:cNvPicPr>
            <a:picLocks noChangeAspect="1" noChangeArrowheads="1"/>
          </p:cNvPicPr>
          <p:nvPr/>
        </p:nvPicPr>
        <p:blipFill>
          <a:blip r:embed="rId2" cstate="print"/>
          <a:srcRect/>
          <a:stretch>
            <a:fillRect/>
          </a:stretch>
        </p:blipFill>
        <p:spPr bwMode="auto">
          <a:xfrm>
            <a:off x="7010400" y="152400"/>
            <a:ext cx="1917460" cy="1714286"/>
          </a:xfrm>
          <a:prstGeom prst="rect">
            <a:avLst/>
          </a:prstGeom>
          <a:noFill/>
        </p:spPr>
      </p:pic>
      <p:sp>
        <p:nvSpPr>
          <p:cNvPr id="5" name="TextBox 4"/>
          <p:cNvSpPr txBox="1"/>
          <p:nvPr/>
        </p:nvSpPr>
        <p:spPr>
          <a:xfrm>
            <a:off x="5257800" y="6248400"/>
            <a:ext cx="3657600" cy="276999"/>
          </a:xfrm>
          <a:prstGeom prst="rect">
            <a:avLst/>
          </a:prstGeom>
          <a:noFill/>
        </p:spPr>
        <p:txBody>
          <a:bodyPr wrap="square" rtlCol="0">
            <a:spAutoFit/>
          </a:bodyPr>
          <a:lstStyle/>
          <a:p>
            <a:r>
              <a:rPr lang="en-US" sz="1200" dirty="0" smtClean="0"/>
              <a:t>Adapted from slide by Frank Maloney grade 7 </a:t>
            </a:r>
            <a:r>
              <a:rPr lang="en-US" sz="1200" dirty="0" smtClean="0">
                <a:sym typeface="Wingdings" pitchFamily="2" charset="2"/>
              </a:rPr>
              <a:t></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 Searching With ~</a:t>
            </a:r>
            <a:endParaRPr lang="en-US" dirty="0"/>
          </a:p>
        </p:txBody>
      </p:sp>
      <p:sp>
        <p:nvSpPr>
          <p:cNvPr id="3" name="Content Placeholder 2"/>
          <p:cNvSpPr>
            <a:spLocks noGrp="1"/>
          </p:cNvSpPr>
          <p:nvPr>
            <p:ph idx="1"/>
          </p:nvPr>
        </p:nvSpPr>
        <p:spPr>
          <a:xfrm>
            <a:off x="304800" y="1295400"/>
            <a:ext cx="8229600" cy="4389437"/>
          </a:xfrm>
        </p:spPr>
        <p:txBody>
          <a:bodyPr>
            <a:normAutofit/>
          </a:bodyPr>
          <a:lstStyle/>
          <a:p>
            <a:r>
              <a:rPr lang="en-US" dirty="0" smtClean="0"/>
              <a:t>Searching with ~ searches for synonyms of your search as well.</a:t>
            </a:r>
          </a:p>
          <a:p>
            <a:endParaRPr lang="en-US" dirty="0" smtClean="0"/>
          </a:p>
          <a:p>
            <a:r>
              <a:rPr lang="en-US" dirty="0" smtClean="0"/>
              <a:t>To search with ~:</a:t>
            </a:r>
          </a:p>
          <a:p>
            <a:pPr lvl="1"/>
            <a:r>
              <a:rPr lang="en-US" dirty="0" smtClean="0"/>
              <a:t>Type in ~ your search.</a:t>
            </a:r>
          </a:p>
          <a:p>
            <a:pPr lvl="1"/>
            <a:endParaRPr lang="en-US" dirty="0" smtClean="0"/>
          </a:p>
          <a:p>
            <a:pPr lvl="1"/>
            <a:r>
              <a:rPr lang="en-US" u="sng" dirty="0" smtClean="0"/>
              <a:t>Example: </a:t>
            </a:r>
            <a:r>
              <a:rPr lang="en-US" dirty="0" smtClean="0"/>
              <a:t>Let’s say your searching for tables, but your not getting good results. You could search ~tables and find more results about the same thing, but with different words.</a:t>
            </a:r>
          </a:p>
        </p:txBody>
      </p:sp>
      <p:pic>
        <p:nvPicPr>
          <p:cNvPr id="7171" name="Picture 3" descr="C:\Documents and Settings\16fmaloney\Local Settings\Temp\Temporary Internet Files\Content.IE5\M6P0C8WT\MC900339716[1].wmf"/>
          <p:cNvPicPr>
            <a:picLocks noChangeAspect="1" noChangeArrowheads="1"/>
          </p:cNvPicPr>
          <p:nvPr/>
        </p:nvPicPr>
        <p:blipFill>
          <a:blip r:embed="rId2" cstate="print"/>
          <a:srcRect/>
          <a:stretch>
            <a:fillRect/>
          </a:stretch>
        </p:blipFill>
        <p:spPr bwMode="auto">
          <a:xfrm>
            <a:off x="6477000" y="1981200"/>
            <a:ext cx="1356188" cy="1371600"/>
          </a:xfrm>
          <a:prstGeom prst="rect">
            <a:avLst/>
          </a:prstGeom>
          <a:noFill/>
        </p:spPr>
      </p:pic>
      <p:sp>
        <p:nvSpPr>
          <p:cNvPr id="5" name="TextBox 4"/>
          <p:cNvSpPr txBox="1"/>
          <p:nvPr/>
        </p:nvSpPr>
        <p:spPr>
          <a:xfrm>
            <a:off x="5257800" y="6248400"/>
            <a:ext cx="3657600" cy="276999"/>
          </a:xfrm>
          <a:prstGeom prst="rect">
            <a:avLst/>
          </a:prstGeom>
          <a:noFill/>
        </p:spPr>
        <p:txBody>
          <a:bodyPr wrap="square" rtlCol="0">
            <a:spAutoFit/>
          </a:bodyPr>
          <a:lstStyle/>
          <a:p>
            <a:r>
              <a:rPr lang="en-US" sz="1200" dirty="0" smtClean="0"/>
              <a:t>Adapted from slide by Frank Maloney grade 7 </a:t>
            </a:r>
            <a:r>
              <a:rPr lang="en-US" sz="1200" dirty="0" smtClean="0">
                <a:sym typeface="Wingdings" pitchFamily="2" charset="2"/>
              </a:rPr>
              <a:t></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Searching With *</a:t>
            </a:r>
            <a:endParaRPr lang="en-US" dirty="0"/>
          </a:p>
        </p:txBody>
      </p:sp>
      <p:sp>
        <p:nvSpPr>
          <p:cNvPr id="3" name="Content Placeholder 2"/>
          <p:cNvSpPr>
            <a:spLocks noGrp="1"/>
          </p:cNvSpPr>
          <p:nvPr>
            <p:ph idx="1"/>
          </p:nvPr>
        </p:nvSpPr>
        <p:spPr>
          <a:xfrm>
            <a:off x="457200" y="1371600"/>
            <a:ext cx="8229600" cy="4389437"/>
          </a:xfrm>
        </p:spPr>
        <p:txBody>
          <a:bodyPr>
            <a:normAutofit/>
          </a:bodyPr>
          <a:lstStyle/>
          <a:p>
            <a:r>
              <a:rPr lang="en-US" dirty="0" smtClean="0"/>
              <a:t>Searching with * helps you find information that you don’t know.</a:t>
            </a:r>
          </a:p>
          <a:p>
            <a:endParaRPr lang="en-US" sz="1800" dirty="0" smtClean="0"/>
          </a:p>
          <a:p>
            <a:r>
              <a:rPr lang="en-US" dirty="0" smtClean="0"/>
              <a:t>To search with *:</a:t>
            </a:r>
          </a:p>
          <a:p>
            <a:pPr lvl="1"/>
            <a:r>
              <a:rPr lang="en-US" dirty="0" smtClean="0"/>
              <a:t>You type in your search and then fill in the part you don’t know with a *.</a:t>
            </a:r>
          </a:p>
          <a:p>
            <a:pPr lvl="1"/>
            <a:endParaRPr lang="en-US" sz="1800" dirty="0" smtClean="0"/>
          </a:p>
          <a:p>
            <a:pPr lvl="1"/>
            <a:r>
              <a:rPr lang="en-US" u="sng" dirty="0" smtClean="0"/>
              <a:t>Example</a:t>
            </a:r>
            <a:r>
              <a:rPr lang="en-US" dirty="0" smtClean="0"/>
              <a:t>: Let’s say you don’t know what Columbus discovered. You would type in Columbus discovered * and it would tell you.</a:t>
            </a:r>
          </a:p>
        </p:txBody>
      </p:sp>
      <p:pic>
        <p:nvPicPr>
          <p:cNvPr id="8194" name="Picture 2" descr="C:\Documents and Settings\16fmaloney\Local Settings\Temp\Temporary Internet Files\Content.IE5\3P4GX82U\MC900434389[1].wmf"/>
          <p:cNvPicPr>
            <a:picLocks noChangeAspect="1" noChangeArrowheads="1"/>
          </p:cNvPicPr>
          <p:nvPr/>
        </p:nvPicPr>
        <p:blipFill>
          <a:blip r:embed="rId2" cstate="print"/>
          <a:srcRect/>
          <a:stretch>
            <a:fillRect/>
          </a:stretch>
        </p:blipFill>
        <p:spPr bwMode="auto">
          <a:xfrm>
            <a:off x="8001000" y="0"/>
            <a:ext cx="914400" cy="1441383"/>
          </a:xfrm>
          <a:prstGeom prst="rect">
            <a:avLst/>
          </a:prstGeom>
          <a:noFill/>
        </p:spPr>
      </p:pic>
      <p:sp>
        <p:nvSpPr>
          <p:cNvPr id="7" name="TextBox 6"/>
          <p:cNvSpPr txBox="1"/>
          <p:nvPr/>
        </p:nvSpPr>
        <p:spPr>
          <a:xfrm>
            <a:off x="5257800" y="6248400"/>
            <a:ext cx="3657600" cy="276999"/>
          </a:xfrm>
          <a:prstGeom prst="rect">
            <a:avLst/>
          </a:prstGeom>
          <a:noFill/>
        </p:spPr>
        <p:txBody>
          <a:bodyPr wrap="square" rtlCol="0">
            <a:spAutoFit/>
          </a:bodyPr>
          <a:lstStyle/>
          <a:p>
            <a:r>
              <a:rPr lang="en-US" sz="1200" dirty="0" smtClean="0"/>
              <a:t>Adapted from slide by Frank Maloney grade 7 </a:t>
            </a:r>
            <a:r>
              <a:rPr lang="en-US" sz="1200" dirty="0" smtClean="0">
                <a:sym typeface="Wingdings" pitchFamily="2" charset="2"/>
              </a:rPr>
              <a:t></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from="(-#ppt_w/2)" to="(#ppt_x)" calcmode="lin" valueType="num">
                                      <p:cBhvr>
                                        <p:cTn id="28" dur="600" fill="hold">
                                          <p:stCondLst>
                                            <p:cond delay="0"/>
                                          </p:stCondLst>
                                        </p:cTn>
                                        <p:tgtEl>
                                          <p:spTgt spid="3">
                                            <p:txEl>
                                              <p:pRg st="5" end="5"/>
                                            </p:txEl>
                                          </p:spTgt>
                                        </p:tgtEl>
                                        <p:attrNameLst>
                                          <p:attrName>ppt_x</p:attrName>
                                        </p:attrNameLst>
                                      </p:cBhvr>
                                    </p:anim>
                                    <p:anim from="0" to="-1.0" calcmode="lin" valueType="num">
                                      <p:cBhvr>
                                        <p:cTn id="29" dur="200" decel="50000" autoRev="1" fill="hold">
                                          <p:stCondLst>
                                            <p:cond delay="600"/>
                                          </p:stCondLst>
                                        </p:cTn>
                                        <p:tgtEl>
                                          <p:spTgt spid="3">
                                            <p:txEl>
                                              <p:pRg st="5" end="5"/>
                                            </p:txEl>
                                          </p:spTgt>
                                        </p:tgtEl>
                                        <p:attrNameLst>
                                          <p:attrName>xshear</p:attrName>
                                        </p:attrNameLst>
                                      </p:cBhvr>
                                    </p:anim>
                                    <p:animScale>
                                      <p:cBhvr>
                                        <p:cTn id="30" dur="200" decel="100000" autoRev="1" fill="hold">
                                          <p:stCondLst>
                                            <p:cond delay="600"/>
                                          </p:stCondLst>
                                        </p:cTn>
                                        <p:tgtEl>
                                          <p:spTgt spid="3">
                                            <p:txEl>
                                              <p:pRg st="5" end="5"/>
                                            </p:txEl>
                                          </p:spTgt>
                                        </p:tgtEl>
                                      </p:cBhvr>
                                      <p:from x="100000" y="100000"/>
                                      <p:to x="80000" y="100000"/>
                                    </p:animScale>
                                    <p:anim by="(#ppt_h/3+#ppt_w*0.1)" calcmode="lin" valueType="num">
                                      <p:cBhvr additive="sum">
                                        <p:cTn id="31"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fontScale="90000"/>
          </a:bodyPr>
          <a:lstStyle/>
          <a:p>
            <a:pPr>
              <a:defRPr/>
            </a:pPr>
            <a:r>
              <a:rPr lang="en-US" sz="4400" b="1" dirty="0" smtClean="0">
                <a:solidFill>
                  <a:srgbClr val="FF0000"/>
                </a:solidFill>
                <a:latin typeface="Arial" pitchFamily="34" charset="0"/>
                <a:ea typeface="Calibri" pitchFamily="34" charset="0"/>
                <a:cs typeface="Arial" pitchFamily="34" charset="0"/>
              </a:rPr>
              <a:t>Question #1:</a:t>
            </a:r>
            <a:r>
              <a:rPr lang="en-US" sz="4400" dirty="0" smtClean="0">
                <a:solidFill>
                  <a:schemeClr val="tx1"/>
                </a:solidFill>
                <a:latin typeface="Arial" pitchFamily="34" charset="0"/>
                <a:cs typeface="Arial" pitchFamily="34" charset="0"/>
              </a:rPr>
              <a:t/>
            </a:r>
            <a:br>
              <a:rPr lang="en-US" sz="4400" dirty="0" smtClean="0">
                <a:solidFill>
                  <a:schemeClr val="tx1"/>
                </a:solidFill>
                <a:latin typeface="Arial" pitchFamily="34" charset="0"/>
                <a:cs typeface="Arial" pitchFamily="34" charset="0"/>
              </a:rPr>
            </a:br>
            <a:endParaRPr lang="en-US" sz="4400" dirty="0"/>
          </a:p>
        </p:txBody>
      </p:sp>
      <p:sp>
        <p:nvSpPr>
          <p:cNvPr id="111617" name="Rectangle 1"/>
          <p:cNvSpPr>
            <a:spLocks noChangeArrowheads="1"/>
          </p:cNvSpPr>
          <p:nvPr/>
        </p:nvSpPr>
        <p:spPr bwMode="auto">
          <a:xfrm>
            <a:off x="228600" y="1371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4000" i="1">
                <a:solidFill>
                  <a:srgbClr val="000000"/>
                </a:solidFill>
              </a:rPr>
              <a:t>Can you explain how the author has used the raven as a symbol in Edgar Allan Poe</a:t>
            </a:r>
            <a:r>
              <a:rPr lang="en-US" sz="4000" i="1">
                <a:solidFill>
                  <a:srgbClr val="000000"/>
                </a:solidFill>
                <a:latin typeface="Calibri" pitchFamily="34" charset="0"/>
              </a:rPr>
              <a:t>’</a:t>
            </a:r>
            <a:r>
              <a:rPr lang="en-US" sz="4000" i="1">
                <a:solidFill>
                  <a:srgbClr val="000000"/>
                </a:solidFill>
              </a:rPr>
              <a:t>s poem</a:t>
            </a:r>
            <a:r>
              <a:rPr lang="en-US" sz="4000" i="1">
                <a:solidFill>
                  <a:srgbClr val="000000"/>
                </a:solidFill>
                <a:latin typeface="Calibri" pitchFamily="34" charset="0"/>
              </a:rPr>
              <a:t>“</a:t>
            </a:r>
            <a:r>
              <a:rPr lang="en-US" sz="4000" i="1">
                <a:solidFill>
                  <a:srgbClr val="000000"/>
                </a:solidFill>
              </a:rPr>
              <a:t>The Raven</a:t>
            </a:r>
            <a:r>
              <a:rPr lang="en-US" sz="4000" i="1">
                <a:solidFill>
                  <a:srgbClr val="000000"/>
                </a:solidFill>
                <a:latin typeface="Calibri" pitchFamily="34" charset="0"/>
              </a:rPr>
              <a:t>”</a:t>
            </a:r>
            <a:r>
              <a:rPr lang="en-US" sz="4000" i="1">
                <a:solidFill>
                  <a:srgbClr val="000000"/>
                </a:solidFill>
              </a:rPr>
              <a:t>?</a:t>
            </a:r>
            <a:endParaRPr lang="en-US" sz="4000" i="1"/>
          </a:p>
        </p:txBody>
      </p:sp>
      <p:sp>
        <p:nvSpPr>
          <p:cNvPr id="4" name="Rectangle 1"/>
          <p:cNvSpPr>
            <a:spLocks noChangeArrowheads="1"/>
          </p:cNvSpPr>
          <p:nvPr/>
        </p:nvSpPr>
        <p:spPr bwMode="auto">
          <a:xfrm>
            <a:off x="381000" y="3657600"/>
            <a:ext cx="838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200">
                <a:solidFill>
                  <a:srgbClr val="000000"/>
                </a:solidFill>
                <a:latin typeface="Calibri" pitchFamily="34" charset="0"/>
              </a:rPr>
              <a:t>“</a:t>
            </a:r>
            <a:r>
              <a:rPr lang="en-US" sz="3200">
                <a:solidFill>
                  <a:srgbClr val="000000"/>
                </a:solidFill>
              </a:rPr>
              <a:t>Edgar Allan Poe</a:t>
            </a:r>
            <a:r>
              <a:rPr lang="en-US" sz="3200">
                <a:solidFill>
                  <a:srgbClr val="000000"/>
                </a:solidFill>
                <a:latin typeface="Calibri" pitchFamily="34" charset="0"/>
              </a:rPr>
              <a:t>”</a:t>
            </a:r>
            <a:r>
              <a:rPr lang="en-US" sz="3200">
                <a:solidFill>
                  <a:srgbClr val="000000"/>
                </a:solidFill>
              </a:rPr>
              <a:t> raven symbol site:gov</a:t>
            </a:r>
          </a:p>
          <a:p>
            <a:pPr eaLnBrk="0" hangingPunct="0"/>
            <a:r>
              <a:rPr lang="en-US" sz="3600">
                <a:solidFill>
                  <a:srgbClr val="6600FF"/>
                </a:solidFill>
              </a:rPr>
              <a:t>About 235 results</a:t>
            </a:r>
          </a:p>
          <a:p>
            <a:pPr eaLnBrk="0" hangingPunct="0"/>
            <a:endParaRPr lang="en-US" sz="4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1617">
                                            <p:txEl>
                                              <p:pRg st="0" end="0"/>
                                            </p:txEl>
                                          </p:spTgt>
                                        </p:tgtEl>
                                        <p:attrNameLst>
                                          <p:attrName>style.visibility</p:attrName>
                                        </p:attrNameLst>
                                      </p:cBhvr>
                                      <p:to>
                                        <p:strVal val="visible"/>
                                      </p:to>
                                    </p:set>
                                    <p:animEffect transition="in" filter="wipe(down)">
                                      <p:cBhvr>
                                        <p:cTn id="7" dur="500"/>
                                        <p:tgtEl>
                                          <p:spTgt spid="1116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686800" cy="838200"/>
          </a:xfrm>
        </p:spPr>
        <p:txBody>
          <a:bodyPr/>
          <a:lstStyle/>
          <a:p>
            <a:pPr eaLnBrk="1" hangingPunct="1"/>
            <a:r>
              <a:rPr lang="en-US" sz="4000" b="1" smtClean="0"/>
              <a:t>Search Engine</a:t>
            </a:r>
          </a:p>
        </p:txBody>
      </p:sp>
      <p:sp>
        <p:nvSpPr>
          <p:cNvPr id="15363" name="Rectangle 3"/>
          <p:cNvSpPr>
            <a:spLocks noGrp="1" noChangeArrowheads="1"/>
          </p:cNvSpPr>
          <p:nvPr>
            <p:ph type="body" idx="1"/>
          </p:nvPr>
        </p:nvSpPr>
        <p:spPr>
          <a:xfrm>
            <a:off x="381000" y="1371600"/>
            <a:ext cx="8229600" cy="4389437"/>
          </a:xfrm>
        </p:spPr>
        <p:txBody>
          <a:bodyPr/>
          <a:lstStyle/>
          <a:p>
            <a:pPr eaLnBrk="1" hangingPunct="1">
              <a:buFont typeface="Wingdings 2" pitchFamily="18" charset="2"/>
              <a:buNone/>
            </a:pPr>
            <a:r>
              <a:rPr lang="en-US" sz="2800" b="1" u="sng" dirty="0" smtClean="0">
                <a:solidFill>
                  <a:srgbClr val="6600FF"/>
                </a:solidFill>
              </a:rPr>
              <a:t>Definition</a:t>
            </a:r>
            <a:r>
              <a:rPr lang="en-US" sz="2800" b="1" dirty="0" smtClean="0">
                <a:solidFill>
                  <a:srgbClr val="6600FF"/>
                </a:solidFill>
              </a:rPr>
              <a:t>: </a:t>
            </a:r>
            <a:r>
              <a:rPr lang="en-US" sz="2800" i="1" dirty="0" smtClean="0">
                <a:solidFill>
                  <a:srgbClr val="6600FF"/>
                </a:solidFill>
              </a:rPr>
              <a:t>a program that retrieves documents or files or data from a databases on the WWW</a:t>
            </a:r>
            <a:endParaRPr lang="en-US" sz="2800" b="1" i="1" dirty="0" smtClean="0">
              <a:solidFill>
                <a:srgbClr val="6600FF"/>
              </a:solidFill>
            </a:endParaRPr>
          </a:p>
        </p:txBody>
      </p:sp>
      <p:sp>
        <p:nvSpPr>
          <p:cNvPr id="4" name="Rectangle 3"/>
          <p:cNvSpPr/>
          <p:nvPr/>
        </p:nvSpPr>
        <p:spPr>
          <a:xfrm>
            <a:off x="457200" y="2590800"/>
            <a:ext cx="8001000" cy="3108543"/>
          </a:xfrm>
          <a:prstGeom prst="rect">
            <a:avLst/>
          </a:prstGeom>
        </p:spPr>
        <p:txBody>
          <a:bodyPr wrap="square">
            <a:spAutoFit/>
          </a:bodyPr>
          <a:lstStyle/>
          <a:p>
            <a:pPr marL="0" lvl="1"/>
            <a:r>
              <a:rPr lang="en-US" sz="2800" b="1" dirty="0" smtClean="0">
                <a:latin typeface="+mn-lt"/>
                <a:cs typeface="+mn-cs"/>
              </a:rPr>
              <a:t>Spiders or robots- </a:t>
            </a:r>
            <a:r>
              <a:rPr lang="en-US" sz="2800" dirty="0" smtClean="0"/>
              <a:t>Automated software that scans the web pages and links on the WWW, and collects information for the search engine.</a:t>
            </a:r>
          </a:p>
          <a:p>
            <a:pPr marL="0" lvl="1"/>
            <a:endParaRPr lang="en-US" sz="2800" dirty="0" smtClean="0"/>
          </a:p>
          <a:p>
            <a:pPr marL="0" lvl="1"/>
            <a:r>
              <a:rPr lang="en-US" sz="2800" b="1" dirty="0" smtClean="0"/>
              <a:t>Index – </a:t>
            </a:r>
            <a:r>
              <a:rPr lang="en-US" sz="2800" dirty="0" smtClean="0"/>
              <a:t>information that is collected and stored into databases to help retrieve results more efficiently.</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152400"/>
            <a:ext cx="8686800" cy="838200"/>
          </a:xfrm>
        </p:spPr>
        <p:txBody>
          <a:bodyPr/>
          <a:lstStyle/>
          <a:p>
            <a:r>
              <a:rPr lang="en-US" b="1" smtClean="0">
                <a:solidFill>
                  <a:srgbClr val="FF0000"/>
                </a:solidFill>
              </a:rPr>
              <a:t>Question #2</a:t>
            </a:r>
            <a:endParaRPr lang="en-US" smtClean="0">
              <a:solidFill>
                <a:srgbClr val="FF0000"/>
              </a:solidFill>
            </a:endParaRPr>
          </a:p>
        </p:txBody>
      </p:sp>
      <p:sp>
        <p:nvSpPr>
          <p:cNvPr id="3" name="Text Placeholder 2"/>
          <p:cNvSpPr>
            <a:spLocks noGrp="1"/>
          </p:cNvSpPr>
          <p:nvPr>
            <p:ph type="body" sz="quarter" idx="10"/>
          </p:nvPr>
        </p:nvSpPr>
        <p:spPr>
          <a:xfrm>
            <a:off x="381000" y="1219200"/>
            <a:ext cx="8382000" cy="1600200"/>
          </a:xfrm>
        </p:spPr>
        <p:txBody>
          <a:bodyPr/>
          <a:lstStyle/>
          <a:p>
            <a:pPr>
              <a:buFont typeface="Wingdings 2" pitchFamily="18" charset="2"/>
              <a:buNone/>
            </a:pPr>
            <a:r>
              <a:rPr lang="en-US" sz="2800" b="1" i="1" smtClean="0"/>
              <a:t>How was Edgar Allan Poe related to Virginia Clem, and what is the lowest number of results you are able to get when doing a search about their relationship?</a:t>
            </a:r>
          </a:p>
          <a:p>
            <a:endParaRPr lang="en-US" smtClean="0"/>
          </a:p>
        </p:txBody>
      </p:sp>
      <p:sp>
        <p:nvSpPr>
          <p:cNvPr id="4" name="Text Placeholder 2"/>
          <p:cNvSpPr txBox="1">
            <a:spLocks/>
          </p:cNvSpPr>
          <p:nvPr/>
        </p:nvSpPr>
        <p:spPr bwMode="auto">
          <a:xfrm>
            <a:off x="457200" y="2971800"/>
            <a:ext cx="8382000" cy="2211388"/>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accent1"/>
              </a:buClr>
              <a:buSzPct val="70000"/>
              <a:buFont typeface="Wingdings 2" pitchFamily="18" charset="2"/>
              <a:buNone/>
              <a:defRPr/>
            </a:pPr>
            <a:r>
              <a:rPr lang="en-US" sz="3200" b="1" dirty="0">
                <a:solidFill>
                  <a:schemeClr val="tx2"/>
                </a:solidFill>
                <a:latin typeface="+mn-lt"/>
                <a:cs typeface="+mn-cs"/>
              </a:rPr>
              <a:t>“Edgar Allan Poe” “Virginia Clem” </a:t>
            </a:r>
            <a:r>
              <a:rPr lang="en-US" sz="3200" b="1" dirty="0" err="1">
                <a:solidFill>
                  <a:schemeClr val="tx2"/>
                </a:solidFill>
                <a:latin typeface="+mn-lt"/>
                <a:cs typeface="+mn-cs"/>
              </a:rPr>
              <a:t>site:gov</a:t>
            </a:r>
            <a:endParaRPr lang="en-US" sz="3200" b="1" dirty="0">
              <a:solidFill>
                <a:schemeClr val="tx2"/>
              </a:solidFill>
              <a:latin typeface="+mn-lt"/>
              <a:cs typeface="+mn-cs"/>
            </a:endParaRPr>
          </a:p>
          <a:p>
            <a:pPr marL="342900" indent="-342900" eaLnBrk="0" hangingPunct="0">
              <a:lnSpc>
                <a:spcPct val="90000"/>
              </a:lnSpc>
              <a:spcBef>
                <a:spcPct val="20000"/>
              </a:spcBef>
              <a:buClr>
                <a:schemeClr val="accent1"/>
              </a:buClr>
              <a:buSzPct val="70000"/>
              <a:buFont typeface="Wingdings 2" pitchFamily="18" charset="2"/>
              <a:buNone/>
              <a:defRPr/>
            </a:pPr>
            <a:r>
              <a:rPr lang="en-US" sz="3200" dirty="0">
                <a:solidFill>
                  <a:srgbClr val="6600FF"/>
                </a:solidFill>
                <a:latin typeface="+mn-lt"/>
                <a:cs typeface="+mn-cs"/>
              </a:rPr>
              <a:t>2 results </a:t>
            </a:r>
          </a:p>
          <a:p>
            <a:pPr marL="342900" indent="-342900" eaLnBrk="0" hangingPunct="0">
              <a:lnSpc>
                <a:spcPct val="90000"/>
              </a:lnSpc>
              <a:spcBef>
                <a:spcPct val="20000"/>
              </a:spcBef>
              <a:buClr>
                <a:schemeClr val="accent1"/>
              </a:buClr>
              <a:buSzPct val="70000"/>
              <a:buFont typeface="Wingdings 2" pitchFamily="18" charset="2"/>
              <a:buNone/>
              <a:defRPr/>
            </a:pPr>
            <a:r>
              <a:rPr lang="en-US" sz="3200" b="1" dirty="0">
                <a:solidFill>
                  <a:schemeClr val="tx2"/>
                </a:solidFill>
                <a:latin typeface="+mn-lt"/>
                <a:cs typeface="+mn-cs"/>
              </a:rPr>
              <a:t>“Edgar Allan Poe” “Virginia Clem” </a:t>
            </a:r>
            <a:r>
              <a:rPr lang="en-US" sz="3200" b="1" dirty="0" err="1">
                <a:solidFill>
                  <a:schemeClr val="tx2"/>
                </a:solidFill>
                <a:latin typeface="+mn-lt"/>
                <a:cs typeface="+mn-cs"/>
              </a:rPr>
              <a:t>site:org</a:t>
            </a:r>
            <a:endParaRPr lang="en-US" sz="3200" b="1" dirty="0">
              <a:solidFill>
                <a:schemeClr val="tx2"/>
              </a:solidFill>
              <a:latin typeface="+mn-lt"/>
              <a:cs typeface="+mn-cs"/>
            </a:endParaRPr>
          </a:p>
          <a:p>
            <a:pPr marL="342900" indent="-342900" eaLnBrk="0" hangingPunct="0">
              <a:lnSpc>
                <a:spcPct val="90000"/>
              </a:lnSpc>
              <a:spcBef>
                <a:spcPct val="20000"/>
              </a:spcBef>
              <a:buClr>
                <a:schemeClr val="accent1"/>
              </a:buClr>
              <a:buSzPct val="70000"/>
              <a:buFont typeface="Wingdings 2" pitchFamily="18" charset="2"/>
              <a:buNone/>
              <a:defRPr/>
            </a:pPr>
            <a:r>
              <a:rPr lang="en-US" sz="3200" dirty="0">
                <a:solidFill>
                  <a:srgbClr val="6600FF"/>
                </a:solidFill>
                <a:latin typeface="+mn-lt"/>
                <a:cs typeface="+mn-cs"/>
              </a:rPr>
              <a:t>About 39 results </a:t>
            </a:r>
            <a:endParaRPr lang="en-US" sz="3200" b="1" dirty="0">
              <a:solidFill>
                <a:srgbClr val="6600FF"/>
              </a:solidFill>
              <a:latin typeface="+mn-lt"/>
              <a:cs typeface="+mn-cs"/>
            </a:endParaRPr>
          </a:p>
          <a:p>
            <a:pPr marL="342900" indent="-342900" eaLnBrk="0" hangingPunct="0">
              <a:lnSpc>
                <a:spcPct val="90000"/>
              </a:lnSpc>
              <a:spcBef>
                <a:spcPct val="20000"/>
              </a:spcBef>
              <a:buClr>
                <a:schemeClr val="accent1"/>
              </a:buClr>
              <a:buSzPct val="70000"/>
              <a:buFont typeface="Wingdings 2" pitchFamily="18" charset="2"/>
              <a:buChar char=""/>
              <a:defRPr/>
            </a:pPr>
            <a:endParaRPr lang="en-US" sz="3200" dirty="0">
              <a:solidFill>
                <a:schemeClr val="tx2"/>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41248"/>
          </a:xfrm>
          <a:extLst/>
        </p:spPr>
        <p:txBody>
          <a:bodyPr>
            <a:normAutofit fontScale="90000"/>
          </a:bodyPr>
          <a:lstStyle/>
          <a:p>
            <a:pPr>
              <a:defRPr/>
            </a:pP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5400" b="1" dirty="0" smtClean="0">
                <a:solidFill>
                  <a:srgbClr val="00339B"/>
                </a:solidFill>
                <a:ea typeface="Calibri" pitchFamily="34" charset="0"/>
                <a:cs typeface="Arial" pitchFamily="34" charset="0"/>
              </a:rPr>
              <a:t>Playing the Google Game</a:t>
            </a:r>
            <a:endParaRPr lang="en-US" dirty="0"/>
          </a:p>
        </p:txBody>
      </p:sp>
      <p:sp>
        <p:nvSpPr>
          <p:cNvPr id="61443" name="Rectangle 1"/>
          <p:cNvSpPr>
            <a:spLocks noChangeArrowheads="1"/>
          </p:cNvSpPr>
          <p:nvPr/>
        </p:nvSpPr>
        <p:spPr bwMode="auto">
          <a:xfrm>
            <a:off x="533400" y="1600200"/>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buFont typeface="Arial" charset="0"/>
              <a:buChar char="•"/>
            </a:pPr>
            <a:r>
              <a:rPr lang="en-US" sz="3200">
                <a:solidFill>
                  <a:srgbClr val="000000"/>
                </a:solidFill>
              </a:rPr>
              <a:t>At your table with your partners, use the searching techniques you have learned to answer the following questions.</a:t>
            </a:r>
            <a:endParaRPr lang="en-US" sz="3200"/>
          </a:p>
          <a:p>
            <a:pPr eaLnBrk="0" hangingPunct="0">
              <a:buFont typeface="Arial" charset="0"/>
              <a:buChar char="•"/>
            </a:pPr>
            <a:r>
              <a:rPr lang="en-US" sz="3200">
                <a:solidFill>
                  <a:srgbClr val="000000"/>
                </a:solidFill>
              </a:rPr>
              <a:t>Record the search terms you use and the number of results for each search. </a:t>
            </a:r>
          </a:p>
          <a:p>
            <a:pPr eaLnBrk="0" hangingPunct="0">
              <a:buFont typeface="Arial" charset="0"/>
              <a:buChar char="•"/>
            </a:pPr>
            <a:r>
              <a:rPr lang="en-US" sz="3200">
                <a:solidFill>
                  <a:srgbClr val="000000"/>
                </a:solidFill>
              </a:rPr>
              <a:t>The team with the fewest number wins the game.</a:t>
            </a:r>
            <a:endParaRPr lang="en-US" sz="320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52400"/>
            <a:ext cx="8229600" cy="1143000"/>
          </a:xfrm>
        </p:spPr>
        <p:txBody>
          <a:bodyPr/>
          <a:lstStyle/>
          <a:p>
            <a:r>
              <a:rPr lang="en-US" smtClean="0"/>
              <a:t>Search strategy examples</a:t>
            </a:r>
          </a:p>
        </p:txBody>
      </p:sp>
      <p:sp>
        <p:nvSpPr>
          <p:cNvPr id="59395" name="Content Placeholder 2"/>
          <p:cNvSpPr>
            <a:spLocks noGrp="1"/>
          </p:cNvSpPr>
          <p:nvPr>
            <p:ph idx="1"/>
          </p:nvPr>
        </p:nvSpPr>
        <p:spPr>
          <a:xfrm>
            <a:off x="304800" y="1447800"/>
            <a:ext cx="8686800" cy="4632325"/>
          </a:xfrm>
        </p:spPr>
        <p:txBody>
          <a:bodyPr/>
          <a:lstStyle/>
          <a:p>
            <a:pPr>
              <a:buFont typeface="Wingdings 2" pitchFamily="18" charset="2"/>
              <a:buNone/>
            </a:pPr>
            <a:r>
              <a:rPr lang="en-US" sz="2800" i="1" smtClean="0"/>
              <a:t>Depression</a:t>
            </a:r>
            <a:endParaRPr lang="en-US" sz="2800" smtClean="0"/>
          </a:p>
          <a:p>
            <a:r>
              <a:rPr lang="en-US" sz="2800" b="1" smtClean="0"/>
              <a:t>Search Terms # of results</a:t>
            </a:r>
            <a:endParaRPr lang="en-US" sz="2800" smtClean="0"/>
          </a:p>
          <a:p>
            <a:pPr>
              <a:buFont typeface="Wingdings 2" pitchFamily="18" charset="2"/>
              <a:buNone/>
            </a:pPr>
            <a:r>
              <a:rPr lang="en-US" sz="2800" smtClean="0"/>
              <a:t> depression</a:t>
            </a:r>
          </a:p>
          <a:p>
            <a:pPr>
              <a:buFont typeface="Wingdings 2" pitchFamily="18" charset="2"/>
              <a:buNone/>
            </a:pPr>
            <a:r>
              <a:rPr lang="en-US" sz="2800" smtClean="0"/>
              <a:t> depression –great</a:t>
            </a:r>
          </a:p>
          <a:p>
            <a:pPr>
              <a:buFont typeface="Wingdings 2" pitchFamily="18" charset="2"/>
              <a:buNone/>
            </a:pPr>
            <a:r>
              <a:rPr lang="en-US" sz="2800" smtClean="0"/>
              <a:t> depression –great seasonal</a:t>
            </a:r>
          </a:p>
          <a:p>
            <a:pPr>
              <a:buFont typeface="Wingdings 2" pitchFamily="18" charset="2"/>
              <a:buNone/>
            </a:pPr>
            <a:r>
              <a:rPr lang="en-US" sz="2800" smtClean="0"/>
              <a:t> depression –great seasonal FAQ</a:t>
            </a:r>
          </a:p>
          <a:p>
            <a:pPr>
              <a:buFont typeface="Wingdings 2" pitchFamily="18" charset="2"/>
              <a:buNone/>
            </a:pPr>
            <a:r>
              <a:rPr lang="en-US" sz="2800" smtClean="0"/>
              <a:t> depression –great seasonal FAQ site:gov</a:t>
            </a:r>
          </a:p>
          <a:p>
            <a:pPr>
              <a:buFont typeface="Wingdings 2" pitchFamily="18" charset="2"/>
              <a:buNone/>
            </a:pPr>
            <a:r>
              <a:rPr lang="en-US" sz="2800" smtClean="0"/>
              <a:t> depression -great seasonal FAQ site:gov symptoms</a:t>
            </a:r>
          </a:p>
          <a:p>
            <a:endParaRPr lang="en-US"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fontScale="90000"/>
          </a:bodyPr>
          <a:lstStyle/>
          <a:p>
            <a:pPr>
              <a:defRPr/>
            </a:pPr>
            <a:r>
              <a:rPr lang="en-US" sz="4000" b="1" i="1" dirty="0" smtClean="0">
                <a:solidFill>
                  <a:srgbClr val="00339B"/>
                </a:solidFill>
                <a:ea typeface="Calibri" pitchFamily="34" charset="0"/>
                <a:cs typeface="Arial" pitchFamily="34" charset="0"/>
              </a:rPr>
              <a:t>The Great Depression (historical event)</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endParaRPr lang="en-US" dirty="0"/>
          </a:p>
        </p:txBody>
      </p:sp>
      <p:sp>
        <p:nvSpPr>
          <p:cNvPr id="60419" name="Rectangle 1"/>
          <p:cNvSpPr>
            <a:spLocks noChangeArrowheads="1"/>
          </p:cNvSpPr>
          <p:nvPr/>
        </p:nvSpPr>
        <p:spPr bwMode="auto">
          <a:xfrm>
            <a:off x="457200" y="1617663"/>
            <a:ext cx="8153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800" b="1">
                <a:solidFill>
                  <a:srgbClr val="000000"/>
                </a:solidFill>
              </a:rPr>
              <a:t>Search Terms # of results</a:t>
            </a:r>
            <a:endParaRPr lang="en-US" sz="2800"/>
          </a:p>
          <a:p>
            <a:pPr eaLnBrk="0" hangingPunct="0"/>
            <a:r>
              <a:rPr lang="en-US" sz="3200">
                <a:solidFill>
                  <a:srgbClr val="000000"/>
                </a:solidFill>
              </a:rPr>
              <a:t> the great depression</a:t>
            </a:r>
            <a:endParaRPr lang="en-US" sz="3200"/>
          </a:p>
          <a:p>
            <a:pPr eaLnBrk="0" hangingPunct="0"/>
            <a:r>
              <a:rPr lang="en-US" sz="3200">
                <a:solidFill>
                  <a:srgbClr val="000000"/>
                </a:solidFill>
                <a:latin typeface="Calibri" pitchFamily="34" charset="0"/>
              </a:rPr>
              <a:t>“</a:t>
            </a:r>
            <a:r>
              <a:rPr lang="en-US" sz="3200">
                <a:solidFill>
                  <a:srgbClr val="000000"/>
                </a:solidFill>
              </a:rPr>
              <a:t>the great depression</a:t>
            </a:r>
            <a:r>
              <a:rPr lang="en-US" sz="3200">
                <a:solidFill>
                  <a:srgbClr val="000000"/>
                </a:solidFill>
                <a:latin typeface="Calibri" pitchFamily="34" charset="0"/>
              </a:rPr>
              <a:t>”</a:t>
            </a:r>
            <a:endParaRPr lang="en-US" sz="3200"/>
          </a:p>
          <a:p>
            <a:pPr eaLnBrk="0" hangingPunct="0"/>
            <a:r>
              <a:rPr lang="en-US" sz="3200">
                <a:solidFill>
                  <a:srgbClr val="000000"/>
                </a:solidFill>
                <a:latin typeface="Calibri" pitchFamily="34" charset="0"/>
              </a:rPr>
              <a:t>“</a:t>
            </a:r>
            <a:r>
              <a:rPr lang="en-US" sz="3200">
                <a:solidFill>
                  <a:srgbClr val="000000"/>
                </a:solidFill>
              </a:rPr>
              <a:t>the great depression</a:t>
            </a:r>
            <a:r>
              <a:rPr lang="en-US" sz="3200">
                <a:solidFill>
                  <a:srgbClr val="000000"/>
                </a:solidFill>
                <a:latin typeface="Calibri" pitchFamily="34" charset="0"/>
              </a:rPr>
              <a:t>”</a:t>
            </a:r>
            <a:r>
              <a:rPr lang="en-US" sz="3200">
                <a:solidFill>
                  <a:srgbClr val="000000"/>
                </a:solidFill>
              </a:rPr>
              <a:t> site:edu </a:t>
            </a:r>
            <a:r>
              <a:rPr lang="en-US" sz="3200">
                <a:solidFill>
                  <a:srgbClr val="000000"/>
                </a:solidFill>
                <a:latin typeface="Calibri" pitchFamily="34" charset="0"/>
              </a:rPr>
              <a:t>“</a:t>
            </a:r>
            <a:r>
              <a:rPr lang="en-US" sz="3200">
                <a:solidFill>
                  <a:srgbClr val="000000"/>
                </a:solidFill>
              </a:rPr>
              <a:t>black blizzards</a:t>
            </a:r>
            <a:r>
              <a:rPr lang="en-US" sz="3200">
                <a:solidFill>
                  <a:srgbClr val="000000"/>
                </a:solidFill>
                <a:latin typeface="Calibri" pitchFamily="34" charset="0"/>
              </a:rPr>
              <a:t>”</a:t>
            </a:r>
            <a:r>
              <a:rPr lang="en-US" sz="3200">
                <a:solidFill>
                  <a:srgbClr val="000000"/>
                </a:solidFill>
              </a:rPr>
              <a:t> </a:t>
            </a:r>
            <a:endParaRPr lang="en-US" sz="3200"/>
          </a:p>
          <a:p>
            <a:pPr eaLnBrk="0" hangingPunct="0"/>
            <a:r>
              <a:rPr lang="en-US" sz="3200">
                <a:solidFill>
                  <a:srgbClr val="000000"/>
                </a:solidFill>
                <a:latin typeface="Calibri" pitchFamily="34" charset="0"/>
              </a:rPr>
              <a:t>“</a:t>
            </a:r>
            <a:r>
              <a:rPr lang="en-US" sz="3200">
                <a:solidFill>
                  <a:srgbClr val="000000"/>
                </a:solidFill>
              </a:rPr>
              <a:t>the great depression</a:t>
            </a:r>
            <a:r>
              <a:rPr lang="en-US" sz="3200">
                <a:solidFill>
                  <a:srgbClr val="000000"/>
                </a:solidFill>
                <a:latin typeface="Calibri" pitchFamily="34" charset="0"/>
              </a:rPr>
              <a:t>”</a:t>
            </a:r>
            <a:r>
              <a:rPr lang="en-US" sz="3200">
                <a:solidFill>
                  <a:srgbClr val="000000"/>
                </a:solidFill>
              </a:rPr>
              <a:t> site:gov</a:t>
            </a:r>
            <a:endParaRPr lang="en-US" sz="3200"/>
          </a:p>
          <a:p>
            <a:pPr eaLnBrk="0" hangingPunct="0"/>
            <a:r>
              <a:rPr lang="en-US" sz="3200">
                <a:solidFill>
                  <a:srgbClr val="000000"/>
                </a:solidFill>
                <a:latin typeface="Calibri" pitchFamily="34" charset="0"/>
              </a:rPr>
              <a:t>“</a:t>
            </a:r>
            <a:r>
              <a:rPr lang="en-US" sz="3200">
                <a:solidFill>
                  <a:srgbClr val="000000"/>
                </a:solidFill>
              </a:rPr>
              <a:t>the great depression</a:t>
            </a:r>
            <a:r>
              <a:rPr lang="en-US" sz="3200">
                <a:solidFill>
                  <a:srgbClr val="000000"/>
                </a:solidFill>
                <a:latin typeface="Calibri" pitchFamily="34" charset="0"/>
              </a:rPr>
              <a:t>”</a:t>
            </a:r>
            <a:r>
              <a:rPr lang="en-US" sz="3200">
                <a:solidFill>
                  <a:srgbClr val="000000"/>
                </a:solidFill>
              </a:rPr>
              <a:t> site:gov </a:t>
            </a:r>
            <a:r>
              <a:rPr lang="en-US" sz="3200">
                <a:solidFill>
                  <a:srgbClr val="000000"/>
                </a:solidFill>
                <a:latin typeface="Calibri" pitchFamily="34" charset="0"/>
              </a:rPr>
              <a:t>“</a:t>
            </a:r>
            <a:r>
              <a:rPr lang="en-US" sz="3200">
                <a:solidFill>
                  <a:srgbClr val="000000"/>
                </a:solidFill>
              </a:rPr>
              <a:t>black blizzards</a:t>
            </a:r>
            <a:r>
              <a:rPr lang="en-US" sz="3200">
                <a:solidFill>
                  <a:srgbClr val="000000"/>
                </a:solidFill>
                <a:latin typeface="Calibri" pitchFamily="34" charset="0"/>
              </a:rPr>
              <a:t>”</a:t>
            </a:r>
            <a:endParaRPr lang="en-US" sz="320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Search Strategies</a:t>
            </a:r>
          </a:p>
        </p:txBody>
      </p:sp>
      <p:sp>
        <p:nvSpPr>
          <p:cNvPr id="58371" name="Rectangle 3"/>
          <p:cNvSpPr>
            <a:spLocks noGrp="1" noChangeArrowheads="1"/>
          </p:cNvSpPr>
          <p:nvPr>
            <p:ph type="body" idx="1"/>
          </p:nvPr>
        </p:nvSpPr>
        <p:spPr/>
        <p:txBody>
          <a:bodyPr/>
          <a:lstStyle/>
          <a:p>
            <a:pPr>
              <a:buFont typeface="Wingdings 2" pitchFamily="18" charset="2"/>
              <a:buNone/>
            </a:pPr>
            <a:r>
              <a:rPr lang="en-US" sz="4400" b="1" smtClean="0">
                <a:solidFill>
                  <a:srgbClr val="6600FF"/>
                </a:solidFill>
              </a:rPr>
              <a:t>site: </a:t>
            </a:r>
          </a:p>
          <a:p>
            <a:pPr>
              <a:buFont typeface="Wingdings 2" pitchFamily="18" charset="2"/>
              <a:buNone/>
            </a:pPr>
            <a:r>
              <a:rPr lang="en-US" sz="2800" b="1" smtClean="0"/>
              <a:t>use to limit your search to pages published by certain groups</a:t>
            </a:r>
          </a:p>
          <a:p>
            <a:pPr lvl="1"/>
            <a:r>
              <a:rPr lang="en-US" sz="3200" smtClean="0"/>
              <a:t>teens site:edu</a:t>
            </a:r>
          </a:p>
          <a:p>
            <a:pPr lvl="1"/>
            <a:r>
              <a:rPr lang="en-US" sz="3200" smtClean="0"/>
              <a:t>teens site:org</a:t>
            </a:r>
          </a:p>
          <a:p>
            <a:pPr lvl="1"/>
            <a:r>
              <a:rPr lang="en-US" sz="3200" smtClean="0"/>
              <a:t>teens site:gov</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304800"/>
            <a:ext cx="8229600" cy="1143000"/>
          </a:xfrm>
        </p:spPr>
        <p:txBody>
          <a:bodyPr/>
          <a:lstStyle/>
          <a:p>
            <a:r>
              <a:rPr lang="en-US" smtClean="0"/>
              <a:t>Additional Search Strategies</a:t>
            </a:r>
          </a:p>
        </p:txBody>
      </p:sp>
      <p:sp>
        <p:nvSpPr>
          <p:cNvPr id="64515" name="TextBox 4"/>
          <p:cNvSpPr txBox="1">
            <a:spLocks noChangeArrowheads="1"/>
          </p:cNvSpPr>
          <p:nvPr/>
        </p:nvSpPr>
        <p:spPr bwMode="auto">
          <a:xfrm>
            <a:off x="609600" y="1905000"/>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rgbClr val="C00000"/>
                </a:solidFill>
              </a:rPr>
              <a:t>Smart Keyword Searching</a:t>
            </a:r>
          </a:p>
          <a:p>
            <a:pPr lvl="1" eaLnBrk="1" hangingPunct="1">
              <a:buFont typeface="Arial" charset="0"/>
              <a:buChar char="•"/>
            </a:pPr>
            <a:r>
              <a:rPr lang="en-US" sz="3200" b="1">
                <a:solidFill>
                  <a:srgbClr val="7030A0"/>
                </a:solidFill>
              </a:rPr>
              <a:t>Specific words are better</a:t>
            </a:r>
          </a:p>
          <a:p>
            <a:pPr lvl="1" eaLnBrk="1" hangingPunct="1">
              <a:buFont typeface="Arial" charset="0"/>
              <a:buChar char="•"/>
            </a:pPr>
            <a:r>
              <a:rPr lang="en-US" sz="3200" b="1">
                <a:solidFill>
                  <a:srgbClr val="7030A0"/>
                </a:solidFill>
              </a:rPr>
              <a:t>use “nyms” (synonyms)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a:lstStyle/>
          <a:p>
            <a:pPr eaLnBrk="1" hangingPunct="1"/>
            <a:r>
              <a:rPr lang="en-US" sz="4000" smtClean="0"/>
              <a:t>Effective Search Strategies</a:t>
            </a:r>
          </a:p>
        </p:txBody>
      </p:sp>
      <p:sp>
        <p:nvSpPr>
          <p:cNvPr id="66563" name="Rectangle 3"/>
          <p:cNvSpPr>
            <a:spLocks noGrp="1" noChangeArrowheads="1"/>
          </p:cNvSpPr>
          <p:nvPr>
            <p:ph type="body" sz="half" idx="1"/>
          </p:nvPr>
        </p:nvSpPr>
        <p:spPr>
          <a:noFill/>
        </p:spPr>
        <p:txBody>
          <a:bodyPr/>
          <a:lstStyle/>
          <a:p>
            <a:pPr marL="609600" indent="-609600" eaLnBrk="1" hangingPunct="1">
              <a:buFont typeface="Wingdings" pitchFamily="2" charset="2"/>
              <a:buChar char="§"/>
            </a:pPr>
            <a:r>
              <a:rPr lang="en-US" smtClean="0"/>
              <a:t>Enclose phrases in quotes: (example:  “United States”) to keep the words next to each other.</a:t>
            </a:r>
            <a:r>
              <a:rPr lang="en-US" smtClean="0">
                <a:solidFill>
                  <a:srgbClr val="0000CC"/>
                </a:solidFill>
              </a:rPr>
              <a:t> </a:t>
            </a:r>
          </a:p>
        </p:txBody>
      </p:sp>
      <p:pic>
        <p:nvPicPr>
          <p:cNvPr id="66564" name="Picture 4" descr="j0282192[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410200" y="3019425"/>
            <a:ext cx="2170113" cy="1279525"/>
          </a:xfrm>
          <a:noFill/>
        </p:spPr>
      </p:pic>
    </p:spTree>
  </p:cSld>
  <p:clrMapOvr>
    <a:masterClrMapping/>
  </p:clrMapOvr>
  <p:transition advTm="5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pPr eaLnBrk="1" hangingPunct="1"/>
            <a:r>
              <a:rPr lang="en-US" sz="4000" smtClean="0"/>
              <a:t>Tips for an Effective Web Search</a:t>
            </a:r>
            <a:r>
              <a:rPr lang="en-US" sz="4000" smtClean="0">
                <a:solidFill>
                  <a:schemeClr val="bg1"/>
                </a:solidFill>
              </a:rPr>
              <a:t>         </a:t>
            </a:r>
          </a:p>
        </p:txBody>
      </p:sp>
      <p:sp>
        <p:nvSpPr>
          <p:cNvPr id="146435" name="Rectangle 3"/>
          <p:cNvSpPr>
            <a:spLocks noGrp="1" noChangeArrowheads="1"/>
          </p:cNvSpPr>
          <p:nvPr>
            <p:ph type="body" sz="half" idx="1"/>
          </p:nvPr>
        </p:nvSpPr>
        <p:spPr>
          <a:xfrm>
            <a:off x="457200" y="1600200"/>
            <a:ext cx="7620000" cy="4525963"/>
          </a:xfrm>
          <a:noFill/>
        </p:spPr>
        <p:txBody>
          <a:bodyPr/>
          <a:lstStyle/>
          <a:p>
            <a:pPr marL="976313" lvl="1" indent="-609600" eaLnBrk="1" hangingPunct="1">
              <a:buFont typeface="Wingdings" pitchFamily="2" charset="2"/>
              <a:buChar char="§"/>
            </a:pPr>
            <a:r>
              <a:rPr lang="en-US" dirty="0" smtClean="0"/>
              <a:t>Use capitalization for proper nouns and acronyms. </a:t>
            </a:r>
          </a:p>
          <a:p>
            <a:pPr marL="990600" lvl="1" indent="-533400" eaLnBrk="1" hangingPunct="1">
              <a:buFont typeface="Wingdings" pitchFamily="2" charset="2"/>
              <a:buChar char="§"/>
            </a:pPr>
            <a:r>
              <a:rPr lang="en-US" sz="2000" dirty="0" smtClean="0"/>
              <a:t>For example, if you are looking for AIDS, you will be more likely to retrieve Web sites about                                                       </a:t>
            </a:r>
            <a:r>
              <a:rPr lang="en-US" sz="2000" u="sng" dirty="0" smtClean="0"/>
              <a:t>A</a:t>
            </a:r>
            <a:r>
              <a:rPr lang="en-US" sz="2000" dirty="0" smtClean="0"/>
              <a:t>cute </a:t>
            </a:r>
            <a:r>
              <a:rPr lang="en-US" sz="2000" u="sng" dirty="0" smtClean="0"/>
              <a:t>I</a:t>
            </a:r>
            <a:r>
              <a:rPr lang="en-US" sz="2000" dirty="0" smtClean="0"/>
              <a:t>mmune </a:t>
            </a:r>
            <a:r>
              <a:rPr lang="en-US" sz="2000" u="sng" dirty="0" smtClean="0"/>
              <a:t>D</a:t>
            </a:r>
            <a:r>
              <a:rPr lang="en-US" sz="2000" dirty="0" smtClean="0"/>
              <a:t>eficiency </a:t>
            </a:r>
            <a:r>
              <a:rPr lang="en-US" sz="2000" u="sng" dirty="0" smtClean="0"/>
              <a:t>S</a:t>
            </a:r>
            <a:r>
              <a:rPr lang="en-US" sz="2000" dirty="0" smtClean="0"/>
              <a:t>yndrome (AIDS). If you                            type in "aids" without the capitalization when                               looking for AIDS, you will retrieve                                                   articles about "teaching aids" and "hearing aids",                                 in addition to AIDS.</a:t>
            </a:r>
          </a:p>
          <a:p>
            <a:pPr marL="990600" lvl="1" indent="-533400" eaLnBrk="1" hangingPunct="1">
              <a:buFont typeface="Wingdings" pitchFamily="2" charset="2"/>
              <a:buChar char="§"/>
            </a:pPr>
            <a:r>
              <a:rPr lang="en-US" sz="2000" dirty="0" smtClean="0"/>
              <a:t>(Many search tools will search for both capitalized and </a:t>
            </a:r>
            <a:r>
              <a:rPr lang="en-US" sz="2000" dirty="0" err="1" smtClean="0"/>
              <a:t>uncapitalized</a:t>
            </a:r>
            <a:r>
              <a:rPr lang="en-US" sz="2000" dirty="0" smtClean="0"/>
              <a:t> words if the lower case is used).</a:t>
            </a:r>
            <a:r>
              <a:rPr lang="en-US" dirty="0" smtClean="0"/>
              <a:t> </a:t>
            </a:r>
          </a:p>
        </p:txBody>
      </p:sp>
    </p:spTree>
  </p:cSld>
  <p:clrMapOvr>
    <a:masterClrMapping/>
  </p:clrMapOvr>
  <p:transition advTm="1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strips(downRight)">
                                      <p:cBhvr>
                                        <p:cTn id="7" dur="2000"/>
                                        <p:tgtEl>
                                          <p:spTgt spid="146435">
                                            <p:txEl>
                                              <p:pRg st="0" end="0"/>
                                            </p:txEl>
                                          </p:spTgt>
                                        </p:tgtEl>
                                      </p:cBhvr>
                                    </p:animEffect>
                                  </p:childTnLst>
                                </p:cTn>
                              </p:par>
                            </p:childTnLst>
                          </p:cTn>
                        </p:par>
                        <p:par>
                          <p:cTn id="8" fill="hold" nodeType="afterGroup">
                            <p:stCondLst>
                              <p:cond delay="2000"/>
                            </p:stCondLst>
                            <p:childTnLst>
                              <p:par>
                                <p:cTn id="9" presetID="18" presetClass="entr" presetSubtype="6" fill="hold" nodeType="after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animEffect transition="in" filter="strips(downRight)">
                                      <p:cBhvr>
                                        <p:cTn id="11" dur="2000"/>
                                        <p:tgtEl>
                                          <p:spTgt spid="146435">
                                            <p:txEl>
                                              <p:pRg st="1" end="1"/>
                                            </p:txEl>
                                          </p:spTgt>
                                        </p:tgtEl>
                                      </p:cBhvr>
                                    </p:animEffect>
                                  </p:childTnLst>
                                </p:cTn>
                              </p:par>
                            </p:childTnLst>
                          </p:cTn>
                        </p:par>
                        <p:par>
                          <p:cTn id="12" fill="hold" nodeType="afterGroup">
                            <p:stCondLst>
                              <p:cond delay="4000"/>
                            </p:stCondLst>
                            <p:childTnLst>
                              <p:par>
                                <p:cTn id="13" presetID="18" presetClass="entr" presetSubtype="6" fill="hold" nodeType="after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animEffect transition="in" filter="strips(downRight)">
                                      <p:cBhvr>
                                        <p:cTn id="15" dur="2000"/>
                                        <p:tgtEl>
                                          <p:spTgt spid="146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p:spPr>
        <p:txBody>
          <a:bodyPr/>
          <a:lstStyle/>
          <a:p>
            <a:pPr eaLnBrk="1" hangingPunct="1"/>
            <a:r>
              <a:rPr lang="en-US" sz="4000" smtClean="0"/>
              <a:t>Tips for an Effective Web Search</a:t>
            </a:r>
          </a:p>
        </p:txBody>
      </p:sp>
      <p:sp>
        <p:nvSpPr>
          <p:cNvPr id="148483" name="Rectangle 3"/>
          <p:cNvSpPr>
            <a:spLocks noGrp="1" noChangeArrowheads="1"/>
          </p:cNvSpPr>
          <p:nvPr>
            <p:ph type="body" sz="half" idx="1"/>
          </p:nvPr>
        </p:nvSpPr>
        <p:spPr>
          <a:xfrm>
            <a:off x="457200" y="1981200"/>
            <a:ext cx="6553200" cy="4038600"/>
          </a:xfrm>
          <a:noFill/>
        </p:spPr>
        <p:txBody>
          <a:bodyPr/>
          <a:lstStyle/>
          <a:p>
            <a:pPr marL="609600" indent="-609600" eaLnBrk="1" hangingPunct="1">
              <a:buFont typeface="Wingdings" pitchFamily="2" charset="2"/>
              <a:buChar char="§"/>
            </a:pPr>
            <a:r>
              <a:rPr lang="en-US" sz="2400" smtClean="0"/>
              <a:t>Check for mistakes in the spelling of your search words.</a:t>
            </a:r>
          </a:p>
          <a:p>
            <a:pPr marL="609600" indent="-609600" eaLnBrk="1" hangingPunct="1">
              <a:buFont typeface="Wingdings" pitchFamily="2" charset="2"/>
              <a:buNone/>
            </a:pPr>
            <a:endParaRPr lang="en-US" sz="2400" smtClean="0"/>
          </a:p>
          <a:p>
            <a:pPr marL="609600" indent="-609600" eaLnBrk="1" hangingPunct="1">
              <a:buFont typeface="Wingdings" pitchFamily="2" charset="2"/>
              <a:buChar char="§"/>
            </a:pPr>
            <a:r>
              <a:rPr lang="en-US" sz="2400" smtClean="0"/>
              <a:t>Use Boolean operators like the “minus”  sign to omit certain words from your results</a:t>
            </a:r>
          </a:p>
        </p:txBody>
      </p:sp>
      <p:pic>
        <p:nvPicPr>
          <p:cNvPr id="68612" name="Picture 4" descr="j0104748[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38800" y="4343400"/>
            <a:ext cx="2106613" cy="2209800"/>
          </a:xfrm>
          <a:noFill/>
        </p:spPr>
      </p:pic>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afterEffect">
                                  <p:stCondLst>
                                    <p:cond delay="0"/>
                                  </p:stCondLst>
                                  <p:childTnLst>
                                    <p:animClr clrSpc="rgb" dir="cw">
                                      <p:cBhvr override="childStyle">
                                        <p:cTn id="6" dur="2000" fill="hold"/>
                                        <p:tgtEl>
                                          <p:spTgt spid="148483">
                                            <p:txEl>
                                              <p:pRg st="0" end="0"/>
                                            </p:txEl>
                                          </p:spTgt>
                                        </p:tgtEl>
                                        <p:attrNameLst>
                                          <p:attrName>style.color</p:attrName>
                                        </p:attrNameLst>
                                      </p:cBhvr>
                                      <p:to>
                                        <a:srgbClr val="FF0066"/>
                                      </p:to>
                                    </p:animClr>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148483">
                                            <p:txEl>
                                              <p:pRg st="0" end="0"/>
                                            </p:txEl>
                                          </p:spTgt>
                                        </p:tgtEl>
                                      </p:cBhvr>
                                      <p:by x="150000" y="150000"/>
                                    </p:animScale>
                                  </p:childTnLst>
                                </p:cTn>
                              </p:par>
                            </p:childTnLst>
                          </p:cTn>
                        </p:par>
                        <p:par>
                          <p:cTn id="10" fill="hold" nodeType="afterGroup">
                            <p:stCondLst>
                              <p:cond delay="4000"/>
                            </p:stCondLst>
                            <p:childTnLst>
                              <p:par>
                                <p:cTn id="11" presetID="9" presetClass="entr" presetSubtype="0" fill="hold" nodeType="after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Effect transition="in" filter="dissolve">
                                      <p:cBhvr>
                                        <p:cTn id="13" dur="2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pPr eaLnBrk="1" hangingPunct="1"/>
            <a:r>
              <a:rPr lang="en-US" sz="4000" smtClean="0"/>
              <a:t>Tips for an Effective Web Search</a:t>
            </a:r>
          </a:p>
        </p:txBody>
      </p:sp>
      <p:sp>
        <p:nvSpPr>
          <p:cNvPr id="69635" name="Rectangle 3"/>
          <p:cNvSpPr>
            <a:spLocks noGrp="1" noChangeArrowheads="1"/>
          </p:cNvSpPr>
          <p:nvPr>
            <p:ph type="body" sz="half" idx="1"/>
          </p:nvPr>
        </p:nvSpPr>
        <p:spPr>
          <a:xfrm>
            <a:off x="457200" y="1600200"/>
            <a:ext cx="5715000" cy="4525963"/>
          </a:xfrm>
          <a:noFill/>
        </p:spPr>
        <p:txBody>
          <a:bodyPr/>
          <a:lstStyle/>
          <a:p>
            <a:pPr marL="976313" lvl="1" indent="-609600" eaLnBrk="1" hangingPunct="1">
              <a:buClr>
                <a:srgbClr val="0000CC"/>
              </a:buClr>
              <a:buFont typeface="Wingdings" pitchFamily="2" charset="2"/>
              <a:buChar char="§"/>
            </a:pPr>
            <a:r>
              <a:rPr lang="en-US" sz="3200" dirty="0" smtClean="0"/>
              <a:t>If you do not find what you want: </a:t>
            </a:r>
          </a:p>
          <a:p>
            <a:pPr marL="990600" lvl="1" indent="-533400" eaLnBrk="1" hangingPunct="1">
              <a:buClr>
                <a:srgbClr val="0000CC"/>
              </a:buClr>
              <a:buFont typeface="Wingdings" pitchFamily="2" charset="2"/>
              <a:buChar char="§"/>
            </a:pPr>
            <a:r>
              <a:rPr lang="en-US" sz="3200" dirty="0" smtClean="0"/>
              <a:t>Change the search using synonyms. </a:t>
            </a:r>
          </a:p>
          <a:p>
            <a:pPr marL="990600" lvl="1" indent="-533400" eaLnBrk="1" hangingPunct="1">
              <a:buClr>
                <a:srgbClr val="0000CC"/>
              </a:buClr>
              <a:buFont typeface="Wingdings" pitchFamily="2" charset="2"/>
              <a:buChar char="§"/>
            </a:pPr>
            <a:r>
              <a:rPr lang="en-US" sz="3200" dirty="0" smtClean="0"/>
              <a:t>Use broader or narrower terms. </a:t>
            </a:r>
          </a:p>
          <a:p>
            <a:pPr marL="990600" lvl="1" indent="-533400" eaLnBrk="1" hangingPunct="1">
              <a:buClr>
                <a:srgbClr val="0000CC"/>
              </a:buClr>
              <a:buFont typeface="Wingdings" pitchFamily="2" charset="2"/>
              <a:buChar char="§"/>
            </a:pPr>
            <a:r>
              <a:rPr lang="en-US" sz="3200" dirty="0" smtClean="0"/>
              <a:t>Use another </a:t>
            </a:r>
            <a:r>
              <a:rPr lang="en-US" sz="3200" dirty="0" err="1" smtClean="0"/>
              <a:t>earch</a:t>
            </a:r>
            <a:r>
              <a:rPr lang="en-US" sz="3200" dirty="0" smtClean="0"/>
              <a:t> </a:t>
            </a:r>
            <a:r>
              <a:rPr lang="en-US" sz="3200" dirty="0" smtClean="0"/>
              <a:t>tool.</a:t>
            </a:r>
          </a:p>
        </p:txBody>
      </p:sp>
      <p:pic>
        <p:nvPicPr>
          <p:cNvPr id="69636" name="Picture 4" descr="j0312624[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553200" y="2576513"/>
            <a:ext cx="1800225" cy="2182812"/>
          </a:xfrm>
          <a:noFill/>
        </p:spPr>
      </p:pic>
    </p:spTree>
  </p:cSld>
  <p:clrMapOvr>
    <a:masterClrMapping/>
  </p:clrMapOvr>
  <p:transition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pPr eaLnBrk="1" hangingPunct="1"/>
            <a:r>
              <a:rPr lang="en-US" sz="4000" smtClean="0"/>
              <a:t>Search Engine Examples</a:t>
            </a:r>
          </a:p>
        </p:txBody>
      </p:sp>
      <p:sp>
        <p:nvSpPr>
          <p:cNvPr id="20483" name="Rectangle 3"/>
          <p:cNvSpPr>
            <a:spLocks noGrp="1" noChangeArrowheads="1"/>
          </p:cNvSpPr>
          <p:nvPr>
            <p:ph type="body" idx="1"/>
          </p:nvPr>
        </p:nvSpPr>
        <p:spPr>
          <a:xfrm>
            <a:off x="685800" y="1371600"/>
            <a:ext cx="7467600" cy="2971800"/>
          </a:xfrm>
        </p:spPr>
        <p:txBody>
          <a:bodyPr/>
          <a:lstStyle/>
          <a:p>
            <a:pPr eaLnBrk="1" hangingPunct="1">
              <a:defRPr/>
            </a:pPr>
            <a:r>
              <a:rPr lang="en-US" sz="2800" b="1" dirty="0" smtClean="0"/>
              <a:t>Examples: </a:t>
            </a:r>
          </a:p>
          <a:p>
            <a:pPr lvl="1" eaLnBrk="1" hangingPunct="1">
              <a:defRPr/>
            </a:pPr>
            <a:r>
              <a:rPr lang="en-US" dirty="0" smtClean="0">
                <a:hlinkClick r:id="rId2"/>
              </a:rPr>
              <a:t>Google</a:t>
            </a:r>
            <a:r>
              <a:rPr lang="en-US" dirty="0" smtClean="0"/>
              <a:t> </a:t>
            </a:r>
            <a:r>
              <a:rPr lang="en-US" sz="1400" dirty="0" smtClean="0"/>
              <a:t>(</a:t>
            </a:r>
            <a:r>
              <a:rPr lang="en-US" sz="1400" dirty="0" smtClean="0">
                <a:sym typeface="Wingdings" pitchFamily="2" charset="2"/>
              </a:rPr>
              <a:t></a:t>
            </a:r>
            <a:r>
              <a:rPr lang="en-US" sz="1400" dirty="0" smtClean="0"/>
              <a:t>click on the word to see a video on how Google works)</a:t>
            </a:r>
          </a:p>
          <a:p>
            <a:pPr lvl="1" eaLnBrk="1" hangingPunct="1">
              <a:defRPr/>
            </a:pPr>
            <a:r>
              <a:rPr lang="en-US" dirty="0" smtClean="0">
                <a:hlinkClick r:id="rId3"/>
              </a:rPr>
              <a:t>Yahoo!</a:t>
            </a:r>
            <a:endParaRPr lang="en-US" dirty="0" smtClean="0"/>
          </a:p>
          <a:p>
            <a:pPr lvl="1" eaLnBrk="1" hangingPunct="1">
              <a:defRPr/>
            </a:pPr>
            <a:r>
              <a:rPr lang="en-US" dirty="0" smtClean="0">
                <a:hlinkClick r:id="rId4"/>
              </a:rPr>
              <a:t>Bing</a:t>
            </a:r>
            <a:endParaRPr lang="en-US" dirty="0" smtClean="0"/>
          </a:p>
          <a:p>
            <a:pPr eaLnBrk="1" hangingPunct="1">
              <a:defRPr/>
            </a:pPr>
            <a:r>
              <a:rPr lang="en-US" sz="2800" b="1" dirty="0" smtClean="0"/>
              <a:t>Exercise: </a:t>
            </a:r>
          </a:p>
          <a:p>
            <a:pPr lvl="1" eaLnBrk="1" hangingPunct="1">
              <a:buFont typeface="Wingdings 2" pitchFamily="18" charset="2"/>
              <a:buNone/>
              <a:defRPr/>
            </a:pPr>
            <a:r>
              <a:rPr lang="en-US" dirty="0" smtClean="0"/>
              <a:t>For </a:t>
            </a:r>
            <a:r>
              <a:rPr lang="en-US" b="1" u="sng" dirty="0" smtClean="0"/>
              <a:t>each </a:t>
            </a:r>
            <a:r>
              <a:rPr lang="en-US" dirty="0" smtClean="0"/>
              <a:t>of the search engines above</a:t>
            </a:r>
          </a:p>
          <a:p>
            <a:pPr marL="971550" lvl="1" indent="-514350" eaLnBrk="1" hangingPunct="1">
              <a:buFont typeface="+mj-lt"/>
              <a:buAutoNum type="arabicPeriod"/>
              <a:defRPr/>
            </a:pPr>
            <a:r>
              <a:rPr lang="en-US" dirty="0" smtClean="0"/>
              <a:t>search for “Vasco </a:t>
            </a:r>
            <a:r>
              <a:rPr lang="en-US" dirty="0" err="1" smtClean="0"/>
              <a:t>da</a:t>
            </a:r>
            <a:r>
              <a:rPr lang="en-US" dirty="0" smtClean="0"/>
              <a:t> Gama”</a:t>
            </a:r>
          </a:p>
          <a:p>
            <a:pPr marL="971550" lvl="1" indent="-514350" eaLnBrk="1" hangingPunct="1">
              <a:buFont typeface="+mj-lt"/>
              <a:buAutoNum type="arabicPeriod"/>
              <a:defRPr/>
            </a:pPr>
            <a:r>
              <a:rPr lang="en-US" dirty="0" smtClean="0"/>
              <a:t>record the # of hits</a:t>
            </a:r>
          </a:p>
          <a:p>
            <a:pPr marL="971550" lvl="1" indent="-514350" eaLnBrk="1" hangingPunct="1">
              <a:buFont typeface="+mj-lt"/>
              <a:buAutoNum type="arabicPeriod"/>
              <a:defRPr/>
            </a:pPr>
            <a:r>
              <a:rPr lang="en-US" dirty="0" smtClean="0"/>
              <a:t>record the first two web sites listed in the results.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lstStyle/>
          <a:p>
            <a:pPr eaLnBrk="1" hangingPunct="1"/>
            <a:r>
              <a:rPr lang="en-US" sz="4400" b="1" smtClean="0"/>
              <a:t>Search Engines</a:t>
            </a:r>
          </a:p>
        </p:txBody>
      </p:sp>
      <p:sp>
        <p:nvSpPr>
          <p:cNvPr id="16387" name="Rectangle 3"/>
          <p:cNvSpPr>
            <a:spLocks noGrp="1" noChangeArrowheads="1"/>
          </p:cNvSpPr>
          <p:nvPr>
            <p:ph type="body" idx="1"/>
          </p:nvPr>
        </p:nvSpPr>
        <p:spPr>
          <a:xfrm>
            <a:off x="457200" y="1600200"/>
            <a:ext cx="8229600" cy="2209800"/>
          </a:xfrm>
        </p:spPr>
        <p:txBody>
          <a:bodyPr/>
          <a:lstStyle/>
          <a:p>
            <a:pPr eaLnBrk="1" hangingPunct="1"/>
            <a:r>
              <a:rPr lang="en-US" b="1" smtClean="0">
                <a:solidFill>
                  <a:srgbClr val="6600FF"/>
                </a:solidFill>
              </a:rPr>
              <a:t>Advantages:</a:t>
            </a:r>
          </a:p>
          <a:p>
            <a:pPr lvl="1" eaLnBrk="1" hangingPunct="1"/>
            <a:r>
              <a:rPr lang="en-US" smtClean="0"/>
              <a:t>Search engines contain millions of web pages. </a:t>
            </a:r>
          </a:p>
          <a:p>
            <a:pPr lvl="1" eaLnBrk="1" hangingPunct="1"/>
            <a:r>
              <a:rPr lang="en-US" smtClean="0"/>
              <a:t>You retrieve results that match the word(s) that you are looking for. </a:t>
            </a:r>
          </a:p>
          <a:p>
            <a:pPr lvl="1" eaLnBrk="1" hangingPunct="1"/>
            <a:r>
              <a:rPr lang="en-US" smtClean="0"/>
              <a:t>Can be useful for searching for unique or specific topics. </a:t>
            </a:r>
          </a:p>
        </p:txBody>
      </p:sp>
      <p:sp>
        <p:nvSpPr>
          <p:cNvPr id="4" name="Rectangle 3"/>
          <p:cNvSpPr/>
          <p:nvPr/>
        </p:nvSpPr>
        <p:spPr>
          <a:xfrm>
            <a:off x="685800" y="3886200"/>
            <a:ext cx="7620000" cy="2338388"/>
          </a:xfrm>
          <a:prstGeom prst="rect">
            <a:avLst/>
          </a:prstGeom>
        </p:spPr>
        <p:txBody>
          <a:bodyPr>
            <a:spAutoFit/>
          </a:bodyPr>
          <a:lstStyle/>
          <a:p>
            <a:pPr>
              <a:defRPr/>
            </a:pPr>
            <a:r>
              <a:rPr lang="en-US" sz="2600" b="1" dirty="0">
                <a:solidFill>
                  <a:srgbClr val="6600FF"/>
                </a:solidFill>
                <a:latin typeface="+mn-lt"/>
                <a:cs typeface="+mn-cs"/>
              </a:rPr>
              <a:t>Disadvantages:</a:t>
            </a:r>
          </a:p>
          <a:p>
            <a:pPr lvl="1">
              <a:defRPr/>
            </a:pPr>
            <a:r>
              <a:rPr lang="en-US" sz="2400" dirty="0">
                <a:latin typeface="+mn-lt"/>
                <a:cs typeface="+mn-cs"/>
              </a:rPr>
              <a:t>Depending on the search engine, you may get thousands or millions of results. </a:t>
            </a:r>
          </a:p>
          <a:p>
            <a:pPr lvl="1">
              <a:defRPr/>
            </a:pPr>
            <a:r>
              <a:rPr lang="en-US" sz="2400" dirty="0">
                <a:latin typeface="+mn-lt"/>
                <a:cs typeface="+mn-cs"/>
              </a:rPr>
              <a:t>Many of the results may not be exactly what you are looking for, especially if you are using broad or common terms.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143000"/>
          </a:xfrm>
        </p:spPr>
        <p:txBody>
          <a:bodyPr/>
          <a:lstStyle/>
          <a:p>
            <a:pPr eaLnBrk="1" hangingPunct="1"/>
            <a:r>
              <a:rPr lang="en-US" sz="4000" b="1" dirty="0" smtClean="0"/>
              <a:t>Subject (web) Directories</a:t>
            </a:r>
          </a:p>
        </p:txBody>
      </p:sp>
      <p:sp>
        <p:nvSpPr>
          <p:cNvPr id="18435" name="Rectangle 3"/>
          <p:cNvSpPr>
            <a:spLocks noGrp="1" noChangeArrowheads="1"/>
          </p:cNvSpPr>
          <p:nvPr>
            <p:ph type="body" idx="1"/>
          </p:nvPr>
        </p:nvSpPr>
        <p:spPr/>
        <p:txBody>
          <a:bodyPr/>
          <a:lstStyle/>
          <a:p>
            <a:pPr eaLnBrk="1" hangingPunct="1"/>
            <a:r>
              <a:rPr lang="en-US" b="1" u="sng" dirty="0" smtClean="0">
                <a:solidFill>
                  <a:srgbClr val="6600FF"/>
                </a:solidFill>
              </a:rPr>
              <a:t>Definition</a:t>
            </a:r>
            <a:r>
              <a:rPr lang="en-US" b="1" dirty="0" smtClean="0">
                <a:solidFill>
                  <a:srgbClr val="6600FF"/>
                </a:solidFill>
              </a:rPr>
              <a:t>: </a:t>
            </a:r>
            <a:r>
              <a:rPr lang="en-US" sz="2800" i="1" dirty="0" smtClean="0"/>
              <a:t>a WWW search tool organizes Internet resources by subject headings and subheadings. Subject directories are usually compiled by human beings who apply some selection criteria to resources included in the database</a:t>
            </a:r>
          </a:p>
          <a:p>
            <a:pPr eaLnBrk="1" hangingPunct="1"/>
            <a:r>
              <a:rPr lang="en-US" dirty="0" smtClean="0"/>
              <a:t>There may be short summaries that describe the web sites in the directory.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21" y="0"/>
            <a:ext cx="8305800" cy="1143000"/>
          </a:xfrm>
        </p:spPr>
        <p:txBody>
          <a:bodyPr/>
          <a:lstStyle/>
          <a:p>
            <a:r>
              <a:rPr lang="en-US" dirty="0" smtClean="0"/>
              <a:t>How Subject Directories Work</a:t>
            </a:r>
            <a:endParaRPr lang="en-US" dirty="0"/>
          </a:p>
        </p:txBody>
      </p:sp>
      <p:sp>
        <p:nvSpPr>
          <p:cNvPr id="3" name="Rectangle 2"/>
          <p:cNvSpPr/>
          <p:nvPr/>
        </p:nvSpPr>
        <p:spPr>
          <a:xfrm>
            <a:off x="329821" y="1143000"/>
            <a:ext cx="8305800" cy="5509200"/>
          </a:xfrm>
          <a:prstGeom prst="rect">
            <a:avLst/>
          </a:prstGeom>
        </p:spPr>
        <p:txBody>
          <a:bodyPr wrap="square">
            <a:spAutoFit/>
          </a:bodyPr>
          <a:lstStyle/>
          <a:p>
            <a:r>
              <a:rPr lang="en-US" sz="3200" dirty="0"/>
              <a:t>A Web directory organizes Web sites by subject, and is usually maintained by humans instead of software. </a:t>
            </a:r>
            <a:r>
              <a:rPr lang="en-US" sz="3200" dirty="0" smtClean="0"/>
              <a:t/>
            </a:r>
            <a:br>
              <a:rPr lang="en-US" sz="3200" dirty="0" smtClean="0"/>
            </a:br>
            <a:r>
              <a:rPr lang="en-US" sz="3200" dirty="0" smtClean="0"/>
              <a:t/>
            </a:r>
            <a:br>
              <a:rPr lang="en-US" sz="3200" dirty="0" smtClean="0"/>
            </a:br>
            <a:r>
              <a:rPr lang="en-US" sz="3200" dirty="0" smtClean="0"/>
              <a:t>The </a:t>
            </a:r>
            <a:r>
              <a:rPr lang="en-US" sz="3200" dirty="0"/>
              <a:t>searcher looks at sites organized in a series of categories and menus. </a:t>
            </a:r>
            <a:r>
              <a:rPr lang="en-US" sz="3200" dirty="0" smtClean="0"/>
              <a:t/>
            </a:r>
            <a:br>
              <a:rPr lang="en-US" sz="3200" dirty="0" smtClean="0"/>
            </a:br>
            <a:r>
              <a:rPr lang="en-US" sz="3200" dirty="0" smtClean="0"/>
              <a:t/>
            </a:r>
            <a:br>
              <a:rPr lang="en-US" sz="3200" dirty="0" smtClean="0"/>
            </a:br>
            <a:r>
              <a:rPr lang="en-US" sz="3200" dirty="0" smtClean="0"/>
              <a:t>Web </a:t>
            </a:r>
            <a:r>
              <a:rPr lang="en-US" sz="3200" dirty="0"/>
              <a:t>directories are usually much smaller than search engines' databases, since the </a:t>
            </a:r>
            <a:r>
              <a:rPr lang="en-US" sz="3200" i="1" u="sng" dirty="0"/>
              <a:t>sites are looked at by human eyes instead of by </a:t>
            </a:r>
            <a:r>
              <a:rPr lang="en-US" sz="3200" i="1" u="sng" dirty="0">
                <a:hlinkClick r:id="rId2"/>
              </a:rPr>
              <a:t>spiders</a:t>
            </a:r>
            <a:r>
              <a:rPr lang="en-US" sz="3200" i="1" u="sng" dirty="0"/>
              <a:t>. </a:t>
            </a:r>
            <a:endParaRPr lang="en-US" sz="3200" i="1" u="sng" strike="noStrike" dirty="0">
              <a:effectLst/>
            </a:endParaRPr>
          </a:p>
        </p:txBody>
      </p:sp>
    </p:spTree>
    <p:extLst>
      <p:ext uri="{BB962C8B-B14F-4D97-AF65-F5344CB8AC3E}">
        <p14:creationId xmlns:p14="http://schemas.microsoft.com/office/powerpoint/2010/main" val="5078350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228600"/>
            <a:ext cx="8686800" cy="838200"/>
          </a:xfrm>
        </p:spPr>
        <p:txBody>
          <a:bodyPr/>
          <a:lstStyle/>
          <a:p>
            <a:r>
              <a:rPr lang="en-US" smtClean="0"/>
              <a:t>Subject Directory Examples</a:t>
            </a:r>
          </a:p>
        </p:txBody>
      </p:sp>
      <p:sp>
        <p:nvSpPr>
          <p:cNvPr id="20483" name="Content Placeholder 2"/>
          <p:cNvSpPr>
            <a:spLocks noGrp="1"/>
          </p:cNvSpPr>
          <p:nvPr>
            <p:ph idx="1"/>
          </p:nvPr>
        </p:nvSpPr>
        <p:spPr>
          <a:xfrm>
            <a:off x="304800" y="1143000"/>
            <a:ext cx="8686800" cy="5334000"/>
          </a:xfrm>
        </p:spPr>
        <p:txBody>
          <a:bodyPr/>
          <a:lstStyle/>
          <a:p>
            <a:pPr marL="514350" indent="-514350">
              <a:buFont typeface="Wingdings 2" pitchFamily="18" charset="2"/>
              <a:buNone/>
            </a:pPr>
            <a:r>
              <a:rPr lang="it-IT" sz="2800" b="1" dirty="0" smtClean="0"/>
              <a:t>ipl2</a:t>
            </a:r>
            <a:r>
              <a:rPr lang="it-IT" sz="2800" dirty="0" smtClean="0"/>
              <a:t>    </a:t>
            </a:r>
            <a:r>
              <a:rPr lang="it-IT" sz="2800" i="1" dirty="0" smtClean="0">
                <a:hlinkClick r:id="rId2"/>
              </a:rPr>
              <a:t>www.ipl.org</a:t>
            </a:r>
            <a:r>
              <a:rPr lang="it-IT" sz="2800" i="1" dirty="0" smtClean="0"/>
              <a:t> </a:t>
            </a:r>
          </a:p>
          <a:p>
            <a:pPr marL="514350" indent="-514350">
              <a:buFont typeface="Wingdings 2" pitchFamily="18" charset="2"/>
              <a:buNone/>
            </a:pPr>
            <a:r>
              <a:rPr lang="en-US" sz="2400" i="1" dirty="0" smtClean="0"/>
              <a:t>		Over 40,000 . Highest quality sites only. Useful, reliable 	annotations. Formed by a merger of the Librarians' 	Internet Index and the Internet Public Library.</a:t>
            </a:r>
            <a:endParaRPr lang="it-IT" sz="2400" i="1" dirty="0" smtClean="0"/>
          </a:p>
          <a:p>
            <a:pPr marL="514350" indent="-514350">
              <a:buFont typeface="Wingdings 2" pitchFamily="18" charset="2"/>
              <a:buNone/>
            </a:pPr>
            <a:r>
              <a:rPr lang="it-IT" sz="2800" b="1" dirty="0" smtClean="0"/>
              <a:t>Infomine</a:t>
            </a:r>
            <a:r>
              <a:rPr lang="it-IT" sz="2800" dirty="0" smtClean="0"/>
              <a:t>  </a:t>
            </a:r>
            <a:r>
              <a:rPr lang="it-IT" sz="2800" i="1" dirty="0" smtClean="0">
                <a:hlinkClick r:id="rId3"/>
              </a:rPr>
              <a:t>infomine.ucr.edu</a:t>
            </a:r>
            <a:r>
              <a:rPr lang="it-IT" sz="2800" i="1" dirty="0" smtClean="0"/>
              <a:t> </a:t>
            </a:r>
          </a:p>
          <a:p>
            <a:pPr marL="0" indent="0">
              <a:buNone/>
            </a:pPr>
            <a:r>
              <a:rPr lang="en-US" sz="2400" i="1" dirty="0" smtClean="0"/>
              <a:t>	Over 125,000.</a:t>
            </a:r>
            <a:br>
              <a:rPr lang="en-US" sz="2400" i="1" dirty="0" smtClean="0"/>
            </a:br>
            <a:r>
              <a:rPr lang="en-US" sz="2400" i="1" dirty="0" smtClean="0"/>
              <a:t>	Useful, reliable annotations. </a:t>
            </a:r>
            <a:br>
              <a:rPr lang="en-US" sz="2400" i="1" dirty="0" smtClean="0"/>
            </a:br>
            <a:r>
              <a:rPr lang="en-US" sz="2400" i="1" dirty="0" smtClean="0"/>
              <a:t>	Compiled by academic librarians from the University of 	California and elsewhere. </a:t>
            </a:r>
            <a:endParaRPr lang="it-IT" sz="2400" i="1" dirty="0" smtClean="0"/>
          </a:p>
          <a:p>
            <a:pPr marL="514350" indent="-514350">
              <a:buFont typeface="Wingdings 2" pitchFamily="18" charset="2"/>
              <a:buNone/>
            </a:pPr>
            <a:r>
              <a:rPr lang="it-IT" sz="2800" b="1" dirty="0" smtClean="0"/>
              <a:t>About.com  </a:t>
            </a:r>
            <a:r>
              <a:rPr lang="it-IT" sz="2800" i="1" dirty="0" smtClean="0">
                <a:hlinkClick r:id="rId4"/>
              </a:rPr>
              <a:t>www.about.com</a:t>
            </a:r>
            <a:endParaRPr lang="it-IT" sz="2800" i="1" dirty="0" smtClean="0"/>
          </a:p>
          <a:p>
            <a:pPr marL="0" indent="0">
              <a:buNone/>
            </a:pPr>
            <a:r>
              <a:rPr lang="en-US" sz="2400" i="1" dirty="0" smtClean="0"/>
              <a:t>	Over 2 million.</a:t>
            </a:r>
            <a:br>
              <a:rPr lang="en-US" sz="2400" i="1" dirty="0" smtClean="0"/>
            </a:br>
            <a:r>
              <a:rPr lang="en-US" sz="2400" i="1" dirty="0" smtClean="0"/>
              <a:t>	Generally good annotations done by "Guides" with various 	levels of expertise.</a:t>
            </a:r>
          </a:p>
        </p:txBody>
      </p:sp>
    </p:spTree>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S0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F9E3B4-6BEF-4AD4-B768-EC648DC856CE}">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A083D820-6706-4A79-A31F-B4D0F5F0359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550262-B63B-494B-9216-80B9C4291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TS010286746</Template>
  <TotalTime>1451</TotalTime>
  <Words>2496</Words>
  <Application>Microsoft Office PowerPoint</Application>
  <PresentationFormat>On-screen Show (4:3)</PresentationFormat>
  <Paragraphs>286</Paragraphs>
  <Slides>49</Slides>
  <Notes>2</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TS010286746</vt:lpstr>
      <vt:lpstr>White with Courier font for code slides</vt:lpstr>
      <vt:lpstr>Flow</vt:lpstr>
      <vt:lpstr>Todays’ Agenda    Internet Search Tools &amp; Stragtegies</vt:lpstr>
      <vt:lpstr>Introduction to Search Tools</vt:lpstr>
      <vt:lpstr>Introduction to Search Tools</vt:lpstr>
      <vt:lpstr>Search Engine</vt:lpstr>
      <vt:lpstr>Search Engine Examples</vt:lpstr>
      <vt:lpstr>Search Engines</vt:lpstr>
      <vt:lpstr>Subject (web) Directories</vt:lpstr>
      <vt:lpstr>How Subject Directories Work</vt:lpstr>
      <vt:lpstr>Subject Directory Examples</vt:lpstr>
      <vt:lpstr>Subject Directory Practice</vt:lpstr>
      <vt:lpstr>Subject (Web) Directories</vt:lpstr>
      <vt:lpstr>Metasearch Engines</vt:lpstr>
      <vt:lpstr>Metasearch Engines</vt:lpstr>
      <vt:lpstr>Meta Search Engine Examples</vt:lpstr>
      <vt:lpstr>Invisible Web</vt:lpstr>
      <vt:lpstr>PowerPoint Presentation</vt:lpstr>
      <vt:lpstr>Question: How big is the Invisible Web?</vt:lpstr>
      <vt:lpstr>Invisible Web Search Tools</vt:lpstr>
      <vt:lpstr>Invisible Web Search Tools</vt:lpstr>
      <vt:lpstr>Invisible Web</vt:lpstr>
      <vt:lpstr>Effective Search Strategies</vt:lpstr>
      <vt:lpstr>Effective Search Strategies</vt:lpstr>
      <vt:lpstr>Effective Search Strategies</vt:lpstr>
      <vt:lpstr>STRATEGY TIP 1:  Use Boolean Operators</vt:lpstr>
      <vt:lpstr>Where does the term Boolean originate?</vt:lpstr>
      <vt:lpstr>How do I do a Boolean Search?</vt:lpstr>
      <vt:lpstr>Boolean Operators</vt:lpstr>
      <vt:lpstr>Let’s try it</vt:lpstr>
      <vt:lpstr>Effective Search Strategies</vt:lpstr>
      <vt:lpstr>Effective Search Strategies</vt:lpstr>
      <vt:lpstr>STRATEGY TIP 2:  Use Advanced Search </vt:lpstr>
      <vt:lpstr>Google Advanced Search</vt:lpstr>
      <vt:lpstr>Domain Searching</vt:lpstr>
      <vt:lpstr>Link Searching</vt:lpstr>
      <vt:lpstr>Title Searching</vt:lpstr>
      <vt:lpstr>Government Searching</vt:lpstr>
      <vt:lpstr> Searching With ~</vt:lpstr>
      <vt:lpstr>Searching With *</vt:lpstr>
      <vt:lpstr>Question #1: </vt:lpstr>
      <vt:lpstr>Question #2</vt:lpstr>
      <vt:lpstr> Playing the Google Game</vt:lpstr>
      <vt:lpstr>Search strategy examples</vt:lpstr>
      <vt:lpstr>The Great Depression (historical event) </vt:lpstr>
      <vt:lpstr>Search Strategies</vt:lpstr>
      <vt:lpstr>Additional Search Strategies</vt:lpstr>
      <vt:lpstr>Effective Search Strategies</vt:lpstr>
      <vt:lpstr>Tips for an Effective Web Search         </vt:lpstr>
      <vt:lpstr>Tips for an Effective Web Search</vt:lpstr>
      <vt:lpstr>Tips for an Effective Web 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Jennifer</dc:creator>
  <cp:lastModifiedBy>Reinecke, Maria</cp:lastModifiedBy>
  <cp:revision>147</cp:revision>
  <cp:lastPrinted>2011-09-22T13:51:18Z</cp:lastPrinted>
  <dcterms:created xsi:type="dcterms:W3CDTF">2010-09-12T15:27:14Z</dcterms:created>
  <dcterms:modified xsi:type="dcterms:W3CDTF">2011-09-23T14:50:39Z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TC102867469990</vt:lpwstr>
  </property>
</Properties>
</file>