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59" r:id="rId10"/>
    <p:sldId id="258" r:id="rId11"/>
    <p:sldId id="260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A861FD-5E2F-4B29-9A9B-22D8671C879A}" type="datetimeFigureOut">
              <a:rPr lang="es-MX" smtClean="0"/>
              <a:t>02/10/2017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9E7257C-A823-4B19-95EB-7A17F969225E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Liderazgo transaccional y transformacional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Tópico II / LCE / ITSON Guaymas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58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Diferencias</a:t>
            </a:r>
            <a:endParaRPr lang="es-MX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6" t="28011" r="16230" b="24445"/>
          <a:stretch/>
        </p:blipFill>
        <p:spPr bwMode="auto">
          <a:xfrm>
            <a:off x="-9616" y="1308052"/>
            <a:ext cx="9153616" cy="348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6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es-MX" i="1" dirty="0" smtClean="0"/>
              <a:t>"El líder transaccional trabaja dentro de la cultura de la organización así como está establecida, mientras que el líder transformacional cambia la cultura de la organización." (B. Bass)</a:t>
            </a:r>
            <a:endParaRPr lang="es-ES" altLang="es-MX" sz="2800" i="1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008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Liderazgo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El término liderazgo, </a:t>
            </a:r>
            <a:r>
              <a:rPr lang="es-MX" dirty="0" smtClean="0"/>
              <a:t>puede </a:t>
            </a:r>
            <a:r>
              <a:rPr lang="es-MX" dirty="0"/>
              <a:t>abordarse desde dos perspectivas:</a:t>
            </a:r>
          </a:p>
          <a:p>
            <a:r>
              <a:rPr lang="es-MX" dirty="0" smtClean="0"/>
              <a:t>Como </a:t>
            </a:r>
            <a:r>
              <a:rPr lang="es-MX" dirty="0"/>
              <a:t>una cualidad personal del líder o como una función dentro de una </a:t>
            </a:r>
            <a:r>
              <a:rPr lang="es-MX" dirty="0" smtClean="0"/>
              <a:t>organización, sistema</a:t>
            </a:r>
            <a:r>
              <a:rPr lang="es-MX" dirty="0"/>
              <a:t>, comunidad o sociedad; siendo la última perspectiva la que más se </a:t>
            </a:r>
            <a:r>
              <a:rPr lang="es-MX" dirty="0" smtClean="0"/>
              <a:t>estudia, debido </a:t>
            </a:r>
            <a:r>
              <a:rPr lang="es-MX" dirty="0"/>
              <a:t>al interés utilitario que puede brindar mayor beneficio a la empresa. </a:t>
            </a:r>
            <a:endParaRPr lang="es-MX" dirty="0" smtClean="0"/>
          </a:p>
          <a:p>
            <a:r>
              <a:rPr lang="es-MX" dirty="0" smtClean="0"/>
              <a:t>Derivado de esto </a:t>
            </a:r>
            <a:r>
              <a:rPr lang="es-MX" dirty="0"/>
              <a:t>el liderazgo se ha definido de distintas maneras, sin embargo la mayoría de </a:t>
            </a:r>
            <a:r>
              <a:rPr lang="es-MX" dirty="0" smtClean="0"/>
              <a:t>los investigadores </a:t>
            </a:r>
            <a:r>
              <a:rPr lang="es-MX" dirty="0"/>
              <a:t>coinciden en que es un proceso de influencia que ocurre entre líder </a:t>
            </a:r>
            <a:r>
              <a:rPr lang="es-MX" dirty="0" smtClean="0"/>
              <a:t>y seguidores </a:t>
            </a:r>
            <a:r>
              <a:rPr lang="es-MX" dirty="0"/>
              <a:t>(</a:t>
            </a:r>
            <a:r>
              <a:rPr lang="es-MX" dirty="0" err="1"/>
              <a:t>Lupano</a:t>
            </a:r>
            <a:r>
              <a:rPr lang="es-MX" dirty="0"/>
              <a:t> y Castro, 2008; Rozo y Abaunza, 2010).</a:t>
            </a:r>
          </a:p>
        </p:txBody>
      </p:sp>
    </p:spTree>
    <p:extLst>
      <p:ext uri="{BB962C8B-B14F-4D97-AF65-F5344CB8AC3E}">
        <p14:creationId xmlns:p14="http://schemas.microsoft.com/office/powerpoint/2010/main" val="35065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Transaccional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Enfoque transaccional</a:t>
            </a:r>
            <a:endParaRPr lang="es-MX" dirty="0"/>
          </a:p>
          <a:p>
            <a:r>
              <a:rPr lang="es-MX" dirty="0"/>
              <a:t>Planteado también por Bass y </a:t>
            </a:r>
            <a:r>
              <a:rPr lang="es-MX" dirty="0" err="1"/>
              <a:t>Avolio</a:t>
            </a:r>
            <a:r>
              <a:rPr lang="es-MX" dirty="0"/>
              <a:t>. Suele darse cuando los líderes premian o, por el contrario, intervienen negativamente (sancionan) en virtud de verificar si el rendimiento de los seguidores es acorde o no a lo esperado. Suele entenderse conformado por dos </a:t>
            </a:r>
            <a:r>
              <a:rPr lang="es-MX" dirty="0" err="1"/>
              <a:t>subdimensiones</a:t>
            </a:r>
            <a:r>
              <a:rPr lang="es-MX" dirty="0" smtClean="0"/>
              <a:t>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413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Transaccional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Recompensa </a:t>
            </a:r>
            <a:r>
              <a:rPr lang="es-MX" b="1" dirty="0"/>
              <a:t>contingente</a:t>
            </a:r>
            <a:r>
              <a:rPr lang="es-MX" dirty="0"/>
              <a:t>: remite a una interacción entre líder y seguidor guiado por intercambios recíprocos. El líder identifica las necesidades de los seguidores y realiza una transacción entre las necesidades del grupo y las de cada persona. Recompensa o sanciona en función del cumplimiento de los objetivos (12</a:t>
            </a:r>
            <a:r>
              <a:rPr lang="es-MX" dirty="0" smtClean="0"/>
              <a:t>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25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Transaccional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Administración </a:t>
            </a:r>
            <a:r>
              <a:rPr lang="es-MX" b="1" dirty="0"/>
              <a:t>por excepción</a:t>
            </a:r>
            <a:r>
              <a:rPr lang="es-MX" dirty="0"/>
              <a:t>: el líder interviene solamente cuando hay que hacer correcciones o cambios en las conductas de los seguidores. En general las intervenciones son negativas y de crítica para que los objetivos no se desvíen de su curso (12).</a:t>
            </a:r>
          </a:p>
        </p:txBody>
      </p:sp>
    </p:spTree>
    <p:extLst>
      <p:ext uri="{BB962C8B-B14F-4D97-AF65-F5344CB8AC3E}">
        <p14:creationId xmlns:p14="http://schemas.microsoft.com/office/powerpoint/2010/main" val="41658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Transformacional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/>
              <a:t>Es uno de los enfoques de liderazgo más desarrollados y estudiados en la actualidad. Su principal precursor es Bernard M. Bass (1985), quien junto con sus colaboradores (</a:t>
            </a:r>
            <a:r>
              <a:rPr lang="es-MX" dirty="0" err="1"/>
              <a:t>Avolio</a:t>
            </a:r>
            <a:r>
              <a:rPr lang="es-MX" dirty="0"/>
              <a:t>, Walkman y </a:t>
            </a:r>
            <a:r>
              <a:rPr lang="es-MX" dirty="0" err="1"/>
              <a:t>Yammarino</a:t>
            </a:r>
            <a:r>
              <a:rPr lang="es-MX" dirty="0"/>
              <a:t>, 1991; Bass y </a:t>
            </a:r>
            <a:r>
              <a:rPr lang="es-MX" dirty="0" err="1"/>
              <a:t>Avolio</a:t>
            </a:r>
            <a:r>
              <a:rPr lang="es-MX" dirty="0"/>
              <a:t>, 1994) construyó la teoría del liderazgo transformacional a partir de los planteamientos de </a:t>
            </a:r>
            <a:r>
              <a:rPr lang="es-MX" dirty="0" err="1"/>
              <a:t>House</a:t>
            </a:r>
            <a:r>
              <a:rPr lang="es-MX" dirty="0"/>
              <a:t> (1977) y Burns (1978). La mayoría de las teorías sobre el liderazgo transformacional y carismático toman en cuenta tanto los rasgos y conductas del líder como las variables situacionales, dando lugar a una perspectiva más abarcadora que el resto de las orientaciones descritas (</a:t>
            </a:r>
            <a:r>
              <a:rPr lang="es-MX" dirty="0" err="1"/>
              <a:t>Yukl</a:t>
            </a:r>
            <a:r>
              <a:rPr lang="es-MX" dirty="0"/>
              <a:t> &amp; Van </a:t>
            </a:r>
            <a:r>
              <a:rPr lang="es-MX" dirty="0" err="1"/>
              <a:t>Fleet</a:t>
            </a:r>
            <a:r>
              <a:rPr lang="es-MX" dirty="0"/>
              <a:t>, 1992) (11).</a:t>
            </a:r>
          </a:p>
        </p:txBody>
      </p:sp>
    </p:spTree>
    <p:extLst>
      <p:ext uri="{BB962C8B-B14F-4D97-AF65-F5344CB8AC3E}">
        <p14:creationId xmlns:p14="http://schemas.microsoft.com/office/powerpoint/2010/main" val="171912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Transformacional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>
            <a:normAutofit/>
          </a:bodyPr>
          <a:lstStyle/>
          <a:p>
            <a:r>
              <a:rPr lang="es-MX" b="1" dirty="0"/>
              <a:t>Carisma</a:t>
            </a:r>
            <a:r>
              <a:rPr lang="es-MX" dirty="0"/>
              <a:t>: los líderes se comportan de tal manera que son tomados como modelos por sus seguidores; estos quieren imitarlos. Son admirados, respetados y se confía en ellos; demuestran altos niveles de conductas éticas y morales (12).</a:t>
            </a:r>
          </a:p>
          <a:p>
            <a:r>
              <a:rPr lang="es-MX" b="1" dirty="0"/>
              <a:t>Inspiración</a:t>
            </a:r>
            <a:r>
              <a:rPr lang="es-MX" dirty="0"/>
              <a:t>: los líderes motivan e inspiran a sus seguidores, fomentan el espíritu de grupo y generan expectativas de futuro.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643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Liderazgo Transformacional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>
            <a:normAutofit/>
          </a:bodyPr>
          <a:lstStyle/>
          <a:p>
            <a:r>
              <a:rPr lang="es-MX" b="1" dirty="0" smtClean="0"/>
              <a:t>Estimulación </a:t>
            </a:r>
            <a:r>
              <a:rPr lang="es-MX" b="1" dirty="0"/>
              <a:t>intelectual</a:t>
            </a:r>
            <a:r>
              <a:rPr lang="es-MX" dirty="0"/>
              <a:t>: los líderes estimulan a sus seguidores a tener ideas innovadoras y creativas a partir de la generación de nuevos interrogantes y la formulación de viejos problemas en nuevos términos. No se critican los errores individuales ni las ideas que difieran de las del líder.</a:t>
            </a:r>
          </a:p>
          <a:p>
            <a:r>
              <a:rPr lang="es-MX" b="1" dirty="0"/>
              <a:t>Consideración individualizada</a:t>
            </a:r>
            <a:r>
              <a:rPr lang="es-MX" dirty="0"/>
              <a:t>: los líderes prestan especial atención a las necesidades individuales de desarrollo personal de cada uno de los seguidores; las diferencias particulares son reconocidas. Los líderes cumplen una función orientadora.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042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s-MX" dirty="0" smtClean="0"/>
              <a:t>Diferencias</a:t>
            </a:r>
            <a:endParaRPr lang="es-MX" dirty="0"/>
          </a:p>
        </p:txBody>
      </p:sp>
      <p:pic>
        <p:nvPicPr>
          <p:cNvPr id="5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556792"/>
            <a:ext cx="683141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9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83</TotalTime>
  <Words>574</Words>
  <Application>Microsoft Office PowerPoint</Application>
  <PresentationFormat>Presentación en pantalla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NewsPrint</vt:lpstr>
      <vt:lpstr>Liderazgo transaccional y transformacional</vt:lpstr>
      <vt:lpstr>Liderazgo</vt:lpstr>
      <vt:lpstr>Liderazgo Transaccional</vt:lpstr>
      <vt:lpstr>Liderazgo Transaccional</vt:lpstr>
      <vt:lpstr>Liderazgo Transaccional</vt:lpstr>
      <vt:lpstr>Liderazgo Transformacional</vt:lpstr>
      <vt:lpstr>Liderazgo Transformacional</vt:lpstr>
      <vt:lpstr>Liderazgo Transformacional</vt:lpstr>
      <vt:lpstr>Diferencias</vt:lpstr>
      <vt:lpstr>Diferencias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Liderazgo transformacional</dc:title>
  <dc:creator>Mario Vázquez</dc:creator>
  <cp:lastModifiedBy>Mario Vázquez</cp:lastModifiedBy>
  <cp:revision>7</cp:revision>
  <dcterms:created xsi:type="dcterms:W3CDTF">2017-09-29T22:29:36Z</dcterms:created>
  <dcterms:modified xsi:type="dcterms:W3CDTF">2017-10-02T16:05:36Z</dcterms:modified>
</cp:coreProperties>
</file>