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60" r:id="rId4"/>
    <p:sldId id="258" r:id="rId5"/>
    <p:sldId id="272" r:id="rId6"/>
    <p:sldId id="261" r:id="rId7"/>
    <p:sldId id="273" r:id="rId8"/>
    <p:sldId id="274" r:id="rId9"/>
    <p:sldId id="275" r:id="rId10"/>
    <p:sldId id="278" r:id="rId11"/>
    <p:sldId id="276" r:id="rId12"/>
    <p:sldId id="277" r:id="rId13"/>
    <p:sldId id="259" r:id="rId14"/>
    <p:sldId id="262" r:id="rId15"/>
    <p:sldId id="263" r:id="rId16"/>
    <p:sldId id="264" r:id="rId17"/>
    <p:sldId id="265" r:id="rId18"/>
    <p:sldId id="279" r:id="rId19"/>
    <p:sldId id="270" r:id="rId20"/>
    <p:sldId id="280"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B17ABF-168D-45A0-95A8-EA8EAEFCB156}" type="datetimeFigureOut">
              <a:rPr lang="es-MX" smtClean="0"/>
              <a:t>20/09/2017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8BE3D9-6862-4A7C-928A-18634029D3C7}" type="slidenum">
              <a:rPr lang="es-MX" smtClean="0"/>
              <a:t>‹Nº›</a:t>
            </a:fld>
            <a:endParaRPr lang="es-MX"/>
          </a:p>
        </p:txBody>
      </p:sp>
    </p:spTree>
    <p:extLst>
      <p:ext uri="{BB962C8B-B14F-4D97-AF65-F5344CB8AC3E}">
        <p14:creationId xmlns:p14="http://schemas.microsoft.com/office/powerpoint/2010/main" val="2397998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6</a:t>
            </a:fld>
            <a:endParaRPr lang="es-MX"/>
          </a:p>
        </p:txBody>
      </p:sp>
    </p:spTree>
    <p:extLst>
      <p:ext uri="{BB962C8B-B14F-4D97-AF65-F5344CB8AC3E}">
        <p14:creationId xmlns:p14="http://schemas.microsoft.com/office/powerpoint/2010/main" val="754196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7</a:t>
            </a:fld>
            <a:endParaRPr lang="es-MX"/>
          </a:p>
        </p:txBody>
      </p:sp>
    </p:spTree>
    <p:extLst>
      <p:ext uri="{BB962C8B-B14F-4D97-AF65-F5344CB8AC3E}">
        <p14:creationId xmlns:p14="http://schemas.microsoft.com/office/powerpoint/2010/main" val="754196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8</a:t>
            </a:fld>
            <a:endParaRPr lang="es-MX"/>
          </a:p>
        </p:txBody>
      </p:sp>
    </p:spTree>
    <p:extLst>
      <p:ext uri="{BB962C8B-B14F-4D97-AF65-F5344CB8AC3E}">
        <p14:creationId xmlns:p14="http://schemas.microsoft.com/office/powerpoint/2010/main" val="754196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9</a:t>
            </a:fld>
            <a:endParaRPr lang="es-MX"/>
          </a:p>
        </p:txBody>
      </p:sp>
    </p:spTree>
    <p:extLst>
      <p:ext uri="{BB962C8B-B14F-4D97-AF65-F5344CB8AC3E}">
        <p14:creationId xmlns:p14="http://schemas.microsoft.com/office/powerpoint/2010/main" val="754196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10</a:t>
            </a:fld>
            <a:endParaRPr lang="es-MX"/>
          </a:p>
        </p:txBody>
      </p:sp>
    </p:spTree>
    <p:extLst>
      <p:ext uri="{BB962C8B-B14F-4D97-AF65-F5344CB8AC3E}">
        <p14:creationId xmlns:p14="http://schemas.microsoft.com/office/powerpoint/2010/main" val="754196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11</a:t>
            </a:fld>
            <a:endParaRPr lang="es-MX"/>
          </a:p>
        </p:txBody>
      </p:sp>
    </p:spTree>
    <p:extLst>
      <p:ext uri="{BB962C8B-B14F-4D97-AF65-F5344CB8AC3E}">
        <p14:creationId xmlns:p14="http://schemas.microsoft.com/office/powerpoint/2010/main" val="754196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12</a:t>
            </a:fld>
            <a:endParaRPr lang="es-MX"/>
          </a:p>
        </p:txBody>
      </p:sp>
    </p:spTree>
    <p:extLst>
      <p:ext uri="{BB962C8B-B14F-4D97-AF65-F5344CB8AC3E}">
        <p14:creationId xmlns:p14="http://schemas.microsoft.com/office/powerpoint/2010/main" val="754196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dirty="0" smtClean="0"/>
              <a:t>La primera, la disminución del determinismo instintivo, la más alta que conozcamos en la evolución animal, que alcanza su punto más bajo en el hombre, en el que la fuerza de dicho determinismo se aproxima al extremo cero de la escala.</a:t>
            </a:r>
          </a:p>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13</a:t>
            </a:fld>
            <a:endParaRPr lang="es-MX"/>
          </a:p>
        </p:txBody>
      </p:sp>
    </p:spTree>
    <p:extLst>
      <p:ext uri="{BB962C8B-B14F-4D97-AF65-F5344CB8AC3E}">
        <p14:creationId xmlns:p14="http://schemas.microsoft.com/office/powerpoint/2010/main" val="2522351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88BE3D9-6862-4A7C-928A-18634029D3C7}" type="slidenum">
              <a:rPr lang="es-MX" smtClean="0"/>
              <a:t>14</a:t>
            </a:fld>
            <a:endParaRPr lang="es-MX"/>
          </a:p>
        </p:txBody>
      </p:sp>
    </p:spTree>
    <p:extLst>
      <p:ext uri="{BB962C8B-B14F-4D97-AF65-F5344CB8AC3E}">
        <p14:creationId xmlns:p14="http://schemas.microsoft.com/office/powerpoint/2010/main" val="2222171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A28A0B2D-5B9C-45BB-B069-DA24300B0CC7}" type="datetimeFigureOut">
              <a:rPr lang="es-MX" smtClean="0"/>
              <a:t>20/09/2017</a:t>
            </a:fld>
            <a:endParaRPr lang="es-MX"/>
          </a:p>
        </p:txBody>
      </p:sp>
      <p:sp>
        <p:nvSpPr>
          <p:cNvPr id="23" name="Slide Number Placeholder 22"/>
          <p:cNvSpPr>
            <a:spLocks noGrp="1"/>
          </p:cNvSpPr>
          <p:nvPr>
            <p:ph type="sldNum" sz="quarter" idx="11"/>
          </p:nvPr>
        </p:nvSpPr>
        <p:spPr/>
        <p:txBody>
          <a:bodyPr/>
          <a:lstStyle/>
          <a:p>
            <a:fld id="{B45F007C-4DAE-4F7D-8A2D-3D2371E2783C}" type="slidenum">
              <a:rPr lang="es-MX" smtClean="0"/>
              <a:t>‹Nº›</a:t>
            </a:fld>
            <a:endParaRPr lang="es-MX"/>
          </a:p>
        </p:txBody>
      </p:sp>
      <p:sp>
        <p:nvSpPr>
          <p:cNvPr id="24" name="Footer Placeholder 23"/>
          <p:cNvSpPr>
            <a:spLocks noGrp="1"/>
          </p:cNvSpPr>
          <p:nvPr>
            <p:ph type="ftr" sz="quarter" idx="12"/>
          </p:nvPr>
        </p:nvSpPr>
        <p:spPr/>
        <p:txBody>
          <a:bodyPr/>
          <a:lstStyle/>
          <a:p>
            <a:endParaRPr lang="es-MX"/>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28A0B2D-5B9C-45BB-B069-DA24300B0CC7}" type="datetimeFigureOut">
              <a:rPr lang="es-MX" smtClean="0"/>
              <a:t>20/09/2017</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45F007C-4DAE-4F7D-8A2D-3D2371E2783C}"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28A0B2D-5B9C-45BB-B069-DA24300B0CC7}" type="datetimeFigureOut">
              <a:rPr lang="es-MX" smtClean="0"/>
              <a:t>20/09/2017</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45F007C-4DAE-4F7D-8A2D-3D2371E2783C}"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2" name="Date Placeholder 11"/>
          <p:cNvSpPr>
            <a:spLocks noGrp="1"/>
          </p:cNvSpPr>
          <p:nvPr>
            <p:ph type="dt" sz="half" idx="14"/>
          </p:nvPr>
        </p:nvSpPr>
        <p:spPr/>
        <p:txBody>
          <a:bodyPr/>
          <a:lstStyle/>
          <a:p>
            <a:fld id="{A28A0B2D-5B9C-45BB-B069-DA24300B0CC7}" type="datetimeFigureOut">
              <a:rPr lang="es-MX" smtClean="0"/>
              <a:t>20/09/2017</a:t>
            </a:fld>
            <a:endParaRPr lang="es-MX"/>
          </a:p>
        </p:txBody>
      </p:sp>
      <p:sp>
        <p:nvSpPr>
          <p:cNvPr id="19" name="Slide Number Placeholder 18"/>
          <p:cNvSpPr>
            <a:spLocks noGrp="1"/>
          </p:cNvSpPr>
          <p:nvPr>
            <p:ph type="sldNum" sz="quarter" idx="15"/>
          </p:nvPr>
        </p:nvSpPr>
        <p:spPr/>
        <p:txBody>
          <a:bodyPr/>
          <a:lstStyle/>
          <a:p>
            <a:fld id="{B45F007C-4DAE-4F7D-8A2D-3D2371E2783C}" type="slidenum">
              <a:rPr lang="es-MX" smtClean="0"/>
              <a:t>‹Nº›</a:t>
            </a:fld>
            <a:endParaRPr lang="es-MX"/>
          </a:p>
        </p:txBody>
      </p:sp>
      <p:sp>
        <p:nvSpPr>
          <p:cNvPr id="21" name="Footer Placeholder 20"/>
          <p:cNvSpPr>
            <a:spLocks noGrp="1"/>
          </p:cNvSpPr>
          <p:nvPr>
            <p:ph type="ftr" sz="quarter" idx="16"/>
          </p:nvPr>
        </p:nvSpPr>
        <p:spPr/>
        <p:txBody>
          <a:bodyPr/>
          <a:lstStyle/>
          <a:p>
            <a:endParaRPr lang="es-MX"/>
          </a:p>
        </p:txBody>
      </p:sp>
      <p:sp>
        <p:nvSpPr>
          <p:cNvPr id="8" name="Title 7"/>
          <p:cNvSpPr>
            <a:spLocks noGrp="1"/>
          </p:cNvSpPr>
          <p:nvPr>
            <p:ph type="title"/>
          </p:nvPr>
        </p:nvSpPr>
        <p:spPr/>
        <p:txBody>
          <a:bodyPr/>
          <a:lstStyle/>
          <a:p>
            <a:r>
              <a:rPr lang="es-ES" smtClean="0"/>
              <a:t>Haga clic para modificar el estilo de título del patrón</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Date Placeholder 15"/>
          <p:cNvSpPr>
            <a:spLocks noGrp="1"/>
          </p:cNvSpPr>
          <p:nvPr>
            <p:ph type="dt" sz="half" idx="10"/>
          </p:nvPr>
        </p:nvSpPr>
        <p:spPr/>
        <p:txBody>
          <a:bodyPr/>
          <a:lstStyle/>
          <a:p>
            <a:fld id="{A28A0B2D-5B9C-45BB-B069-DA24300B0CC7}" type="datetimeFigureOut">
              <a:rPr lang="es-MX" smtClean="0"/>
              <a:t>20/09/2017</a:t>
            </a:fld>
            <a:endParaRPr lang="es-MX"/>
          </a:p>
        </p:txBody>
      </p:sp>
      <p:sp>
        <p:nvSpPr>
          <p:cNvPr id="20" name="Slide Number Placeholder 19"/>
          <p:cNvSpPr>
            <a:spLocks noGrp="1"/>
          </p:cNvSpPr>
          <p:nvPr>
            <p:ph type="sldNum" sz="quarter" idx="11"/>
          </p:nvPr>
        </p:nvSpPr>
        <p:spPr/>
        <p:txBody>
          <a:bodyPr/>
          <a:lstStyle/>
          <a:p>
            <a:fld id="{B45F007C-4DAE-4F7D-8A2D-3D2371E2783C}" type="slidenum">
              <a:rPr lang="es-MX" smtClean="0"/>
              <a:t>‹Nº›</a:t>
            </a:fld>
            <a:endParaRPr lang="es-MX"/>
          </a:p>
        </p:txBody>
      </p:sp>
      <p:sp>
        <p:nvSpPr>
          <p:cNvPr id="21" name="Footer Placeholder 20"/>
          <p:cNvSpPr>
            <a:spLocks noGrp="1"/>
          </p:cNvSpPr>
          <p:nvPr>
            <p:ph type="ftr" sz="quarter" idx="12"/>
          </p:nvPr>
        </p:nvSpPr>
        <p:spPr/>
        <p:txBody>
          <a:bodyPr/>
          <a:lstStyle/>
          <a:p>
            <a:endParaRPr lang="es-MX"/>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s-ES" smtClean="0"/>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7" name="Title 26"/>
          <p:cNvSpPr>
            <a:spLocks noGrp="1"/>
          </p:cNvSpPr>
          <p:nvPr>
            <p:ph type="title"/>
          </p:nvPr>
        </p:nvSpPr>
        <p:spPr/>
        <p:txBody>
          <a:bodyPr/>
          <a:lstStyle/>
          <a:p>
            <a:r>
              <a:rPr lang="es-ES" smtClean="0"/>
              <a:t>Haga clic para modificar el estilo de título del patrón</a:t>
            </a:r>
            <a:endParaRPr lang="en-US" dirty="0"/>
          </a:p>
        </p:txBody>
      </p:sp>
      <p:sp>
        <p:nvSpPr>
          <p:cNvPr id="20" name="Date Placeholder 19"/>
          <p:cNvSpPr>
            <a:spLocks noGrp="1"/>
          </p:cNvSpPr>
          <p:nvPr>
            <p:ph type="dt" sz="half" idx="15"/>
          </p:nvPr>
        </p:nvSpPr>
        <p:spPr/>
        <p:txBody>
          <a:bodyPr/>
          <a:lstStyle/>
          <a:p>
            <a:fld id="{A28A0B2D-5B9C-45BB-B069-DA24300B0CC7}" type="datetimeFigureOut">
              <a:rPr lang="es-MX" smtClean="0"/>
              <a:t>20/09/2017</a:t>
            </a:fld>
            <a:endParaRPr lang="es-MX"/>
          </a:p>
        </p:txBody>
      </p:sp>
      <p:sp>
        <p:nvSpPr>
          <p:cNvPr id="25" name="Slide Number Placeholder 24"/>
          <p:cNvSpPr>
            <a:spLocks noGrp="1"/>
          </p:cNvSpPr>
          <p:nvPr>
            <p:ph type="sldNum" sz="quarter" idx="16"/>
          </p:nvPr>
        </p:nvSpPr>
        <p:spPr/>
        <p:txBody>
          <a:bodyPr/>
          <a:lstStyle/>
          <a:p>
            <a:fld id="{B45F007C-4DAE-4F7D-8A2D-3D2371E2783C}" type="slidenum">
              <a:rPr lang="es-MX" smtClean="0"/>
              <a:t>‹Nº›</a:t>
            </a:fld>
            <a:endParaRPr lang="es-MX"/>
          </a:p>
        </p:txBody>
      </p:sp>
      <p:sp>
        <p:nvSpPr>
          <p:cNvPr id="26" name="Footer Placeholder 25"/>
          <p:cNvSpPr>
            <a:spLocks noGrp="1"/>
          </p:cNvSpPr>
          <p:nvPr>
            <p:ph type="ftr" sz="quarter" idx="17"/>
          </p:nvPr>
        </p:nvSpPr>
        <p:spPr/>
        <p:txBody>
          <a:bodyPr/>
          <a:lstStyle/>
          <a:p>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30" name="Title 29"/>
          <p:cNvSpPr>
            <a:spLocks noGrp="1"/>
          </p:cNvSpPr>
          <p:nvPr>
            <p:ph type="title"/>
          </p:nvPr>
        </p:nvSpPr>
        <p:spPr/>
        <p:txBody>
          <a:bodyPr/>
          <a:lstStyle/>
          <a:p>
            <a:r>
              <a:rPr lang="es-ES" smtClean="0"/>
              <a:t>Haga clic para modificar el estilo de título del patrón</a:t>
            </a:r>
            <a:endParaRPr lang="en-US"/>
          </a:p>
        </p:txBody>
      </p:sp>
      <p:sp>
        <p:nvSpPr>
          <p:cNvPr id="20" name="Date Placeholder 19"/>
          <p:cNvSpPr>
            <a:spLocks noGrp="1"/>
          </p:cNvSpPr>
          <p:nvPr>
            <p:ph type="dt" sz="half" idx="16"/>
          </p:nvPr>
        </p:nvSpPr>
        <p:spPr/>
        <p:txBody>
          <a:bodyPr/>
          <a:lstStyle/>
          <a:p>
            <a:fld id="{A28A0B2D-5B9C-45BB-B069-DA24300B0CC7}" type="datetimeFigureOut">
              <a:rPr lang="es-MX" smtClean="0"/>
              <a:t>20/09/2017</a:t>
            </a:fld>
            <a:endParaRPr lang="es-MX"/>
          </a:p>
        </p:txBody>
      </p:sp>
      <p:sp>
        <p:nvSpPr>
          <p:cNvPr id="24" name="Slide Number Placeholder 23"/>
          <p:cNvSpPr>
            <a:spLocks noGrp="1"/>
          </p:cNvSpPr>
          <p:nvPr>
            <p:ph type="sldNum" sz="quarter" idx="17"/>
          </p:nvPr>
        </p:nvSpPr>
        <p:spPr/>
        <p:txBody>
          <a:bodyPr/>
          <a:lstStyle/>
          <a:p>
            <a:fld id="{B45F007C-4DAE-4F7D-8A2D-3D2371E2783C}" type="slidenum">
              <a:rPr lang="es-MX" smtClean="0"/>
              <a:t>‹Nº›</a:t>
            </a:fld>
            <a:endParaRPr lang="es-MX"/>
          </a:p>
        </p:txBody>
      </p:sp>
      <p:sp>
        <p:nvSpPr>
          <p:cNvPr id="29" name="Footer Placeholder 28"/>
          <p:cNvSpPr>
            <a:spLocks noGrp="1"/>
          </p:cNvSpPr>
          <p:nvPr>
            <p:ph type="ftr" sz="quarter" idx="18"/>
          </p:nvPr>
        </p:nvSpPr>
        <p:spPr/>
        <p:txBody>
          <a:bodyPr/>
          <a:lstStyle/>
          <a:p>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A28A0B2D-5B9C-45BB-B069-DA24300B0CC7}" type="datetimeFigureOut">
              <a:rPr lang="es-MX" smtClean="0"/>
              <a:t>20/09/2017</a:t>
            </a:fld>
            <a:endParaRPr lang="es-MX"/>
          </a:p>
        </p:txBody>
      </p:sp>
      <p:sp>
        <p:nvSpPr>
          <p:cNvPr id="14" name="Slide Number Placeholder 13"/>
          <p:cNvSpPr>
            <a:spLocks noGrp="1"/>
          </p:cNvSpPr>
          <p:nvPr>
            <p:ph type="sldNum" sz="quarter" idx="11"/>
          </p:nvPr>
        </p:nvSpPr>
        <p:spPr/>
        <p:txBody>
          <a:bodyPr/>
          <a:lstStyle/>
          <a:p>
            <a:fld id="{B45F007C-4DAE-4F7D-8A2D-3D2371E2783C}"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
        <p:nvSpPr>
          <p:cNvPr id="15" name="Title 14"/>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A28A0B2D-5B9C-45BB-B069-DA24300B0CC7}" type="datetimeFigureOut">
              <a:rPr lang="es-MX" smtClean="0"/>
              <a:t>20/09/2017</a:t>
            </a:fld>
            <a:endParaRPr lang="es-MX"/>
          </a:p>
        </p:txBody>
      </p:sp>
      <p:sp>
        <p:nvSpPr>
          <p:cNvPr id="12" name="Slide Number Placeholder 11"/>
          <p:cNvSpPr>
            <a:spLocks noGrp="1"/>
          </p:cNvSpPr>
          <p:nvPr>
            <p:ph type="sldNum" sz="quarter" idx="11"/>
          </p:nvPr>
        </p:nvSpPr>
        <p:spPr/>
        <p:txBody>
          <a:bodyPr/>
          <a:lstStyle/>
          <a:p>
            <a:fld id="{B45F007C-4DAE-4F7D-8A2D-3D2371E2783C}" type="slidenum">
              <a:rPr lang="es-MX" smtClean="0"/>
              <a:t>‹Nº›</a:t>
            </a:fld>
            <a:endParaRPr lang="es-MX"/>
          </a:p>
        </p:txBody>
      </p:sp>
      <p:sp>
        <p:nvSpPr>
          <p:cNvPr id="13" name="Footer Placeholder 12"/>
          <p:cNvSpPr>
            <a:spLocks noGrp="1"/>
          </p:cNvSpPr>
          <p:nvPr>
            <p:ph type="ftr" sz="quarter" idx="12"/>
          </p:nvPr>
        </p:nvSpPr>
        <p:spPr/>
        <p:txBody>
          <a:bodyPr/>
          <a:lstStyle/>
          <a:p>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s-ES" smtClean="0"/>
              <a:t>Haga clic para modificar el estilo de título del patrón</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3" name="Date Placeholder 12"/>
          <p:cNvSpPr>
            <a:spLocks noGrp="1"/>
          </p:cNvSpPr>
          <p:nvPr>
            <p:ph type="dt" sz="half" idx="15"/>
          </p:nvPr>
        </p:nvSpPr>
        <p:spPr/>
        <p:txBody>
          <a:bodyPr/>
          <a:lstStyle/>
          <a:p>
            <a:fld id="{A28A0B2D-5B9C-45BB-B069-DA24300B0CC7}" type="datetimeFigureOut">
              <a:rPr lang="es-MX" smtClean="0"/>
              <a:t>20/09/2017</a:t>
            </a:fld>
            <a:endParaRPr lang="es-MX"/>
          </a:p>
        </p:txBody>
      </p:sp>
      <p:sp>
        <p:nvSpPr>
          <p:cNvPr id="18" name="Slide Number Placeholder 17"/>
          <p:cNvSpPr>
            <a:spLocks noGrp="1"/>
          </p:cNvSpPr>
          <p:nvPr>
            <p:ph type="sldNum" sz="quarter" idx="16"/>
          </p:nvPr>
        </p:nvSpPr>
        <p:spPr/>
        <p:txBody>
          <a:bodyPr/>
          <a:lstStyle/>
          <a:p>
            <a:fld id="{B45F007C-4DAE-4F7D-8A2D-3D2371E2783C}" type="slidenum">
              <a:rPr lang="es-MX" smtClean="0"/>
              <a:t>‹Nº›</a:t>
            </a:fld>
            <a:endParaRPr lang="es-MX"/>
          </a:p>
        </p:txBody>
      </p:sp>
      <p:sp>
        <p:nvSpPr>
          <p:cNvPr id="20" name="Footer Placeholder 19"/>
          <p:cNvSpPr>
            <a:spLocks noGrp="1"/>
          </p:cNvSpPr>
          <p:nvPr>
            <p:ph type="ftr" sz="quarter" idx="17"/>
          </p:nvPr>
        </p:nvSpPr>
        <p:spPr/>
        <p:txBody>
          <a:bodyPr/>
          <a:lstStyle/>
          <a:p>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s-ES" smtClean="0"/>
              <a:t>Haga clic para modificar el estilo de texto del patrón</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s-ES" smtClean="0"/>
              <a:t>Haga clic para modificar el estilo de título del patrón</a:t>
            </a:r>
            <a:endParaRPr lang="en-US" dirty="0"/>
          </a:p>
        </p:txBody>
      </p:sp>
      <p:sp>
        <p:nvSpPr>
          <p:cNvPr id="13" name="Date Placeholder 12"/>
          <p:cNvSpPr>
            <a:spLocks noGrp="1"/>
          </p:cNvSpPr>
          <p:nvPr>
            <p:ph type="dt" sz="half" idx="14"/>
          </p:nvPr>
        </p:nvSpPr>
        <p:spPr/>
        <p:txBody>
          <a:bodyPr/>
          <a:lstStyle/>
          <a:p>
            <a:fld id="{A28A0B2D-5B9C-45BB-B069-DA24300B0CC7}" type="datetimeFigureOut">
              <a:rPr lang="es-MX" smtClean="0"/>
              <a:t>20/09/2017</a:t>
            </a:fld>
            <a:endParaRPr lang="es-MX"/>
          </a:p>
        </p:txBody>
      </p:sp>
      <p:sp>
        <p:nvSpPr>
          <p:cNvPr id="20" name="Slide Number Placeholder 19"/>
          <p:cNvSpPr>
            <a:spLocks noGrp="1"/>
          </p:cNvSpPr>
          <p:nvPr>
            <p:ph type="sldNum" sz="quarter" idx="15"/>
          </p:nvPr>
        </p:nvSpPr>
        <p:spPr/>
        <p:txBody>
          <a:bodyPr/>
          <a:lstStyle/>
          <a:p>
            <a:fld id="{B45F007C-4DAE-4F7D-8A2D-3D2371E2783C}" type="slidenum">
              <a:rPr lang="es-MX" smtClean="0"/>
              <a:t>‹Nº›</a:t>
            </a:fld>
            <a:endParaRPr lang="es-MX"/>
          </a:p>
        </p:txBody>
      </p:sp>
      <p:sp>
        <p:nvSpPr>
          <p:cNvPr id="21" name="Footer Placeholder 20"/>
          <p:cNvSpPr>
            <a:spLocks noGrp="1"/>
          </p:cNvSpPr>
          <p:nvPr>
            <p:ph type="ftr" sz="quarter" idx="16"/>
          </p:nvPr>
        </p:nvSpPr>
        <p:spPr/>
        <p:txBody>
          <a:bodyPr/>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A28A0B2D-5B9C-45BB-B069-DA24300B0CC7}" type="datetimeFigureOut">
              <a:rPr lang="es-MX" smtClean="0"/>
              <a:t>20/09/2017</a:t>
            </a:fld>
            <a:endParaRPr lang="es-MX"/>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s-MX"/>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45F007C-4DAE-4F7D-8A2D-3D2371E2783C}"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MX" dirty="0" smtClean="0"/>
              <a:t>Mario Alberto Vázquez García</a:t>
            </a:r>
          </a:p>
          <a:p>
            <a:r>
              <a:rPr lang="es-MX" dirty="0" smtClean="0"/>
              <a:t>Tópico II</a:t>
            </a:r>
          </a:p>
          <a:p>
            <a:r>
              <a:rPr lang="es-MX" dirty="0" smtClean="0"/>
              <a:t>ITSON Unidad Guaymas</a:t>
            </a:r>
            <a:endParaRPr lang="es-MX" dirty="0"/>
          </a:p>
        </p:txBody>
      </p:sp>
      <p:sp>
        <p:nvSpPr>
          <p:cNvPr id="2" name="1 Título"/>
          <p:cNvSpPr>
            <a:spLocks noGrp="1"/>
          </p:cNvSpPr>
          <p:nvPr>
            <p:ph type="title"/>
          </p:nvPr>
        </p:nvSpPr>
        <p:spPr/>
        <p:txBody>
          <a:bodyPr/>
          <a:lstStyle/>
          <a:p>
            <a:r>
              <a:rPr lang="es-MX" dirty="0" smtClean="0"/>
              <a:t>¿Qué es la ética?</a:t>
            </a:r>
            <a:endParaRPr lang="es-MX" dirty="0"/>
          </a:p>
        </p:txBody>
      </p:sp>
    </p:spTree>
    <p:extLst>
      <p:ext uri="{BB962C8B-B14F-4D97-AF65-F5344CB8AC3E}">
        <p14:creationId xmlns:p14="http://schemas.microsoft.com/office/powerpoint/2010/main" val="1777806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r>
              <a:rPr lang="es-ES" sz="2400" dirty="0"/>
              <a:t>E</a:t>
            </a:r>
            <a:r>
              <a:rPr lang="es-ES" sz="2400" smtClean="0"/>
              <a:t>nfatiza </a:t>
            </a:r>
            <a:r>
              <a:rPr lang="es-ES" sz="2400" dirty="0"/>
              <a:t>que la ética es una combinación de valores personales, ética profesional y principios universales de hacer el bien. Por lo tanto, la ética personal no es suficiente en sí misma. Más bien, dado un contexto particular, la ética personal provoca la adopción o el rechazo de la ética profesional, resultando en un comportamiento ético. </a:t>
            </a:r>
            <a:endParaRPr lang="es-MX" sz="2400" dirty="0"/>
          </a:p>
        </p:txBody>
      </p:sp>
      <p:sp>
        <p:nvSpPr>
          <p:cNvPr id="2" name="1 Título"/>
          <p:cNvSpPr>
            <a:spLocks noGrp="1"/>
          </p:cNvSpPr>
          <p:nvPr>
            <p:ph type="title"/>
          </p:nvPr>
        </p:nvSpPr>
        <p:spPr/>
        <p:txBody>
          <a:bodyPr>
            <a:normAutofit/>
          </a:bodyPr>
          <a:lstStyle/>
          <a:p>
            <a:r>
              <a:rPr lang="es-MX" dirty="0"/>
              <a:t>É</a:t>
            </a:r>
            <a:r>
              <a:rPr lang="es-MX" dirty="0" smtClean="0"/>
              <a:t>tica personal</a:t>
            </a:r>
            <a:endParaRPr lang="es-MX" dirty="0"/>
          </a:p>
        </p:txBody>
      </p:sp>
    </p:spTree>
    <p:extLst>
      <p:ext uri="{BB962C8B-B14F-4D97-AF65-F5344CB8AC3E}">
        <p14:creationId xmlns:p14="http://schemas.microsoft.com/office/powerpoint/2010/main" val="3010529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a:bodyPr>
          <a:lstStyle/>
          <a:p>
            <a:r>
              <a:rPr lang="es-ES" sz="2400" dirty="0" err="1"/>
              <a:t>Kreitner</a:t>
            </a:r>
            <a:r>
              <a:rPr lang="es-ES" sz="2400" dirty="0"/>
              <a:t> y </a:t>
            </a:r>
            <a:r>
              <a:rPr lang="es-ES" sz="2400" dirty="0" err="1"/>
              <a:t>Kinicki</a:t>
            </a:r>
            <a:r>
              <a:rPr lang="es-ES" sz="2400" dirty="0"/>
              <a:t> (1995) discutieron la ética desde la perspectiva del comportamiento organizacional en el lugar de trabajo. D</a:t>
            </a:r>
            <a:r>
              <a:rPr lang="es-ES" sz="2400" dirty="0" smtClean="0"/>
              <a:t>efinieron </a:t>
            </a:r>
            <a:r>
              <a:rPr lang="es-ES" sz="2400" dirty="0"/>
              <a:t>la ética como "el estudio de cuestiones y elecciones morales ... correctas contra malas, [y] buenas contra malas" </a:t>
            </a:r>
          </a:p>
          <a:p>
            <a:r>
              <a:rPr lang="es-ES" sz="2400" dirty="0" smtClean="0"/>
              <a:t>Así</a:t>
            </a:r>
            <a:r>
              <a:rPr lang="es-ES" sz="2400" dirty="0"/>
              <a:t>, en el lugar de trabajo, los individuos son "desafiados a tener imaginación moral y el coraje para hacer lo correcto" </a:t>
            </a:r>
            <a:endParaRPr lang="es-ES" sz="2400" dirty="0" smtClean="0"/>
          </a:p>
          <a:p>
            <a:r>
              <a:rPr lang="es-ES" sz="2400" dirty="0"/>
              <a:t>P</a:t>
            </a:r>
            <a:r>
              <a:rPr lang="es-ES" sz="2400" dirty="0" smtClean="0"/>
              <a:t>ropusieron </a:t>
            </a:r>
            <a:r>
              <a:rPr lang="es-ES" sz="2400" dirty="0"/>
              <a:t>un modelo de comportamiento ético por el cual el individuo toma decisiones. </a:t>
            </a:r>
            <a:endParaRPr lang="es-ES" sz="2400" dirty="0" smtClean="0"/>
          </a:p>
          <a:p>
            <a:r>
              <a:rPr lang="es-ES" sz="2400" dirty="0"/>
              <a:t>C</a:t>
            </a:r>
            <a:r>
              <a:rPr lang="es-ES" sz="2400" dirty="0" smtClean="0"/>
              <a:t>ada </a:t>
            </a:r>
            <a:r>
              <a:rPr lang="es-ES" sz="2400" dirty="0"/>
              <a:t>individuo tiene una mezcla distintiva de rasgos de personalidad, valores, principios morales que les permiten actuar éticamente.</a:t>
            </a:r>
            <a:endParaRPr lang="es-MX" sz="2400" dirty="0"/>
          </a:p>
        </p:txBody>
      </p:sp>
      <p:sp>
        <p:nvSpPr>
          <p:cNvPr id="2" name="1 Título"/>
          <p:cNvSpPr>
            <a:spLocks noGrp="1"/>
          </p:cNvSpPr>
          <p:nvPr>
            <p:ph type="title"/>
          </p:nvPr>
        </p:nvSpPr>
        <p:spPr/>
        <p:txBody>
          <a:bodyPr>
            <a:normAutofit/>
          </a:bodyPr>
          <a:lstStyle/>
          <a:p>
            <a:r>
              <a:rPr lang="es-MX" dirty="0"/>
              <a:t>É</a:t>
            </a:r>
            <a:r>
              <a:rPr lang="es-MX" dirty="0" smtClean="0"/>
              <a:t>tica personal</a:t>
            </a:r>
            <a:endParaRPr lang="es-MX" dirty="0"/>
          </a:p>
        </p:txBody>
      </p:sp>
    </p:spTree>
    <p:extLst>
      <p:ext uri="{BB962C8B-B14F-4D97-AF65-F5344CB8AC3E}">
        <p14:creationId xmlns:p14="http://schemas.microsoft.com/office/powerpoint/2010/main" val="4178590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lnSpcReduction="10000"/>
          </a:bodyPr>
          <a:lstStyle/>
          <a:p>
            <a:r>
              <a:rPr lang="es-ES" sz="2400" dirty="0"/>
              <a:t>S</a:t>
            </a:r>
            <a:r>
              <a:rPr lang="es-ES" sz="2400" dirty="0" smtClean="0"/>
              <a:t>eñalaron </a:t>
            </a:r>
            <a:r>
              <a:rPr lang="es-ES" sz="2400" dirty="0"/>
              <a:t>que la experiencia del individuo con refuerzos positivos y negativos por su comportamiento modela su tendencia a comportarse éticamente. </a:t>
            </a:r>
            <a:endParaRPr lang="es-ES" sz="2400" dirty="0" smtClean="0"/>
          </a:p>
          <a:p>
            <a:r>
              <a:rPr lang="es-ES" sz="2400" dirty="0" smtClean="0"/>
              <a:t>Tres </a:t>
            </a:r>
            <a:r>
              <a:rPr lang="es-ES" sz="2400" dirty="0"/>
              <a:t>atributos primarios relacionados con influencias culturales, organizacionales y políticas afectan el comportamiento ético del individuo. </a:t>
            </a:r>
            <a:endParaRPr lang="es-ES" sz="2400" dirty="0" smtClean="0"/>
          </a:p>
          <a:p>
            <a:r>
              <a:rPr lang="es-ES" sz="2400" dirty="0" smtClean="0"/>
              <a:t>Los </a:t>
            </a:r>
            <a:r>
              <a:rPr lang="es-ES" sz="2400" dirty="0"/>
              <a:t>códigos éticos están contenidos dentro de las influencias organizativas que actúan sobre el factor ético del individuo. </a:t>
            </a:r>
            <a:endParaRPr lang="es-ES" sz="2400" dirty="0" smtClean="0"/>
          </a:p>
          <a:p>
            <a:r>
              <a:rPr lang="es-ES" sz="2400" dirty="0" smtClean="0"/>
              <a:t>Muchas </a:t>
            </a:r>
            <a:r>
              <a:rPr lang="es-ES" sz="2400" dirty="0"/>
              <a:t>veces, "la presión percibida por los resultados ... prepara el terreno para un comportamiento poco ético" </a:t>
            </a:r>
            <a:endParaRPr lang="es-ES" sz="2400" dirty="0" smtClean="0"/>
          </a:p>
          <a:p>
            <a:r>
              <a:rPr lang="es-ES" sz="2400" dirty="0"/>
              <a:t>S</a:t>
            </a:r>
            <a:r>
              <a:rPr lang="es-ES" sz="2400" dirty="0" smtClean="0"/>
              <a:t>ostenían </a:t>
            </a:r>
            <a:r>
              <a:rPr lang="es-ES" sz="2400" dirty="0"/>
              <a:t>que "el comportamiento ético y no ético es el resultado de la interacción persona-situación </a:t>
            </a:r>
            <a:r>
              <a:rPr lang="es-ES" sz="2400" dirty="0" smtClean="0"/>
              <a:t>con </a:t>
            </a:r>
            <a:r>
              <a:rPr lang="es-ES" sz="2400" dirty="0"/>
              <a:t>la ética personal y el clima ético de la </a:t>
            </a:r>
            <a:r>
              <a:rPr lang="es-ES" sz="2400" dirty="0" smtClean="0"/>
              <a:t>organización.</a:t>
            </a:r>
            <a:endParaRPr lang="es-MX" sz="2400" dirty="0"/>
          </a:p>
        </p:txBody>
      </p:sp>
      <p:sp>
        <p:nvSpPr>
          <p:cNvPr id="2" name="1 Título"/>
          <p:cNvSpPr>
            <a:spLocks noGrp="1"/>
          </p:cNvSpPr>
          <p:nvPr>
            <p:ph type="title"/>
          </p:nvPr>
        </p:nvSpPr>
        <p:spPr/>
        <p:txBody>
          <a:bodyPr>
            <a:normAutofit/>
          </a:bodyPr>
          <a:lstStyle/>
          <a:p>
            <a:r>
              <a:rPr lang="es-MX" dirty="0"/>
              <a:t>É</a:t>
            </a:r>
            <a:r>
              <a:rPr lang="es-MX" dirty="0" smtClean="0"/>
              <a:t>tica personal</a:t>
            </a:r>
            <a:endParaRPr lang="es-MX" dirty="0"/>
          </a:p>
        </p:txBody>
      </p:sp>
    </p:spTree>
    <p:extLst>
      <p:ext uri="{BB962C8B-B14F-4D97-AF65-F5344CB8AC3E}">
        <p14:creationId xmlns:p14="http://schemas.microsoft.com/office/powerpoint/2010/main" val="40325096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67544" y="1340768"/>
            <a:ext cx="8208912" cy="5256584"/>
          </a:xfrm>
          <a:solidFill>
            <a:schemeClr val="tx1"/>
          </a:solidFill>
        </p:spPr>
        <p:txBody>
          <a:bodyPr>
            <a:normAutofit/>
          </a:bodyPr>
          <a:lstStyle/>
          <a:p>
            <a:endParaRPr lang="es-MX" dirty="0"/>
          </a:p>
        </p:txBody>
      </p:sp>
      <p:sp>
        <p:nvSpPr>
          <p:cNvPr id="2" name="1 Título"/>
          <p:cNvSpPr>
            <a:spLocks noGrp="1"/>
          </p:cNvSpPr>
          <p:nvPr>
            <p:ph type="title"/>
          </p:nvPr>
        </p:nvSpPr>
        <p:spPr/>
        <p:txBody>
          <a:bodyPr>
            <a:normAutofit fontScale="90000"/>
          </a:bodyPr>
          <a:lstStyle/>
          <a:p>
            <a:r>
              <a:rPr lang="en-US" dirty="0" err="1"/>
              <a:t>Kreitner</a:t>
            </a:r>
            <a:r>
              <a:rPr lang="en-US" dirty="0"/>
              <a:t> and </a:t>
            </a:r>
            <a:r>
              <a:rPr lang="en-US" dirty="0" err="1"/>
              <a:t>Kinicki</a:t>
            </a:r>
            <a:r>
              <a:rPr lang="en-US" dirty="0"/>
              <a:t> (1995)’s Model of ethical behavior in the workplace</a:t>
            </a:r>
            <a:endParaRPr lang="es-MX"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1475414"/>
            <a:ext cx="6869886" cy="4545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44838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Autofit/>
          </a:bodyPr>
          <a:lstStyle/>
          <a:p>
            <a:pPr marL="285750" indent="-285750">
              <a:buFont typeface="Wingdings" panose="05000000000000000000" pitchFamily="2" charset="2"/>
              <a:buChar char="v"/>
            </a:pPr>
            <a:r>
              <a:rPr lang="es-MX" sz="1600" dirty="0"/>
              <a:t>Según </a:t>
            </a:r>
            <a:r>
              <a:rPr lang="es-MX" sz="1600" dirty="0" err="1"/>
              <a:t>Capella</a:t>
            </a:r>
            <a:r>
              <a:rPr lang="es-MX" sz="1600" dirty="0"/>
              <a:t> (2008), la ética social o pública trata de las acciones de un ser</a:t>
            </a:r>
          </a:p>
          <a:p>
            <a:r>
              <a:rPr lang="es-MX" sz="1600" dirty="0" smtClean="0"/>
              <a:t>        humano</a:t>
            </a:r>
            <a:r>
              <a:rPr lang="es-MX" sz="1600" dirty="0"/>
              <a:t>, cuyos efectos directos recaen sobre la propiedad ajena. </a:t>
            </a:r>
            <a:endParaRPr lang="es-MX" sz="1600" dirty="0" smtClean="0"/>
          </a:p>
          <a:p>
            <a:pPr marL="285750" indent="-285750">
              <a:buFont typeface="Wingdings" panose="05000000000000000000" pitchFamily="2" charset="2"/>
              <a:buChar char="v"/>
            </a:pPr>
            <a:r>
              <a:rPr lang="es-MX" sz="1600" dirty="0" smtClean="0"/>
              <a:t>Abarca las normas </a:t>
            </a:r>
            <a:r>
              <a:rPr lang="es-MX" sz="1600" dirty="0"/>
              <a:t>de comportamiento en convivencia, frente a los demás. </a:t>
            </a:r>
            <a:endParaRPr lang="es-MX" sz="1600" dirty="0" smtClean="0"/>
          </a:p>
          <a:p>
            <a:pPr marL="285750" indent="-285750">
              <a:lnSpc>
                <a:spcPct val="160000"/>
              </a:lnSpc>
              <a:buFont typeface="Wingdings" panose="05000000000000000000" pitchFamily="2" charset="2"/>
              <a:buChar char="v"/>
            </a:pPr>
            <a:r>
              <a:rPr lang="es-MX" sz="1600" dirty="0" smtClean="0"/>
              <a:t>En </a:t>
            </a:r>
            <a:r>
              <a:rPr lang="es-MX" sz="1600" dirty="0"/>
              <a:t>tal </a:t>
            </a:r>
            <a:r>
              <a:rPr lang="es-MX" sz="1600" dirty="0" smtClean="0"/>
              <a:t>sentido, la </a:t>
            </a:r>
            <a:r>
              <a:rPr lang="es-MX" sz="1600" dirty="0"/>
              <a:t>ética social permite toda relación beneficiosa para las partes, prohíbe </a:t>
            </a:r>
            <a:r>
              <a:rPr lang="es-MX" sz="1600" dirty="0" smtClean="0"/>
              <a:t>toda relación </a:t>
            </a:r>
            <a:r>
              <a:rPr lang="es-MX" sz="1600" dirty="0"/>
              <a:t>perjudicial para al menos una parte, y solamente obliga al </a:t>
            </a:r>
            <a:r>
              <a:rPr lang="es-MX" sz="1600" dirty="0" smtClean="0"/>
              <a:t>cumplimiento de </a:t>
            </a:r>
            <a:r>
              <a:rPr lang="es-MX" sz="1600" dirty="0"/>
              <a:t>los contratos libremente pactados. Un ser humano puede participar o no </a:t>
            </a:r>
            <a:r>
              <a:rPr lang="es-MX" sz="1600" dirty="0" smtClean="0"/>
              <a:t>en una </a:t>
            </a:r>
            <a:r>
              <a:rPr lang="es-MX" sz="1600" dirty="0"/>
              <a:t>relación libremente, de acuerdo a su voluntad, respetada, o coaccionado.</a:t>
            </a:r>
          </a:p>
          <a:p>
            <a:pPr marL="285750" indent="-285750">
              <a:buFont typeface="Wingdings" panose="05000000000000000000" pitchFamily="2" charset="2"/>
              <a:buChar char="v"/>
            </a:pPr>
            <a:r>
              <a:rPr lang="es-MX" sz="1600" dirty="0"/>
              <a:t>Así mismo, infiere que una persona se relaciona o se abstiene de hacerlo</a:t>
            </a:r>
          </a:p>
          <a:p>
            <a:r>
              <a:rPr lang="es-MX" sz="1600" dirty="0" smtClean="0"/>
              <a:t>      voluntariamente </a:t>
            </a:r>
            <a:r>
              <a:rPr lang="es-MX" sz="1600" dirty="0"/>
              <a:t>cuando percibe un beneficio en su decisión. Si una persona es</a:t>
            </a:r>
          </a:p>
          <a:p>
            <a:r>
              <a:rPr lang="es-MX" sz="1600" dirty="0" smtClean="0"/>
              <a:t>      forzada </a:t>
            </a:r>
            <a:r>
              <a:rPr lang="es-MX" sz="1600" dirty="0"/>
              <a:t>a relacionarse o se le impide violentamente una relación, necesariamente</a:t>
            </a:r>
          </a:p>
          <a:p>
            <a:r>
              <a:rPr lang="es-MX" sz="1600" dirty="0" smtClean="0"/>
              <a:t>      sufre </a:t>
            </a:r>
            <a:r>
              <a:rPr lang="es-MX" sz="1600" dirty="0"/>
              <a:t>una pérdida, ya que lo que haría voluntariamente es lo contrario de lo que</a:t>
            </a:r>
          </a:p>
          <a:p>
            <a:r>
              <a:rPr lang="es-MX" sz="1600" dirty="0" smtClean="0"/>
              <a:t>       se </a:t>
            </a:r>
            <a:r>
              <a:rPr lang="es-MX" sz="1600" dirty="0"/>
              <a:t>ve obligada a hacer.</a:t>
            </a:r>
          </a:p>
        </p:txBody>
      </p:sp>
      <p:sp>
        <p:nvSpPr>
          <p:cNvPr id="2" name="1 Título"/>
          <p:cNvSpPr>
            <a:spLocks noGrp="1"/>
          </p:cNvSpPr>
          <p:nvPr>
            <p:ph type="title"/>
          </p:nvPr>
        </p:nvSpPr>
        <p:spPr/>
        <p:txBody>
          <a:bodyPr>
            <a:normAutofit/>
          </a:bodyPr>
          <a:lstStyle/>
          <a:p>
            <a:r>
              <a:rPr lang="es-MX" dirty="0" smtClean="0"/>
              <a:t>Ética Social</a:t>
            </a:r>
            <a:endParaRPr lang="es-MX" dirty="0"/>
          </a:p>
        </p:txBody>
      </p:sp>
    </p:spTree>
    <p:extLst>
      <p:ext uri="{BB962C8B-B14F-4D97-AF65-F5344CB8AC3E}">
        <p14:creationId xmlns:p14="http://schemas.microsoft.com/office/powerpoint/2010/main" val="37952764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r>
              <a:rPr lang="es-MX" sz="2400" dirty="0"/>
              <a:t>Según </a:t>
            </a:r>
            <a:r>
              <a:rPr lang="es-MX" sz="2400" dirty="0" err="1"/>
              <a:t>Stob</a:t>
            </a:r>
            <a:r>
              <a:rPr lang="es-MX" sz="2400" dirty="0"/>
              <a:t> (1982), la ética social se ocupa de la conducta moral de los </a:t>
            </a:r>
            <a:r>
              <a:rPr lang="es-MX" sz="2400" dirty="0" smtClean="0"/>
              <a:t>individuos así </a:t>
            </a:r>
            <a:r>
              <a:rPr lang="es-MX" sz="2400" dirty="0"/>
              <a:t>como de las realidades colectivas y </a:t>
            </a:r>
            <a:r>
              <a:rPr lang="es-MX" sz="2400" dirty="0" err="1"/>
              <a:t>super</a:t>
            </a:r>
            <a:r>
              <a:rPr lang="es-MX" sz="2400" dirty="0"/>
              <a:t>-individuales. Su preocupación </a:t>
            </a:r>
            <a:r>
              <a:rPr lang="es-MX" sz="2400" dirty="0" smtClean="0"/>
              <a:t>por el </a:t>
            </a:r>
            <a:r>
              <a:rPr lang="es-MX" sz="2400" dirty="0"/>
              <a:t>individuo es, sin embargo, de una clase especial; es calificada socialmente.</a:t>
            </a:r>
          </a:p>
          <a:p>
            <a:r>
              <a:rPr lang="es-MX" sz="2400" dirty="0"/>
              <a:t>Contempla al individuo no meramente como la personalidad centrada que </a:t>
            </a:r>
            <a:r>
              <a:rPr lang="es-MX" sz="2400" dirty="0" smtClean="0"/>
              <a:t>es, no </a:t>
            </a:r>
            <a:r>
              <a:rPr lang="es-MX" sz="2400" dirty="0"/>
              <a:t>específicamente al que responde sin ninguna mediación explícita al </a:t>
            </a:r>
            <a:r>
              <a:rPr lang="es-MX" sz="2400" dirty="0" smtClean="0"/>
              <a:t>prójimo que</a:t>
            </a:r>
            <a:r>
              <a:rPr lang="es-MX" sz="2400" dirty="0"/>
              <a:t>, en su soledad o en su pluralidad indeterminada, lo confronta directamente.</a:t>
            </a:r>
          </a:p>
        </p:txBody>
      </p:sp>
      <p:sp>
        <p:nvSpPr>
          <p:cNvPr id="2" name="1 Título"/>
          <p:cNvSpPr>
            <a:spLocks noGrp="1"/>
          </p:cNvSpPr>
          <p:nvPr>
            <p:ph type="title"/>
          </p:nvPr>
        </p:nvSpPr>
        <p:spPr/>
        <p:txBody>
          <a:bodyPr>
            <a:normAutofit/>
          </a:bodyPr>
          <a:lstStyle/>
          <a:p>
            <a:r>
              <a:rPr lang="es-MX" dirty="0" smtClean="0"/>
              <a:t>Ética Social</a:t>
            </a:r>
            <a:endParaRPr lang="es-MX" dirty="0"/>
          </a:p>
        </p:txBody>
      </p:sp>
    </p:spTree>
    <p:extLst>
      <p:ext uri="{BB962C8B-B14F-4D97-AF65-F5344CB8AC3E}">
        <p14:creationId xmlns:p14="http://schemas.microsoft.com/office/powerpoint/2010/main" val="22058318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pPr>
              <a:lnSpc>
                <a:spcPct val="150000"/>
              </a:lnSpc>
            </a:pPr>
            <a:r>
              <a:rPr lang="es-MX" sz="2000" dirty="0"/>
              <a:t>Por su parte, Camps y Giner (1998) infiere, que “el individuo no inventa </a:t>
            </a:r>
            <a:r>
              <a:rPr lang="es-MX" sz="2000" dirty="0" smtClean="0"/>
              <a:t>sus principios </a:t>
            </a:r>
            <a:r>
              <a:rPr lang="es-MX" sz="2000" dirty="0"/>
              <a:t>éticos pues desde antes de su nacimiento, el ser humano </a:t>
            </a:r>
            <a:r>
              <a:rPr lang="es-MX" sz="2000" dirty="0" smtClean="0"/>
              <a:t>está ya </a:t>
            </a:r>
            <a:r>
              <a:rPr lang="es-MX" sz="2000" dirty="0"/>
              <a:t>circunscrito a un determinado contexto con respecto al cual tendrá </a:t>
            </a:r>
            <a:r>
              <a:rPr lang="es-MX" sz="2000" dirty="0" smtClean="0"/>
              <a:t>que conducirse.” </a:t>
            </a:r>
            <a:r>
              <a:rPr lang="es-MX" sz="2000" dirty="0"/>
              <a:t>Cada individuo responde a sus principios esquemas de orden moral, los cuales adecua en función de las circunstancias a las que se enfrentas. No obstante, la ética individual varía en presencia de los requerimientos de los grupos sociales, en consecuencia, cuando la ética individual discrepa de la colectiva puede acarrear conflictos y sanciones morales.</a:t>
            </a:r>
          </a:p>
          <a:p>
            <a:pPr>
              <a:lnSpc>
                <a:spcPct val="150000"/>
              </a:lnSpc>
            </a:pPr>
            <a:endParaRPr lang="es-MX" dirty="0"/>
          </a:p>
        </p:txBody>
      </p:sp>
      <p:sp>
        <p:nvSpPr>
          <p:cNvPr id="2" name="1 Título"/>
          <p:cNvSpPr>
            <a:spLocks noGrp="1"/>
          </p:cNvSpPr>
          <p:nvPr>
            <p:ph type="title"/>
          </p:nvPr>
        </p:nvSpPr>
        <p:spPr/>
        <p:txBody>
          <a:bodyPr>
            <a:normAutofit/>
          </a:bodyPr>
          <a:lstStyle/>
          <a:p>
            <a:r>
              <a:rPr lang="es-MX" dirty="0" smtClean="0"/>
              <a:t>Ética social</a:t>
            </a:r>
            <a:endParaRPr lang="es-MX" dirty="0"/>
          </a:p>
        </p:txBody>
      </p:sp>
    </p:spTree>
    <p:extLst>
      <p:ext uri="{BB962C8B-B14F-4D97-AF65-F5344CB8AC3E}">
        <p14:creationId xmlns:p14="http://schemas.microsoft.com/office/powerpoint/2010/main" val="40739944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323528" y="980728"/>
            <a:ext cx="7680960" cy="5616624"/>
          </a:xfrm>
        </p:spPr>
        <p:txBody>
          <a:bodyPr>
            <a:noAutofit/>
          </a:bodyPr>
          <a:lstStyle/>
          <a:p>
            <a:r>
              <a:rPr lang="es-MX" sz="2200" dirty="0"/>
              <a:t>En cada entidad humana existe un consenso </a:t>
            </a:r>
            <a:r>
              <a:rPr lang="es-MX" sz="2200" dirty="0" smtClean="0"/>
              <a:t>implícito extensivo </a:t>
            </a:r>
            <a:r>
              <a:rPr lang="es-MX" sz="2200" dirty="0"/>
              <a:t>para respetar y acatar las normas del grupo social al cual se pertenece.</a:t>
            </a:r>
          </a:p>
          <a:p>
            <a:r>
              <a:rPr lang="es-MX" sz="2200" dirty="0" smtClean="0"/>
              <a:t>Pero</a:t>
            </a:r>
            <a:r>
              <a:rPr lang="es-MX" sz="2200" dirty="0"/>
              <a:t>, a la vez, existe una directriz natural a revelar firmeza hacia las </a:t>
            </a:r>
            <a:r>
              <a:rPr lang="es-MX" sz="2200" dirty="0" smtClean="0"/>
              <a:t>normas que </a:t>
            </a:r>
            <a:r>
              <a:rPr lang="es-MX" sz="2200" dirty="0"/>
              <a:t>de algún modo no se ajusta a la dinámica del diario convivir</a:t>
            </a:r>
            <a:r>
              <a:rPr lang="es-MX" sz="2200" dirty="0" smtClean="0"/>
              <a:t>.</a:t>
            </a:r>
          </a:p>
          <a:p>
            <a:r>
              <a:rPr lang="es-MX" sz="2200" dirty="0" smtClean="0"/>
              <a:t>No </a:t>
            </a:r>
            <a:r>
              <a:rPr lang="es-MX" sz="2200" dirty="0"/>
              <a:t>obstante, las razones para desobedecer o violar las normas pueden </a:t>
            </a:r>
            <a:r>
              <a:rPr lang="es-MX" sz="2200" dirty="0" smtClean="0"/>
              <a:t>ser variadas</a:t>
            </a:r>
            <a:r>
              <a:rPr lang="es-MX" sz="2200" dirty="0"/>
              <a:t>: comodidad, abuso, deseo de transformar, beneficio, </a:t>
            </a:r>
            <a:r>
              <a:rPr lang="es-MX" sz="2200" dirty="0" smtClean="0"/>
              <a:t>convivencia, inconsciencia</a:t>
            </a:r>
            <a:r>
              <a:rPr lang="es-MX" sz="2200" dirty="0"/>
              <a:t>, desconocimiento, injusticia, intolerancia, entre otras. Ante </a:t>
            </a:r>
            <a:r>
              <a:rPr lang="es-MX" sz="2200" dirty="0" smtClean="0"/>
              <a:t>ello, la </a:t>
            </a:r>
            <a:r>
              <a:rPr lang="es-MX" sz="2200" dirty="0"/>
              <a:t>sociedad humana tiene el reto de ir adaptando sus propias normas </a:t>
            </a:r>
            <a:r>
              <a:rPr lang="es-MX" sz="2200" dirty="0" smtClean="0"/>
              <a:t>éticas, de </a:t>
            </a:r>
            <a:r>
              <a:rPr lang="es-MX" sz="2200" dirty="0"/>
              <a:t>manera que la mayoría las encuentre significativas y en consonancia con </a:t>
            </a:r>
            <a:r>
              <a:rPr lang="es-MX" sz="2200" dirty="0" smtClean="0"/>
              <a:t>un contexto </a:t>
            </a:r>
            <a:r>
              <a:rPr lang="es-MX" sz="2200" dirty="0"/>
              <a:t>socio-geográfico e histórico-político</a:t>
            </a:r>
            <a:r>
              <a:rPr lang="es-MX" sz="2200" dirty="0" smtClean="0"/>
              <a:t>.</a:t>
            </a:r>
          </a:p>
          <a:p>
            <a:endParaRPr lang="es-MX" sz="2200" dirty="0"/>
          </a:p>
          <a:p>
            <a:endParaRPr lang="es-MX" sz="2200" dirty="0"/>
          </a:p>
        </p:txBody>
      </p:sp>
      <p:sp>
        <p:nvSpPr>
          <p:cNvPr id="2" name="1 Título"/>
          <p:cNvSpPr>
            <a:spLocks noGrp="1"/>
          </p:cNvSpPr>
          <p:nvPr>
            <p:ph type="title"/>
          </p:nvPr>
        </p:nvSpPr>
        <p:spPr>
          <a:xfrm>
            <a:off x="352426" y="228600"/>
            <a:ext cx="7680960" cy="752128"/>
          </a:xfrm>
        </p:spPr>
        <p:txBody>
          <a:bodyPr>
            <a:normAutofit/>
          </a:bodyPr>
          <a:lstStyle/>
          <a:p>
            <a:r>
              <a:rPr lang="es-MX" dirty="0" smtClean="0"/>
              <a:t>Ética social</a:t>
            </a:r>
            <a:endParaRPr lang="es-MX" dirty="0"/>
          </a:p>
        </p:txBody>
      </p:sp>
    </p:spTree>
    <p:extLst>
      <p:ext uri="{BB962C8B-B14F-4D97-AF65-F5344CB8AC3E}">
        <p14:creationId xmlns:p14="http://schemas.microsoft.com/office/powerpoint/2010/main" val="316440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323528" y="980728"/>
            <a:ext cx="7680960" cy="5616624"/>
          </a:xfrm>
        </p:spPr>
        <p:txBody>
          <a:bodyPr>
            <a:noAutofit/>
          </a:bodyPr>
          <a:lstStyle/>
          <a:p>
            <a:r>
              <a:rPr lang="es-MX" sz="2200" dirty="0" smtClean="0"/>
              <a:t>Menéndez (1983) establece que la ética profesional es la ciencia normativa que estudia los deberes y los derechos de los profesionistas.</a:t>
            </a:r>
          </a:p>
          <a:p>
            <a:endParaRPr lang="es-MX" sz="2200" dirty="0"/>
          </a:p>
          <a:p>
            <a:r>
              <a:rPr lang="es-MX" sz="2200" dirty="0" smtClean="0"/>
              <a:t>Escobar (1989) expresa que la moral profesional es el conjunto de facultades y obligaciones que tiene el individuo en virtud de la profesión en la sociedad.</a:t>
            </a:r>
          </a:p>
          <a:p>
            <a:endParaRPr lang="es-MX" sz="2200" dirty="0"/>
          </a:p>
          <a:p>
            <a:r>
              <a:rPr lang="es-MX" sz="2200" dirty="0" smtClean="0"/>
              <a:t>Abarca los ámbitos del trabajo y se propone una conciencia de responsabilidad en el cumplimiento del mismo.</a:t>
            </a:r>
            <a:endParaRPr lang="es-MX" sz="2200" dirty="0"/>
          </a:p>
        </p:txBody>
      </p:sp>
      <p:sp>
        <p:nvSpPr>
          <p:cNvPr id="2" name="1 Título"/>
          <p:cNvSpPr>
            <a:spLocks noGrp="1"/>
          </p:cNvSpPr>
          <p:nvPr>
            <p:ph type="title"/>
          </p:nvPr>
        </p:nvSpPr>
        <p:spPr>
          <a:xfrm>
            <a:off x="352426" y="228600"/>
            <a:ext cx="7680960" cy="752128"/>
          </a:xfrm>
        </p:spPr>
        <p:txBody>
          <a:bodyPr>
            <a:normAutofit/>
          </a:bodyPr>
          <a:lstStyle/>
          <a:p>
            <a:r>
              <a:rPr lang="es-MX" dirty="0" smtClean="0"/>
              <a:t>Ética Profesional</a:t>
            </a:r>
            <a:endParaRPr lang="es-MX" dirty="0"/>
          </a:p>
        </p:txBody>
      </p:sp>
    </p:spTree>
    <p:extLst>
      <p:ext uri="{BB962C8B-B14F-4D97-AF65-F5344CB8AC3E}">
        <p14:creationId xmlns:p14="http://schemas.microsoft.com/office/powerpoint/2010/main" val="7775381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r>
              <a:rPr lang="es-MX" dirty="0" smtClean="0"/>
              <a:t>¿Cuáles son las condiciones necesarias y suficientes para poder imputar a un sujeto una responsabilidad moral por un determinado acto?</a:t>
            </a:r>
          </a:p>
          <a:p>
            <a:pPr marL="342900" indent="-342900">
              <a:buAutoNum type="alphaLcParenR"/>
            </a:pPr>
            <a:r>
              <a:rPr lang="es-MX" dirty="0" smtClean="0"/>
              <a:t>Que el sujeto no ignore las circunstancias ni las consecuencias de su acción; o sea, que su conducta tenga un carácter consciente.</a:t>
            </a:r>
          </a:p>
          <a:p>
            <a:pPr marL="342900" indent="-342900">
              <a:buAutoNum type="alphaLcParenR"/>
            </a:pPr>
            <a:r>
              <a:rPr lang="es-MX" dirty="0" smtClean="0"/>
              <a:t>Que la causa de sus actos esté en el mismo (o causa interior), y no en otro agente (o causa exterior) que le obligue a actuar en cierta forma, pasando por encima de su voluntad, que su conducta sea libre.</a:t>
            </a:r>
          </a:p>
          <a:p>
            <a:pPr marL="342900" indent="-342900">
              <a:buAutoNum type="alphaLcParenR"/>
            </a:pPr>
            <a:endParaRPr lang="es-MX" dirty="0"/>
          </a:p>
          <a:p>
            <a:pPr marL="342900" indent="-342900">
              <a:buAutoNum type="alphaLcParenR"/>
            </a:pPr>
            <a:r>
              <a:rPr lang="es-MX" dirty="0" smtClean="0"/>
              <a:t>El conocimiento y la libertad permitirán hablar legítimamente  de responsabilidad. </a:t>
            </a:r>
          </a:p>
          <a:p>
            <a:pPr marL="342900" indent="-342900">
              <a:buAutoNum type="alphaLcParenR"/>
            </a:pPr>
            <a:endParaRPr lang="es-MX" dirty="0"/>
          </a:p>
          <a:p>
            <a:r>
              <a:rPr lang="es-MX" dirty="0" smtClean="0"/>
              <a:t>La ignorancia y la falta de libertad permite eximir al sujeto de una responsabilidad moral.</a:t>
            </a:r>
            <a:endParaRPr lang="es-MX" dirty="0"/>
          </a:p>
        </p:txBody>
      </p:sp>
      <p:sp>
        <p:nvSpPr>
          <p:cNvPr id="2" name="1 Título"/>
          <p:cNvSpPr>
            <a:spLocks noGrp="1"/>
          </p:cNvSpPr>
          <p:nvPr>
            <p:ph type="title"/>
          </p:nvPr>
        </p:nvSpPr>
        <p:spPr/>
        <p:txBody>
          <a:bodyPr>
            <a:normAutofit/>
          </a:bodyPr>
          <a:lstStyle/>
          <a:p>
            <a:r>
              <a:rPr lang="es-MX" dirty="0" smtClean="0"/>
              <a:t>Responsabilidad moral</a:t>
            </a:r>
            <a:endParaRPr lang="es-MX" dirty="0"/>
          </a:p>
        </p:txBody>
      </p:sp>
    </p:spTree>
    <p:extLst>
      <p:ext uri="{BB962C8B-B14F-4D97-AF65-F5344CB8AC3E}">
        <p14:creationId xmlns:p14="http://schemas.microsoft.com/office/powerpoint/2010/main" val="1709592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77500" lnSpcReduction="20000"/>
          </a:bodyPr>
          <a:lstStyle/>
          <a:p>
            <a:r>
              <a:rPr lang="es-MX" sz="3600" dirty="0" smtClean="0"/>
              <a:t>La ética no crea la moral, aunque toda moral supone ciertos principios, normas o reglas de conducta.</a:t>
            </a:r>
          </a:p>
          <a:p>
            <a:endParaRPr lang="es-MX" sz="3600" dirty="0" smtClean="0"/>
          </a:p>
          <a:p>
            <a:r>
              <a:rPr lang="es-MX" sz="3600" dirty="0" smtClean="0"/>
              <a:t>La ética es la teoría o ciencia del comportamiento moral de los hombres en sociedad. O sea, es ciencia de una forma específica de conducta humana.</a:t>
            </a:r>
          </a:p>
          <a:p>
            <a:endParaRPr lang="es-MX" sz="3600" dirty="0"/>
          </a:p>
          <a:p>
            <a:r>
              <a:rPr lang="es-MX" sz="3600" dirty="0" smtClean="0"/>
              <a:t>Ciencia porque se aplica el método científico, es rigurosa, racional y objetiva.</a:t>
            </a:r>
          </a:p>
          <a:p>
            <a:endParaRPr lang="es-MX" dirty="0"/>
          </a:p>
        </p:txBody>
      </p:sp>
      <p:sp>
        <p:nvSpPr>
          <p:cNvPr id="2" name="1 Título"/>
          <p:cNvSpPr>
            <a:spLocks noGrp="1"/>
          </p:cNvSpPr>
          <p:nvPr>
            <p:ph type="title"/>
          </p:nvPr>
        </p:nvSpPr>
        <p:spPr/>
        <p:txBody>
          <a:bodyPr/>
          <a:lstStyle/>
          <a:p>
            <a:r>
              <a:rPr lang="es-MX" dirty="0" smtClean="0"/>
              <a:t>Ética</a:t>
            </a:r>
            <a:endParaRPr lang="es-MX" dirty="0"/>
          </a:p>
        </p:txBody>
      </p:sp>
    </p:spTree>
    <p:extLst>
      <p:ext uri="{BB962C8B-B14F-4D97-AF65-F5344CB8AC3E}">
        <p14:creationId xmlns:p14="http://schemas.microsoft.com/office/powerpoint/2010/main" val="1080564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Autofit/>
          </a:bodyPr>
          <a:lstStyle/>
          <a:p>
            <a:pPr marL="342900" indent="-342900">
              <a:buFont typeface="+mj-lt"/>
              <a:buAutoNum type="arabicPeriod"/>
            </a:pPr>
            <a:r>
              <a:rPr lang="es-MX" sz="2400" dirty="0" smtClean="0"/>
              <a:t>¿Qué caracteriza a la aldea local-global?</a:t>
            </a:r>
            <a:endParaRPr lang="es-MX" sz="2400" dirty="0"/>
          </a:p>
          <a:p>
            <a:pPr marL="342900" indent="-342900">
              <a:buFont typeface="+mj-lt"/>
              <a:buAutoNum type="arabicPeriod"/>
            </a:pPr>
            <a:r>
              <a:rPr lang="es-MX" sz="2400" dirty="0" smtClean="0"/>
              <a:t>Ante la problemática planteada, ¿qué alternativas existen?</a:t>
            </a:r>
            <a:endParaRPr lang="es-MX" sz="2400" dirty="0"/>
          </a:p>
          <a:p>
            <a:pPr marL="342900" indent="-342900">
              <a:buFont typeface="+mj-lt"/>
              <a:buAutoNum type="arabicPeriod"/>
            </a:pPr>
            <a:r>
              <a:rPr lang="es-MX" sz="2400" dirty="0" smtClean="0"/>
              <a:t>¿Qué es ser responsable?</a:t>
            </a:r>
            <a:endParaRPr lang="es-MX" sz="2400" dirty="0"/>
          </a:p>
          <a:p>
            <a:pPr marL="342900" indent="-342900">
              <a:buFont typeface="+mj-lt"/>
              <a:buAutoNum type="arabicPeriod"/>
            </a:pPr>
            <a:r>
              <a:rPr lang="es-MX" sz="2400" dirty="0" smtClean="0"/>
              <a:t>¿Qué es compromiso social?</a:t>
            </a:r>
            <a:endParaRPr lang="es-MX" sz="2400" dirty="0"/>
          </a:p>
          <a:p>
            <a:pPr marL="342900" indent="-342900">
              <a:buFont typeface="+mj-lt"/>
              <a:buAutoNum type="arabicPeriod"/>
            </a:pPr>
            <a:r>
              <a:rPr lang="es-MX" sz="2400" dirty="0" smtClean="0"/>
              <a:t>Responsabilidades y desafíos para la </a:t>
            </a:r>
            <a:r>
              <a:rPr lang="es-MX" sz="2400" smtClean="0"/>
              <a:t>educación.</a:t>
            </a:r>
            <a:endParaRPr lang="es-MX" sz="2400" dirty="0"/>
          </a:p>
          <a:p>
            <a:pPr marL="342900" indent="-342900">
              <a:buFont typeface="+mj-lt"/>
              <a:buAutoNum type="arabicPeriod"/>
            </a:pPr>
            <a:r>
              <a:rPr lang="es-MX" sz="2400" dirty="0" smtClean="0"/>
              <a:t>Desde mi realidad y ante los problemas planteados, ¿Qué compromisos y acciones puedo realizar para atenderlos?</a:t>
            </a:r>
            <a:endParaRPr lang="es-MX" sz="2400" dirty="0"/>
          </a:p>
        </p:txBody>
      </p:sp>
      <p:sp>
        <p:nvSpPr>
          <p:cNvPr id="2" name="1 Título"/>
          <p:cNvSpPr>
            <a:spLocks noGrp="1"/>
          </p:cNvSpPr>
          <p:nvPr>
            <p:ph type="title"/>
          </p:nvPr>
        </p:nvSpPr>
        <p:spPr/>
        <p:txBody>
          <a:bodyPr>
            <a:normAutofit fontScale="90000"/>
          </a:bodyPr>
          <a:lstStyle/>
          <a:p>
            <a:r>
              <a:rPr lang="es-MX" dirty="0" smtClean="0"/>
              <a:t>Responsabilidad y Compromiso Social</a:t>
            </a:r>
            <a:endParaRPr lang="es-MX" dirty="0"/>
          </a:p>
        </p:txBody>
      </p:sp>
    </p:spTree>
    <p:extLst>
      <p:ext uri="{BB962C8B-B14F-4D97-AF65-F5344CB8AC3E}">
        <p14:creationId xmlns:p14="http://schemas.microsoft.com/office/powerpoint/2010/main" val="2698297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r>
              <a:rPr lang="es-MX" sz="3200" dirty="0" smtClean="0"/>
              <a:t>Ética proviene del griego </a:t>
            </a:r>
            <a:r>
              <a:rPr lang="es-MX" sz="3200" i="1" dirty="0" err="1" smtClean="0"/>
              <a:t>ethos</a:t>
            </a:r>
            <a:r>
              <a:rPr lang="es-MX" sz="3200" dirty="0" smtClean="0"/>
              <a:t>, que significa “modo de ser” o “carácter” en cuanto forma de vida adquirida o conquistada por el hombre.</a:t>
            </a:r>
          </a:p>
          <a:p>
            <a:r>
              <a:rPr lang="es-MX" sz="3200" dirty="0" smtClean="0"/>
              <a:t>Su objeto de estudio lo constituye un tipo de actos humanos: los actos conscientes y voluntarios de los individuos que afectan a otros, a determinados grupos sociales, o a la sociedad en su conjunto.</a:t>
            </a:r>
            <a:endParaRPr lang="es-MX" sz="3200" dirty="0"/>
          </a:p>
        </p:txBody>
      </p:sp>
      <p:sp>
        <p:nvSpPr>
          <p:cNvPr id="2" name="1 Título"/>
          <p:cNvSpPr>
            <a:spLocks noGrp="1"/>
          </p:cNvSpPr>
          <p:nvPr>
            <p:ph type="title"/>
          </p:nvPr>
        </p:nvSpPr>
        <p:spPr/>
        <p:txBody>
          <a:bodyPr>
            <a:normAutofit/>
          </a:bodyPr>
          <a:lstStyle/>
          <a:p>
            <a:endParaRPr lang="es-MX" dirty="0"/>
          </a:p>
        </p:txBody>
      </p:sp>
    </p:spTree>
    <p:extLst>
      <p:ext uri="{BB962C8B-B14F-4D97-AF65-F5344CB8AC3E}">
        <p14:creationId xmlns:p14="http://schemas.microsoft.com/office/powerpoint/2010/main" val="1018895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lnSpcReduction="20000"/>
          </a:bodyPr>
          <a:lstStyle/>
          <a:p>
            <a:r>
              <a:rPr lang="es-MX" sz="4400" dirty="0" smtClean="0"/>
              <a:t>La moral no es ciencia, sino objeto de la ciencia, y en este sentido es estudiada, investigada por ella.</a:t>
            </a:r>
          </a:p>
          <a:p>
            <a:r>
              <a:rPr lang="es-MX" sz="4400" dirty="0" smtClean="0"/>
              <a:t>Moral procede del latín </a:t>
            </a:r>
            <a:r>
              <a:rPr lang="es-MX" sz="4400" i="1" dirty="0" err="1" smtClean="0"/>
              <a:t>mos</a:t>
            </a:r>
            <a:r>
              <a:rPr lang="es-MX" sz="4400" i="1" dirty="0" smtClean="0"/>
              <a:t> </a:t>
            </a:r>
            <a:r>
              <a:rPr lang="es-MX" sz="4400" dirty="0" smtClean="0"/>
              <a:t>o</a:t>
            </a:r>
            <a:r>
              <a:rPr lang="es-MX" sz="4400" i="1" dirty="0" smtClean="0"/>
              <a:t> mores, </a:t>
            </a:r>
            <a:r>
              <a:rPr lang="es-MX" sz="4400" dirty="0" smtClean="0"/>
              <a:t>“costumbre” o “costumbres”, en el sentido de normas o reglas adquiridas por hábito.</a:t>
            </a:r>
            <a:endParaRPr lang="es-MX" sz="4400" i="1" dirty="0"/>
          </a:p>
        </p:txBody>
      </p:sp>
      <p:sp>
        <p:nvSpPr>
          <p:cNvPr id="2" name="1 Título"/>
          <p:cNvSpPr>
            <a:spLocks noGrp="1"/>
          </p:cNvSpPr>
          <p:nvPr>
            <p:ph type="title"/>
          </p:nvPr>
        </p:nvSpPr>
        <p:spPr/>
        <p:txBody>
          <a:bodyPr>
            <a:normAutofit/>
          </a:bodyPr>
          <a:lstStyle/>
          <a:p>
            <a:r>
              <a:rPr lang="es-MX" dirty="0" smtClean="0"/>
              <a:t>Moral</a:t>
            </a:r>
            <a:endParaRPr lang="es-MX" dirty="0"/>
          </a:p>
        </p:txBody>
      </p:sp>
    </p:spTree>
    <p:extLst>
      <p:ext uri="{BB962C8B-B14F-4D97-AF65-F5344CB8AC3E}">
        <p14:creationId xmlns:p14="http://schemas.microsoft.com/office/powerpoint/2010/main" val="3414181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r>
              <a:rPr lang="es-MX" sz="4400" dirty="0" smtClean="0"/>
              <a:t>Está compuesta por las valoraciones, actitudes, normas y costumbres que orientan o regulan el obrar humano.</a:t>
            </a:r>
          </a:p>
          <a:p>
            <a:endParaRPr lang="es-MX" sz="4400" i="1" dirty="0"/>
          </a:p>
        </p:txBody>
      </p:sp>
      <p:sp>
        <p:nvSpPr>
          <p:cNvPr id="2" name="1 Título"/>
          <p:cNvSpPr>
            <a:spLocks noGrp="1"/>
          </p:cNvSpPr>
          <p:nvPr>
            <p:ph type="title"/>
          </p:nvPr>
        </p:nvSpPr>
        <p:spPr/>
        <p:txBody>
          <a:bodyPr>
            <a:normAutofit/>
          </a:bodyPr>
          <a:lstStyle/>
          <a:p>
            <a:r>
              <a:rPr lang="es-MX" dirty="0" smtClean="0"/>
              <a:t>Moral</a:t>
            </a:r>
            <a:endParaRPr lang="es-MX" dirty="0"/>
          </a:p>
        </p:txBody>
      </p:sp>
    </p:spTree>
    <p:extLst>
      <p:ext uri="{BB962C8B-B14F-4D97-AF65-F5344CB8AC3E}">
        <p14:creationId xmlns:p14="http://schemas.microsoft.com/office/powerpoint/2010/main" val="3982200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a:bodyPr>
          <a:lstStyle/>
          <a:p>
            <a:r>
              <a:rPr lang="es-MX" sz="2400" dirty="0"/>
              <a:t>El enfoque de Forsyth afirma que la ética personal comprende las creencias éticas, las actitudes y las ideologías morales. </a:t>
            </a:r>
            <a:endParaRPr lang="es-MX" sz="2400" dirty="0" smtClean="0"/>
          </a:p>
          <a:p>
            <a:r>
              <a:rPr lang="es-MX" sz="2400" dirty="0" smtClean="0"/>
              <a:t>La </a:t>
            </a:r>
            <a:r>
              <a:rPr lang="es-MX" sz="2400" dirty="0"/>
              <a:t>definición de Forsyth se ha extendido para incluir dos dimensiones del relativismo y el idealismo, así como la taxonomía de cuatro enfoques </a:t>
            </a:r>
            <a:r>
              <a:rPr lang="es-MX" sz="2400" dirty="0" err="1" smtClean="0"/>
              <a:t>situacionalismo</a:t>
            </a:r>
            <a:r>
              <a:rPr lang="es-MX" sz="2400" dirty="0" smtClean="0"/>
              <a:t>, </a:t>
            </a:r>
            <a:r>
              <a:rPr lang="es-MX" sz="2400" dirty="0"/>
              <a:t>subjetivismo, absolutismo y el </a:t>
            </a:r>
            <a:r>
              <a:rPr lang="es-MX" sz="2400" dirty="0" err="1"/>
              <a:t>excepcionalismo</a:t>
            </a:r>
            <a:r>
              <a:rPr lang="es-MX" sz="2400" dirty="0"/>
              <a:t>. </a:t>
            </a:r>
            <a:endParaRPr lang="es-MX" sz="2400" dirty="0" smtClean="0"/>
          </a:p>
          <a:p>
            <a:endParaRPr lang="es-MX" sz="2400" dirty="0"/>
          </a:p>
          <a:p>
            <a:r>
              <a:rPr lang="es-MX" sz="2400" dirty="0"/>
              <a:t>D</a:t>
            </a:r>
            <a:r>
              <a:rPr lang="es-MX" sz="2400" dirty="0" smtClean="0"/>
              <a:t>efinió </a:t>
            </a:r>
            <a:r>
              <a:rPr lang="es-MX" sz="2400" dirty="0"/>
              <a:t>la ética personal basada en dos dimensiones: el relativismo y el idealismo. Señaló que "las variaciones individuales en los enfoques del juicio moral [ético] se pueden describir de manera más </a:t>
            </a:r>
            <a:r>
              <a:rPr lang="es-MX" sz="2400" dirty="0" smtClean="0"/>
              <a:t>parsimoniosa </a:t>
            </a:r>
            <a:r>
              <a:rPr lang="es-MX" sz="2400" dirty="0"/>
              <a:t>si se tienen en cuenta dos factores básicos: el relativismo </a:t>
            </a:r>
            <a:r>
              <a:rPr lang="es-MX" sz="2400" dirty="0" smtClean="0"/>
              <a:t>y </a:t>
            </a:r>
            <a:r>
              <a:rPr lang="es-MX" sz="2400" dirty="0"/>
              <a:t>el </a:t>
            </a:r>
            <a:r>
              <a:rPr lang="es-MX" sz="2400" dirty="0" smtClean="0"/>
              <a:t>idealismo.</a:t>
            </a:r>
          </a:p>
          <a:p>
            <a:endParaRPr lang="es-MX" dirty="0"/>
          </a:p>
          <a:p>
            <a:endParaRPr lang="es-MX" dirty="0"/>
          </a:p>
        </p:txBody>
      </p:sp>
      <p:sp>
        <p:nvSpPr>
          <p:cNvPr id="2" name="1 Título"/>
          <p:cNvSpPr>
            <a:spLocks noGrp="1"/>
          </p:cNvSpPr>
          <p:nvPr>
            <p:ph type="title"/>
          </p:nvPr>
        </p:nvSpPr>
        <p:spPr/>
        <p:txBody>
          <a:bodyPr>
            <a:normAutofit/>
          </a:bodyPr>
          <a:lstStyle/>
          <a:p>
            <a:r>
              <a:rPr lang="es-MX" dirty="0"/>
              <a:t>É</a:t>
            </a:r>
            <a:r>
              <a:rPr lang="es-MX" dirty="0" smtClean="0"/>
              <a:t>tica personal</a:t>
            </a:r>
            <a:endParaRPr lang="es-MX" dirty="0"/>
          </a:p>
        </p:txBody>
      </p:sp>
    </p:spTree>
    <p:extLst>
      <p:ext uri="{BB962C8B-B14F-4D97-AF65-F5344CB8AC3E}">
        <p14:creationId xmlns:p14="http://schemas.microsoft.com/office/powerpoint/2010/main" val="503509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lnSpcReduction="10000"/>
          </a:bodyPr>
          <a:lstStyle/>
          <a:p>
            <a:r>
              <a:rPr lang="es-MX" sz="2400" dirty="0"/>
              <a:t>El </a:t>
            </a:r>
            <a:r>
              <a:rPr lang="es-MX" sz="2400" b="1" dirty="0"/>
              <a:t>relativismo</a:t>
            </a:r>
            <a:r>
              <a:rPr lang="es-MX" sz="2400" dirty="0"/>
              <a:t> se refiere a "hasta qué punto el individuo rechaza las reglas morales [éticas] </a:t>
            </a:r>
            <a:r>
              <a:rPr lang="es-MX" sz="2400" dirty="0" smtClean="0"/>
              <a:t>universales“. Además</a:t>
            </a:r>
            <a:r>
              <a:rPr lang="es-MX" sz="2400" dirty="0"/>
              <a:t>, sugirió que el relativismo se refiere a la "naturaleza de la situación [donde] las circunstancias pesan más que el principio </a:t>
            </a:r>
            <a:r>
              <a:rPr lang="es-MX" sz="2400" dirty="0" smtClean="0"/>
              <a:t>ético”.</a:t>
            </a:r>
          </a:p>
          <a:p>
            <a:endParaRPr lang="es-MX" sz="2400" dirty="0" smtClean="0"/>
          </a:p>
          <a:p>
            <a:r>
              <a:rPr lang="es-MX" sz="2400" dirty="0"/>
              <a:t>El </a:t>
            </a:r>
            <a:r>
              <a:rPr lang="es-MX" sz="2400" b="1" dirty="0"/>
              <a:t>idealismo</a:t>
            </a:r>
            <a:r>
              <a:rPr lang="es-MX" sz="2400" dirty="0"/>
              <a:t> se refiere a la medida en que "algunos individuos suponen idealista que las consecuencias deseables pueden obtenerse siempre con la acción" </a:t>
            </a:r>
            <a:r>
              <a:rPr lang="es-MX" sz="2400" dirty="0" smtClean="0"/>
              <a:t>correcta".</a:t>
            </a:r>
          </a:p>
          <a:p>
            <a:r>
              <a:rPr lang="es-MX" sz="2400" dirty="0"/>
              <a:t>L</a:t>
            </a:r>
            <a:r>
              <a:rPr lang="es-MX" sz="2400" dirty="0" smtClean="0"/>
              <a:t>os </a:t>
            </a:r>
            <a:r>
              <a:rPr lang="es-MX" sz="2400" b="1" dirty="0"/>
              <a:t>individuos altamente idealistas</a:t>
            </a:r>
            <a:r>
              <a:rPr lang="es-MX" sz="2400" dirty="0"/>
              <a:t> sienten que hacer daño a los demás es siempre evitable, </a:t>
            </a:r>
            <a:r>
              <a:rPr lang="es-MX" sz="2400" dirty="0" smtClean="0"/>
              <a:t>preferirían </a:t>
            </a:r>
            <a:r>
              <a:rPr lang="es-MX" sz="2400" dirty="0"/>
              <a:t>no escoger entre el menor de dos </a:t>
            </a:r>
            <a:r>
              <a:rPr lang="es-MX" sz="2400" dirty="0" smtClean="0"/>
              <a:t>males y evitar consecuencias </a:t>
            </a:r>
            <a:r>
              <a:rPr lang="es-MX" sz="2400" dirty="0"/>
              <a:t>negativas para otras </a:t>
            </a:r>
            <a:r>
              <a:rPr lang="es-MX" sz="2400" dirty="0" smtClean="0"/>
              <a:t>personas.</a:t>
            </a:r>
            <a:endParaRPr lang="es-MX" sz="2400" dirty="0"/>
          </a:p>
          <a:p>
            <a:endParaRPr lang="es-MX" sz="2400" dirty="0"/>
          </a:p>
          <a:p>
            <a:endParaRPr lang="es-MX" dirty="0"/>
          </a:p>
        </p:txBody>
      </p:sp>
      <p:sp>
        <p:nvSpPr>
          <p:cNvPr id="2" name="1 Título"/>
          <p:cNvSpPr>
            <a:spLocks noGrp="1"/>
          </p:cNvSpPr>
          <p:nvPr>
            <p:ph type="title"/>
          </p:nvPr>
        </p:nvSpPr>
        <p:spPr/>
        <p:txBody>
          <a:bodyPr>
            <a:normAutofit/>
          </a:bodyPr>
          <a:lstStyle/>
          <a:p>
            <a:r>
              <a:rPr lang="es-MX" dirty="0"/>
              <a:t>É</a:t>
            </a:r>
            <a:r>
              <a:rPr lang="es-MX" dirty="0" smtClean="0"/>
              <a:t>tica personal</a:t>
            </a:r>
            <a:endParaRPr lang="es-MX" dirty="0"/>
          </a:p>
        </p:txBody>
      </p:sp>
    </p:spTree>
    <p:extLst>
      <p:ext uri="{BB962C8B-B14F-4D97-AF65-F5344CB8AC3E}">
        <p14:creationId xmlns:p14="http://schemas.microsoft.com/office/powerpoint/2010/main" val="2622451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endParaRPr lang="es-MX" sz="2400" dirty="0"/>
          </a:p>
          <a:p>
            <a:endParaRPr lang="es-MX" dirty="0"/>
          </a:p>
        </p:txBody>
      </p:sp>
      <p:sp>
        <p:nvSpPr>
          <p:cNvPr id="2" name="1 Título"/>
          <p:cNvSpPr>
            <a:spLocks noGrp="1"/>
          </p:cNvSpPr>
          <p:nvPr>
            <p:ph type="title"/>
          </p:nvPr>
        </p:nvSpPr>
        <p:spPr/>
        <p:txBody>
          <a:bodyPr>
            <a:normAutofit/>
          </a:bodyPr>
          <a:lstStyle/>
          <a:p>
            <a:r>
              <a:rPr lang="es-MX" dirty="0"/>
              <a:t>É</a:t>
            </a:r>
            <a:r>
              <a:rPr lang="es-MX" dirty="0" smtClean="0"/>
              <a:t>tica personal</a:t>
            </a:r>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953597267"/>
              </p:ext>
            </p:extLst>
          </p:nvPr>
        </p:nvGraphicFramePr>
        <p:xfrm>
          <a:off x="1259632" y="1412776"/>
          <a:ext cx="6984777" cy="4762549"/>
        </p:xfrm>
        <a:graphic>
          <a:graphicData uri="http://schemas.openxmlformats.org/drawingml/2006/table">
            <a:tbl>
              <a:tblPr firstRow="1" firstCol="1" lastRow="1" lastCol="1" bandRow="1" bandCol="1">
                <a:tableStyleId>{5C22544A-7EE6-4342-B048-85BDC9FD1C3A}</a:tableStyleId>
              </a:tblPr>
              <a:tblGrid>
                <a:gridCol w="504056"/>
                <a:gridCol w="504056"/>
                <a:gridCol w="3096344"/>
                <a:gridCol w="2880321"/>
              </a:tblGrid>
              <a:tr h="432048">
                <a:tc>
                  <a:txBody>
                    <a:bodyPr/>
                    <a:lstStyle/>
                    <a:p>
                      <a:pPr>
                        <a:spcAft>
                          <a:spcPts val="0"/>
                        </a:spcAft>
                      </a:pPr>
                      <a:r>
                        <a:rPr lang="en-US" sz="2400" dirty="0">
                          <a:effectLst/>
                        </a:rPr>
                        <a:t> </a:t>
                      </a:r>
                      <a:endParaRPr lang="es-MX" sz="2000" dirty="0">
                        <a:effectLst/>
                        <a:latin typeface="Times New Roman"/>
                        <a:ea typeface="Times New Roman"/>
                      </a:endParaRPr>
                    </a:p>
                  </a:txBody>
                  <a:tcPr marL="68580" marR="68580" marT="0" marB="0"/>
                </a:tc>
                <a:tc>
                  <a:txBody>
                    <a:bodyPr/>
                    <a:lstStyle/>
                    <a:p>
                      <a:pPr>
                        <a:spcAft>
                          <a:spcPts val="0"/>
                        </a:spcAft>
                      </a:pPr>
                      <a:r>
                        <a:rPr lang="en-US" sz="2400" dirty="0">
                          <a:effectLst/>
                        </a:rPr>
                        <a:t> </a:t>
                      </a:r>
                      <a:endParaRPr lang="es-MX" sz="2000" dirty="0">
                        <a:effectLst/>
                        <a:latin typeface="Times New Roman"/>
                        <a:ea typeface="Times New Roman"/>
                      </a:endParaRPr>
                    </a:p>
                  </a:txBody>
                  <a:tcPr marL="68580" marR="68580" marT="0" marB="0" anchor="b"/>
                </a:tc>
                <a:tc gridSpan="2">
                  <a:txBody>
                    <a:bodyPr/>
                    <a:lstStyle/>
                    <a:p>
                      <a:pPr algn="ctr">
                        <a:spcAft>
                          <a:spcPts val="0"/>
                        </a:spcAft>
                      </a:pPr>
                      <a:r>
                        <a:rPr lang="en-US" sz="2400" dirty="0" err="1">
                          <a:effectLst/>
                        </a:rPr>
                        <a:t>Relativismo</a:t>
                      </a:r>
                      <a:endParaRPr lang="es-MX" sz="2000" dirty="0">
                        <a:effectLst/>
                        <a:latin typeface="Times New Roman"/>
                        <a:ea typeface="Times New Roman"/>
                      </a:endParaRPr>
                    </a:p>
                  </a:txBody>
                  <a:tcPr marL="68580" marR="68580" marT="0" marB="0" anchor="ctr"/>
                </a:tc>
                <a:tc hMerge="1">
                  <a:txBody>
                    <a:bodyPr/>
                    <a:lstStyle/>
                    <a:p>
                      <a:endParaRPr lang="es-MX"/>
                    </a:p>
                  </a:txBody>
                  <a:tcPr/>
                </a:tc>
              </a:tr>
              <a:tr h="432048">
                <a:tc>
                  <a:txBody>
                    <a:bodyPr/>
                    <a:lstStyle/>
                    <a:p>
                      <a:pPr algn="ctr">
                        <a:spcAft>
                          <a:spcPts val="0"/>
                        </a:spcAft>
                      </a:pPr>
                      <a:r>
                        <a:rPr lang="en-US" sz="2400">
                          <a:effectLst/>
                        </a:rPr>
                        <a:t> </a:t>
                      </a:r>
                      <a:endParaRPr lang="es-MX" sz="2000">
                        <a:effectLst/>
                        <a:latin typeface="Times New Roman"/>
                        <a:ea typeface="Times New Roman"/>
                      </a:endParaRPr>
                    </a:p>
                  </a:txBody>
                  <a:tcPr marL="68580" marR="68580" marT="0" marB="0" anchor="ctr"/>
                </a:tc>
                <a:tc>
                  <a:txBody>
                    <a:bodyPr/>
                    <a:lstStyle/>
                    <a:p>
                      <a:pPr>
                        <a:spcAft>
                          <a:spcPts val="0"/>
                        </a:spcAft>
                      </a:pPr>
                      <a:r>
                        <a:rPr lang="en-US" sz="2400" dirty="0">
                          <a:effectLst/>
                        </a:rPr>
                        <a:t> </a:t>
                      </a:r>
                      <a:endParaRPr lang="es-MX" sz="2000" dirty="0">
                        <a:effectLst/>
                        <a:latin typeface="Times New Roman"/>
                        <a:ea typeface="Times New Roman"/>
                      </a:endParaRPr>
                    </a:p>
                  </a:txBody>
                  <a:tcPr marL="68580" marR="68580" marT="0" marB="0"/>
                </a:tc>
                <a:tc>
                  <a:txBody>
                    <a:bodyPr/>
                    <a:lstStyle/>
                    <a:p>
                      <a:pPr algn="ctr">
                        <a:spcAft>
                          <a:spcPts val="0"/>
                        </a:spcAft>
                      </a:pPr>
                      <a:r>
                        <a:rPr lang="en-US" sz="2400" dirty="0">
                          <a:effectLst/>
                        </a:rPr>
                        <a:t>Alto</a:t>
                      </a:r>
                      <a:endParaRPr lang="es-MX" sz="2000" dirty="0">
                        <a:effectLst/>
                        <a:latin typeface="Times New Roman"/>
                        <a:ea typeface="Times New Roman"/>
                      </a:endParaRPr>
                    </a:p>
                  </a:txBody>
                  <a:tcPr marL="68580" marR="68580" marT="0" marB="0" anchor="b"/>
                </a:tc>
                <a:tc>
                  <a:txBody>
                    <a:bodyPr/>
                    <a:lstStyle/>
                    <a:p>
                      <a:pPr algn="ctr">
                        <a:spcAft>
                          <a:spcPts val="0"/>
                        </a:spcAft>
                      </a:pPr>
                      <a:r>
                        <a:rPr lang="en-US" sz="2400">
                          <a:effectLst/>
                        </a:rPr>
                        <a:t>Bajo</a:t>
                      </a:r>
                      <a:endParaRPr lang="es-MX" sz="2000">
                        <a:effectLst/>
                        <a:latin typeface="Times New Roman"/>
                        <a:ea typeface="Times New Roman"/>
                      </a:endParaRPr>
                    </a:p>
                  </a:txBody>
                  <a:tcPr marL="68580" marR="68580" marT="0" marB="0" anchor="b"/>
                </a:tc>
              </a:tr>
              <a:tr h="1685818">
                <a:tc rowSpan="2">
                  <a:txBody>
                    <a:bodyPr/>
                    <a:lstStyle/>
                    <a:p>
                      <a:pPr marL="71755" marR="71755" algn="ctr">
                        <a:spcAft>
                          <a:spcPts val="0"/>
                        </a:spcAft>
                      </a:pPr>
                      <a:r>
                        <a:rPr lang="en-US" sz="2400">
                          <a:effectLst/>
                        </a:rPr>
                        <a:t>Idealismo</a:t>
                      </a:r>
                      <a:endParaRPr lang="es-MX" sz="2000">
                        <a:effectLst/>
                        <a:latin typeface="Times New Roman"/>
                        <a:ea typeface="Times New Roman"/>
                      </a:endParaRPr>
                    </a:p>
                  </a:txBody>
                  <a:tcPr marL="68580" marR="68580" marT="0" marB="0" vert="vert270" anchor="b"/>
                </a:tc>
                <a:tc>
                  <a:txBody>
                    <a:bodyPr/>
                    <a:lstStyle/>
                    <a:p>
                      <a:pPr marL="71755" marR="71755" algn="ctr">
                        <a:spcAft>
                          <a:spcPts val="0"/>
                        </a:spcAft>
                      </a:pPr>
                      <a:r>
                        <a:rPr lang="en-US" sz="2400">
                          <a:effectLst/>
                        </a:rPr>
                        <a:t>Alto</a:t>
                      </a:r>
                      <a:endParaRPr lang="es-MX" sz="2000">
                        <a:effectLst/>
                        <a:latin typeface="Times New Roman"/>
                        <a:ea typeface="Times New Roman"/>
                      </a:endParaRPr>
                    </a:p>
                  </a:txBody>
                  <a:tcPr marL="68580" marR="68580" marT="0" marB="0" vert="vert270" anchor="b"/>
                </a:tc>
                <a:tc>
                  <a:txBody>
                    <a:bodyPr/>
                    <a:lstStyle/>
                    <a:p>
                      <a:pPr algn="ctr">
                        <a:spcAft>
                          <a:spcPts val="0"/>
                        </a:spcAft>
                      </a:pPr>
                      <a:r>
                        <a:rPr lang="es-MX" sz="2400" dirty="0" err="1">
                          <a:effectLst/>
                        </a:rPr>
                        <a:t>Situacionistas</a:t>
                      </a:r>
                      <a:r>
                        <a:rPr lang="es-MX" sz="2400" dirty="0">
                          <a:effectLst/>
                        </a:rPr>
                        <a:t/>
                      </a:r>
                      <a:br>
                        <a:rPr lang="es-MX" sz="2400" dirty="0">
                          <a:effectLst/>
                        </a:rPr>
                      </a:br>
                      <a:r>
                        <a:rPr lang="es-ES" sz="1400" dirty="0">
                          <a:effectLst/>
                        </a:rPr>
                        <a:t>Rechazar las reglas éticas; se pregunta si la reacción produjo el mejor resultado posible en la situación dada</a:t>
                      </a:r>
                      <a:r>
                        <a:rPr lang="es-ES" sz="1400" dirty="0" smtClean="0">
                          <a:effectLst/>
                        </a:rPr>
                        <a:t>.</a:t>
                      </a:r>
                    </a:p>
                    <a:p>
                      <a:pPr algn="ctr">
                        <a:spcAft>
                          <a:spcPts val="0"/>
                        </a:spcAft>
                      </a:pPr>
                      <a:r>
                        <a:rPr lang="es-ES" sz="1400" dirty="0" smtClean="0">
                          <a:effectLst/>
                          <a:latin typeface="Times New Roman"/>
                          <a:ea typeface="Times New Roman"/>
                        </a:rPr>
                        <a:t>Ideología utilitaria</a:t>
                      </a:r>
                      <a:r>
                        <a:rPr lang="es-ES" sz="1400" baseline="0" dirty="0" smtClean="0">
                          <a:effectLst/>
                          <a:latin typeface="Times New Roman"/>
                          <a:ea typeface="Times New Roman"/>
                        </a:rPr>
                        <a:t> (el mayor bien para el mayor número de personas).</a:t>
                      </a:r>
                      <a:endParaRPr lang="es-MX" sz="2000" dirty="0">
                        <a:effectLst/>
                        <a:latin typeface="Times New Roman"/>
                        <a:ea typeface="Times New Roman"/>
                      </a:endParaRPr>
                    </a:p>
                  </a:txBody>
                  <a:tcPr marL="68580" marR="68580" marT="0" marB="0" anchor="ctr"/>
                </a:tc>
                <a:tc>
                  <a:txBody>
                    <a:bodyPr/>
                    <a:lstStyle/>
                    <a:p>
                      <a:pPr algn="ctr">
                        <a:spcAft>
                          <a:spcPts val="0"/>
                        </a:spcAft>
                      </a:pPr>
                      <a:r>
                        <a:rPr lang="es-MX" sz="2400" dirty="0">
                          <a:effectLst/>
                        </a:rPr>
                        <a:t>Absolutistas</a:t>
                      </a:r>
                      <a:br>
                        <a:rPr lang="es-MX" sz="2400" dirty="0">
                          <a:effectLst/>
                        </a:rPr>
                      </a:br>
                      <a:r>
                        <a:rPr lang="es-ES" sz="1400" dirty="0">
                          <a:effectLst/>
                        </a:rPr>
                        <a:t>Supone que el mejor resultado posible siempre puede lograrse siguiendo reglas éticas universales</a:t>
                      </a:r>
                      <a:r>
                        <a:rPr lang="es-ES" sz="1400" dirty="0" smtClean="0">
                          <a:effectLst/>
                        </a:rPr>
                        <a:t>.</a:t>
                      </a:r>
                    </a:p>
                    <a:p>
                      <a:pPr algn="ctr">
                        <a:spcAft>
                          <a:spcPts val="0"/>
                        </a:spcAft>
                      </a:pPr>
                      <a:r>
                        <a:rPr lang="es-ES" sz="1400" b="1" kern="1200" dirty="0" smtClean="0">
                          <a:solidFill>
                            <a:schemeClr val="lt1"/>
                          </a:solidFill>
                          <a:effectLst/>
                          <a:latin typeface="+mn-lt"/>
                          <a:ea typeface="+mn-ea"/>
                          <a:cs typeface="+mn-cs"/>
                        </a:rPr>
                        <a:t>Los absolutos morales parecen ser la motivación en la toma de decisiones éticas.</a:t>
                      </a:r>
                      <a:endParaRPr lang="es-MX" sz="1600" dirty="0">
                        <a:effectLst/>
                        <a:latin typeface="Times New Roman"/>
                        <a:ea typeface="Times New Roman"/>
                      </a:endParaRPr>
                    </a:p>
                  </a:txBody>
                  <a:tcPr marL="68580" marR="68580" marT="0" marB="0" anchor="ctr"/>
                </a:tc>
              </a:tr>
              <a:tr h="2212635">
                <a:tc vMerge="1">
                  <a:txBody>
                    <a:bodyPr/>
                    <a:lstStyle/>
                    <a:p>
                      <a:endParaRPr lang="es-MX"/>
                    </a:p>
                  </a:txBody>
                  <a:tcPr/>
                </a:tc>
                <a:tc>
                  <a:txBody>
                    <a:bodyPr/>
                    <a:lstStyle/>
                    <a:p>
                      <a:pPr marL="71755" marR="71755" algn="ctr">
                        <a:spcAft>
                          <a:spcPts val="0"/>
                        </a:spcAft>
                      </a:pPr>
                      <a:r>
                        <a:rPr lang="en-US" sz="2400">
                          <a:effectLst/>
                        </a:rPr>
                        <a:t>Bajo</a:t>
                      </a:r>
                      <a:endParaRPr lang="es-MX" sz="2000">
                        <a:effectLst/>
                        <a:latin typeface="Times New Roman"/>
                        <a:ea typeface="Times New Roman"/>
                      </a:endParaRPr>
                    </a:p>
                  </a:txBody>
                  <a:tcPr marL="68580" marR="68580" marT="0" marB="0" vert="vert270" anchor="b"/>
                </a:tc>
                <a:tc>
                  <a:txBody>
                    <a:bodyPr/>
                    <a:lstStyle/>
                    <a:p>
                      <a:pPr algn="ctr">
                        <a:spcAft>
                          <a:spcPts val="0"/>
                        </a:spcAft>
                      </a:pPr>
                      <a:r>
                        <a:rPr lang="es-MX" sz="2400" dirty="0" smtClean="0">
                          <a:effectLst/>
                        </a:rPr>
                        <a:t>Subjetivistas</a:t>
                      </a:r>
                      <a:r>
                        <a:rPr lang="es-MX" sz="2400" dirty="0">
                          <a:effectLst/>
                        </a:rPr>
                        <a:t/>
                      </a:r>
                      <a:br>
                        <a:rPr lang="es-MX" sz="2400" dirty="0">
                          <a:effectLst/>
                        </a:rPr>
                      </a:br>
                      <a:r>
                        <a:rPr lang="es-ES" sz="1400" dirty="0">
                          <a:effectLst/>
                        </a:rPr>
                        <a:t>Rechazar las reglas éticas; </a:t>
                      </a:r>
                      <a:r>
                        <a:rPr lang="es-ES" sz="1400" dirty="0" smtClean="0">
                          <a:effectLst/>
                        </a:rPr>
                        <a:t>base </a:t>
                      </a:r>
                      <a:r>
                        <a:rPr lang="es-ES" sz="1400" dirty="0">
                          <a:effectLst/>
                        </a:rPr>
                        <a:t>de juicios éticos sobre los sentimientos personales sobre la acción y el entorno</a:t>
                      </a:r>
                      <a:r>
                        <a:rPr lang="es-ES" sz="1400" dirty="0" smtClean="0">
                          <a:effectLst/>
                        </a:rPr>
                        <a:t>.</a:t>
                      </a:r>
                    </a:p>
                    <a:p>
                      <a:pPr algn="ctr">
                        <a:spcAft>
                          <a:spcPts val="0"/>
                        </a:spcAft>
                      </a:pPr>
                      <a:r>
                        <a:rPr lang="es-ES" sz="1200" b="1" kern="1200" dirty="0" smtClean="0">
                          <a:solidFill>
                            <a:schemeClr val="lt1"/>
                          </a:solidFill>
                          <a:effectLst/>
                          <a:latin typeface="+mn-lt"/>
                          <a:ea typeface="+mn-ea"/>
                          <a:cs typeface="+mn-cs"/>
                        </a:rPr>
                        <a:t>“Deben actuar para promover su propio interés personal en lugar de concentrarse en producir resultados positivos para los demás en general" . Las decisiones se centran alrededor de uno</a:t>
                      </a:r>
                      <a:r>
                        <a:rPr lang="es-ES" sz="1200" b="1" kern="1200" baseline="0" dirty="0" smtClean="0">
                          <a:solidFill>
                            <a:schemeClr val="lt1"/>
                          </a:solidFill>
                          <a:effectLst/>
                          <a:latin typeface="+mn-lt"/>
                          <a:ea typeface="+mn-ea"/>
                          <a:cs typeface="+mn-cs"/>
                        </a:rPr>
                        <a:t> mismo (egoísmo).</a:t>
                      </a:r>
                      <a:endParaRPr lang="es-MX" sz="1400" dirty="0">
                        <a:effectLst/>
                        <a:latin typeface="Times New Roman"/>
                        <a:ea typeface="Times New Roman"/>
                      </a:endParaRPr>
                    </a:p>
                  </a:txBody>
                  <a:tcPr marL="68580" marR="68580" marT="0" marB="0" anchor="ctr"/>
                </a:tc>
                <a:tc>
                  <a:txBody>
                    <a:bodyPr/>
                    <a:lstStyle/>
                    <a:p>
                      <a:pPr algn="ctr">
                        <a:spcAft>
                          <a:spcPts val="0"/>
                        </a:spcAft>
                      </a:pPr>
                      <a:r>
                        <a:rPr lang="es-MX" sz="2400" dirty="0" err="1">
                          <a:effectLst/>
                        </a:rPr>
                        <a:t>Excepcionalistas</a:t>
                      </a:r>
                      <a:endParaRPr lang="es-MX" sz="2000" dirty="0">
                        <a:effectLst/>
                      </a:endParaRPr>
                    </a:p>
                    <a:p>
                      <a:pPr algn="ctr">
                        <a:spcAft>
                          <a:spcPts val="0"/>
                        </a:spcAft>
                      </a:pPr>
                      <a:r>
                        <a:rPr lang="es-ES" sz="1400" b="0" kern="1200" dirty="0" smtClean="0">
                          <a:solidFill>
                            <a:schemeClr val="lt1"/>
                          </a:solidFill>
                          <a:effectLst/>
                          <a:latin typeface="+mn-lt"/>
                          <a:ea typeface="+mn-ea"/>
                          <a:cs typeface="+mn-cs"/>
                        </a:rPr>
                        <a:t>Se sienten identificados con</a:t>
                      </a:r>
                      <a:r>
                        <a:rPr lang="es-ES" sz="1400" b="0" kern="1200" baseline="0" dirty="0" smtClean="0">
                          <a:solidFill>
                            <a:schemeClr val="lt1"/>
                          </a:solidFill>
                          <a:effectLst/>
                          <a:latin typeface="+mn-lt"/>
                          <a:ea typeface="+mn-ea"/>
                          <a:cs typeface="+mn-cs"/>
                        </a:rPr>
                        <a:t> </a:t>
                      </a:r>
                      <a:r>
                        <a:rPr lang="es-ES" sz="1400" b="0" kern="1200" dirty="0" smtClean="0">
                          <a:solidFill>
                            <a:schemeClr val="lt1"/>
                          </a:solidFill>
                          <a:effectLst/>
                          <a:latin typeface="+mn-lt"/>
                          <a:ea typeface="+mn-ea"/>
                          <a:cs typeface="+mn-cs"/>
                        </a:rPr>
                        <a:t>las normas éticas en lo deseable, pero las excepciones a estas reglas son a menudo permisibles.</a:t>
                      </a:r>
                      <a:endParaRPr lang="es-MX" sz="1600" dirty="0">
                        <a:effectLst/>
                        <a:latin typeface="Times New Roman"/>
                        <a:ea typeface="Times New Roman"/>
                      </a:endParaRPr>
                    </a:p>
                  </a:txBody>
                  <a:tcPr marL="68580" marR="68580" marT="0" marB="0" anchor="ctr"/>
                </a:tc>
              </a:tr>
            </a:tbl>
          </a:graphicData>
        </a:graphic>
      </p:graphicFrame>
    </p:spTree>
    <p:extLst>
      <p:ext uri="{BB962C8B-B14F-4D97-AF65-F5344CB8AC3E}">
        <p14:creationId xmlns:p14="http://schemas.microsoft.com/office/powerpoint/2010/main" val="1993431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r>
              <a:rPr lang="es-ES" sz="2400" dirty="0"/>
              <a:t>La definición de ética personal de </a:t>
            </a:r>
            <a:r>
              <a:rPr lang="es-ES" sz="2400" dirty="0" err="1"/>
              <a:t>Kirman</a:t>
            </a:r>
            <a:r>
              <a:rPr lang="es-ES" sz="2400" dirty="0"/>
              <a:t> (1992) se refiere a principios personales tales como "amor, bondad y respeto a la dignidad humana </a:t>
            </a:r>
            <a:r>
              <a:rPr lang="es-ES" sz="2400" dirty="0" smtClean="0"/>
              <a:t>en </a:t>
            </a:r>
            <a:r>
              <a:rPr lang="es-ES" sz="2400" dirty="0"/>
              <a:t>el ejercicio del poder" </a:t>
            </a:r>
            <a:r>
              <a:rPr lang="es-ES" sz="2400" dirty="0" smtClean="0"/>
              <a:t>Estos </a:t>
            </a:r>
            <a:r>
              <a:rPr lang="es-ES" sz="2400" dirty="0"/>
              <a:t>principios personales "forman la ética de la conducta personal"</a:t>
            </a:r>
            <a:endParaRPr lang="es-MX" sz="2400" dirty="0"/>
          </a:p>
          <a:p>
            <a:r>
              <a:rPr lang="es-ES" sz="2400" dirty="0"/>
              <a:t>En consecuencia, la ética personal sirve para guiar a los individuos en el poder </a:t>
            </a:r>
            <a:r>
              <a:rPr lang="es-ES" sz="2400" dirty="0" smtClean="0"/>
              <a:t>a </a:t>
            </a:r>
            <a:r>
              <a:rPr lang="es-ES" sz="2400" dirty="0"/>
              <a:t>actuar responsablemente, así como a evaluar el impacto de sus acciones en los demás. Los principios personales apoyan la ética personal mediante la cual los individuos sostienen "respeto por la autoridad, la perseverancia, la cooperación, la lealtad y la obediencia" </a:t>
            </a:r>
            <a:endParaRPr lang="es-MX" sz="2400" dirty="0"/>
          </a:p>
        </p:txBody>
      </p:sp>
      <p:sp>
        <p:nvSpPr>
          <p:cNvPr id="2" name="1 Título"/>
          <p:cNvSpPr>
            <a:spLocks noGrp="1"/>
          </p:cNvSpPr>
          <p:nvPr>
            <p:ph type="title"/>
          </p:nvPr>
        </p:nvSpPr>
        <p:spPr/>
        <p:txBody>
          <a:bodyPr>
            <a:normAutofit/>
          </a:bodyPr>
          <a:lstStyle/>
          <a:p>
            <a:r>
              <a:rPr lang="es-MX" dirty="0"/>
              <a:t>É</a:t>
            </a:r>
            <a:r>
              <a:rPr lang="es-MX" dirty="0" smtClean="0"/>
              <a:t>tica personal</a:t>
            </a:r>
            <a:endParaRPr lang="es-MX" dirty="0"/>
          </a:p>
        </p:txBody>
      </p:sp>
    </p:spTree>
    <p:extLst>
      <p:ext uri="{BB962C8B-B14F-4D97-AF65-F5344CB8AC3E}">
        <p14:creationId xmlns:p14="http://schemas.microsoft.com/office/powerpoint/2010/main" val="9904404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TM01790491[[fn=Mylar]]</Template>
  <TotalTime>2492</TotalTime>
  <Words>1671</Words>
  <Application>Microsoft Office PowerPoint</Application>
  <PresentationFormat>Presentación en pantalla (4:3)</PresentationFormat>
  <Paragraphs>113</Paragraphs>
  <Slides>20</Slides>
  <Notes>9</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Mylar</vt:lpstr>
      <vt:lpstr>¿Qué es la ética?</vt:lpstr>
      <vt:lpstr>Ética</vt:lpstr>
      <vt:lpstr>Presentación de PowerPoint</vt:lpstr>
      <vt:lpstr>Moral</vt:lpstr>
      <vt:lpstr>Moral</vt:lpstr>
      <vt:lpstr>Ética personal</vt:lpstr>
      <vt:lpstr>Ética personal</vt:lpstr>
      <vt:lpstr>Ética personal</vt:lpstr>
      <vt:lpstr>Ética personal</vt:lpstr>
      <vt:lpstr>Ética personal</vt:lpstr>
      <vt:lpstr>Ética personal</vt:lpstr>
      <vt:lpstr>Ética personal</vt:lpstr>
      <vt:lpstr>Kreitner and Kinicki (1995)’s Model of ethical behavior in the workplace</vt:lpstr>
      <vt:lpstr>Ética Social</vt:lpstr>
      <vt:lpstr>Ética Social</vt:lpstr>
      <vt:lpstr>Ética social</vt:lpstr>
      <vt:lpstr>Ética social</vt:lpstr>
      <vt:lpstr>Ética Profesional</vt:lpstr>
      <vt:lpstr>Responsabilidad moral</vt:lpstr>
      <vt:lpstr>Responsabilidad y Compromiso Social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¿Qué significa ser hombre?</dc:title>
  <dc:creator>Mario Vázquez</dc:creator>
  <cp:lastModifiedBy>Mario Vázquez</cp:lastModifiedBy>
  <cp:revision>44</cp:revision>
  <dcterms:created xsi:type="dcterms:W3CDTF">2016-11-16T16:47:57Z</dcterms:created>
  <dcterms:modified xsi:type="dcterms:W3CDTF">2017-09-20T15:42:54Z</dcterms:modified>
</cp:coreProperties>
</file>