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0" r:id="rId3"/>
    <p:sldId id="261" r:id="rId4"/>
    <p:sldId id="262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312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0" r:id="rId48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422C16"/>
    <a:srgbClr val="0C788E"/>
    <a:srgbClr val="025198"/>
    <a:srgbClr val="000099"/>
    <a:srgbClr val="333333"/>
    <a:srgbClr val="D1F7F2"/>
    <a:srgbClr val="A8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2875" autoAdjust="0"/>
  </p:normalViewPr>
  <p:slideViewPr>
    <p:cSldViewPr>
      <p:cViewPr varScale="1">
        <p:scale>
          <a:sx n="80" d="100"/>
          <a:sy n="80" d="100"/>
        </p:scale>
        <p:origin x="124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B4A405-EE30-4EAF-A840-1C6FF074F86D}" type="datetimeFigureOut">
              <a:rPr lang="en-US"/>
              <a:pPr>
                <a:defRPr/>
              </a:pPr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6489FE-02B6-4E6C-88B3-509E05A9AF3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C0CFA8-C458-40D3-B2F3-E842A9C70FEA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At the time of implantation, the cells are identical. 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Arial" charset="0"/>
              </a:rPr>
              <a:t>What is the importance of differentiation? 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F72388-8A09-4056-A73F-D21A91706B5E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To allow students to conceptualize the volumes being discussed, provide them with examples. 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30 mL is similar in size to a small medication cup.</a:t>
            </a:r>
          </a:p>
          <a:p>
            <a:pPr lvl="1">
              <a:spcBef>
                <a:spcPct val="0"/>
              </a:spcBef>
            </a:pPr>
            <a:r>
              <a:rPr lang="en-US" altLang="en-US">
                <a:latin typeface="Arial" charset="0"/>
              </a:rPr>
              <a:t>1000 mL is the amount of volume in a large IV bag.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terms indicate an excess or lack of adequate amniotic fluid?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Review diagnostic mechanisms that can be used to assess amniotic fluid volume.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Identify the source of amniotic fluid. 	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39E45D-8DDD-47E3-8225-0964358AF6FB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Discuss the definition of </a:t>
            </a:r>
            <a:r>
              <a:rPr lang="en-US" altLang="en-US" i="1">
                <a:latin typeface="Arial" charset="0"/>
              </a:rPr>
              <a:t>viability</a:t>
            </a:r>
            <a:r>
              <a:rPr lang="en-US" altLang="en-US">
                <a:latin typeface="Arial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is the size of an infant born at 20 weeks? 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7781C0-4A91-4171-B710-C8606CF044A9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Point out the changing size and shape of the embryo.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Initially the embryo is straight, and later it appears curved. 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6938C9-1145-4EB9-B209-89A4810DD187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is the function of each structure?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D0024A-75F1-40F8-A46B-815D1806E785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The placenta produces four hormones.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Which, if any, of the hormones are produced by a woman’s body when not pregnant? </a:t>
            </a:r>
            <a:r>
              <a:rPr lang="en-US" altLang="en-US" i="1">
                <a:latin typeface="Arial" charset="0"/>
              </a:rPr>
              <a:t>Progesterone and estrogen</a:t>
            </a:r>
            <a:endParaRPr lang="en-US" altLang="en-US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Review the primary functions of each of the hormones listed.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4568CF-2931-46A5-87CC-E9755330A620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0F3AC1-6568-498B-B364-DCBE6678507B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When should patient education concerning toxic substances begin?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3AAB31-9DA6-4CE4-BDA1-756AD1511151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hCG is the hormone detected in early pregnancy for a positive pregnancy test.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hCG is a test obtained by serum or urine.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Which of the tests is most accurate? </a:t>
            </a:r>
            <a:r>
              <a:rPr lang="en-US" altLang="en-US" i="1">
                <a:latin typeface="Arial" charset="0"/>
              </a:rPr>
              <a:t>Serum</a:t>
            </a:r>
            <a:endParaRPr lang="en-US" altLang="en-US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Review the time of day in which a pregnant woman’s hCG levels are highest. 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E9C097-E2BB-4873-AA22-C5ED364E7569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Review the phenomena created by the actions of hPL. 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9F0D01-D077-4C8A-948F-0909DFAD2E3E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i="1">
                <a:latin typeface="Arial" charset="0"/>
              </a:rPr>
              <a:t>Mitosis </a:t>
            </a:r>
            <a:r>
              <a:rPr lang="en-US" altLang="en-US">
                <a:latin typeface="Arial" charset="0"/>
              </a:rPr>
              <a:t>refers to the division and multiplication of body cells. 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30CB0A-1F09-49BC-8C94-94149240754C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A normal placenta has three vessels.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It is the responsibility of the nurse at the time of delivery to note the number of vessels in an umbilical cord.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are the implications of a two-vessel cord?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875D34-6778-4A83-8FF4-89843646AF22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Outline the location and role of each of the identified structures. 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173A63-3870-4C29-97CB-802DFF156EC2}" type="slidenum">
              <a:rPr lang="en-US" altLang="en-US"/>
              <a:pPr/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Fetal circulation sends a limited amount of blood through the lungs.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Discuss the physiological reasoning for this.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9DF6D2-AA4F-41D8-A641-BE2586EB0BCE}" type="slidenum">
              <a:rPr lang="en-US" altLang="en-US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FF0FC-D50B-40D3-8309-1B7B544C6F69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Healthy intake during pregnancy will influence the development of the fetus.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Which mothers are at an increased risk for undernutrition?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FD32AF-B4F3-4011-88F3-687487E0BD63}" type="slidenum">
              <a:rPr lang="en-US" altLang="en-US"/>
              <a:pPr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59DF59-ED78-48BD-9846-8AF33683DE86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Twins are increasing in numbers.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Which mothers have an increased likelihood of becoming pregnant with twins? 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C6939A-AEA1-4095-B301-AF9F3D621A56}" type="slidenum">
              <a:rPr lang="en-US" altLang="en-US"/>
              <a:pPr/>
              <a:t>46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Identical twins might or might not share a placenta and amniotic sac.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factors determine this? 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2723BA-F8A0-4D1A-95E4-233EED602CF4}" type="slidenum">
              <a:rPr lang="en-US" altLang="en-US"/>
              <a:pPr/>
              <a:t>47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i="1">
                <a:latin typeface="Arial" charset="0"/>
              </a:rPr>
              <a:t>Meiosis </a:t>
            </a:r>
            <a:r>
              <a:rPr lang="en-US" altLang="en-US">
                <a:latin typeface="Arial" charset="0"/>
              </a:rPr>
              <a:t>refers to the same process when taking place in sex cells.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5469BE-A7D3-4979-9E9C-5D8978122C0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Only a single sperm can penetrate a single egg.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2E6C64-9D23-42FE-A805-1ECA019928CC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The timing of intercourse to facilitate pregnancy can be a source of confusion to couples.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The sperm can be present in the woman’s body prior to ovulation and survive until ovulation.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Are there any days during the woman’s monthly cycle in which she cannot become pregnant? 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1E3FF7-8A5B-4DC5-99C7-D6961627FD3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Many theories exist involving interventions to increase the likelihood of a woman conceiving a child of the desired sex.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are the ethical implications of attempting to control the sex of the baby?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F49059-C29F-4CC7-B850-004E35EE2D62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After fertilization, the zygote travels to the uterus for implantation.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action allows the zygote to travel? </a:t>
            </a: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During this time, does the mother recognize she is pregnant? </a:t>
            </a:r>
            <a:r>
              <a:rPr lang="en-US" altLang="en-US" i="1">
                <a:latin typeface="Arial" charset="0"/>
              </a:rPr>
              <a:t>No</a:t>
            </a:r>
            <a:endParaRPr lang="en-US" altLang="en-US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What are the implications if the tubal structure is not “normal”?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AED20A-11C3-4BA7-9BB3-1E1A79A32E78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latin typeface="Arial" charset="0"/>
              </a:rPr>
              <a:t>Refer to Figure 3-2: Ovulation and Fertilization and discuss how the oocyte progresses to a morula.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06CA02-D9D3-4088-BC87-E7CDE8DDE76A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269668-3BB8-46A5-A4EC-E825F36A1E57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57A2E-8C46-4EB8-B968-EFEB86028C9D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E9D292-217E-4B77-9DBA-7FFEEE972B4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7B199-12EF-4C40-9940-5832A8FDDBB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74702-B939-4283-B74B-EA15C736F63E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44341-1094-4F3E-ACE8-0B5CBE604385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D5679-BF91-422A-BECC-BD936AD4155E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425EA-980C-47C7-964B-AECDAE3FA5E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7DE19-3C4E-4C9A-99AC-5A82B1078DD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5120F-41E5-4631-A6EF-36BF6AA551F1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AA51A2-26C8-45FF-A0C2-96E51EAF43D7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3851C-6393-47CD-AC8A-B7B822B6B6AF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863379F-5814-4573-BDFB-D98AF4E22E13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NwJbMovnV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tmedicaleducation.com/portfolio-view/fetal-circulation-a-quick-review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268538" y="476250"/>
            <a:ext cx="5759450" cy="2489200"/>
          </a:xfrm>
        </p:spPr>
        <p:txBody>
          <a:bodyPr anchor="ctr"/>
          <a:lstStyle/>
          <a:p>
            <a:pPr algn="l" eaLnBrk="1" hangingPunct="1">
              <a:defRPr/>
            </a:pPr>
            <a:r>
              <a:rPr lang="es-UY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br>
              <a:rPr lang="es-UY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 </a:t>
            </a:r>
            <a:r>
              <a:rPr lang="es-UY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s-E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fetal_dev_wk_1 to 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971" y="2636912"/>
            <a:ext cx="6843657" cy="38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5576" y="151433"/>
            <a:ext cx="8229600" cy="706090"/>
          </a:xfrm>
        </p:spPr>
        <p:txBody>
          <a:bodyPr/>
          <a:lstStyle/>
          <a:p>
            <a:r>
              <a:rPr lang="en-US" altLang="en-US" dirty="0"/>
              <a:t>Inheritance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15616" y="980728"/>
            <a:ext cx="7571185" cy="5145435"/>
          </a:xfrm>
        </p:spPr>
        <p:txBody>
          <a:bodyPr/>
          <a:lstStyle/>
          <a:p>
            <a:r>
              <a:rPr lang="en-US" altLang="en-US" dirty="0"/>
              <a:t>Each gene is coded for inheritance</a:t>
            </a:r>
          </a:p>
          <a:p>
            <a:pPr lvl="1"/>
            <a:r>
              <a:rPr lang="en-US" altLang="en-US" dirty="0"/>
              <a:t>Genes carry instruction for dominant and recessive traits</a:t>
            </a:r>
          </a:p>
          <a:p>
            <a:pPr lvl="1"/>
            <a:r>
              <a:rPr lang="en-US" altLang="en-US" dirty="0"/>
              <a:t>Dominant usually overpower recessive</a:t>
            </a:r>
          </a:p>
          <a:p>
            <a:pPr lvl="1"/>
            <a:r>
              <a:rPr lang="en-US" altLang="en-US" dirty="0"/>
              <a:t>Passed on to offspring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6048355-9286-4F99-A370-D9964B3A9CF0}" type="slidenum">
              <a:rPr lang="en-GB" altLang="en-US" sz="1000"/>
              <a:pPr algn="ctr"/>
              <a:t>10</a:t>
            </a:fld>
            <a:endParaRPr lang="en-GB" altLang="en-US"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115616" y="188913"/>
            <a:ext cx="7869634" cy="935831"/>
          </a:xfrm>
        </p:spPr>
        <p:txBody>
          <a:bodyPr/>
          <a:lstStyle/>
          <a:p>
            <a:r>
              <a:rPr lang="en-US" altLang="en-US" sz="3600" dirty="0"/>
              <a:t>Tubal Transport of the Zygote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571184" cy="5073427"/>
          </a:xfrm>
        </p:spPr>
        <p:txBody>
          <a:bodyPr/>
          <a:lstStyle/>
          <a:p>
            <a:r>
              <a:rPr lang="en-US" altLang="en-US" sz="2800" dirty="0"/>
              <a:t>Zygote is formed by union of sperm and ovum</a:t>
            </a:r>
          </a:p>
          <a:p>
            <a:r>
              <a:rPr lang="en-US" altLang="en-US" sz="2800" dirty="0"/>
              <a:t>Transported through fallopian tube into uterus</a:t>
            </a:r>
          </a:p>
          <a:p>
            <a:r>
              <a:rPr lang="en-US" altLang="en-US" sz="2800" dirty="0"/>
              <a:t>During transport, zygote undergoes rapid mitotic division (known as </a:t>
            </a:r>
            <a:r>
              <a:rPr lang="en-US" altLang="en-US" sz="2800" i="1" dirty="0"/>
              <a:t>cleavage</a:t>
            </a:r>
            <a:r>
              <a:rPr lang="en-US" altLang="en-US" sz="2800" dirty="0"/>
              <a:t>)</a:t>
            </a:r>
          </a:p>
          <a:p>
            <a:r>
              <a:rPr lang="en-US" altLang="en-US" sz="2800" dirty="0"/>
              <a:t>Size of zygote does not increase, individual cells become smaller as they divide, then form a solid ball (known as a </a:t>
            </a:r>
            <a:r>
              <a:rPr lang="en-US" altLang="en-US" sz="2800" i="1" dirty="0" err="1"/>
              <a:t>morula</a:t>
            </a:r>
            <a:r>
              <a:rPr lang="en-US" altLang="en-US" sz="2800" dirty="0"/>
              <a:t>)</a:t>
            </a:r>
          </a:p>
          <a:p>
            <a:endParaRPr lang="en-US" altLang="en-US" dirty="0"/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128B303-F279-435E-AC96-D9C66EF08305}" type="slidenum">
              <a:rPr lang="en-GB" altLang="en-US" sz="1000"/>
              <a:pPr algn="ctr"/>
              <a:t>11</a:t>
            </a:fld>
            <a:endParaRPr lang="en-GB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Maternal-Fetal Circulation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A618D19-6C19-4C8F-9D05-55C87764761A}" type="slidenum">
              <a:rPr lang="en-GB" altLang="en-US" sz="1000"/>
              <a:pPr algn="ctr"/>
              <a:t>12</a:t>
            </a:fld>
            <a:endParaRPr lang="en-GB" altLang="en-US" sz="1000"/>
          </a:p>
        </p:txBody>
      </p:sp>
      <p:pic>
        <p:nvPicPr>
          <p:cNvPr id="2560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5015185" cy="424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115616" y="0"/>
            <a:ext cx="7643192" cy="922337"/>
          </a:xfrm>
        </p:spPr>
        <p:txBody>
          <a:bodyPr/>
          <a:lstStyle/>
          <a:p>
            <a:r>
              <a:rPr lang="en-US" altLang="en-US" dirty="0"/>
              <a:t>Morula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63960" y="908720"/>
            <a:ext cx="4320479" cy="5812755"/>
          </a:xfrm>
        </p:spPr>
        <p:txBody>
          <a:bodyPr/>
          <a:lstStyle/>
          <a:p>
            <a:r>
              <a:rPr lang="en-US" altLang="en-US" sz="2800" dirty="0"/>
              <a:t>Enters uterus on third day</a:t>
            </a:r>
          </a:p>
          <a:p>
            <a:pPr lvl="1"/>
            <a:r>
              <a:rPr lang="en-US" altLang="en-US" sz="2400" dirty="0"/>
              <a:t>Floats for another 2 to 4 days</a:t>
            </a:r>
          </a:p>
          <a:p>
            <a:pPr lvl="1"/>
            <a:r>
              <a:rPr lang="en-US" altLang="en-US" sz="2400" dirty="0"/>
              <a:t>Cells form a cavity</a:t>
            </a:r>
          </a:p>
          <a:p>
            <a:pPr lvl="1"/>
            <a:r>
              <a:rPr lang="en-US" altLang="en-US" sz="2400" dirty="0"/>
              <a:t>Two distinct layers evolve</a:t>
            </a:r>
          </a:p>
          <a:p>
            <a:pPr lvl="2"/>
            <a:r>
              <a:rPr lang="en-US" altLang="en-US" sz="2000" dirty="0"/>
              <a:t>Inner layer is a solid mass of cells called </a:t>
            </a:r>
            <a:r>
              <a:rPr lang="en-US" altLang="en-US" sz="2000" i="1" dirty="0" err="1"/>
              <a:t>blastocyst</a:t>
            </a:r>
            <a:endParaRPr lang="en-US" altLang="en-US" sz="2000" dirty="0"/>
          </a:p>
          <a:p>
            <a:pPr lvl="2"/>
            <a:r>
              <a:rPr lang="en-US" altLang="en-US" sz="2000" dirty="0"/>
              <a:t>Develops into embryo and embryonic membranes</a:t>
            </a:r>
          </a:p>
          <a:p>
            <a:pPr lvl="1"/>
            <a:r>
              <a:rPr lang="en-US" altLang="en-US" sz="2400" dirty="0"/>
              <a:t>Outer layer—</a:t>
            </a:r>
            <a:r>
              <a:rPr lang="en-US" altLang="en-US" sz="2400" dirty="0" err="1"/>
              <a:t>trophoblast</a:t>
            </a:r>
            <a:endParaRPr lang="en-US" altLang="en-US" sz="2400" dirty="0"/>
          </a:p>
          <a:p>
            <a:pPr lvl="1"/>
            <a:r>
              <a:rPr lang="en-US" altLang="en-US" sz="2400" dirty="0"/>
              <a:t>Develops into embryonic membrane—</a:t>
            </a:r>
            <a:r>
              <a:rPr lang="en-US" altLang="en-US" sz="2400" dirty="0" err="1"/>
              <a:t>chorion</a:t>
            </a:r>
            <a:r>
              <a:rPr lang="en-US" altLang="en-US" sz="2400" dirty="0"/>
              <a:t> 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3153834-5F4D-489A-B321-C1946D6BAA79}" type="slidenum">
              <a:rPr lang="en-GB" altLang="en-US" sz="1000"/>
              <a:pPr algn="ctr"/>
              <a:t>13</a:t>
            </a:fld>
            <a:endParaRPr lang="en-GB" alt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13B7C3-DDAC-411E-A51A-22E96CAAF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439" y="2642177"/>
            <a:ext cx="3718882" cy="3603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55576" y="19127"/>
            <a:ext cx="8229600" cy="634082"/>
          </a:xfrm>
        </p:spPr>
        <p:txBody>
          <a:bodyPr/>
          <a:lstStyle/>
          <a:p>
            <a:r>
              <a:rPr lang="en-US" altLang="en-US" dirty="0"/>
              <a:t>Implantation of the Zygote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971600" y="908720"/>
            <a:ext cx="4680942" cy="4525963"/>
          </a:xfrm>
        </p:spPr>
        <p:txBody>
          <a:bodyPr/>
          <a:lstStyle/>
          <a:p>
            <a:r>
              <a:rPr lang="en-US" altLang="en-US" dirty="0"/>
              <a:t>Usually in upper section of posterior uterine wall</a:t>
            </a:r>
          </a:p>
          <a:p>
            <a:pPr lvl="1"/>
            <a:r>
              <a:rPr lang="en-US" altLang="en-US" dirty="0"/>
              <a:t>Cells burrow into prepared lining—endometrium</a:t>
            </a:r>
          </a:p>
          <a:p>
            <a:pPr lvl="1"/>
            <a:r>
              <a:rPr lang="en-US" altLang="en-US" dirty="0"/>
              <a:t>Endometrium now called </a:t>
            </a:r>
            <a:r>
              <a:rPr lang="en-US" altLang="en-US" i="1" dirty="0"/>
              <a:t>decidua</a:t>
            </a:r>
            <a:endParaRPr lang="en-US" altLang="en-US" dirty="0"/>
          </a:p>
          <a:p>
            <a:pPr lvl="1"/>
            <a:r>
              <a:rPr lang="en-US" altLang="en-US" dirty="0"/>
              <a:t>Area under blastocyst is decidua basalis</a:t>
            </a:r>
          </a:p>
          <a:p>
            <a:pPr lvl="2"/>
            <a:r>
              <a:rPr lang="en-US" altLang="en-US" dirty="0"/>
              <a:t>Becomes maternal part of the placenta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10CE797-278F-41A1-A805-DB4E1E4DD400}" type="slidenum">
              <a:rPr lang="en-GB" altLang="en-US" sz="1000"/>
              <a:pPr algn="ctr"/>
              <a:t>14</a:t>
            </a:fld>
            <a:endParaRPr lang="en-GB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F18BDA-5EB9-4F23-B3AA-26285CE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080" y="1605663"/>
            <a:ext cx="4146920" cy="31320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706090"/>
          </a:xfrm>
        </p:spPr>
        <p:txBody>
          <a:bodyPr/>
          <a:lstStyle/>
          <a:p>
            <a:r>
              <a:rPr lang="en-US" altLang="en-US" dirty="0"/>
              <a:t>Development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79612" y="1409923"/>
            <a:ext cx="7499176" cy="5073427"/>
          </a:xfrm>
        </p:spPr>
        <p:txBody>
          <a:bodyPr/>
          <a:lstStyle/>
          <a:p>
            <a:r>
              <a:rPr lang="en-US" altLang="en-US" dirty="0"/>
              <a:t>Cell differentiation</a:t>
            </a:r>
          </a:p>
          <a:p>
            <a:pPr lvl="1"/>
            <a:r>
              <a:rPr lang="en-US" altLang="en-US" dirty="0"/>
              <a:t>Occurs after implantation</a:t>
            </a:r>
          </a:p>
          <a:p>
            <a:pPr lvl="1"/>
            <a:r>
              <a:rPr lang="en-US" altLang="en-US" dirty="0"/>
              <a:t>Special functions</a:t>
            </a:r>
          </a:p>
          <a:p>
            <a:pPr lvl="2"/>
            <a:r>
              <a:rPr lang="en-US" altLang="en-US" dirty="0" err="1"/>
              <a:t>Chorion</a:t>
            </a:r>
            <a:endParaRPr lang="en-US" altLang="en-US" dirty="0"/>
          </a:p>
          <a:p>
            <a:pPr lvl="2"/>
            <a:r>
              <a:rPr lang="en-US" altLang="en-US" dirty="0"/>
              <a:t>Amnion</a:t>
            </a:r>
          </a:p>
          <a:p>
            <a:pPr lvl="2"/>
            <a:r>
              <a:rPr lang="en-US" altLang="en-US" dirty="0"/>
              <a:t>Yolk sac</a:t>
            </a:r>
          </a:p>
          <a:p>
            <a:pPr lvl="2"/>
            <a:r>
              <a:rPr lang="en-US" altLang="en-US" dirty="0"/>
              <a:t>Primary germ layers</a:t>
            </a:r>
          </a:p>
          <a:p>
            <a:endParaRPr lang="en-US" alt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7CABB3B-9BA3-4456-80E0-15888A6E55AD}" type="slidenum">
              <a:rPr lang="en-GB" altLang="en-US" sz="1000"/>
              <a:pPr algn="ctr"/>
              <a:t>15</a:t>
            </a:fld>
            <a:endParaRPr lang="en-GB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en-US" dirty="0"/>
              <a:t>Chorion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116013" y="1196975"/>
            <a:ext cx="7704137" cy="4525963"/>
          </a:xfrm>
        </p:spPr>
        <p:txBody>
          <a:bodyPr/>
          <a:lstStyle/>
          <a:p>
            <a:r>
              <a:rPr lang="en-US" altLang="en-US" sz="2800"/>
              <a:t>Develops from trophoblast</a:t>
            </a:r>
          </a:p>
          <a:p>
            <a:r>
              <a:rPr lang="en-US" altLang="en-US" sz="2800"/>
              <a:t>Envelops amnion, embryo, and yolk sac</a:t>
            </a:r>
          </a:p>
          <a:p>
            <a:r>
              <a:rPr lang="en-US" altLang="en-US" sz="2800"/>
              <a:t>Thick membrane has projections called </a:t>
            </a:r>
            <a:r>
              <a:rPr lang="en-US" altLang="en-US" sz="2800" i="1"/>
              <a:t>villi</a:t>
            </a:r>
            <a:endParaRPr lang="en-US" altLang="en-US" sz="2800"/>
          </a:p>
          <a:p>
            <a:r>
              <a:rPr lang="en-US" altLang="en-US" sz="2800"/>
              <a:t>Villi extend into decidua basalis on uterine wall</a:t>
            </a:r>
          </a:p>
          <a:p>
            <a:r>
              <a:rPr lang="en-US" altLang="en-US" sz="2800"/>
              <a:t>Form the embryonic/fetal portion of placenta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094D904-144C-45C1-AE14-EA4619819307}" type="slidenum">
              <a:rPr lang="en-GB" altLang="en-US" sz="1000"/>
              <a:pPr algn="ctr"/>
              <a:t>16</a:t>
            </a:fld>
            <a:endParaRPr lang="en-GB" altLang="en-US"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850900"/>
          </a:xfrm>
        </p:spPr>
        <p:txBody>
          <a:bodyPr/>
          <a:lstStyle/>
          <a:p>
            <a:r>
              <a:rPr lang="en-US" altLang="en-US" dirty="0"/>
              <a:t>Amnion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116013" y="1125538"/>
            <a:ext cx="7772400" cy="4873625"/>
          </a:xfrm>
        </p:spPr>
        <p:txBody>
          <a:bodyPr/>
          <a:lstStyle/>
          <a:p>
            <a:r>
              <a:rPr lang="en-US" altLang="en-US" sz="2800"/>
              <a:t>Second membrane</a:t>
            </a:r>
          </a:p>
          <a:p>
            <a:r>
              <a:rPr lang="en-US" altLang="en-US" sz="2800"/>
              <a:t>Thin structure that envelops and protects embryo</a:t>
            </a:r>
          </a:p>
          <a:p>
            <a:r>
              <a:rPr lang="en-US" altLang="en-US" sz="2800"/>
              <a:t>Together, chorion and amnion form an amniotic sac filled with fluid (bag of waters)</a:t>
            </a:r>
          </a:p>
          <a:p>
            <a:r>
              <a:rPr lang="en-US" altLang="en-US" sz="2800"/>
              <a:t>Amniotic fluid is clear, mild odor, may contain bits of vernix or lanugo</a:t>
            </a:r>
          </a:p>
          <a:p>
            <a:r>
              <a:rPr lang="en-US" altLang="en-US" sz="2800"/>
              <a:t>Volume of fluid steadily increases from ~30 mL at 10 weeks to 350 mL at 20 weeks; at 37 weeks, fluid is ~1000 mL</a:t>
            </a:r>
          </a:p>
          <a:p>
            <a:endParaRPr lang="en-US" altLang="en-US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37C7A62-6FB9-46F4-927E-71AEC8E142F6}" type="slidenum">
              <a:rPr lang="en-GB" altLang="en-US" sz="1000"/>
              <a:pPr algn="ctr"/>
              <a:t>17</a:t>
            </a:fld>
            <a:endParaRPr lang="en-GB" altLang="en-US"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Functions of Amniotic Fluid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835150" y="1600200"/>
            <a:ext cx="6851650" cy="4525963"/>
          </a:xfrm>
        </p:spPr>
        <p:txBody>
          <a:bodyPr/>
          <a:lstStyle/>
          <a:p>
            <a:r>
              <a:rPr lang="en-US" altLang="en-US"/>
              <a:t>Maintains an even temperature</a:t>
            </a:r>
          </a:p>
          <a:p>
            <a:r>
              <a:rPr lang="en-US" altLang="en-US"/>
              <a:t>Prevents the amniotic sac from adhering to the fetal skin</a:t>
            </a:r>
          </a:p>
          <a:p>
            <a:r>
              <a:rPr lang="en-US" altLang="en-US"/>
              <a:t>Allows symmetrical growth of fetus</a:t>
            </a:r>
          </a:p>
          <a:p>
            <a:r>
              <a:rPr lang="en-US" altLang="en-US"/>
              <a:t>Allows buoyancy and fetal movement</a:t>
            </a:r>
          </a:p>
          <a:p>
            <a:r>
              <a:rPr lang="en-US" altLang="en-US"/>
              <a:t>Acts as a cushion to protect the fetus and umbilical cord from injury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F9E825F-8AE2-40E8-BB92-561DF835177D}" type="slidenum">
              <a:rPr lang="en-GB" altLang="en-US" sz="1000"/>
              <a:pPr algn="ctr"/>
              <a:t>18</a:t>
            </a:fld>
            <a:endParaRPr lang="en-GB" altLang="en-US"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US" altLang="en-US" dirty="0"/>
              <a:t>Yolk Sac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619250" y="1125538"/>
            <a:ext cx="6923088" cy="4525962"/>
          </a:xfrm>
        </p:spPr>
        <p:txBody>
          <a:bodyPr/>
          <a:lstStyle/>
          <a:p>
            <a:r>
              <a:rPr lang="en-US" altLang="en-US"/>
              <a:t>A cavity develops on the ninth day after fertilization</a:t>
            </a:r>
          </a:p>
          <a:p>
            <a:r>
              <a:rPr lang="en-US" altLang="en-US"/>
              <a:t>Functions only during embryonic life</a:t>
            </a:r>
          </a:p>
          <a:p>
            <a:r>
              <a:rPr lang="en-US" altLang="en-US"/>
              <a:t>Initiates production of red blood cells</a:t>
            </a:r>
          </a:p>
          <a:p>
            <a:r>
              <a:rPr lang="en-US" altLang="en-US"/>
              <a:t>Continues until fetal liver takes over around 6 weeks </a:t>
            </a:r>
          </a:p>
          <a:p>
            <a:r>
              <a:rPr lang="en-US" altLang="en-US"/>
              <a:t>Umbilical cord encompasses yolk sac which then degenerates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439C1D5-D343-4666-B152-168CE753541A}" type="slidenum">
              <a:rPr lang="en-GB" altLang="en-US" sz="1000"/>
              <a:pPr algn="ctr"/>
              <a:t>19</a:t>
            </a:fld>
            <a:endParaRPr lang="en-GB" altLang="en-US"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2114"/>
          </a:xfrm>
        </p:spPr>
        <p:txBody>
          <a:bodyPr/>
          <a:lstStyle/>
          <a:p>
            <a:r>
              <a:rPr lang="en-US" altLang="en-US" dirty="0"/>
              <a:t>Body Cell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59632" y="908720"/>
            <a:ext cx="7139558" cy="5429498"/>
          </a:xfrm>
        </p:spPr>
        <p:txBody>
          <a:bodyPr/>
          <a:lstStyle/>
          <a:p>
            <a:r>
              <a:rPr lang="en-US" altLang="en-US" sz="2400" dirty="0"/>
              <a:t>DNA and nucleus control cell function</a:t>
            </a:r>
          </a:p>
          <a:p>
            <a:pPr lvl="1"/>
            <a:r>
              <a:rPr lang="en-US" altLang="en-US" sz="2000" dirty="0"/>
              <a:t>The genes and chromosomes in the DNA determine individual traits</a:t>
            </a:r>
          </a:p>
          <a:p>
            <a:r>
              <a:rPr lang="en-US" altLang="en-US" sz="2400" dirty="0"/>
              <a:t>Each contains 46 chromosomes</a:t>
            </a:r>
          </a:p>
          <a:p>
            <a:pPr lvl="1"/>
            <a:r>
              <a:rPr lang="en-US" altLang="en-US" sz="2000" dirty="0"/>
              <a:t>22 pairs of </a:t>
            </a:r>
            <a:r>
              <a:rPr lang="en-US" altLang="en-US" sz="2000" dirty="0" err="1"/>
              <a:t>autosomes</a:t>
            </a:r>
            <a:endParaRPr lang="en-US" altLang="en-US" sz="2000" dirty="0"/>
          </a:p>
          <a:p>
            <a:pPr lvl="1"/>
            <a:r>
              <a:rPr lang="en-US" altLang="en-US" sz="2000" dirty="0"/>
              <a:t>1 pair of sex chromosomes</a:t>
            </a:r>
          </a:p>
          <a:p>
            <a:r>
              <a:rPr lang="en-US" altLang="en-US" sz="2400" dirty="0"/>
              <a:t>Biological development influenced by</a:t>
            </a:r>
          </a:p>
          <a:p>
            <a:pPr lvl="1"/>
            <a:r>
              <a:rPr lang="en-US" altLang="en-US" sz="2000" dirty="0"/>
              <a:t>External environment (</a:t>
            </a:r>
            <a:r>
              <a:rPr lang="en-US" altLang="en-US" sz="2000" dirty="0" err="1"/>
              <a:t>teratogens</a:t>
            </a:r>
            <a:r>
              <a:rPr lang="en-US" altLang="en-US" sz="2000" dirty="0"/>
              <a:t>)</a:t>
            </a:r>
          </a:p>
          <a:p>
            <a:pPr lvl="1"/>
            <a:r>
              <a:rPr lang="en-US" altLang="en-US" sz="2000" dirty="0"/>
              <a:t>Drug use</a:t>
            </a:r>
          </a:p>
          <a:p>
            <a:pPr lvl="1"/>
            <a:r>
              <a:rPr lang="en-US" altLang="en-US" sz="2000" dirty="0" err="1"/>
              <a:t>Undernutrition</a:t>
            </a:r>
            <a:endParaRPr lang="en-US" altLang="en-US" sz="2000" dirty="0"/>
          </a:p>
          <a:p>
            <a:r>
              <a:rPr lang="en-US" altLang="en-US" sz="2400" dirty="0"/>
              <a:t>Smoking 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6CE422B-9420-41DD-A7CB-3603ACD63ADC}" type="slidenum">
              <a:rPr lang="en-GB" altLang="en-US" sz="1000"/>
              <a:pPr algn="ctr"/>
              <a:t>2</a:t>
            </a:fld>
            <a:endParaRPr lang="en-GB" altLang="en-US" sz="1000"/>
          </a:p>
        </p:txBody>
      </p:sp>
      <p:pic>
        <p:nvPicPr>
          <p:cNvPr id="5" name="Picture 4" descr="from-cell-to-ge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869160"/>
            <a:ext cx="552163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Germ Layers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r>
              <a:rPr lang="en-US" altLang="en-US"/>
              <a:t>Zygote in blastocyst stage transforms into three primary germ layers</a:t>
            </a:r>
          </a:p>
          <a:p>
            <a:pPr lvl="1"/>
            <a:r>
              <a:rPr lang="en-US" altLang="en-US"/>
              <a:t>Ectoderm</a:t>
            </a:r>
          </a:p>
          <a:p>
            <a:pPr lvl="1"/>
            <a:r>
              <a:rPr lang="en-US" altLang="en-US"/>
              <a:t>Mesoderm</a:t>
            </a:r>
          </a:p>
          <a:p>
            <a:pPr lvl="1"/>
            <a:r>
              <a:rPr lang="en-US" altLang="en-US"/>
              <a:t>Endoderm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3BF50CE-A5FC-4BED-82D2-7089BABF4088}" type="slidenum">
              <a:rPr lang="en-GB" altLang="en-US" sz="1000"/>
              <a:pPr algn="ctr"/>
              <a:t>20</a:t>
            </a:fld>
            <a:endParaRPr lang="en-GB" altLang="en-US" sz="1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Ectoderm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r>
              <a:rPr lang="en-US" altLang="en-US"/>
              <a:t>Outer layer of skin</a:t>
            </a:r>
          </a:p>
          <a:p>
            <a:r>
              <a:rPr lang="en-US" altLang="en-US"/>
              <a:t>Oil glands and hair follicles of skin</a:t>
            </a:r>
          </a:p>
          <a:p>
            <a:r>
              <a:rPr lang="en-US" altLang="en-US"/>
              <a:t>Nails and hair</a:t>
            </a:r>
          </a:p>
          <a:p>
            <a:r>
              <a:rPr lang="en-US" altLang="en-US"/>
              <a:t>External sense organs</a:t>
            </a:r>
          </a:p>
          <a:p>
            <a:r>
              <a:rPr lang="en-US" altLang="en-US"/>
              <a:t>Mucous membrane of mouth and anus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49D0D86-0F6F-4FCC-80B1-BB84EE3C8670}" type="slidenum">
              <a:rPr lang="en-GB" altLang="en-US" sz="1000"/>
              <a:pPr algn="ctr"/>
              <a:t>21</a:t>
            </a:fld>
            <a:endParaRPr lang="en-GB" altLang="en-US" sz="1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Mesoderm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r>
              <a:rPr lang="en-US" altLang="en-US"/>
              <a:t>True skin</a:t>
            </a:r>
          </a:p>
          <a:p>
            <a:r>
              <a:rPr lang="en-US" altLang="en-US"/>
              <a:t>Skeleton</a:t>
            </a:r>
          </a:p>
          <a:p>
            <a:r>
              <a:rPr lang="en-US" altLang="en-US"/>
              <a:t>Bone and cartilage</a:t>
            </a:r>
          </a:p>
          <a:p>
            <a:r>
              <a:rPr lang="en-US" altLang="en-US"/>
              <a:t>Connective tissue</a:t>
            </a:r>
          </a:p>
          <a:p>
            <a:r>
              <a:rPr lang="en-US" altLang="en-US"/>
              <a:t>Muscles</a:t>
            </a:r>
          </a:p>
          <a:p>
            <a:r>
              <a:rPr lang="en-US" altLang="en-US"/>
              <a:t>Blood and blood vessels</a:t>
            </a:r>
          </a:p>
          <a:p>
            <a:r>
              <a:rPr lang="en-US" altLang="en-US"/>
              <a:t>Kidneys and gonads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FB372E7-8E3F-4652-B0AB-261157335DFF}" type="slidenum">
              <a:rPr lang="en-GB" altLang="en-US" sz="1000"/>
              <a:pPr algn="ctr"/>
              <a:t>22</a:t>
            </a:fld>
            <a:endParaRPr lang="en-GB" altLang="en-US"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Endoderm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r>
              <a:rPr lang="en-US" altLang="en-US"/>
              <a:t>Lining of trachea, pharynx, and bronchi</a:t>
            </a:r>
          </a:p>
          <a:p>
            <a:r>
              <a:rPr lang="en-US" altLang="en-US"/>
              <a:t>Lining of digestive tract</a:t>
            </a:r>
          </a:p>
          <a:p>
            <a:r>
              <a:rPr lang="en-US" altLang="en-US"/>
              <a:t>Lining of bladder and urethra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D96CEEB-5C0A-4411-AD14-33E0B7774745}" type="slidenum">
              <a:rPr lang="en-GB" altLang="en-US" sz="1000"/>
              <a:pPr algn="ctr"/>
              <a:t>23</a:t>
            </a:fld>
            <a:endParaRPr lang="en-GB" altLang="en-US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 Stages of Prenatal Development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r>
              <a:rPr lang="en-US" altLang="en-US"/>
              <a:t>Zygote: cell formed by union of sperm and ovum</a:t>
            </a:r>
          </a:p>
          <a:p>
            <a:r>
              <a:rPr lang="en-US" altLang="en-US"/>
              <a:t>Embryo: second to eighth week of development</a:t>
            </a:r>
          </a:p>
          <a:p>
            <a:r>
              <a:rPr lang="en-US" altLang="en-US"/>
              <a:t>By third week heart will pump blood</a:t>
            </a:r>
          </a:p>
          <a:p>
            <a:r>
              <a:rPr lang="en-US" altLang="en-US"/>
              <a:t>Fetus: ninth week until birth</a:t>
            </a:r>
          </a:p>
          <a:p>
            <a:r>
              <a:rPr lang="en-US" altLang="en-US"/>
              <a:t>Age of viability: 20 weeks of gestation but requires NICU care to survive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7B3483E-73CE-45FB-BE2D-B699C3433AC5}" type="slidenum">
              <a:rPr lang="en-GB" altLang="en-US" sz="1000"/>
              <a:pPr algn="ctr"/>
              <a:t>24</a:t>
            </a:fld>
            <a:endParaRPr lang="en-GB" altLang="en-US" sz="1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en-US"/>
              <a:t>Nutritional Consideration	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r>
              <a:rPr lang="en-US"/>
              <a:t>Folic Acid Supplements can help prevent most neural tube defects..which can help with prevention of spina bifada</a:t>
            </a:r>
          </a:p>
          <a:p>
            <a:r>
              <a:rPr lang="en-US"/>
              <a:t>It is important that mother start with supplements in the first days of the embryo.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1023938"/>
          </a:xfrm>
        </p:spPr>
        <p:txBody>
          <a:bodyPr/>
          <a:lstStyle/>
          <a:p>
            <a:r>
              <a:rPr lang="en-US" altLang="en-US" dirty="0"/>
              <a:t>Prenatal Development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331640" y="1417638"/>
            <a:ext cx="7355160" cy="4708525"/>
          </a:xfrm>
        </p:spPr>
        <p:txBody>
          <a:bodyPr/>
          <a:lstStyle/>
          <a:p>
            <a:pPr>
              <a:defRPr/>
            </a:pPr>
            <a:r>
              <a:rPr lang="en-US" altLang="en-US" sz="3600" dirty="0"/>
              <a:t>Embryo at 3, 4, 6, and 8 weeks and by 9</a:t>
            </a:r>
            <a:r>
              <a:rPr lang="en-US" altLang="en-US" sz="3600" baseline="30000" dirty="0"/>
              <a:t>th</a:t>
            </a:r>
            <a:r>
              <a:rPr lang="en-US" altLang="en-US" sz="3600" dirty="0"/>
              <a:t> week able to see sex organs on Ultra sound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4FBC582-841C-4713-B4C7-1D07FB61B7DC}" type="slidenum">
              <a:rPr lang="en-GB" altLang="en-US" sz="1000"/>
              <a:pPr algn="ctr"/>
              <a:t>26</a:t>
            </a:fld>
            <a:endParaRPr lang="en-GB" altLang="en-US" sz="1000"/>
          </a:p>
        </p:txBody>
      </p:sp>
      <p:pic>
        <p:nvPicPr>
          <p:cNvPr id="4710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3316948"/>
            <a:ext cx="4258097" cy="326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Prenatal Development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930275" y="1124744"/>
            <a:ext cx="7283450" cy="452596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Embryo at 17- leg movement and 25 weeks, bones ossified; eye movement occurs</a:t>
            </a:r>
          </a:p>
          <a:p>
            <a:pPr>
              <a:defRPr/>
            </a:pPr>
            <a:r>
              <a:rPr lang="en-US" altLang="en-US" dirty="0"/>
              <a:t>Embryo at 25 - eyes are open, now viable, vernix </a:t>
            </a:r>
            <a:r>
              <a:rPr lang="en-US" altLang="en-US" dirty="0" err="1"/>
              <a:t>caseosa</a:t>
            </a:r>
            <a:r>
              <a:rPr lang="en-US" altLang="en-US" dirty="0"/>
              <a:t> and lanugo on skin, brown fat formed,               lungs begin to secrete surfactant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9A6E308-E70B-4267-A4F9-C276B6B7C7C5}" type="slidenum">
              <a:rPr lang="en-GB" altLang="en-US" sz="1000"/>
              <a:pPr algn="ctr"/>
              <a:t>27</a:t>
            </a:fld>
            <a:endParaRPr lang="en-GB" altLang="en-US" sz="1000"/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7433" y="1728491"/>
            <a:ext cx="1104077" cy="14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4493" y="4340982"/>
            <a:ext cx="1249955" cy="16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99533" y="328612"/>
            <a:ext cx="8229600" cy="806449"/>
          </a:xfrm>
        </p:spPr>
        <p:txBody>
          <a:bodyPr/>
          <a:lstStyle/>
          <a:p>
            <a:r>
              <a:rPr lang="en-US" altLang="en-US" dirty="0"/>
              <a:t>Prenatal Development 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1187450" y="1600200"/>
            <a:ext cx="7499350" cy="4525963"/>
          </a:xfrm>
        </p:spPr>
        <p:txBody>
          <a:bodyPr/>
          <a:lstStyle/>
          <a:p>
            <a:r>
              <a:rPr lang="en-US" altLang="en-US"/>
              <a:t>Embryo at 29 and 36 weeks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C55B74E-7250-4AE8-9426-18935EAC85A9}" type="slidenum">
              <a:rPr lang="en-GB" altLang="en-US" sz="1000"/>
              <a:pPr algn="ctr"/>
              <a:t>28</a:t>
            </a:fld>
            <a:endParaRPr lang="en-GB" altLang="en-US" sz="1000"/>
          </a:p>
        </p:txBody>
      </p:sp>
      <p:pic>
        <p:nvPicPr>
          <p:cNvPr id="50181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7988" y="2133600"/>
            <a:ext cx="26082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2151063"/>
            <a:ext cx="31337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851012" y="186755"/>
            <a:ext cx="8100392" cy="850106"/>
          </a:xfrm>
        </p:spPr>
        <p:txBody>
          <a:bodyPr/>
          <a:lstStyle/>
          <a:p>
            <a:pPr algn="l"/>
            <a:r>
              <a:rPr lang="en-US" altLang="en-US" sz="3900" dirty="0"/>
              <a:t>Accessory Structures of Pregnancy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115616" y="1484784"/>
            <a:ext cx="7571184" cy="4641379"/>
          </a:xfrm>
        </p:spPr>
        <p:txBody>
          <a:bodyPr/>
          <a:lstStyle/>
          <a:p>
            <a:r>
              <a:rPr lang="en-US" altLang="en-US" dirty="0"/>
              <a:t>Placenta</a:t>
            </a:r>
          </a:p>
          <a:p>
            <a:r>
              <a:rPr lang="en-US" altLang="en-US" dirty="0"/>
              <a:t>Umbilical cord</a:t>
            </a:r>
          </a:p>
          <a:p>
            <a:r>
              <a:rPr lang="en-US" altLang="en-US" dirty="0"/>
              <a:t>Fetal circulation</a:t>
            </a:r>
          </a:p>
          <a:p>
            <a:pPr lvl="1"/>
            <a:r>
              <a:rPr lang="en-US" altLang="en-US" dirty="0"/>
              <a:t>Supports fetus</a:t>
            </a:r>
          </a:p>
          <a:p>
            <a:endParaRPr lang="en-US" altLang="en-US" dirty="0"/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0CF96DA-296B-4D66-8A6B-A7921F5ABB60}" type="slidenum">
              <a:rPr lang="en-GB" altLang="en-US" sz="1000"/>
              <a:pPr algn="ctr"/>
              <a:t>29</a:t>
            </a:fld>
            <a:endParaRPr lang="en-GB" altLang="en-US"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07096" y="0"/>
            <a:ext cx="8136904" cy="864096"/>
          </a:xfrm>
        </p:spPr>
        <p:txBody>
          <a:bodyPr/>
          <a:lstStyle/>
          <a:p>
            <a:pPr algn="l"/>
            <a:r>
              <a:rPr lang="en-US" altLang="en-US" sz="3200" dirty="0"/>
              <a:t>Cell Division and Gametogenesis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71600" y="764704"/>
            <a:ext cx="7848872" cy="5289451"/>
          </a:xfrm>
        </p:spPr>
        <p:txBody>
          <a:bodyPr/>
          <a:lstStyle/>
          <a:p>
            <a:endParaRPr lang="en-US" altLang="en-US" dirty="0">
              <a:solidFill>
                <a:srgbClr val="1C1C1C"/>
              </a:solidFill>
              <a:hlinkClick r:id="rId3"/>
            </a:endParaRPr>
          </a:p>
          <a:p>
            <a:r>
              <a:rPr lang="en-US" altLang="en-US" dirty="0">
                <a:solidFill>
                  <a:srgbClr val="1C1C1C"/>
                </a:solidFill>
                <a:hlinkClick r:id="rId3"/>
              </a:rPr>
              <a:t>Mitosis</a:t>
            </a:r>
            <a:endParaRPr lang="en-US" altLang="en-US" dirty="0">
              <a:solidFill>
                <a:srgbClr val="1C1C1C"/>
              </a:solidFill>
            </a:endParaRPr>
          </a:p>
          <a:p>
            <a:pPr lvl="1"/>
            <a:r>
              <a:rPr lang="en-US" altLang="en-US" sz="2400" dirty="0"/>
              <a:t>Continuous process</a:t>
            </a:r>
          </a:p>
          <a:p>
            <a:pPr lvl="1"/>
            <a:r>
              <a:rPr lang="en-US" altLang="en-US" sz="2400" dirty="0"/>
              <a:t>Body grows, develops, and dead cells are replaced</a:t>
            </a:r>
          </a:p>
          <a:p>
            <a:pPr lvl="1"/>
            <a:r>
              <a:rPr lang="en-US" altLang="en-US" sz="2400" dirty="0"/>
              <a:t>Each daughter cell contains same number of chromosomes as parent cell—called </a:t>
            </a:r>
            <a:r>
              <a:rPr lang="en-US" altLang="en-US" sz="2400" i="1" dirty="0"/>
              <a:t>diploid</a:t>
            </a:r>
            <a:endParaRPr lang="en-US" altLang="en-US" sz="2400" dirty="0"/>
          </a:p>
          <a:p>
            <a:pPr lvl="1"/>
            <a:r>
              <a:rPr lang="en-US" altLang="en-US" sz="2400" dirty="0"/>
              <a:t>Process of mitosis for sperm is spermatogenesis</a:t>
            </a:r>
          </a:p>
          <a:p>
            <a:pPr lvl="1"/>
            <a:r>
              <a:rPr lang="en-US" altLang="en-US" sz="2400" dirty="0"/>
              <a:t>Process of mitosis for ovum is </a:t>
            </a:r>
            <a:r>
              <a:rPr lang="en-US" altLang="en-US" sz="2400" dirty="0" err="1"/>
              <a:t>oogenesis</a:t>
            </a: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A379E89-78D3-4B53-AABF-713264E9AA6F}" type="slidenum">
              <a:rPr lang="en-GB" altLang="en-US" sz="1000"/>
              <a:pPr algn="ctr"/>
              <a:t>3</a:t>
            </a:fld>
            <a:endParaRPr lang="en-GB" altLang="en-US" sz="1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47448"/>
            <a:ext cx="8229600" cy="850106"/>
          </a:xfrm>
        </p:spPr>
        <p:txBody>
          <a:bodyPr/>
          <a:lstStyle/>
          <a:p>
            <a:r>
              <a:rPr lang="en-US" altLang="en-US" dirty="0"/>
              <a:t>Placenta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115616" y="997554"/>
            <a:ext cx="7571184" cy="5128609"/>
          </a:xfrm>
        </p:spPr>
        <p:txBody>
          <a:bodyPr/>
          <a:lstStyle/>
          <a:p>
            <a:r>
              <a:rPr lang="en-US" altLang="en-US" dirty="0"/>
              <a:t>Organ for fetal respiration, nutrition, and excretion</a:t>
            </a:r>
          </a:p>
          <a:p>
            <a:r>
              <a:rPr lang="en-US" altLang="en-US" dirty="0"/>
              <a:t>Produces four hormones</a:t>
            </a:r>
          </a:p>
          <a:p>
            <a:pPr lvl="1"/>
            <a:r>
              <a:rPr lang="en-US" altLang="en-US" dirty="0"/>
              <a:t>Progesterone</a:t>
            </a:r>
          </a:p>
          <a:p>
            <a:pPr lvl="1"/>
            <a:r>
              <a:rPr lang="en-US" altLang="en-US" dirty="0"/>
              <a:t>Estrogen</a:t>
            </a:r>
          </a:p>
          <a:p>
            <a:pPr lvl="1"/>
            <a:r>
              <a:rPr lang="en-US" altLang="en-US" dirty="0"/>
              <a:t>Human chorionic gonadotropin (</a:t>
            </a:r>
            <a:r>
              <a:rPr lang="en-US" altLang="en-US" dirty="0" err="1"/>
              <a:t>hCG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Human placental lactogen (</a:t>
            </a:r>
            <a:r>
              <a:rPr lang="en-US" altLang="en-US" dirty="0" err="1"/>
              <a:t>hPL</a:t>
            </a:r>
            <a:r>
              <a:rPr lang="en-US" altLang="en-US" dirty="0"/>
              <a:t>) </a:t>
            </a:r>
          </a:p>
          <a:p>
            <a:endParaRPr lang="en-US" altLang="en-US" dirty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FDA9261-33D6-4263-BEC0-25128A3F3B06}" type="slidenum">
              <a:rPr lang="en-GB" altLang="en-US" sz="1000"/>
              <a:pPr algn="ctr"/>
              <a:t>30</a:t>
            </a:fld>
            <a:endParaRPr lang="en-GB" altLang="en-US" sz="1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570787" cy="777875"/>
          </a:xfrm>
        </p:spPr>
        <p:txBody>
          <a:bodyPr/>
          <a:lstStyle/>
          <a:p>
            <a:r>
              <a:rPr lang="en-US" altLang="en-US" dirty="0"/>
              <a:t>Placental Transfer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1331913" y="1412775"/>
            <a:ext cx="7354887" cy="4713387"/>
          </a:xfrm>
        </p:spPr>
        <p:txBody>
          <a:bodyPr/>
          <a:lstStyle/>
          <a:p>
            <a:r>
              <a:rPr lang="en-US" altLang="en-US" sz="2800" dirty="0"/>
              <a:t>Fetal deoxygenated blood and waste products leave the fetus through two umbilical arteries</a:t>
            </a:r>
          </a:p>
          <a:p>
            <a:r>
              <a:rPr lang="en-US" altLang="en-US" sz="2800" dirty="0"/>
              <a:t>Fetal and maternal blood do not normally mix</a:t>
            </a:r>
          </a:p>
          <a:p>
            <a:r>
              <a:rPr lang="en-US" altLang="en-US" sz="2800" dirty="0"/>
              <a:t>Oxygenated, nutrient-rich blood from mother spurts into intervillous space from spiral arteries in the decidua</a:t>
            </a:r>
          </a:p>
          <a:p>
            <a:r>
              <a:rPr lang="en-US" altLang="en-US" sz="2800" dirty="0"/>
              <a:t>Fetal blood releases carbon dioxide and waste products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AB3F5D3-C9DC-4384-A9E4-5EBC2E827CCF}" type="slidenum">
              <a:rPr lang="en-GB" altLang="en-US" sz="1000"/>
              <a:pPr algn="ctr"/>
              <a:t>31</a:t>
            </a:fld>
            <a:endParaRPr lang="en-GB" altLang="en-US"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en-US" altLang="en-US" dirty="0"/>
              <a:t>Placental Transfer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1619250" y="1600200"/>
            <a:ext cx="7067550" cy="4525963"/>
          </a:xfrm>
        </p:spPr>
        <p:txBody>
          <a:bodyPr/>
          <a:lstStyle/>
          <a:p>
            <a:r>
              <a:rPr lang="en-US" altLang="en-US" dirty="0"/>
              <a:t>Fetal blood takes oxygen and nutrients before returning to fetus through umbilical vein</a:t>
            </a:r>
          </a:p>
          <a:p>
            <a:r>
              <a:rPr lang="en-US" altLang="en-US" dirty="0"/>
              <a:t>Many harmful substances can be transferred to fetus</a:t>
            </a:r>
          </a:p>
          <a:p>
            <a:pPr lvl="1"/>
            <a:r>
              <a:rPr lang="en-US" altLang="en-US" dirty="0"/>
              <a:t>Drugs, nicotine, viral infectious agents</a:t>
            </a:r>
          </a:p>
          <a:p>
            <a:pPr lvl="1"/>
            <a:r>
              <a:rPr lang="en-US" altLang="en-US" dirty="0"/>
              <a:t>May cause fetal drug addiction, congenital anomalies, and fetal infection</a:t>
            </a:r>
          </a:p>
          <a:p>
            <a:endParaRPr lang="en-US" altLang="en-US" dirty="0"/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3C74FE80-DDBC-4CDC-9BCF-4F25F4DDB1E0}" type="slidenum">
              <a:rPr lang="en-GB" altLang="en-US" sz="1000"/>
              <a:pPr algn="ctr"/>
              <a:t>32</a:t>
            </a:fld>
            <a:endParaRPr lang="en-GB" altLang="en-US"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en-US" dirty="0"/>
              <a:t>Placental Hormones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331913" y="1196975"/>
            <a:ext cx="7067550" cy="4525963"/>
          </a:xfrm>
        </p:spPr>
        <p:txBody>
          <a:bodyPr/>
          <a:lstStyle/>
          <a:p>
            <a:r>
              <a:rPr lang="en-US" altLang="en-US" sz="2800" dirty="0"/>
              <a:t>Progesterone</a:t>
            </a:r>
          </a:p>
          <a:p>
            <a:r>
              <a:rPr lang="en-US" altLang="en-US" sz="2800" dirty="0"/>
              <a:t>Functions during pregnancy</a:t>
            </a:r>
          </a:p>
          <a:p>
            <a:pPr lvl="1"/>
            <a:r>
              <a:rPr lang="en-US" altLang="en-US" sz="2400" dirty="0"/>
              <a:t>Maintains uterine lining for implantation of the zygote</a:t>
            </a:r>
          </a:p>
          <a:p>
            <a:pPr lvl="1"/>
            <a:r>
              <a:rPr lang="en-US" altLang="en-US" sz="2400" dirty="0"/>
              <a:t>Reduces uterine contractions to prevent spontaneous abortion</a:t>
            </a:r>
          </a:p>
          <a:p>
            <a:pPr lvl="1"/>
            <a:r>
              <a:rPr lang="en-US" altLang="en-US" sz="2400" dirty="0"/>
              <a:t>Prepares the glands of the breasts for lactation</a:t>
            </a:r>
          </a:p>
          <a:p>
            <a:pPr lvl="1"/>
            <a:r>
              <a:rPr lang="en-US" altLang="en-US" sz="2400" dirty="0"/>
              <a:t>Stimulates testes to produce testosterone, which aids the male fetus in developing the reproductive tract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CBB14B3-8493-4ECB-B8EB-849029416E32}" type="slidenum">
              <a:rPr lang="en-GB" altLang="en-US" sz="1000"/>
              <a:pPr algn="ctr"/>
              <a:t>33</a:t>
            </a:fld>
            <a:endParaRPr lang="en-GB" altLang="en-US" sz="1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en-US" sz="4000" dirty="0"/>
              <a:t>Placental Hormones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331913" y="1016000"/>
            <a:ext cx="7556500" cy="4683125"/>
          </a:xfrm>
        </p:spPr>
        <p:txBody>
          <a:bodyPr/>
          <a:lstStyle/>
          <a:p>
            <a:r>
              <a:rPr lang="en-US" altLang="en-US" sz="2800"/>
              <a:t>Estrogen</a:t>
            </a:r>
          </a:p>
          <a:p>
            <a:r>
              <a:rPr lang="en-US" altLang="en-US" sz="2800"/>
              <a:t>Stimulates uterine growth</a:t>
            </a:r>
          </a:p>
          <a:p>
            <a:pPr lvl="1"/>
            <a:r>
              <a:rPr lang="en-US" altLang="en-US"/>
              <a:t>Increases the blood flow to uterine vessels</a:t>
            </a:r>
          </a:p>
          <a:p>
            <a:pPr lvl="1"/>
            <a:r>
              <a:rPr lang="en-US" altLang="en-US"/>
              <a:t>Stimulates development of the breast ducts to prepare for lactation</a:t>
            </a:r>
          </a:p>
          <a:p>
            <a:r>
              <a:rPr lang="en-US" altLang="en-US" sz="2800"/>
              <a:t>Effects of estrogen, not related to pregnancy</a:t>
            </a:r>
          </a:p>
          <a:p>
            <a:pPr lvl="1"/>
            <a:r>
              <a:rPr lang="en-US" altLang="en-US"/>
              <a:t>Increased skin pigmentation</a:t>
            </a:r>
          </a:p>
          <a:p>
            <a:pPr lvl="1"/>
            <a:r>
              <a:rPr lang="en-US" altLang="en-US"/>
              <a:t>Vascular changes in the skin and mucous membranes of nose and mouth</a:t>
            </a:r>
          </a:p>
          <a:p>
            <a:pPr lvl="1"/>
            <a:r>
              <a:rPr lang="en-US" altLang="en-US"/>
              <a:t>Increased salivation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EE83900-C740-45E5-B566-E43E32C1714A}" type="slidenum">
              <a:rPr lang="en-GB" altLang="en-US" sz="1000"/>
              <a:pPr algn="ctr"/>
              <a:t>34</a:t>
            </a:fld>
            <a:endParaRPr lang="en-GB" altLang="en-US" sz="1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Human Chorionic </a:t>
            </a:r>
            <a:br>
              <a:rPr lang="en-US" altLang="en-US" dirty="0"/>
            </a:br>
            <a:r>
              <a:rPr lang="en-US" altLang="en-US" dirty="0"/>
              <a:t>Gonadotropin (</a:t>
            </a:r>
            <a:r>
              <a:rPr lang="en-US" altLang="en-US" dirty="0" err="1"/>
              <a:t>hCG</a:t>
            </a:r>
            <a:r>
              <a:rPr lang="en-US" altLang="en-US" dirty="0"/>
              <a:t>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r>
              <a:rPr lang="en-US" altLang="en-US" dirty="0"/>
              <a:t>Causes the corpus luteum to persist and continue production of estrogen and progesterone to sustain pregnancy</a:t>
            </a:r>
          </a:p>
          <a:p>
            <a:r>
              <a:rPr lang="en-US" altLang="en-US" dirty="0" err="1"/>
              <a:t>hCG</a:t>
            </a:r>
            <a:r>
              <a:rPr lang="en-US" altLang="en-US" dirty="0"/>
              <a:t> is detectable in maternal blood as soon as implantation occurs (usually 7 to 9 days after fertilization)</a:t>
            </a:r>
          </a:p>
          <a:p>
            <a:endParaRPr lang="en-US" altLang="en-US" dirty="0"/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F18B5FD-1AC4-4DEB-9413-EE3B9D59D575}" type="slidenum">
              <a:rPr lang="en-GB" altLang="en-US" sz="1000"/>
              <a:pPr algn="ctr"/>
              <a:t>35</a:t>
            </a:fld>
            <a:endParaRPr lang="en-GB" altLang="en-US"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Human Placental Lactogen</a:t>
            </a:r>
            <a:br>
              <a:rPr lang="en-US" altLang="en-US" dirty="0"/>
            </a:br>
            <a:r>
              <a:rPr lang="en-US" altLang="en-US" dirty="0"/>
              <a:t> (</a:t>
            </a:r>
            <a:r>
              <a:rPr lang="en-US" altLang="en-US" dirty="0" err="1"/>
              <a:t>hPL</a:t>
            </a:r>
            <a:r>
              <a:rPr lang="en-US" altLang="en-US" dirty="0"/>
              <a:t>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763713" y="1600200"/>
            <a:ext cx="6923087" cy="4525963"/>
          </a:xfrm>
        </p:spPr>
        <p:txBody>
          <a:bodyPr/>
          <a:lstStyle/>
          <a:p>
            <a:r>
              <a:rPr lang="en-US" altLang="en-US"/>
              <a:t>Also known as </a:t>
            </a:r>
            <a:r>
              <a:rPr lang="en-US" altLang="en-US" i="1"/>
              <a:t>human chorionic somatomammotropin </a:t>
            </a:r>
            <a:r>
              <a:rPr lang="en-US" altLang="en-US"/>
              <a:t>(hCS)</a:t>
            </a:r>
          </a:p>
          <a:p>
            <a:r>
              <a:rPr lang="en-US" altLang="en-US"/>
              <a:t>hPL causes decreased insulin sensitivity and utilization of glucose by mother</a:t>
            </a:r>
          </a:p>
          <a:p>
            <a:pPr lvl="1"/>
            <a:r>
              <a:rPr lang="en-US" altLang="en-US"/>
              <a:t>Helps to make more glucose available to fetus to meet growth needs</a:t>
            </a:r>
          </a:p>
          <a:p>
            <a:endParaRPr lang="en-US" altLang="en-US"/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9947C7-CA6F-4EF8-8F6E-2064345AEDC8}" type="slidenum">
              <a:rPr lang="en-GB" altLang="en-US" sz="1000"/>
              <a:pPr algn="ctr"/>
              <a:t>36</a:t>
            </a:fld>
            <a:endParaRPr lang="en-GB" altLang="en-US" sz="1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3568" y="130514"/>
            <a:ext cx="8229600" cy="993775"/>
          </a:xfrm>
        </p:spPr>
        <p:txBody>
          <a:bodyPr/>
          <a:lstStyle/>
          <a:p>
            <a:r>
              <a:rPr lang="en-US" altLang="en-US" dirty="0"/>
              <a:t>Umbilical Cord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259632" y="1268759"/>
            <a:ext cx="7425581" cy="4525615"/>
          </a:xfrm>
        </p:spPr>
        <p:txBody>
          <a:bodyPr/>
          <a:lstStyle/>
          <a:p>
            <a:r>
              <a:rPr lang="en-US" altLang="en-US" dirty="0"/>
              <a:t>Lifeline between mother and fetus</a:t>
            </a:r>
          </a:p>
          <a:p>
            <a:r>
              <a:rPr lang="en-US" altLang="en-US" dirty="0"/>
              <a:t>Two arteries carry blood away from fetus</a:t>
            </a:r>
          </a:p>
          <a:p>
            <a:r>
              <a:rPr lang="en-US" altLang="en-US" dirty="0"/>
              <a:t>One vein returns blood to the fetus</a:t>
            </a:r>
          </a:p>
          <a:p>
            <a:r>
              <a:rPr lang="en-US" altLang="en-US" dirty="0"/>
              <a:t>Wharton’s jelly covers and cushions cord vessels</a:t>
            </a:r>
          </a:p>
          <a:p>
            <a:r>
              <a:rPr lang="en-US" altLang="en-US" dirty="0"/>
              <a:t>Normal length is 55 cm (22 inches)</a:t>
            </a:r>
          </a:p>
          <a:p>
            <a:r>
              <a:rPr lang="en-US" altLang="en-US" dirty="0"/>
              <a:t>The umbilical cord usually protrudes near the center of the placenta</a:t>
            </a:r>
          </a:p>
          <a:p>
            <a:endParaRPr lang="en-US" altLang="en-US" dirty="0"/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F968623-D3CA-4CBF-99B8-C3A40FB718C1}" type="slidenum">
              <a:rPr lang="en-GB" altLang="en-US" sz="1000"/>
              <a:pPr algn="ctr"/>
              <a:t>37</a:t>
            </a:fld>
            <a:endParaRPr lang="en-GB" altLang="en-US" sz="1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Memory Jogger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1692275" y="1600200"/>
            <a:ext cx="6994525" cy="4525963"/>
          </a:xfrm>
        </p:spPr>
        <p:txBody>
          <a:bodyPr/>
          <a:lstStyle/>
          <a:p>
            <a:r>
              <a:rPr lang="en-US" altLang="en-US"/>
              <a:t>An easy way to remember the number and type of umbilical cord vessels is the woman’s name “AVA,” which stands for “Artery-Vein-Artery”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5F2DB1A-6FA1-43DD-A03F-3E8723F1D90B}" type="slidenum">
              <a:rPr lang="en-GB" altLang="en-US" sz="1000"/>
              <a:pPr algn="ctr"/>
              <a:t>38</a:t>
            </a:fld>
            <a:endParaRPr lang="en-GB" altLang="en-US" sz="1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93063" cy="1143000"/>
          </a:xfrm>
        </p:spPr>
        <p:txBody>
          <a:bodyPr/>
          <a:lstStyle/>
          <a:p>
            <a:r>
              <a:rPr lang="en-US" altLang="en-US" sz="4000" dirty="0"/>
              <a:t>Maternal-Fetal Circulation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BBEE46E-A38B-4537-9B47-1163B9B88312}" type="slidenum">
              <a:rPr lang="en-GB" altLang="en-US" sz="1000"/>
              <a:pPr algn="ctr"/>
              <a:t>39</a:t>
            </a:fld>
            <a:endParaRPr lang="en-GB" altLang="en-US" sz="1000"/>
          </a:p>
        </p:txBody>
      </p:sp>
      <p:pic>
        <p:nvPicPr>
          <p:cNvPr id="7066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76128"/>
            <a:ext cx="5225827" cy="48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15200" cy="778098"/>
          </a:xfrm>
        </p:spPr>
        <p:txBody>
          <a:bodyPr/>
          <a:lstStyle/>
          <a:p>
            <a:pPr algn="l"/>
            <a:r>
              <a:rPr lang="en-US" altLang="en-US" sz="3200" dirty="0"/>
              <a:t>Cell Division and Gametogenesis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59632" y="1196752"/>
            <a:ext cx="7571184" cy="5112668"/>
          </a:xfrm>
        </p:spPr>
        <p:txBody>
          <a:bodyPr/>
          <a:lstStyle/>
          <a:p>
            <a:r>
              <a:rPr lang="en-US" altLang="en-US" sz="2800" dirty="0"/>
              <a:t>Meiosis</a:t>
            </a:r>
          </a:p>
          <a:p>
            <a:pPr lvl="1"/>
            <a:r>
              <a:rPr lang="en-US" altLang="en-US" sz="2400" dirty="0"/>
              <a:t>Reproductive cells undergo two sequential divisions</a:t>
            </a:r>
          </a:p>
          <a:p>
            <a:pPr lvl="1"/>
            <a:r>
              <a:rPr lang="en-US" altLang="en-US" sz="2400" dirty="0"/>
              <a:t>Number of chromosomes is 23 per cell with only one sex chromosome—called </a:t>
            </a:r>
            <a:r>
              <a:rPr lang="en-US" altLang="en-US" sz="2400" i="1" dirty="0"/>
              <a:t>haploid </a:t>
            </a:r>
            <a:endParaRPr lang="en-US" altLang="en-US" sz="2400" dirty="0"/>
          </a:p>
          <a:p>
            <a:pPr lvl="1"/>
            <a:r>
              <a:rPr lang="en-US" altLang="en-US" sz="2400" dirty="0"/>
              <a:t>At fertilization, the new cell contains 23 chromosomes from the sperm and 23 chromosomes from the ova</a:t>
            </a:r>
          </a:p>
          <a:p>
            <a:pPr lvl="1"/>
            <a:r>
              <a:rPr lang="en-US" altLang="en-US" sz="2400" dirty="0"/>
              <a:t>Formation of gametes by this type of cell division is </a:t>
            </a:r>
            <a:r>
              <a:rPr lang="en-US" altLang="en-US" sz="2400" dirty="0" err="1"/>
              <a:t>gametogenesis</a:t>
            </a: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C9DF04B-3CC2-4021-A9E6-BFD06C0BA367}" type="slidenum">
              <a:rPr lang="en-GB" altLang="en-US" sz="1000"/>
              <a:pPr algn="ctr"/>
              <a:t>4</a:t>
            </a:fld>
            <a:endParaRPr lang="en-GB" altLang="en-US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en-US" altLang="en-US" sz="4000" dirty="0"/>
              <a:t>Fetal Circulatory Shunts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1331913" y="1600200"/>
            <a:ext cx="7354887" cy="4525963"/>
          </a:xfrm>
        </p:spPr>
        <p:txBody>
          <a:bodyPr/>
          <a:lstStyle/>
          <a:p>
            <a:r>
              <a:rPr lang="en-US" altLang="en-US"/>
              <a:t>Foramen ovale-diverts most blood from right atrium to left atrium</a:t>
            </a:r>
          </a:p>
          <a:p>
            <a:r>
              <a:rPr lang="en-US" altLang="en-US"/>
              <a:t>Ductus arteriosus-diverts most blood from the pulmonary artery into the aorta</a:t>
            </a:r>
          </a:p>
          <a:p>
            <a:r>
              <a:rPr lang="en-US" altLang="en-US"/>
              <a:t>Ductus venosus-diverts some blood away from the liver as it returns from the placenta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26EE1FA-3792-4E6D-83EB-FAB7CF2D22DC}" type="slidenum">
              <a:rPr lang="en-GB" altLang="en-US" sz="1000"/>
              <a:pPr algn="ctr"/>
              <a:t>40</a:t>
            </a:fld>
            <a:endParaRPr lang="en-GB" altLang="en-US" sz="1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37579" y="228659"/>
            <a:ext cx="8229600" cy="561975"/>
          </a:xfrm>
        </p:spPr>
        <p:txBody>
          <a:bodyPr/>
          <a:lstStyle/>
          <a:p>
            <a:r>
              <a:rPr lang="en-US" altLang="en-US" sz="4800" dirty="0"/>
              <a:t>Circulation Before Birth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331641" y="981075"/>
            <a:ext cx="7812360" cy="4525963"/>
          </a:xfrm>
        </p:spPr>
        <p:txBody>
          <a:bodyPr/>
          <a:lstStyle/>
          <a:p>
            <a:r>
              <a:rPr lang="en-US" altLang="en-US" dirty="0"/>
              <a:t>Blood enters fetal body through umbilical vein</a:t>
            </a:r>
          </a:p>
          <a:p>
            <a:r>
              <a:rPr lang="en-US" altLang="en-US" dirty="0"/>
              <a:t>About half goes to the liver, remainder enters inferior vena cava through the </a:t>
            </a:r>
            <a:r>
              <a:rPr lang="en-US" altLang="en-US" dirty="0" err="1"/>
              <a:t>ductus</a:t>
            </a:r>
            <a:r>
              <a:rPr lang="en-US" altLang="en-US" dirty="0"/>
              <a:t> </a:t>
            </a:r>
            <a:r>
              <a:rPr lang="en-US" altLang="en-US" dirty="0" err="1"/>
              <a:t>venosus</a:t>
            </a:r>
            <a:r>
              <a:rPr lang="en-US" altLang="en-US" dirty="0"/>
              <a:t>, then goes through foramen </a:t>
            </a:r>
            <a:r>
              <a:rPr lang="en-US" altLang="en-US" dirty="0" err="1"/>
              <a:t>ovale</a:t>
            </a:r>
            <a:r>
              <a:rPr lang="en-US" altLang="en-US" dirty="0"/>
              <a:t>, then </a:t>
            </a:r>
            <a:r>
              <a:rPr lang="en-US" altLang="en-US" dirty="0" err="1"/>
              <a:t>ductus</a:t>
            </a:r>
            <a:r>
              <a:rPr lang="en-US" altLang="en-US" dirty="0"/>
              <a:t> </a:t>
            </a:r>
            <a:r>
              <a:rPr lang="en-US" altLang="en-US" dirty="0" err="1"/>
              <a:t>arteriosus</a:t>
            </a:r>
            <a:r>
              <a:rPr lang="en-US" altLang="en-US" dirty="0"/>
              <a:t> </a:t>
            </a:r>
            <a:endParaRPr lang="en-US" altLang="en-US" sz="1400" dirty="0"/>
          </a:p>
          <a:p>
            <a:r>
              <a:rPr lang="en-US" altLang="en-US" dirty="0"/>
              <a:t>Blood containing waste products is returned to placenta through umbilical arteries</a:t>
            </a:r>
          </a:p>
          <a:p>
            <a:endParaRPr lang="en-US" altLang="en-US" dirty="0"/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A55714B1-AEDF-4903-A304-8466B81E68CD}" type="slidenum">
              <a:rPr lang="en-GB" altLang="en-US" sz="1000"/>
              <a:pPr algn="ctr"/>
              <a:t>41</a:t>
            </a:fld>
            <a:endParaRPr lang="en-GB" altLang="en-US" sz="1000"/>
          </a:p>
        </p:txBody>
      </p:sp>
      <p:pic>
        <p:nvPicPr>
          <p:cNvPr id="73733" name="Picture 5" descr="C:\Users\oweaver\AppData\Local\Microsoft\Windows\Temporary Internet Files\Content.IE5\70ZMFV4Q\heart-rate-ekg-ecg-heart-beat[1]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3640" y="3573017"/>
            <a:ext cx="467079" cy="43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11560" y="136525"/>
            <a:ext cx="8229600" cy="850900"/>
          </a:xfrm>
        </p:spPr>
        <p:txBody>
          <a:bodyPr/>
          <a:lstStyle/>
          <a:p>
            <a:r>
              <a:rPr lang="en-US" altLang="en-US" sz="4800" dirty="0"/>
              <a:t>Circulation After Birth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1547813" y="1125538"/>
            <a:ext cx="7488237" cy="4525962"/>
          </a:xfrm>
        </p:spPr>
        <p:txBody>
          <a:bodyPr/>
          <a:lstStyle/>
          <a:p>
            <a:r>
              <a:rPr lang="en-US" altLang="en-US" sz="2600"/>
              <a:t>Foramen ovale closes within 2 hours after birth (permanently by age 3 months)</a:t>
            </a:r>
          </a:p>
          <a:p>
            <a:r>
              <a:rPr lang="en-US" altLang="en-US" sz="2600"/>
              <a:t>Ductus arteriosus closes within 15 hours (permanently in about 3 weeks)</a:t>
            </a:r>
          </a:p>
          <a:p>
            <a:r>
              <a:rPr lang="en-US" altLang="en-US" sz="2600"/>
              <a:t>Ductus venosus closes functionally when cord is cut (permanently in about 1 week)</a:t>
            </a:r>
          </a:p>
          <a:p>
            <a:r>
              <a:rPr lang="en-US" altLang="en-US" sz="2600"/>
              <a:t>If newborn has untreated respiratory distress it can cause the foramen ovale to reopen the increased resistance to blood flow</a:t>
            </a:r>
          </a:p>
          <a:p>
            <a:r>
              <a:rPr lang="en-US" altLang="en-US" sz="2600"/>
              <a:t>After permanent closure, the ductus arteriosus and ductus venosus become ligaments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FA48794-DDB0-4B8F-AB6A-5D833B427D0D}" type="slidenum">
              <a:rPr lang="en-GB" altLang="en-US" sz="1000"/>
              <a:pPr algn="ctr"/>
              <a:t>42</a:t>
            </a:fld>
            <a:endParaRPr lang="en-GB" altLang="en-US" sz="1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899592" y="164381"/>
            <a:ext cx="8064896" cy="1143000"/>
          </a:xfrm>
        </p:spPr>
        <p:txBody>
          <a:bodyPr/>
          <a:lstStyle/>
          <a:p>
            <a:r>
              <a:rPr lang="en-US" altLang="en-US" dirty="0"/>
              <a:t>Impaired Prenatal Development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1476375" y="1600200"/>
            <a:ext cx="7210425" cy="4525963"/>
          </a:xfrm>
        </p:spPr>
        <p:txBody>
          <a:bodyPr/>
          <a:lstStyle/>
          <a:p>
            <a:r>
              <a:rPr lang="en-US" altLang="en-US"/>
              <a:t>Undernutrition</a:t>
            </a:r>
          </a:p>
          <a:p>
            <a:pPr lvl="1"/>
            <a:r>
              <a:rPr lang="en-US" altLang="en-US"/>
              <a:t>Can result in permanent changes in fetal structure, physiology, and metabolism</a:t>
            </a:r>
          </a:p>
          <a:p>
            <a:pPr lvl="1"/>
            <a:r>
              <a:rPr lang="en-US" altLang="en-US"/>
              <a:t>Can influence development of conditions such as heart disease and stroke in adulthood</a:t>
            </a:r>
          </a:p>
          <a:p>
            <a:pPr lvl="1"/>
            <a:r>
              <a:rPr lang="en-US" altLang="en-US"/>
              <a:t>Exposure to toxins in utero</a:t>
            </a:r>
          </a:p>
          <a:p>
            <a:pPr lvl="1"/>
            <a:r>
              <a:rPr lang="en-US" altLang="en-US"/>
              <a:t>Can also influence health in later life</a:t>
            </a:r>
          </a:p>
          <a:p>
            <a:endParaRPr lang="en-US" altLang="en-US"/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4159FEC-60EE-4706-91D0-21449BF9D346}" type="slidenum">
              <a:rPr lang="en-GB" altLang="en-US" sz="1000"/>
              <a:pPr algn="ctr"/>
              <a:t>43</a:t>
            </a:fld>
            <a:endParaRPr lang="en-GB" altLang="en-US" sz="1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969963" y="0"/>
            <a:ext cx="7993062" cy="836613"/>
          </a:xfrm>
        </p:spPr>
        <p:txBody>
          <a:bodyPr/>
          <a:lstStyle/>
          <a:p>
            <a:pPr algn="l"/>
            <a:r>
              <a:rPr lang="en-US" altLang="en-US" sz="3600" dirty="0"/>
              <a:t>  Impaired Prenatal Development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187450" y="836613"/>
            <a:ext cx="7777163" cy="5702300"/>
          </a:xfrm>
        </p:spPr>
        <p:txBody>
          <a:bodyPr/>
          <a:lstStyle/>
          <a:p>
            <a:r>
              <a:rPr lang="en-US" altLang="en-US" sz="2800"/>
              <a:t>Intrauterine growth restriction may reduce number of cells in organs </a:t>
            </a:r>
          </a:p>
          <a:p>
            <a:pPr lvl="1"/>
            <a:r>
              <a:rPr lang="en-US" altLang="en-US" sz="2000"/>
              <a:t>Can predispose to the development of specific diseases later in life</a:t>
            </a:r>
          </a:p>
          <a:p>
            <a:r>
              <a:rPr lang="en-US" altLang="en-US" sz="2800"/>
              <a:t>Fetal growth best assessed when weight, length of gestation, placental size, and newborn head and abdominal circumference are considered</a:t>
            </a:r>
          </a:p>
          <a:p>
            <a:r>
              <a:rPr lang="en-US" altLang="en-US" sz="2800"/>
              <a:t>Fetal growth limited by nutrients and oxygen received from mother-for instance monozygotic twins</a:t>
            </a:r>
          </a:p>
          <a:p>
            <a:r>
              <a:rPr lang="en-US" altLang="en-US" sz="2800"/>
              <a:t>A healthy mother can produce a healthy child who is less prone to illness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E1D4C9A5-3DFE-41DF-B83B-DA53FF2EC263}" type="slidenum">
              <a:rPr lang="en-GB" altLang="en-US" sz="1000"/>
              <a:pPr algn="ctr"/>
              <a:t>44</a:t>
            </a:fld>
            <a:endParaRPr lang="en-GB" altLang="en-US" sz="1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914400" y="160337"/>
            <a:ext cx="8229600" cy="1143000"/>
          </a:xfrm>
        </p:spPr>
        <p:txBody>
          <a:bodyPr/>
          <a:lstStyle/>
          <a:p>
            <a:r>
              <a:rPr lang="en-US" altLang="en-US" sz="3600" dirty="0"/>
              <a:t>Impaired Prenatal Development and Subsequent Illness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r>
              <a:rPr lang="en-US" altLang="en-US" dirty="0"/>
              <a:t>Undernutrition in utero can result in:</a:t>
            </a:r>
          </a:p>
          <a:p>
            <a:pPr lvl="1"/>
            <a:r>
              <a:rPr lang="en-US" altLang="en-US" dirty="0"/>
              <a:t>Permanent changes in fetal structure, physiology, metabolism</a:t>
            </a:r>
          </a:p>
          <a:p>
            <a:pPr lvl="1"/>
            <a:r>
              <a:rPr lang="en-US" altLang="en-US" dirty="0"/>
              <a:t>Development of chronic conditions later in life</a:t>
            </a:r>
          </a:p>
          <a:p>
            <a:r>
              <a:rPr lang="en-US" altLang="en-US" dirty="0"/>
              <a:t>To prevent illness of the next generation, this generation must focus on their own health practices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B7D433C-4279-4A02-B453-FF339BD3D64A}" type="slidenum">
              <a:rPr lang="en-GB" altLang="en-US" sz="1000"/>
              <a:pPr algn="ctr"/>
              <a:t>45</a:t>
            </a:fld>
            <a:endParaRPr lang="en-GB" altLang="en-US"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755650"/>
          </a:xfrm>
        </p:spPr>
        <p:txBody>
          <a:bodyPr/>
          <a:lstStyle/>
          <a:p>
            <a:r>
              <a:rPr lang="en-US" altLang="en-US" sz="4000" dirty="0"/>
              <a:t>Multifetal Pregnancy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1485900" y="1030288"/>
            <a:ext cx="7200900" cy="5453062"/>
          </a:xfrm>
        </p:spPr>
        <p:txBody>
          <a:bodyPr/>
          <a:lstStyle/>
          <a:p>
            <a:r>
              <a:rPr lang="en-US" altLang="en-US"/>
              <a:t>Twins occur once in every 90 pregnancies</a:t>
            </a:r>
          </a:p>
          <a:p>
            <a:r>
              <a:rPr lang="en-US" altLang="en-US"/>
              <a:t>When hormones are used to assist with ovulation, twinning and other multifetal pregnancies occur</a:t>
            </a:r>
          </a:p>
          <a:p>
            <a:r>
              <a:rPr lang="en-US" altLang="en-US"/>
              <a:t>Monozygotic twins are from a single fertilized ovum (identical)</a:t>
            </a:r>
          </a:p>
          <a:p>
            <a:r>
              <a:rPr lang="en-US" altLang="en-US"/>
              <a:t>Dizygotic twins are from two separate fertilized ovum (fraternal) so will have separate chorions</a:t>
            </a:r>
          </a:p>
          <a:p>
            <a:pPr lvl="1"/>
            <a:r>
              <a:rPr lang="en-US" altLang="en-US"/>
              <a:t>Usually a familial tendancy</a:t>
            </a:r>
          </a:p>
          <a:p>
            <a:endParaRPr lang="en-US" altLang="en-US"/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831E0D7B-EAC1-49D5-BE18-4AA899439658}" type="slidenum">
              <a:rPr lang="en-GB" altLang="en-US" sz="1000"/>
              <a:pPr algn="ctr"/>
              <a:t>46</a:t>
            </a:fld>
            <a:endParaRPr lang="en-GB" altLang="en-US" sz="1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/>
          <a:lstStyle/>
          <a:p>
            <a:r>
              <a:rPr lang="en-US" altLang="en-US" dirty="0"/>
              <a:t>Multifetal Pregnancy </a:t>
            </a:r>
          </a:p>
        </p:txBody>
      </p:sp>
      <p:sp>
        <p:nvSpPr>
          <p:cNvPr id="870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5CCDDD2B-2860-4ED6-AE65-55CDEDD77643}" type="slidenum">
              <a:rPr lang="en-GB" altLang="en-US" sz="1000"/>
              <a:pPr algn="ctr"/>
              <a:t>47</a:t>
            </a:fld>
            <a:endParaRPr lang="en-GB" altLang="en-US" sz="1000"/>
          </a:p>
        </p:txBody>
      </p:sp>
      <p:pic>
        <p:nvPicPr>
          <p:cNvPr id="8704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854" y="1290638"/>
            <a:ext cx="5400675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619250" y="274638"/>
            <a:ext cx="7067550" cy="1143000"/>
          </a:xfrm>
        </p:spPr>
        <p:txBody>
          <a:bodyPr/>
          <a:lstStyle/>
          <a:p>
            <a:r>
              <a:rPr lang="en-US" altLang="en-US"/>
              <a:t>Cell Division and Gametogenesis ( (p. 31)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E80943D-7B98-4E38-A7A4-C49874041229}" type="slidenum">
              <a:rPr lang="en-GB" altLang="en-US" sz="1000"/>
              <a:pPr algn="ctr"/>
              <a:t>5</a:t>
            </a:fld>
            <a:endParaRPr lang="en-GB" altLang="en-US" sz="1000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0" y="1131"/>
            <a:ext cx="9128059" cy="68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571184" cy="706090"/>
          </a:xfrm>
        </p:spPr>
        <p:txBody>
          <a:bodyPr/>
          <a:lstStyle/>
          <a:p>
            <a:r>
              <a:rPr lang="en-US" altLang="en-US" dirty="0"/>
              <a:t>Fertilization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43608" y="706090"/>
            <a:ext cx="7571184" cy="5001419"/>
          </a:xfrm>
        </p:spPr>
        <p:txBody>
          <a:bodyPr/>
          <a:lstStyle/>
          <a:p>
            <a:r>
              <a:rPr lang="en-US" altLang="en-US" sz="3000" dirty="0"/>
              <a:t>Occurs when a sperm penetrates an ovum and they unite</a:t>
            </a:r>
          </a:p>
          <a:p>
            <a:r>
              <a:rPr lang="en-US" altLang="en-US" sz="3000" dirty="0"/>
              <a:t>Takes place in the outer third of the fallopian tube, near the ovary</a:t>
            </a:r>
          </a:p>
          <a:p>
            <a:r>
              <a:rPr lang="en-US" altLang="en-US" sz="3000" dirty="0"/>
              <a:t>As soon as it occurs, a chemical change in the membrane around the fertilized ovum prevents further sperm from penetrating the ovum</a:t>
            </a:r>
          </a:p>
          <a:p>
            <a:endParaRPr lang="en-US" altLang="en-US" dirty="0"/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529F466-6537-4DFB-AA55-BE2ED740A54B}" type="slidenum">
              <a:rPr lang="en-GB" altLang="en-US" sz="1000"/>
              <a:pPr algn="ctr"/>
              <a:t>6</a:t>
            </a:fld>
            <a:endParaRPr lang="en-GB" altLang="en-US" sz="100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944" y="4139955"/>
            <a:ext cx="3275856" cy="271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634082"/>
          </a:xfrm>
        </p:spPr>
        <p:txBody>
          <a:bodyPr/>
          <a:lstStyle/>
          <a:p>
            <a:r>
              <a:rPr lang="en-US" altLang="en-US" dirty="0"/>
              <a:t>Nursing Tip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007604" y="1481931"/>
            <a:ext cx="7643192" cy="5001419"/>
          </a:xfrm>
        </p:spPr>
        <p:txBody>
          <a:bodyPr/>
          <a:lstStyle/>
          <a:p>
            <a:r>
              <a:rPr lang="en-US" altLang="en-US" dirty="0"/>
              <a:t>During sexual counseling, the nurse should emphasize that the survival time of sperm ejaculated into the area of the cervix may be up to 5 days and that pregnancy can occur with intercourse as long as 5 days before ovulation</a:t>
            </a:r>
          </a:p>
          <a:p>
            <a:endParaRPr lang="en-US" altLang="en-US" dirty="0"/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B6C7F106-E382-43C0-99B3-5E03465353EB}" type="slidenum">
              <a:rPr lang="en-GB" altLang="en-US" sz="1000"/>
              <a:pPr algn="ctr"/>
              <a:t>7</a:t>
            </a:fld>
            <a:endParaRPr lang="en-GB" alt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en-US" dirty="0"/>
              <a:t>Sex Determination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19250" y="1268760"/>
            <a:ext cx="7067550" cy="4857403"/>
          </a:xfrm>
        </p:spPr>
        <p:txBody>
          <a:bodyPr/>
          <a:lstStyle/>
          <a:p>
            <a:r>
              <a:rPr lang="en-US" altLang="en-US" dirty="0"/>
              <a:t>Sperm can carry either an X or a Y chromosome</a:t>
            </a:r>
          </a:p>
          <a:p>
            <a:r>
              <a:rPr lang="en-US" altLang="en-US" dirty="0"/>
              <a:t>Male determines the gender of the fetus</a:t>
            </a:r>
          </a:p>
          <a:p>
            <a:r>
              <a:rPr lang="en-US" altLang="en-US" dirty="0"/>
              <a:t>pH of female reproductive tract influences survival rate of the X- and Y-bearing sperm, including speed of motility</a:t>
            </a:r>
          </a:p>
          <a:p>
            <a:r>
              <a:rPr lang="en-US" altLang="en-US" dirty="0"/>
              <a:t>XX results in female</a:t>
            </a:r>
          </a:p>
          <a:p>
            <a:r>
              <a:rPr lang="en-US" altLang="en-US" dirty="0"/>
              <a:t>XY results in male</a:t>
            </a:r>
          </a:p>
          <a:p>
            <a:endParaRPr lang="en-US" altLang="en-US" dirty="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ED0401D-91B8-4CE1-BF02-B76A387A21E2}" type="slidenum">
              <a:rPr lang="en-GB" altLang="en-US" sz="1000"/>
              <a:pPr algn="ctr"/>
              <a:t>8</a:t>
            </a:fld>
            <a:endParaRPr lang="en-GB" altLang="en-US"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Sex Determination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09B8B4F-E915-4554-9D51-8DC789CB5132}" type="slidenum">
              <a:rPr lang="en-GB" altLang="en-US" sz="1000"/>
              <a:pPr algn="ctr"/>
              <a:t>9</a:t>
            </a:fld>
            <a:endParaRPr lang="en-GB" altLang="en-US" sz="1000"/>
          </a:p>
        </p:txBody>
      </p:sp>
      <p:sp>
        <p:nvSpPr>
          <p:cNvPr id="21508" name="Content Placeholder 1"/>
          <p:cNvSpPr>
            <a:spLocks noGrp="1"/>
          </p:cNvSpPr>
          <p:nvPr>
            <p:ph idx="1"/>
          </p:nvPr>
        </p:nvSpPr>
        <p:spPr>
          <a:xfrm>
            <a:off x="1476375" y="1417638"/>
            <a:ext cx="6911975" cy="4525962"/>
          </a:xfrm>
        </p:spPr>
        <p:txBody>
          <a:bodyPr/>
          <a:lstStyle/>
          <a:p>
            <a:r>
              <a:rPr lang="en-US" altLang="en-US"/>
              <a:t>The gender of a baby is determined by the father’s sperm. </a:t>
            </a:r>
          </a:p>
          <a:p>
            <a:r>
              <a:rPr lang="en-US" altLang="en-US"/>
              <a:t>The conception and birth of a child of a certain sex is a source of concern to some families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8092</TotalTime>
  <Words>2324</Words>
  <Application>Microsoft Office PowerPoint</Application>
  <PresentationFormat>On-screen Show (4:3)</PresentationFormat>
  <Paragraphs>351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 2</vt:lpstr>
      <vt:lpstr>Diseño predeterminado</vt:lpstr>
      <vt:lpstr>CHAPTER 3 Fetal Development</vt:lpstr>
      <vt:lpstr>Body Cell</vt:lpstr>
      <vt:lpstr>Cell Division and Gametogenesis </vt:lpstr>
      <vt:lpstr>Cell Division and Gametogenesis</vt:lpstr>
      <vt:lpstr>Cell Division and Gametogenesis ( (p. 31)</vt:lpstr>
      <vt:lpstr>Fertilization</vt:lpstr>
      <vt:lpstr>Nursing Tip</vt:lpstr>
      <vt:lpstr>Sex Determination</vt:lpstr>
      <vt:lpstr>Sex Determination</vt:lpstr>
      <vt:lpstr>Inheritance</vt:lpstr>
      <vt:lpstr>Tubal Transport of the Zygote</vt:lpstr>
      <vt:lpstr>Maternal-Fetal Circulation</vt:lpstr>
      <vt:lpstr>Morula</vt:lpstr>
      <vt:lpstr>Implantation of the Zygote</vt:lpstr>
      <vt:lpstr>Development</vt:lpstr>
      <vt:lpstr>Chorion</vt:lpstr>
      <vt:lpstr>Amnion</vt:lpstr>
      <vt:lpstr>Functions of Amniotic Fluid</vt:lpstr>
      <vt:lpstr>Yolk Sac</vt:lpstr>
      <vt:lpstr>Germ Layers</vt:lpstr>
      <vt:lpstr>Ectoderm </vt:lpstr>
      <vt:lpstr>Mesoderm</vt:lpstr>
      <vt:lpstr>Endoderm</vt:lpstr>
      <vt:lpstr>Three Stages of Prenatal Development</vt:lpstr>
      <vt:lpstr>Nutritional Consideration </vt:lpstr>
      <vt:lpstr>Prenatal Development </vt:lpstr>
      <vt:lpstr>Prenatal Development  </vt:lpstr>
      <vt:lpstr>Prenatal Development </vt:lpstr>
      <vt:lpstr>Accessory Structures of Pregnancy</vt:lpstr>
      <vt:lpstr>Placenta</vt:lpstr>
      <vt:lpstr>Placental Transfer</vt:lpstr>
      <vt:lpstr>Placental Transfer </vt:lpstr>
      <vt:lpstr>Placental Hormones</vt:lpstr>
      <vt:lpstr>Placental Hormones</vt:lpstr>
      <vt:lpstr>Human Chorionic  Gonadotropin (hCG)</vt:lpstr>
      <vt:lpstr>Human Placental Lactogen  (hPL)</vt:lpstr>
      <vt:lpstr>Umbilical Cord</vt:lpstr>
      <vt:lpstr>Memory Jogger</vt:lpstr>
      <vt:lpstr>Maternal-Fetal Circulation</vt:lpstr>
      <vt:lpstr>Fetal Circulatory Shunts</vt:lpstr>
      <vt:lpstr>Circulation Before Birth</vt:lpstr>
      <vt:lpstr>Circulation After Birth</vt:lpstr>
      <vt:lpstr>Impaired Prenatal Development</vt:lpstr>
      <vt:lpstr>  Impaired Prenatal Development</vt:lpstr>
      <vt:lpstr>Impaired Prenatal Development and Subsequent Illness</vt:lpstr>
      <vt:lpstr>Multifetal Pregnancy</vt:lpstr>
      <vt:lpstr>Multifetal Pregnancy 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Lizeth Pedraza</cp:lastModifiedBy>
  <cp:revision>705</cp:revision>
  <dcterms:created xsi:type="dcterms:W3CDTF">2010-05-23T14:28:12Z</dcterms:created>
  <dcterms:modified xsi:type="dcterms:W3CDTF">2022-06-01T20:32:42Z</dcterms:modified>
</cp:coreProperties>
</file>