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8" r:id="rId3"/>
    <p:sldId id="257" r:id="rId4"/>
    <p:sldId id="258" r:id="rId5"/>
    <p:sldId id="259" r:id="rId6"/>
    <p:sldId id="260" r:id="rId7"/>
    <p:sldId id="261" r:id="rId8"/>
    <p:sldId id="262" r:id="rId9"/>
    <p:sldId id="263" r:id="rId10"/>
    <p:sldId id="269" r:id="rId11"/>
    <p:sldId id="267" r:id="rId12"/>
    <p:sldId id="264" r:id="rId13"/>
    <p:sldId id="265" r:id="rId14"/>
    <p:sldId id="266"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8" d="100"/>
          <a:sy n="78" d="100"/>
        </p:scale>
        <p:origin x="-924" y="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F285E51-2878-4D48-8875-7FE730607D4B}" type="datetimeFigureOut">
              <a:rPr lang="en-PH" smtClean="0"/>
              <a:pPr/>
              <a:t>11/9/2010</a:t>
            </a:fld>
            <a:endParaRPr lang="en-PH"/>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PH"/>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75C99EE-F397-4054-AFA1-4CD337B0A75E}" type="slidenum">
              <a:rPr lang="en-PH" smtClean="0"/>
              <a:pPr/>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F285E51-2878-4D48-8875-7FE730607D4B}" type="datetimeFigureOut">
              <a:rPr lang="en-PH" smtClean="0"/>
              <a:pPr/>
              <a:t>11/9/2010</a:t>
            </a:fld>
            <a:endParaRPr lang="en-PH"/>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PH"/>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75C99EE-F397-4054-AFA1-4CD337B0A75E}"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lstStyle>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2">
            <p:tnLst>
              <p:par>
                <p:cTn presetID="2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3">
            <p:tnLst>
              <p:par>
                <p:cTn presetID="2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4">
            <p:tnLst>
              <p:par>
                <p:cTn presetID="2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5">
            <p:tnLst>
              <p:par>
                <p:cTn presetID="2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F285E51-2878-4D48-8875-7FE730607D4B}" type="datetimeFigureOut">
              <a:rPr lang="en-PH" smtClean="0"/>
              <a:pPr/>
              <a:t>11/9/2010</a:t>
            </a:fld>
            <a:endParaRPr lang="en-PH"/>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PH"/>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75C99EE-F397-4054-AFA1-4CD337B0A75E}" type="slidenum">
              <a:rPr lang="en-PH" smtClean="0"/>
              <a:pPr/>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8" name="Footer Placeholder 7"/>
          <p:cNvSpPr>
            <a:spLocks noGrp="1"/>
          </p:cNvSpPr>
          <p:nvPr>
            <p:ph type="ftr" sz="quarter" idx="11"/>
          </p:nvPr>
        </p:nvSpPr>
        <p:spPr/>
        <p:txBody>
          <a:bodyPr/>
          <a:lstStyle>
            <a:extLst/>
          </a:lstStyle>
          <a:p>
            <a:endParaRPr lang="en-PH"/>
          </a:p>
        </p:txBody>
      </p:sp>
      <p:sp>
        <p:nvSpPr>
          <p:cNvPr id="9" name="Slide Number Placeholder 8"/>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4" name="Footer Placeholder 3"/>
          <p:cNvSpPr>
            <a:spLocks noGrp="1"/>
          </p:cNvSpPr>
          <p:nvPr>
            <p:ph type="ftr" sz="quarter" idx="11"/>
          </p:nvPr>
        </p:nvSpPr>
        <p:spPr/>
        <p:txBody>
          <a:bodyPr/>
          <a:lstStyle>
            <a:extLst/>
          </a:lstStyle>
          <a:p>
            <a:endParaRPr lang="en-PH"/>
          </a:p>
        </p:txBody>
      </p:sp>
      <p:sp>
        <p:nvSpPr>
          <p:cNvPr id="5" name="Slide Number Placeholder 4"/>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F285E51-2878-4D48-8875-7FE730607D4B}" type="datetimeFigureOut">
              <a:rPr lang="en-PH" smtClean="0"/>
              <a:pPr/>
              <a:t>11/9/2010</a:t>
            </a:fld>
            <a:endParaRPr lang="en-PH"/>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PH"/>
          </a:p>
        </p:txBody>
      </p:sp>
      <p:sp>
        <p:nvSpPr>
          <p:cNvPr id="4" name="Slide Number Placeholder 3"/>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75C99EE-F397-4054-AFA1-4CD337B0A75E}" type="slidenum">
              <a:rPr lang="en-PH" smtClean="0"/>
              <a:pPr/>
              <a:t>‹#›</a:t>
            </a:fld>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F285E51-2878-4D48-8875-7FE730607D4B}" type="datetimeFigureOut">
              <a:rPr lang="en-PH" smtClean="0"/>
              <a:pPr/>
              <a:t>11/9/2010</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p:txBody>
          <a:bodyPr/>
          <a:lstStyle>
            <a:extLst/>
          </a:lstStyle>
          <a:p>
            <a:fld id="{C75C99EE-F397-4054-AFA1-4CD337B0A75E}" type="slidenum">
              <a:rPr lang="en-PH" smtClean="0"/>
              <a:pPr/>
              <a:t>‹#›</a:t>
            </a:fld>
            <a:endParaRPr lang="en-PH"/>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F285E51-2878-4D48-8875-7FE730607D4B}" type="datetimeFigureOut">
              <a:rPr lang="en-PH" smtClean="0"/>
              <a:pPr/>
              <a:t>11/9/2010</a:t>
            </a:fld>
            <a:endParaRPr lang="en-PH"/>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PH"/>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75C99EE-F397-4054-AFA1-4CD337B0A75E}" type="slidenum">
              <a:rPr lang="en-PH" smtClean="0"/>
              <a:pPr/>
              <a:t>‹#›</a:t>
            </a:fld>
            <a:endParaRPr lang="en-P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838200" y="304799"/>
            <a:ext cx="7298901" cy="5986379"/>
          </a:xfrm>
          <a:prstGeom prst="rect">
            <a:avLst/>
          </a:prstGeom>
          <a:noFill/>
          <a:ln w="9525">
            <a:noFill/>
            <a:miter lim="800000"/>
            <a:headEnd/>
            <a:tailEnd/>
          </a:ln>
          <a:effectLst/>
        </p:spPr>
      </p:pic>
      <p:sp>
        <p:nvSpPr>
          <p:cNvPr id="2" name="Title 1"/>
          <p:cNvSpPr>
            <a:spLocks noGrp="1"/>
          </p:cNvSpPr>
          <p:nvPr>
            <p:ph type="ctrTitle"/>
          </p:nvPr>
        </p:nvSpPr>
        <p:spPr>
          <a:xfrm>
            <a:off x="982542" y="533400"/>
            <a:ext cx="5113458" cy="990600"/>
          </a:xfrm>
        </p:spPr>
        <p:txBody>
          <a:bodyPr/>
          <a:lstStyle/>
          <a:p>
            <a:r>
              <a:rPr lang="en-PH" dirty="0" smtClean="0"/>
              <a:t>CHAPTER 1</a:t>
            </a:r>
            <a:endParaRPr lang="en-PH" dirty="0"/>
          </a:p>
        </p:txBody>
      </p:sp>
      <p:sp>
        <p:nvSpPr>
          <p:cNvPr id="3" name="Subtitle 2"/>
          <p:cNvSpPr>
            <a:spLocks noGrp="1"/>
          </p:cNvSpPr>
          <p:nvPr>
            <p:ph type="subTitle" idx="1"/>
          </p:nvPr>
        </p:nvSpPr>
        <p:spPr>
          <a:xfrm>
            <a:off x="1066800" y="5638800"/>
            <a:ext cx="5154937" cy="412750"/>
          </a:xfrm>
        </p:spPr>
        <p:txBody>
          <a:bodyPr/>
          <a:lstStyle/>
          <a:p>
            <a:r>
              <a:rPr lang="en-PH" b="1" dirty="0" smtClean="0">
                <a:solidFill>
                  <a:srgbClr val="0070C0"/>
                </a:solidFill>
              </a:rPr>
              <a:t>GETTING TO KNOW MICROS OPERA</a:t>
            </a:r>
            <a:endParaRPr lang="en-PH"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09600" y="1761816"/>
            <a:ext cx="7239000" cy="484632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r>
              <a:rPr kumimoji="0" lang="en-PH" sz="2600" b="1" i="0" u="none" strike="noStrike" kern="1200" cap="none" spc="0" normalizeH="0" baseline="0" noProof="0" dirty="0" smtClean="0">
                <a:ln>
                  <a:noFill/>
                </a:ln>
                <a:solidFill>
                  <a:srgbClr val="0070C0"/>
                </a:solidFill>
                <a:effectLst/>
                <a:uLnTx/>
                <a:uFillTx/>
                <a:latin typeface="+mn-lt"/>
                <a:ea typeface="+mn-ea"/>
                <a:cs typeface="+mn-cs"/>
              </a:rPr>
              <a:t>Title Bar </a:t>
            </a:r>
            <a:r>
              <a:rPr kumimoji="0" lang="en-PH" sz="2600" b="0" i="0" u="none" strike="noStrike" kern="1200" cap="none" spc="0" normalizeH="0" baseline="0" noProof="0" dirty="0" smtClean="0">
                <a:ln>
                  <a:noFill/>
                </a:ln>
                <a:solidFill>
                  <a:schemeClr val="tx1"/>
                </a:solidFill>
                <a:effectLst/>
                <a:uLnTx/>
                <a:uFillTx/>
                <a:latin typeface="+mn-lt"/>
                <a:ea typeface="+mn-ea"/>
                <a:cs typeface="+mn-cs"/>
              </a:rPr>
              <a:t>– contains the Micros Opera Version installed in the machine that you are using and the name of the Hotel or institution to whom the license is granted.</a:t>
            </a: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r>
              <a:rPr kumimoji="0" lang="en-PH" sz="2600" b="1" i="0" u="none" strike="noStrike" kern="1200" cap="none" spc="0" normalizeH="0" baseline="0" noProof="0" dirty="0" smtClean="0">
                <a:ln>
                  <a:noFill/>
                </a:ln>
                <a:solidFill>
                  <a:srgbClr val="0070C0"/>
                </a:solidFill>
                <a:effectLst/>
                <a:uLnTx/>
                <a:uFillTx/>
                <a:latin typeface="+mn-lt"/>
                <a:ea typeface="+mn-ea"/>
                <a:cs typeface="+mn-cs"/>
              </a:rPr>
              <a:t>Drop Down Menu </a:t>
            </a:r>
            <a:r>
              <a:rPr kumimoji="0" lang="en-PH" sz="2600" b="0" i="0" u="none" strike="noStrike" kern="1200" cap="none" spc="0" normalizeH="0" baseline="0" noProof="0" dirty="0" smtClean="0">
                <a:ln>
                  <a:noFill/>
                </a:ln>
                <a:solidFill>
                  <a:schemeClr val="tx1"/>
                </a:solidFill>
                <a:effectLst/>
                <a:uLnTx/>
                <a:uFillTx/>
                <a:latin typeface="+mn-lt"/>
                <a:ea typeface="+mn-ea"/>
                <a:cs typeface="+mn-cs"/>
              </a:rPr>
              <a:t>– contains the different modules in the PMS.  By clicking each option in the menu bar, a sub-menu of functionalities under each module will roll-down.  Clicking on the sub-menu will activate a command or open a window.</a:t>
            </a:r>
            <a:endParaRPr kumimoji="0" lang="en-PH"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1"/>
          <p:cNvSpPr>
            <a:spLocks noGrp="1"/>
          </p:cNvSpPr>
          <p:nvPr>
            <p:ph type="title"/>
          </p:nvPr>
        </p:nvSpPr>
        <p:spPr>
          <a:xfrm>
            <a:off x="457200" y="320040"/>
            <a:ext cx="7239000" cy="1143000"/>
          </a:xfrm>
        </p:spPr>
        <p:txBody>
          <a:bodyPr>
            <a:normAutofit fontScale="90000"/>
          </a:bodyPr>
          <a:lstStyle/>
          <a:p>
            <a:r>
              <a:rPr lang="en-PH" dirty="0" smtClean="0"/>
              <a:t>BASIC PARTS OF THE </a:t>
            </a:r>
            <a:br>
              <a:rPr lang="en-PH" dirty="0" smtClean="0"/>
            </a:br>
            <a:r>
              <a:rPr lang="en-PH" dirty="0" smtClean="0"/>
              <a:t>OPERA MAIN SCREEN</a:t>
            </a:r>
            <a:endParaRPr lang="en-PH"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7239000" cy="4846320"/>
          </a:xfrm>
        </p:spPr>
        <p:txBody>
          <a:bodyPr/>
          <a:lstStyle/>
          <a:p>
            <a:r>
              <a:rPr lang="en-PH" b="1" dirty="0" smtClean="0">
                <a:solidFill>
                  <a:srgbClr val="0070C0"/>
                </a:solidFill>
              </a:rPr>
              <a:t>Menu Bar </a:t>
            </a:r>
            <a:r>
              <a:rPr lang="en-PH" dirty="0" smtClean="0"/>
              <a:t>– contains the visual representations of the different modules in the PMS that are also found on the Drop Down menu.  Clicking an option will show different sub-menus at the left panel of the screen called the Speed Bar</a:t>
            </a:r>
            <a:r>
              <a:rPr lang="en-PH" dirty="0" smtClean="0"/>
              <a:t>.</a:t>
            </a:r>
          </a:p>
          <a:p>
            <a:pPr>
              <a:buNone/>
            </a:pPr>
            <a:endParaRPr lang="en-PH" dirty="0" smtClean="0"/>
          </a:p>
          <a:p>
            <a:r>
              <a:rPr lang="en-PH" b="1" dirty="0" smtClean="0">
                <a:solidFill>
                  <a:srgbClr val="0070C0"/>
                </a:solidFill>
              </a:rPr>
              <a:t>Speed Bar </a:t>
            </a:r>
            <a:r>
              <a:rPr lang="en-PH" dirty="0" smtClean="0"/>
              <a:t>– contains the clickable shortcuts for functionalities of each PMS</a:t>
            </a:r>
            <a:endParaRPr lang="en-PH" dirty="0"/>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KEYBOARD SHORTCUTS</a:t>
            </a:r>
            <a:endParaRPr lang="en-PH" dirty="0"/>
          </a:p>
        </p:txBody>
      </p:sp>
      <p:sp>
        <p:nvSpPr>
          <p:cNvPr id="3" name="Content Placeholder 2"/>
          <p:cNvSpPr>
            <a:spLocks noGrp="1"/>
          </p:cNvSpPr>
          <p:nvPr>
            <p:ph idx="1"/>
          </p:nvPr>
        </p:nvSpPr>
        <p:spPr/>
        <p:txBody>
          <a:bodyPr/>
          <a:lstStyle/>
          <a:p>
            <a:pPr lvl="1">
              <a:buNone/>
            </a:pPr>
            <a:r>
              <a:rPr lang="en-PH" dirty="0" smtClean="0"/>
              <a:t>Keyboard commands variations:</a:t>
            </a:r>
          </a:p>
          <a:p>
            <a:pPr lvl="1">
              <a:buFont typeface="Arial" charset="0"/>
              <a:buChar char="•"/>
            </a:pPr>
            <a:r>
              <a:rPr lang="en-PH" dirty="0" smtClean="0"/>
              <a:t>Alt keys</a:t>
            </a:r>
          </a:p>
          <a:p>
            <a:pPr lvl="1">
              <a:buFont typeface="Arial" charset="0"/>
              <a:buChar char="•"/>
            </a:pPr>
            <a:r>
              <a:rPr lang="en-PH" dirty="0" smtClean="0"/>
              <a:t>Shift Keys</a:t>
            </a:r>
          </a:p>
          <a:p>
            <a:pPr lvl="1">
              <a:buFont typeface="Arial" charset="0"/>
              <a:buChar char="•"/>
            </a:pPr>
            <a:r>
              <a:rPr lang="en-PH" dirty="0" smtClean="0"/>
              <a:t>Control Keys</a:t>
            </a:r>
          </a:p>
          <a:p>
            <a:pPr lvl="1">
              <a:buFont typeface="Arial" charset="0"/>
              <a:buChar char="•"/>
            </a:pPr>
            <a:r>
              <a:rPr lang="en-PH" dirty="0" smtClean="0"/>
              <a:t>Function Keys</a:t>
            </a:r>
            <a:endParaRPr lang="en-PH" dirty="0"/>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Alt-Key</a:t>
            </a:r>
            <a:endParaRPr lang="en-PH" dirty="0"/>
          </a:p>
        </p:txBody>
      </p:sp>
      <p:sp>
        <p:nvSpPr>
          <p:cNvPr id="3" name="Content Placeholder 2"/>
          <p:cNvSpPr>
            <a:spLocks noGrp="1"/>
          </p:cNvSpPr>
          <p:nvPr>
            <p:ph idx="1"/>
          </p:nvPr>
        </p:nvSpPr>
        <p:spPr>
          <a:xfrm>
            <a:off x="457200" y="1600200"/>
            <a:ext cx="2971800" cy="4525963"/>
          </a:xfrm>
        </p:spPr>
        <p:txBody>
          <a:bodyPr>
            <a:normAutofit lnSpcReduction="10000"/>
          </a:bodyPr>
          <a:lstStyle/>
          <a:p>
            <a:r>
              <a:rPr lang="en-PH" sz="2800" dirty="0" smtClean="0"/>
              <a:t>Every option in the menu bar has a letter underlined.  Such command can be activated through Alt key + the underlined letter.</a:t>
            </a:r>
            <a:r>
              <a:rPr lang="en-PH" dirty="0" smtClean="0"/>
              <a:t>	</a:t>
            </a:r>
          </a:p>
        </p:txBody>
      </p:sp>
      <p:graphicFrame>
        <p:nvGraphicFramePr>
          <p:cNvPr id="4" name="Table 3"/>
          <p:cNvGraphicFramePr>
            <a:graphicFrameLocks noGrp="1"/>
          </p:cNvGraphicFramePr>
          <p:nvPr/>
        </p:nvGraphicFramePr>
        <p:xfrm>
          <a:off x="3581400" y="1371600"/>
          <a:ext cx="5181600" cy="5090160"/>
        </p:xfrm>
        <a:graphic>
          <a:graphicData uri="http://schemas.openxmlformats.org/drawingml/2006/table">
            <a:tbl>
              <a:tblPr firstRow="1" bandRow="1">
                <a:tableStyleId>{5C22544A-7EE6-4342-B048-85BDC9FD1C3A}</a:tableStyleId>
              </a:tblPr>
              <a:tblGrid>
                <a:gridCol w="1943100"/>
                <a:gridCol w="3238500"/>
              </a:tblGrid>
              <a:tr h="370840">
                <a:tc>
                  <a:txBody>
                    <a:bodyPr/>
                    <a:lstStyle/>
                    <a:p>
                      <a:r>
                        <a:rPr lang="en-PH" sz="2800" dirty="0" smtClean="0"/>
                        <a:t>Shortcut</a:t>
                      </a:r>
                      <a:endParaRPr lang="en-PH" sz="2800" dirty="0"/>
                    </a:p>
                  </a:txBody>
                  <a:tcPr/>
                </a:tc>
                <a:tc>
                  <a:txBody>
                    <a:bodyPr/>
                    <a:lstStyle/>
                    <a:p>
                      <a:r>
                        <a:rPr lang="en-PH" sz="2800" dirty="0" smtClean="0"/>
                        <a:t>Modules</a:t>
                      </a:r>
                      <a:endParaRPr lang="en-PH" sz="2800" dirty="0"/>
                    </a:p>
                  </a:txBody>
                  <a:tcPr/>
                </a:tc>
              </a:tr>
              <a:tr h="370840">
                <a:tc>
                  <a:txBody>
                    <a:bodyPr/>
                    <a:lstStyle/>
                    <a:p>
                      <a:r>
                        <a:rPr lang="en-PH" sz="2800" dirty="0" smtClean="0"/>
                        <a:t>Alt + R</a:t>
                      </a:r>
                      <a:endParaRPr lang="en-PH" sz="2800" dirty="0"/>
                    </a:p>
                  </a:txBody>
                  <a:tcPr/>
                </a:tc>
                <a:tc>
                  <a:txBody>
                    <a:bodyPr/>
                    <a:lstStyle/>
                    <a:p>
                      <a:r>
                        <a:rPr lang="en-PH" sz="2800" dirty="0" smtClean="0"/>
                        <a:t>Reservations</a:t>
                      </a:r>
                      <a:endParaRPr lang="en-PH" sz="2800" dirty="0"/>
                    </a:p>
                  </a:txBody>
                  <a:tcPr/>
                </a:tc>
              </a:tr>
              <a:tr h="370840">
                <a:tc>
                  <a:txBody>
                    <a:bodyPr/>
                    <a:lstStyle/>
                    <a:p>
                      <a:r>
                        <a:rPr lang="en-PH" sz="2800" dirty="0" smtClean="0"/>
                        <a:t>Alt</a:t>
                      </a:r>
                      <a:r>
                        <a:rPr lang="en-PH" sz="2800" baseline="0" dirty="0" smtClean="0"/>
                        <a:t> + F</a:t>
                      </a:r>
                      <a:endParaRPr lang="en-PH" sz="2800" dirty="0"/>
                    </a:p>
                  </a:txBody>
                  <a:tcPr/>
                </a:tc>
                <a:tc>
                  <a:txBody>
                    <a:bodyPr/>
                    <a:lstStyle/>
                    <a:p>
                      <a:r>
                        <a:rPr lang="en-PH" sz="2800" dirty="0" smtClean="0"/>
                        <a:t>Front Desk</a:t>
                      </a:r>
                      <a:endParaRPr lang="en-PH" sz="2800" dirty="0"/>
                    </a:p>
                  </a:txBody>
                  <a:tcPr/>
                </a:tc>
              </a:tr>
              <a:tr h="370840">
                <a:tc>
                  <a:txBody>
                    <a:bodyPr/>
                    <a:lstStyle/>
                    <a:p>
                      <a:r>
                        <a:rPr lang="en-PH" sz="2800" dirty="0" smtClean="0"/>
                        <a:t>Alt + C</a:t>
                      </a:r>
                      <a:endParaRPr lang="en-PH" sz="2800" dirty="0"/>
                    </a:p>
                  </a:txBody>
                  <a:tcPr/>
                </a:tc>
                <a:tc>
                  <a:txBody>
                    <a:bodyPr/>
                    <a:lstStyle/>
                    <a:p>
                      <a:r>
                        <a:rPr lang="en-PH" sz="2800" dirty="0" smtClean="0"/>
                        <a:t>Cashiering</a:t>
                      </a:r>
                      <a:endParaRPr lang="en-PH" sz="2800" dirty="0"/>
                    </a:p>
                  </a:txBody>
                  <a:tcPr/>
                </a:tc>
              </a:tr>
              <a:tr h="370840">
                <a:tc>
                  <a:txBody>
                    <a:bodyPr/>
                    <a:lstStyle/>
                    <a:p>
                      <a:r>
                        <a:rPr lang="en-PH" sz="2800" dirty="0" smtClean="0"/>
                        <a:t>Alt + O</a:t>
                      </a:r>
                      <a:endParaRPr lang="en-PH" sz="2800" dirty="0"/>
                    </a:p>
                  </a:txBody>
                  <a:tcPr/>
                </a:tc>
                <a:tc>
                  <a:txBody>
                    <a:bodyPr/>
                    <a:lstStyle/>
                    <a:p>
                      <a:r>
                        <a:rPr lang="en-PH" sz="2800" dirty="0" smtClean="0"/>
                        <a:t>Rooms Management</a:t>
                      </a:r>
                      <a:endParaRPr lang="en-PH" sz="2800" dirty="0"/>
                    </a:p>
                  </a:txBody>
                  <a:tcPr/>
                </a:tc>
              </a:tr>
              <a:tr h="370840">
                <a:tc>
                  <a:txBody>
                    <a:bodyPr/>
                    <a:lstStyle/>
                    <a:p>
                      <a:r>
                        <a:rPr lang="en-PH" sz="2800" dirty="0" smtClean="0"/>
                        <a:t>Alt + D</a:t>
                      </a:r>
                      <a:endParaRPr lang="en-PH" sz="2800" dirty="0"/>
                    </a:p>
                  </a:txBody>
                  <a:tcPr/>
                </a:tc>
                <a:tc>
                  <a:txBody>
                    <a:bodyPr/>
                    <a:lstStyle/>
                    <a:p>
                      <a:r>
                        <a:rPr lang="en-PH" sz="2800" dirty="0" smtClean="0"/>
                        <a:t>End of Day</a:t>
                      </a:r>
                      <a:endParaRPr lang="en-PH" sz="2800" dirty="0"/>
                    </a:p>
                  </a:txBody>
                  <a:tcPr/>
                </a:tc>
              </a:tr>
              <a:tr h="370840">
                <a:tc>
                  <a:txBody>
                    <a:bodyPr/>
                    <a:lstStyle/>
                    <a:p>
                      <a:r>
                        <a:rPr lang="en-PH" sz="2800" dirty="0" smtClean="0"/>
                        <a:t>Alt + S</a:t>
                      </a:r>
                      <a:endParaRPr lang="en-PH" sz="2800" dirty="0"/>
                    </a:p>
                  </a:txBody>
                  <a:tcPr/>
                </a:tc>
                <a:tc>
                  <a:txBody>
                    <a:bodyPr/>
                    <a:lstStyle/>
                    <a:p>
                      <a:r>
                        <a:rPr lang="en-PH" sz="2800" dirty="0" smtClean="0"/>
                        <a:t>Set-Up</a:t>
                      </a:r>
                      <a:endParaRPr lang="en-PH" sz="2800" dirty="0"/>
                    </a:p>
                  </a:txBody>
                  <a:tcPr/>
                </a:tc>
              </a:tr>
              <a:tr h="370840">
                <a:tc>
                  <a:txBody>
                    <a:bodyPr/>
                    <a:lstStyle/>
                    <a:p>
                      <a:r>
                        <a:rPr lang="en-PH" sz="2800" dirty="0" smtClean="0"/>
                        <a:t>Alt + H</a:t>
                      </a:r>
                      <a:endParaRPr lang="en-PH" sz="2800" dirty="0"/>
                    </a:p>
                  </a:txBody>
                  <a:tcPr/>
                </a:tc>
                <a:tc>
                  <a:txBody>
                    <a:bodyPr/>
                    <a:lstStyle/>
                    <a:p>
                      <a:r>
                        <a:rPr lang="en-PH" sz="2800" dirty="0" smtClean="0"/>
                        <a:t>Help</a:t>
                      </a:r>
                      <a:endParaRPr lang="en-PH" sz="2800" dirty="0"/>
                    </a:p>
                  </a:txBody>
                  <a:tcPr/>
                </a:tc>
              </a:tr>
              <a:tr h="370840">
                <a:tc>
                  <a:txBody>
                    <a:bodyPr/>
                    <a:lstStyle/>
                    <a:p>
                      <a:r>
                        <a:rPr lang="en-PH" sz="2800" dirty="0" smtClean="0"/>
                        <a:t>Alt + E</a:t>
                      </a:r>
                      <a:endParaRPr lang="en-PH" sz="2800" dirty="0"/>
                    </a:p>
                  </a:txBody>
                  <a:tcPr/>
                </a:tc>
                <a:tc>
                  <a:txBody>
                    <a:bodyPr/>
                    <a:lstStyle/>
                    <a:p>
                      <a:r>
                        <a:rPr lang="en-PH" sz="2800" dirty="0" smtClean="0"/>
                        <a:t>Exit</a:t>
                      </a:r>
                      <a:endParaRPr lang="en-PH" sz="2800" dirty="0"/>
                    </a:p>
                  </a:txBody>
                  <a:tcPr/>
                </a:tc>
              </a:tr>
            </a:tbl>
          </a:graphicData>
        </a:graphic>
      </p:graphicFrame>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Quick Keys</a:t>
            </a:r>
            <a:endParaRPr lang="en-PH" dirty="0"/>
          </a:p>
        </p:txBody>
      </p:sp>
      <p:sp>
        <p:nvSpPr>
          <p:cNvPr id="10" name="Rectangle 9"/>
          <p:cNvSpPr/>
          <p:nvPr/>
        </p:nvSpPr>
        <p:spPr>
          <a:xfrm>
            <a:off x="8229600" y="3200400"/>
            <a:ext cx="6096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76200" y="1676400"/>
            <a:ext cx="8763000" cy="3619025"/>
            <a:chOff x="0" y="1676400"/>
            <a:chExt cx="9144001" cy="3695225"/>
          </a:xfrm>
        </p:grpSpPr>
        <p:pic>
          <p:nvPicPr>
            <p:cNvPr id="6" name="Picture 6" descr="Quick_keysOption"/>
            <p:cNvPicPr>
              <a:picLocks noChangeAspect="1" noChangeArrowheads="1"/>
            </p:cNvPicPr>
            <p:nvPr/>
          </p:nvPicPr>
          <p:blipFill>
            <a:blip r:embed="rId2"/>
            <a:srcRect/>
            <a:stretch>
              <a:fillRect/>
            </a:stretch>
          </p:blipFill>
          <p:spPr bwMode="auto">
            <a:xfrm>
              <a:off x="0" y="1676400"/>
              <a:ext cx="9144001" cy="3695225"/>
            </a:xfrm>
            <a:prstGeom prst="rect">
              <a:avLst/>
            </a:prstGeom>
            <a:noFill/>
            <a:ln w="9525">
              <a:noFill/>
              <a:miter lim="800000"/>
              <a:headEnd/>
              <a:tailEnd/>
            </a:ln>
          </p:spPr>
        </p:pic>
        <p:sp>
          <p:nvSpPr>
            <p:cNvPr id="7" name="Rectangle 6"/>
            <p:cNvSpPr/>
            <p:nvPr/>
          </p:nvSpPr>
          <p:spPr>
            <a:xfrm>
              <a:off x="3581400" y="2362200"/>
              <a:ext cx="6096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486400" y="2362200"/>
              <a:ext cx="6096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410200" y="3200400"/>
              <a:ext cx="609600" cy="457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429000" y="2895600"/>
              <a:ext cx="9144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257800" y="2895600"/>
              <a:ext cx="9144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257800" y="3810000"/>
              <a:ext cx="9144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Function Keys</a:t>
            </a:r>
            <a:endParaRPr lang="en-US" dirty="0"/>
          </a:p>
        </p:txBody>
      </p:sp>
      <p:pic>
        <p:nvPicPr>
          <p:cNvPr id="10242" name="Picture 2"/>
          <p:cNvPicPr>
            <a:picLocks noChangeAspect="1" noChangeArrowheads="1"/>
          </p:cNvPicPr>
          <p:nvPr/>
        </p:nvPicPr>
        <p:blipFill>
          <a:blip r:embed="rId2"/>
          <a:srcRect/>
          <a:stretch>
            <a:fillRect/>
          </a:stretch>
        </p:blipFill>
        <p:spPr bwMode="auto">
          <a:xfrm>
            <a:off x="381000" y="1676400"/>
            <a:ext cx="7408394" cy="4419600"/>
          </a:xfrm>
          <a:prstGeom prst="rect">
            <a:avLst/>
          </a:prstGeom>
          <a:noFill/>
          <a:ln w="9525">
            <a:noFill/>
            <a:miter lim="800000"/>
            <a:headEnd/>
            <a:tailEnd/>
          </a:ln>
          <a:effectLst/>
        </p:spPr>
      </p:pic>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SHIFT KEY</a:t>
            </a:r>
            <a:endParaRPr lang="en-US" dirty="0"/>
          </a:p>
        </p:txBody>
      </p:sp>
      <p:pic>
        <p:nvPicPr>
          <p:cNvPr id="11266" name="Picture 2"/>
          <p:cNvPicPr>
            <a:picLocks noChangeAspect="1" noChangeArrowheads="1"/>
          </p:cNvPicPr>
          <p:nvPr/>
        </p:nvPicPr>
        <p:blipFill>
          <a:blip r:embed="rId2"/>
          <a:srcRect/>
          <a:stretch>
            <a:fillRect/>
          </a:stretch>
        </p:blipFill>
        <p:spPr bwMode="auto">
          <a:xfrm>
            <a:off x="304800" y="1676400"/>
            <a:ext cx="7494104" cy="4419600"/>
          </a:xfrm>
          <a:prstGeom prst="rect">
            <a:avLst/>
          </a:prstGeom>
          <a:noFill/>
          <a:ln w="9525">
            <a:noFill/>
            <a:miter lim="800000"/>
            <a:headEnd/>
            <a:tailEnd/>
          </a:ln>
          <a:effectLst/>
        </p:spPr>
      </p:pic>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Control key</a:t>
            </a:r>
            <a:endParaRPr lang="en-US" dirty="0"/>
          </a:p>
        </p:txBody>
      </p:sp>
      <p:pic>
        <p:nvPicPr>
          <p:cNvPr id="12290" name="Picture 2"/>
          <p:cNvPicPr>
            <a:picLocks noChangeAspect="1" noChangeArrowheads="1"/>
          </p:cNvPicPr>
          <p:nvPr/>
        </p:nvPicPr>
        <p:blipFill>
          <a:blip r:embed="rId2"/>
          <a:srcRect/>
          <a:stretch>
            <a:fillRect/>
          </a:stretch>
        </p:blipFill>
        <p:spPr bwMode="auto">
          <a:xfrm>
            <a:off x="152400" y="1752600"/>
            <a:ext cx="7743380" cy="4495800"/>
          </a:xfrm>
          <a:prstGeom prst="rect">
            <a:avLst/>
          </a:prstGeom>
          <a:noFill/>
          <a:ln w="9525">
            <a:noFill/>
            <a:miter lim="800000"/>
            <a:headEnd/>
            <a:tailEnd/>
          </a:ln>
          <a:effectLst/>
        </p:spPr>
      </p:pic>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42048" cy="670560"/>
          </a:xfrm>
        </p:spPr>
        <p:txBody>
          <a:bodyPr/>
          <a:lstStyle/>
          <a:p>
            <a:r>
              <a:rPr lang="en-PH" dirty="0" smtClean="0"/>
              <a:t>Chapter 1: an Overview	</a:t>
            </a:r>
            <a:endParaRPr lang="en-PH" dirty="0"/>
          </a:p>
        </p:txBody>
      </p:sp>
      <p:sp>
        <p:nvSpPr>
          <p:cNvPr id="5" name="Text Placeholder 4"/>
          <p:cNvSpPr>
            <a:spLocks noGrp="1"/>
          </p:cNvSpPr>
          <p:nvPr>
            <p:ph type="body" idx="1"/>
          </p:nvPr>
        </p:nvSpPr>
        <p:spPr>
          <a:xfrm>
            <a:off x="228600" y="1219200"/>
            <a:ext cx="3520440" cy="457200"/>
          </a:xfrm>
        </p:spPr>
        <p:txBody>
          <a:bodyPr/>
          <a:lstStyle/>
          <a:p>
            <a:r>
              <a:rPr lang="en-PH" dirty="0" smtClean="0"/>
              <a:t>LEARNING OBJECTIVES</a:t>
            </a:r>
            <a:endParaRPr lang="en-PH" dirty="0"/>
          </a:p>
        </p:txBody>
      </p:sp>
      <p:sp>
        <p:nvSpPr>
          <p:cNvPr id="7" name="Text Placeholder 6"/>
          <p:cNvSpPr>
            <a:spLocks noGrp="1"/>
          </p:cNvSpPr>
          <p:nvPr>
            <p:ph type="body" sz="half" idx="3"/>
          </p:nvPr>
        </p:nvSpPr>
        <p:spPr>
          <a:xfrm>
            <a:off x="4267200" y="1219200"/>
            <a:ext cx="3520440" cy="457200"/>
          </a:xfrm>
        </p:spPr>
        <p:txBody>
          <a:bodyPr>
            <a:normAutofit fontScale="85000" lnSpcReduction="10000"/>
          </a:bodyPr>
          <a:lstStyle/>
          <a:p>
            <a:r>
              <a:rPr lang="en-PH" dirty="0" smtClean="0"/>
              <a:t>EXPECTED DEMONSTRATED SKILLS</a:t>
            </a:r>
            <a:endParaRPr lang="en-PH" dirty="0"/>
          </a:p>
        </p:txBody>
      </p:sp>
      <p:sp>
        <p:nvSpPr>
          <p:cNvPr id="6" name="Content Placeholder 5"/>
          <p:cNvSpPr>
            <a:spLocks noGrp="1"/>
          </p:cNvSpPr>
          <p:nvPr>
            <p:ph sz="quarter" idx="2"/>
          </p:nvPr>
        </p:nvSpPr>
        <p:spPr>
          <a:xfrm>
            <a:off x="304800" y="1752600"/>
            <a:ext cx="3520440" cy="2514600"/>
          </a:xfrm>
        </p:spPr>
        <p:txBody>
          <a:bodyPr>
            <a:normAutofit fontScale="70000" lnSpcReduction="20000"/>
          </a:bodyPr>
          <a:lstStyle/>
          <a:p>
            <a:pPr marL="457200" indent="-457200">
              <a:buAutoNum type="arabicPeriod"/>
            </a:pPr>
            <a:r>
              <a:rPr lang="en-PH" dirty="0" smtClean="0"/>
              <a:t>Basic Hotel Software Defaults</a:t>
            </a:r>
          </a:p>
          <a:p>
            <a:pPr marL="457200" indent="-457200">
              <a:buAutoNum type="arabicPeriod"/>
            </a:pPr>
            <a:r>
              <a:rPr lang="en-PH" dirty="0" smtClean="0"/>
              <a:t>Log-in and log-out of Micros Opera</a:t>
            </a:r>
          </a:p>
          <a:p>
            <a:pPr marL="457200" indent="-457200">
              <a:buAutoNum type="arabicPeriod"/>
            </a:pPr>
            <a:r>
              <a:rPr lang="en-PH" dirty="0" smtClean="0"/>
              <a:t>Secure and change Passwords</a:t>
            </a:r>
          </a:p>
          <a:p>
            <a:pPr marL="457200" indent="-457200">
              <a:buAutoNum type="arabicPeriod"/>
            </a:pPr>
            <a:r>
              <a:rPr lang="en-PH" dirty="0" smtClean="0"/>
              <a:t>Navigate through the different Micros Opera Windows</a:t>
            </a:r>
          </a:p>
          <a:p>
            <a:pPr marL="457200" indent="-457200">
              <a:buAutoNum type="arabicPeriod"/>
            </a:pPr>
            <a:r>
              <a:rPr lang="en-PH" dirty="0" smtClean="0"/>
              <a:t>Use keyboard Shortcuts and quick keys</a:t>
            </a:r>
            <a:endParaRPr lang="en-PH" dirty="0"/>
          </a:p>
        </p:txBody>
      </p:sp>
      <p:sp>
        <p:nvSpPr>
          <p:cNvPr id="8" name="Content Placeholder 7"/>
          <p:cNvSpPr>
            <a:spLocks noGrp="1"/>
          </p:cNvSpPr>
          <p:nvPr>
            <p:ph sz="quarter" idx="4"/>
          </p:nvPr>
        </p:nvSpPr>
        <p:spPr>
          <a:xfrm>
            <a:off x="4191000" y="1752600"/>
            <a:ext cx="3886200" cy="2667000"/>
          </a:xfrm>
        </p:spPr>
        <p:txBody>
          <a:bodyPr>
            <a:normAutofit fontScale="62500" lnSpcReduction="20000"/>
          </a:bodyPr>
          <a:lstStyle/>
          <a:p>
            <a:pPr marL="457200" indent="-457200">
              <a:buAutoNum type="arabicPeriod"/>
            </a:pPr>
            <a:r>
              <a:rPr lang="en-PH" dirty="0" smtClean="0"/>
              <a:t>Enumerate the benefits of a PMS in a hotel or related institution</a:t>
            </a:r>
          </a:p>
          <a:p>
            <a:pPr marL="457200" indent="-457200">
              <a:buAutoNum type="arabicPeriod"/>
            </a:pPr>
            <a:r>
              <a:rPr lang="en-PH" dirty="0" smtClean="0"/>
              <a:t>Perform the log-in and log-out of Micros Opera</a:t>
            </a:r>
          </a:p>
          <a:p>
            <a:pPr marL="457200" indent="-457200">
              <a:buAutoNum type="arabicPeriod"/>
            </a:pPr>
            <a:r>
              <a:rPr lang="en-PH" dirty="0" smtClean="0"/>
              <a:t>Change Passwords</a:t>
            </a:r>
          </a:p>
          <a:p>
            <a:pPr marL="457200" indent="-457200">
              <a:buAutoNum type="arabicPeriod"/>
            </a:pPr>
            <a:r>
              <a:rPr lang="en-PH" dirty="0" smtClean="0"/>
              <a:t>Identify the different screens and the locations of the different Hotel Functional Modules in Micros Opera PMS</a:t>
            </a:r>
          </a:p>
          <a:p>
            <a:pPr marL="457200" indent="-457200">
              <a:buAutoNum type="arabicPeriod"/>
            </a:pPr>
            <a:r>
              <a:rPr lang="en-PH" dirty="0" smtClean="0"/>
              <a:t>Use keyboard shortcuts and Quick keys</a:t>
            </a:r>
            <a:endParaRPr lang="en-PH" dirty="0"/>
          </a:p>
        </p:txBody>
      </p:sp>
      <p:pic>
        <p:nvPicPr>
          <p:cNvPr id="2050" name="Picture 2"/>
          <p:cNvPicPr>
            <a:picLocks noChangeAspect="1" noChangeArrowheads="1"/>
          </p:cNvPicPr>
          <p:nvPr/>
        </p:nvPicPr>
        <p:blipFill>
          <a:blip r:embed="rId2"/>
          <a:srcRect/>
          <a:stretch>
            <a:fillRect/>
          </a:stretch>
        </p:blipFill>
        <p:spPr bwMode="auto">
          <a:xfrm>
            <a:off x="1371600" y="4267200"/>
            <a:ext cx="5994613" cy="2590800"/>
          </a:xfrm>
          <a:prstGeom prst="rect">
            <a:avLst/>
          </a:prstGeom>
          <a:noFill/>
          <a:ln w="9525">
            <a:noFill/>
            <a:miter lim="800000"/>
            <a:headEnd/>
            <a:tailEnd/>
          </a:ln>
          <a:effec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0"/>
            <a:ext cx="7239000" cy="1143000"/>
          </a:xfrm>
        </p:spPr>
        <p:txBody>
          <a:bodyPr>
            <a:normAutofit fontScale="90000"/>
          </a:bodyPr>
          <a:lstStyle/>
          <a:p>
            <a:r>
              <a:rPr lang="en-PH" dirty="0" smtClean="0"/>
              <a:t>Every Hotel has its own configuration</a:t>
            </a:r>
            <a:endParaRPr lang="en-PH" dirty="0"/>
          </a:p>
        </p:txBody>
      </p:sp>
      <p:sp>
        <p:nvSpPr>
          <p:cNvPr id="3" name="Content Placeholder 2"/>
          <p:cNvSpPr>
            <a:spLocks noGrp="1"/>
          </p:cNvSpPr>
          <p:nvPr>
            <p:ph idx="1"/>
          </p:nvPr>
        </p:nvSpPr>
        <p:spPr>
          <a:xfrm>
            <a:off x="457200" y="3429000"/>
            <a:ext cx="7239000" cy="2429184"/>
          </a:xfrm>
        </p:spPr>
        <p:txBody>
          <a:bodyPr>
            <a:normAutofit fontScale="85000" lnSpcReduction="10000"/>
          </a:bodyPr>
          <a:lstStyle/>
          <a:p>
            <a:r>
              <a:rPr lang="en-PH" dirty="0" smtClean="0"/>
              <a:t>Opera is extremely customizable.</a:t>
            </a:r>
          </a:p>
          <a:p>
            <a:r>
              <a:rPr lang="en-PH" dirty="0" smtClean="0"/>
              <a:t>There are a number of functions to customize in the Property Management System (PMS), depending on the operational decisions of each hotel.</a:t>
            </a:r>
          </a:p>
          <a:p>
            <a:r>
              <a:rPr lang="en-PH" dirty="0" smtClean="0"/>
              <a:t>Screens may display information in a different order or may not display some of the functionality if the management decision is not to activate it.</a:t>
            </a:r>
            <a:endParaRPr lang="en-PH" dirty="0"/>
          </a:p>
        </p:txBody>
      </p:sp>
      <p:pic>
        <p:nvPicPr>
          <p:cNvPr id="3074" name="Picture 2"/>
          <p:cNvPicPr>
            <a:picLocks noChangeAspect="1" noChangeArrowheads="1"/>
          </p:cNvPicPr>
          <p:nvPr/>
        </p:nvPicPr>
        <p:blipFill>
          <a:blip r:embed="rId2"/>
          <a:srcRect/>
          <a:stretch>
            <a:fillRect/>
          </a:stretch>
        </p:blipFill>
        <p:spPr bwMode="auto">
          <a:xfrm>
            <a:off x="2895600" y="0"/>
            <a:ext cx="5267325" cy="2276475"/>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LOG-IN</a:t>
            </a:r>
            <a:endParaRPr lang="en-PH" dirty="0"/>
          </a:p>
        </p:txBody>
      </p:sp>
      <p:sp>
        <p:nvSpPr>
          <p:cNvPr id="3" name="Content Placeholder 2"/>
          <p:cNvSpPr>
            <a:spLocks noGrp="1"/>
          </p:cNvSpPr>
          <p:nvPr>
            <p:ph idx="1"/>
          </p:nvPr>
        </p:nvSpPr>
        <p:spPr/>
        <p:txBody>
          <a:bodyPr/>
          <a:lstStyle/>
          <a:p>
            <a:r>
              <a:rPr lang="en-PH" dirty="0" smtClean="0"/>
              <a:t>Login Screen provides access to the main screen of the Property Management System </a:t>
            </a:r>
            <a:endParaRPr lang="en-PH" dirty="0"/>
          </a:p>
        </p:txBody>
      </p:sp>
      <p:pic>
        <p:nvPicPr>
          <p:cNvPr id="4098" name="Picture 2"/>
          <p:cNvPicPr>
            <a:picLocks noChangeAspect="1" noChangeArrowheads="1"/>
          </p:cNvPicPr>
          <p:nvPr/>
        </p:nvPicPr>
        <p:blipFill>
          <a:blip r:embed="rId2"/>
          <a:srcRect/>
          <a:stretch>
            <a:fillRect/>
          </a:stretch>
        </p:blipFill>
        <p:spPr bwMode="auto">
          <a:xfrm>
            <a:off x="1" y="2868688"/>
            <a:ext cx="8077199" cy="3693292"/>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05000"/>
            <a:ext cx="7239000" cy="1143000"/>
          </a:xfrm>
        </p:spPr>
        <p:txBody>
          <a:bodyPr/>
          <a:lstStyle/>
          <a:p>
            <a:r>
              <a:rPr lang="en-PH" dirty="0" smtClean="0"/>
              <a:t>Steps to Log In</a:t>
            </a:r>
            <a:endParaRPr lang="en-PH" dirty="0"/>
          </a:p>
        </p:txBody>
      </p:sp>
      <p:sp>
        <p:nvSpPr>
          <p:cNvPr id="3" name="Content Placeholder 2"/>
          <p:cNvSpPr>
            <a:spLocks noGrp="1"/>
          </p:cNvSpPr>
          <p:nvPr>
            <p:ph idx="1"/>
          </p:nvPr>
        </p:nvSpPr>
        <p:spPr>
          <a:xfrm>
            <a:off x="457200" y="2971800"/>
            <a:ext cx="7239000" cy="3267384"/>
          </a:xfrm>
        </p:spPr>
        <p:txBody>
          <a:bodyPr>
            <a:normAutofit fontScale="92500"/>
          </a:bodyPr>
          <a:lstStyle/>
          <a:p>
            <a:r>
              <a:rPr lang="en-PH" dirty="0" smtClean="0"/>
              <a:t>Choose the  OPERA user profile</a:t>
            </a:r>
          </a:p>
          <a:p>
            <a:r>
              <a:rPr lang="en-PH" dirty="0" smtClean="0"/>
              <a:t>Launch Internet Explorer (You’ll be directed to the URL linking to the Micros Opera Operation)</a:t>
            </a:r>
          </a:p>
          <a:p>
            <a:r>
              <a:rPr lang="en-PH" dirty="0" smtClean="0"/>
              <a:t>At the Micros Opera Main Screen, you will be prompted to enter your username and password</a:t>
            </a:r>
          </a:p>
          <a:p>
            <a:r>
              <a:rPr lang="en-PH" dirty="0" smtClean="0"/>
              <a:t>Select Login to initiate the login process verifying your username,  password, and property login.</a:t>
            </a:r>
            <a:endParaRPr lang="en-PH" dirty="0"/>
          </a:p>
        </p:txBody>
      </p:sp>
      <p:pic>
        <p:nvPicPr>
          <p:cNvPr id="5122" name="Picture 2"/>
          <p:cNvPicPr>
            <a:picLocks noChangeAspect="1" noChangeArrowheads="1"/>
          </p:cNvPicPr>
          <p:nvPr/>
        </p:nvPicPr>
        <p:blipFill>
          <a:blip r:embed="rId2"/>
          <a:srcRect/>
          <a:stretch>
            <a:fillRect/>
          </a:stretch>
        </p:blipFill>
        <p:spPr bwMode="auto">
          <a:xfrm rot="657179">
            <a:off x="2766728" y="465489"/>
            <a:ext cx="5124450" cy="234315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239000" cy="1143000"/>
          </a:xfrm>
        </p:spPr>
        <p:txBody>
          <a:bodyPr/>
          <a:lstStyle/>
          <a:p>
            <a:r>
              <a:rPr lang="en-PH" dirty="0" smtClean="0"/>
              <a:t>Steps to Log Out</a:t>
            </a:r>
            <a:endParaRPr lang="en-PH" dirty="0"/>
          </a:p>
        </p:txBody>
      </p:sp>
      <p:sp>
        <p:nvSpPr>
          <p:cNvPr id="3" name="Content Placeholder 2"/>
          <p:cNvSpPr>
            <a:spLocks noGrp="1"/>
          </p:cNvSpPr>
          <p:nvPr>
            <p:ph idx="1"/>
          </p:nvPr>
        </p:nvSpPr>
        <p:spPr>
          <a:xfrm>
            <a:off x="533400" y="1295400"/>
            <a:ext cx="7239000" cy="1371600"/>
          </a:xfrm>
        </p:spPr>
        <p:txBody>
          <a:bodyPr>
            <a:normAutofit fontScale="77500" lnSpcReduction="20000"/>
          </a:bodyPr>
          <a:lstStyle/>
          <a:p>
            <a:r>
              <a:rPr lang="en-PH" dirty="0" smtClean="0"/>
              <a:t>On the Tool Bar, click the Exit Button</a:t>
            </a:r>
          </a:p>
          <a:p>
            <a:r>
              <a:rPr lang="en-PH" dirty="0" smtClean="0"/>
              <a:t>On the Opera Main Screen, click Log-off</a:t>
            </a:r>
          </a:p>
          <a:p>
            <a:pPr>
              <a:buNone/>
            </a:pPr>
            <a:r>
              <a:rPr lang="en-PH" dirty="0" smtClean="0"/>
              <a:t>OR</a:t>
            </a:r>
            <a:endParaRPr lang="en-PH" dirty="0" smtClean="0"/>
          </a:p>
          <a:p>
            <a:r>
              <a:rPr lang="en-PH" dirty="0" smtClean="0"/>
              <a:t>Quick Logout by pressing the F8 function key</a:t>
            </a:r>
            <a:endParaRPr lang="en-PH" dirty="0"/>
          </a:p>
        </p:txBody>
      </p:sp>
      <p:pic>
        <p:nvPicPr>
          <p:cNvPr id="6146" name="Picture 2"/>
          <p:cNvPicPr>
            <a:picLocks noChangeAspect="1" noChangeArrowheads="1"/>
          </p:cNvPicPr>
          <p:nvPr/>
        </p:nvPicPr>
        <p:blipFill>
          <a:blip r:embed="rId2"/>
          <a:srcRect/>
          <a:stretch>
            <a:fillRect/>
          </a:stretch>
        </p:blipFill>
        <p:spPr bwMode="auto">
          <a:xfrm>
            <a:off x="1828800" y="2590800"/>
            <a:ext cx="4229100" cy="2819400"/>
          </a:xfrm>
          <a:prstGeom prst="rect">
            <a:avLst/>
          </a:prstGeom>
          <a:noFill/>
          <a:ln w="9525">
            <a:noFill/>
            <a:miter lim="800000"/>
            <a:headEnd/>
            <a:tailEnd/>
          </a:ln>
          <a:effectLst/>
        </p:spPr>
      </p:pic>
      <p:pic>
        <p:nvPicPr>
          <p:cNvPr id="6147" name="Picture 3"/>
          <p:cNvPicPr>
            <a:picLocks noChangeAspect="1" noChangeArrowheads="1"/>
          </p:cNvPicPr>
          <p:nvPr/>
        </p:nvPicPr>
        <p:blipFill>
          <a:blip r:embed="rId3"/>
          <a:srcRect/>
          <a:stretch>
            <a:fillRect/>
          </a:stretch>
        </p:blipFill>
        <p:spPr bwMode="auto">
          <a:xfrm>
            <a:off x="152400" y="5410201"/>
            <a:ext cx="7543800" cy="144780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Using OPERA Windows</a:t>
            </a:r>
            <a:endParaRPr lang="en-PH" dirty="0"/>
          </a:p>
        </p:txBody>
      </p:sp>
      <p:sp>
        <p:nvSpPr>
          <p:cNvPr id="3" name="Content Placeholder 2"/>
          <p:cNvSpPr>
            <a:spLocks noGrp="1"/>
          </p:cNvSpPr>
          <p:nvPr>
            <p:ph idx="1"/>
          </p:nvPr>
        </p:nvSpPr>
        <p:spPr>
          <a:xfrm>
            <a:off x="457200" y="1609416"/>
            <a:ext cx="4800600" cy="4846320"/>
          </a:xfrm>
        </p:spPr>
        <p:txBody>
          <a:bodyPr>
            <a:normAutofit fontScale="92500" lnSpcReduction="20000"/>
          </a:bodyPr>
          <a:lstStyle/>
          <a:p>
            <a:r>
              <a:rPr lang="en-PH" dirty="0" smtClean="0"/>
              <a:t>Once in the Opera Application, it is easy to navigate through the screens.</a:t>
            </a:r>
          </a:p>
          <a:p>
            <a:r>
              <a:rPr lang="en-PH" dirty="0" smtClean="0"/>
              <a:t>Depending on access level, the first screen that will welcome you to opera will contain the modules that are allowed for your log-in rights.</a:t>
            </a:r>
          </a:p>
          <a:p>
            <a:r>
              <a:rPr lang="en-PH" dirty="0" smtClean="0"/>
              <a:t>Whether you see a lot of modules on the opening screen or not, the most important is the access icon to the Property Management System (PMS as this will be the focus of our course.</a:t>
            </a:r>
            <a:endParaRPr lang="en-PH" dirty="0"/>
          </a:p>
        </p:txBody>
      </p:sp>
      <p:pic>
        <p:nvPicPr>
          <p:cNvPr id="7170" name="Picture 2"/>
          <p:cNvPicPr>
            <a:picLocks noChangeAspect="1" noChangeArrowheads="1"/>
          </p:cNvPicPr>
          <p:nvPr/>
        </p:nvPicPr>
        <p:blipFill>
          <a:blip r:embed="rId2"/>
          <a:srcRect/>
          <a:stretch>
            <a:fillRect/>
          </a:stretch>
        </p:blipFill>
        <p:spPr bwMode="auto">
          <a:xfrm>
            <a:off x="5105400" y="2438400"/>
            <a:ext cx="3829050" cy="255270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239000" cy="518160"/>
          </a:xfrm>
        </p:spPr>
        <p:txBody>
          <a:bodyPr>
            <a:normAutofit fontScale="90000"/>
          </a:bodyPr>
          <a:lstStyle/>
          <a:p>
            <a:r>
              <a:rPr lang="en-PH" dirty="0" smtClean="0"/>
              <a:t>CHANGING OF PASSWORD</a:t>
            </a:r>
            <a:endParaRPr lang="en-PH" dirty="0"/>
          </a:p>
        </p:txBody>
      </p:sp>
      <p:sp>
        <p:nvSpPr>
          <p:cNvPr id="3" name="Content Placeholder 2"/>
          <p:cNvSpPr>
            <a:spLocks noGrp="1"/>
          </p:cNvSpPr>
          <p:nvPr>
            <p:ph idx="1"/>
          </p:nvPr>
        </p:nvSpPr>
        <p:spPr>
          <a:xfrm>
            <a:off x="457200" y="3505200"/>
            <a:ext cx="7239000" cy="3352800"/>
          </a:xfrm>
        </p:spPr>
        <p:txBody>
          <a:bodyPr>
            <a:normAutofit fontScale="92500" lnSpcReduction="20000"/>
          </a:bodyPr>
          <a:lstStyle/>
          <a:p>
            <a:pPr>
              <a:buNone/>
            </a:pPr>
            <a:r>
              <a:rPr lang="en-PH" dirty="0" smtClean="0"/>
              <a:t>For security reason, it is important for learners to know how they can change their passwords:</a:t>
            </a:r>
          </a:p>
          <a:p>
            <a:r>
              <a:rPr lang="en-PH" dirty="0" smtClean="0"/>
              <a:t>Select Miscellaneous from the Drop Down Menu, then choose Change Password</a:t>
            </a:r>
          </a:p>
          <a:p>
            <a:r>
              <a:rPr lang="en-PH" dirty="0" smtClean="0"/>
              <a:t>Enter the old Password</a:t>
            </a:r>
          </a:p>
          <a:p>
            <a:r>
              <a:rPr lang="en-PH" dirty="0" smtClean="0"/>
              <a:t>Enter the new Password</a:t>
            </a:r>
          </a:p>
          <a:p>
            <a:r>
              <a:rPr lang="en-PH" dirty="0" smtClean="0"/>
              <a:t>Enter the confirm new password (Retype the password)</a:t>
            </a:r>
          </a:p>
          <a:p>
            <a:r>
              <a:rPr lang="en-PH" dirty="0" smtClean="0"/>
              <a:t>Click OK to process changes.</a:t>
            </a:r>
            <a:endParaRPr lang="en-PH" dirty="0"/>
          </a:p>
        </p:txBody>
      </p:sp>
      <p:pic>
        <p:nvPicPr>
          <p:cNvPr id="8194" name="Picture 2"/>
          <p:cNvPicPr>
            <a:picLocks noChangeAspect="1" noChangeArrowheads="1"/>
          </p:cNvPicPr>
          <p:nvPr/>
        </p:nvPicPr>
        <p:blipFill>
          <a:blip r:embed="rId2"/>
          <a:srcRect/>
          <a:stretch>
            <a:fillRect/>
          </a:stretch>
        </p:blipFill>
        <p:spPr bwMode="auto">
          <a:xfrm>
            <a:off x="1828800" y="685800"/>
            <a:ext cx="4543425" cy="2908371"/>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PH" dirty="0" smtClean="0"/>
              <a:t>BASIC PARTS OF THE </a:t>
            </a:r>
            <a:br>
              <a:rPr lang="en-PH" dirty="0" smtClean="0"/>
            </a:br>
            <a:r>
              <a:rPr lang="en-PH" dirty="0" smtClean="0"/>
              <a:t>OPERA MAIN SCREEN</a:t>
            </a:r>
            <a:endParaRPr lang="en-PH" dirty="0"/>
          </a:p>
        </p:txBody>
      </p:sp>
      <p:pic>
        <p:nvPicPr>
          <p:cNvPr id="9218" name="Picture 2"/>
          <p:cNvPicPr>
            <a:picLocks noChangeAspect="1" noChangeArrowheads="1"/>
          </p:cNvPicPr>
          <p:nvPr/>
        </p:nvPicPr>
        <p:blipFill>
          <a:blip r:embed="rId2"/>
          <a:srcRect/>
          <a:stretch>
            <a:fillRect/>
          </a:stretch>
        </p:blipFill>
        <p:spPr bwMode="auto">
          <a:xfrm>
            <a:off x="0" y="1676400"/>
            <a:ext cx="8140148" cy="4800600"/>
          </a:xfrm>
          <a:prstGeom prst="rect">
            <a:avLst/>
          </a:prstGeom>
          <a:noFill/>
          <a:ln w="9525">
            <a:noFill/>
            <a:miter lim="800000"/>
            <a:headEnd/>
            <a:tailEnd/>
          </a:ln>
          <a:effectLst/>
        </p:spPr>
      </p:pic>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209</TotalTime>
  <Words>617</Words>
  <Application>Microsoft Office PowerPoint</Application>
  <PresentationFormat>On-screen Show (4:3)</PresentationFormat>
  <Paragraphs>79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Opulent</vt:lpstr>
      <vt:lpstr>CHAPTER 1</vt:lpstr>
      <vt:lpstr>Chapter 1: an Overview </vt:lpstr>
      <vt:lpstr>Every Hotel has its own configuration</vt:lpstr>
      <vt:lpstr>LOG-IN</vt:lpstr>
      <vt:lpstr>Steps to Log In</vt:lpstr>
      <vt:lpstr>Steps to Log Out</vt:lpstr>
      <vt:lpstr>Using OPERA Windows</vt:lpstr>
      <vt:lpstr>CHANGING OF PASSWORD</vt:lpstr>
      <vt:lpstr>BASIC PARTS OF THE  OPERA MAIN SCREEN</vt:lpstr>
      <vt:lpstr>BASIC PARTS OF THE  OPERA MAIN SCREEN</vt:lpstr>
      <vt:lpstr>Slide 11</vt:lpstr>
      <vt:lpstr>KEYBOARD SHORTCUTS</vt:lpstr>
      <vt:lpstr>Alt-Key</vt:lpstr>
      <vt:lpstr>Quick Keys</vt:lpstr>
      <vt:lpstr>Function Keys</vt:lpstr>
      <vt:lpstr>SHIFT KEY</vt:lpstr>
      <vt:lpstr>Control key</vt:lpstr>
    </vt:vector>
  </TitlesOfParts>
  <Company>JeMau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MauRP</dc:creator>
  <cp:lastModifiedBy>MauRP</cp:lastModifiedBy>
  <cp:revision>15</cp:revision>
  <dcterms:created xsi:type="dcterms:W3CDTF">2010-11-09T19:49:25Z</dcterms:created>
  <dcterms:modified xsi:type="dcterms:W3CDTF">2010-11-10T04:36:43Z</dcterms:modified>
</cp:coreProperties>
</file>