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2C8B-AFB2-4DA3-99BA-7B2AFE01E90D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E81A-FDC4-400B-9378-52153A73C4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2C8B-AFB2-4DA3-99BA-7B2AFE01E90D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E81A-FDC4-400B-9378-52153A73C4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2C8B-AFB2-4DA3-99BA-7B2AFE01E90D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E81A-FDC4-400B-9378-52153A73C4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2C8B-AFB2-4DA3-99BA-7B2AFE01E90D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E81A-FDC4-400B-9378-52153A73C4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2C8B-AFB2-4DA3-99BA-7B2AFE01E90D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E81A-FDC4-400B-9378-52153A73C4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2C8B-AFB2-4DA3-99BA-7B2AFE01E90D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E81A-FDC4-400B-9378-52153A73C4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2C8B-AFB2-4DA3-99BA-7B2AFE01E90D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E81A-FDC4-400B-9378-52153A73C4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2C8B-AFB2-4DA3-99BA-7B2AFE01E90D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E81A-FDC4-400B-9378-52153A73C4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2C8B-AFB2-4DA3-99BA-7B2AFE01E90D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E81A-FDC4-400B-9378-52153A73C4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2C8B-AFB2-4DA3-99BA-7B2AFE01E90D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E81A-FDC4-400B-9378-52153A73C4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2C8B-AFB2-4DA3-99BA-7B2AFE01E90D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E81A-FDC4-400B-9378-52153A73C4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A2C8B-AFB2-4DA3-99BA-7B2AFE01E90D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AE81A-FDC4-400B-9378-52153A73C4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6000" dirty="0" smtClean="0">
                <a:solidFill>
                  <a:schemeClr val="tx2">
                    <a:lumMod val="75000"/>
                  </a:schemeClr>
                </a:solidFill>
              </a:rPr>
              <a:t>Les pronoms relatifs</a:t>
            </a:r>
            <a:endParaRPr lang="fr-FR" sz="6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2133600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>
                <a:solidFill>
                  <a:schemeClr val="tx1"/>
                </a:solidFill>
              </a:rPr>
              <a:t>Un pronom relatif remplace un </a:t>
            </a:r>
            <a:r>
              <a:rPr lang="fr-FR" b="1" dirty="0" smtClean="0">
                <a:solidFill>
                  <a:schemeClr val="tx1"/>
                </a:solidFill>
              </a:rPr>
              <a:t>nom</a:t>
            </a:r>
            <a:r>
              <a:rPr lang="fr-FR" dirty="0" smtClean="0">
                <a:solidFill>
                  <a:schemeClr val="tx1"/>
                </a:solidFill>
              </a:rPr>
              <a:t> et </a:t>
            </a:r>
            <a:r>
              <a:rPr lang="fr-FR" u="sng" dirty="0" smtClean="0">
                <a:solidFill>
                  <a:schemeClr val="tx1"/>
                </a:solidFill>
              </a:rPr>
              <a:t>introduit une proposition relative</a:t>
            </a:r>
            <a:r>
              <a:rPr lang="fr-FR" dirty="0" smtClean="0">
                <a:solidFill>
                  <a:schemeClr val="tx1"/>
                </a:solidFill>
              </a:rPr>
              <a:t>. Toute la proposition relative s’emploie comme un adjectif qui modifie le nom.</a:t>
            </a:r>
          </a:p>
          <a:p>
            <a:r>
              <a:rPr lang="fr-FR" sz="2700" dirty="0" smtClean="0">
                <a:solidFill>
                  <a:schemeClr val="tx1"/>
                </a:solidFill>
              </a:rPr>
              <a:t>Exemple: Voici une classe </a:t>
            </a:r>
            <a:r>
              <a:rPr lang="fr-FR" sz="2700" dirty="0" smtClean="0">
                <a:solidFill>
                  <a:schemeClr val="tx2">
                    <a:lumMod val="75000"/>
                  </a:schemeClr>
                </a:solidFill>
              </a:rPr>
              <a:t>que</a:t>
            </a:r>
            <a:r>
              <a:rPr lang="fr-FR" sz="2700" dirty="0" smtClean="0">
                <a:solidFill>
                  <a:schemeClr val="tx1"/>
                </a:solidFill>
              </a:rPr>
              <a:t> j’adore. </a:t>
            </a:r>
          </a:p>
          <a:p>
            <a:r>
              <a:rPr lang="fr-FR" sz="2200" dirty="0" smtClean="0">
                <a:solidFill>
                  <a:schemeClr val="tx1"/>
                </a:solidFill>
              </a:rPr>
              <a:t>(</a:t>
            </a:r>
            <a:r>
              <a:rPr lang="en-US" sz="2200" dirty="0" smtClean="0">
                <a:solidFill>
                  <a:schemeClr val="tx1"/>
                </a:solidFill>
              </a:rPr>
              <a:t>This is a class </a:t>
            </a:r>
            <a:r>
              <a:rPr lang="en-US" sz="2200" dirty="0" smtClean="0">
                <a:solidFill>
                  <a:schemeClr val="tx2">
                    <a:lumMod val="75000"/>
                  </a:schemeClr>
                </a:solidFill>
              </a:rPr>
              <a:t>that</a:t>
            </a:r>
            <a:r>
              <a:rPr lang="en-US" sz="2200" dirty="0" smtClean="0">
                <a:solidFill>
                  <a:schemeClr val="tx1"/>
                </a:solidFill>
              </a:rPr>
              <a:t> I like</a:t>
            </a:r>
            <a:r>
              <a:rPr lang="fr-FR" sz="2200" dirty="0" smtClean="0">
                <a:solidFill>
                  <a:schemeClr val="tx1"/>
                </a:solidFill>
              </a:rPr>
              <a:t>.)</a:t>
            </a:r>
            <a:endParaRPr lang="fr-FR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dirty="0" smtClean="0"/>
              <a:t>Lequel, laquelle, lesquels et lesquelles </a:t>
            </a:r>
            <a:r>
              <a:rPr lang="fr-FR" dirty="0" smtClean="0"/>
              <a:t>doivent s’accorder en </a:t>
            </a:r>
            <a:r>
              <a:rPr lang="fr-FR" u="sng" dirty="0" smtClean="0"/>
              <a:t>genre</a:t>
            </a:r>
            <a:r>
              <a:rPr lang="fr-FR" dirty="0" smtClean="0"/>
              <a:t> (</a:t>
            </a:r>
            <a:r>
              <a:rPr lang="fr-FR" dirty="0" err="1" smtClean="0"/>
              <a:t>masc</a:t>
            </a:r>
            <a:r>
              <a:rPr lang="fr-FR" dirty="0" smtClean="0"/>
              <a:t>-</a:t>
            </a:r>
            <a:r>
              <a:rPr lang="fr-FR" dirty="0" err="1" smtClean="0"/>
              <a:t>fém</a:t>
            </a:r>
            <a:r>
              <a:rPr lang="fr-FR" dirty="0" smtClean="0"/>
              <a:t>) et en </a:t>
            </a:r>
            <a:r>
              <a:rPr lang="fr-FR" u="sng" dirty="0" smtClean="0"/>
              <a:t>nombre</a:t>
            </a:r>
            <a:r>
              <a:rPr lang="fr-FR" dirty="0" smtClean="0"/>
              <a:t> (</a:t>
            </a:r>
            <a:r>
              <a:rPr lang="fr-FR" dirty="0" err="1" smtClean="0"/>
              <a:t>sing</a:t>
            </a:r>
            <a:r>
              <a:rPr lang="fr-FR" dirty="0" smtClean="0"/>
              <a:t>-</a:t>
            </a:r>
            <a:r>
              <a:rPr lang="fr-FR" dirty="0" err="1" smtClean="0"/>
              <a:t>plur</a:t>
            </a:r>
            <a:r>
              <a:rPr lang="fr-FR" dirty="0" smtClean="0"/>
              <a:t>) avec l’objet qui remplace.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-Combiné avec des prépositions </a:t>
            </a:r>
            <a:r>
              <a:rPr lang="fr-FR" b="1" dirty="0" smtClean="0"/>
              <a:t>à</a:t>
            </a:r>
            <a:r>
              <a:rPr lang="fr-FR" dirty="0" smtClean="0"/>
              <a:t> et </a:t>
            </a:r>
            <a:r>
              <a:rPr lang="fr-FR" b="1" dirty="0" smtClean="0"/>
              <a:t>de</a:t>
            </a:r>
            <a:r>
              <a:rPr lang="fr-FR" dirty="0" smtClean="0"/>
              <a:t>, il faut utiliser les contractions suivantes:</a:t>
            </a:r>
          </a:p>
          <a:p>
            <a:pPr>
              <a:buNone/>
            </a:pPr>
            <a:r>
              <a:rPr lang="fr-FR" b="1" u="sng" dirty="0" smtClean="0"/>
              <a:t>À</a:t>
            </a:r>
            <a:r>
              <a:rPr lang="fr-FR" dirty="0" smtClean="0"/>
              <a:t>					</a:t>
            </a:r>
            <a:r>
              <a:rPr lang="fr-FR" b="1" u="sng" dirty="0" smtClean="0"/>
              <a:t>DE</a:t>
            </a:r>
          </a:p>
          <a:p>
            <a:pPr>
              <a:buNone/>
            </a:pPr>
            <a:r>
              <a:rPr lang="fr-FR" dirty="0" smtClean="0"/>
              <a:t>auquel			duquel</a:t>
            </a:r>
          </a:p>
          <a:p>
            <a:pPr>
              <a:buNone/>
            </a:pPr>
            <a:r>
              <a:rPr lang="fr-FR" dirty="0" smtClean="0"/>
              <a:t>auxquels			desquels</a:t>
            </a:r>
          </a:p>
          <a:p>
            <a:pPr>
              <a:buNone/>
            </a:pPr>
            <a:r>
              <a:rPr lang="fr-FR" dirty="0" smtClean="0"/>
              <a:t>auxquelles			desquelles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>
              <a:buNone/>
            </a:pPr>
            <a:r>
              <a:rPr lang="fr-FR" b="1" dirty="0" smtClean="0"/>
              <a:t>Préposition + QUI </a:t>
            </a:r>
            <a:r>
              <a:rPr lang="fr-FR" dirty="0" smtClean="0"/>
              <a:t>est aussi pour accentuer ou préciser mais peut seulement remplacer une personne.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 smtClean="0"/>
              <a:t>Exemple: L’ami </a:t>
            </a:r>
            <a:r>
              <a:rPr lang="fr-FR" b="1" dirty="0" smtClean="0"/>
              <a:t>avec qui </a:t>
            </a:r>
            <a:r>
              <a:rPr lang="fr-FR" dirty="0" smtClean="0"/>
              <a:t>j’étudie. </a:t>
            </a:r>
            <a:r>
              <a:rPr lang="en-US" sz="2800" i="1" dirty="0" smtClean="0"/>
              <a:t>(The friend </a:t>
            </a:r>
            <a:r>
              <a:rPr lang="en-US" sz="2800" b="1" i="1" dirty="0" smtClean="0"/>
              <a:t>with</a:t>
            </a:r>
            <a:r>
              <a:rPr lang="en-US" sz="2800" i="1" dirty="0" smtClean="0"/>
              <a:t> </a:t>
            </a:r>
            <a:r>
              <a:rPr lang="en-US" sz="2800" b="1" i="1" dirty="0" smtClean="0"/>
              <a:t>whom</a:t>
            </a:r>
            <a:r>
              <a:rPr lang="en-US" sz="2800" i="1" dirty="0" smtClean="0"/>
              <a:t> I study)</a:t>
            </a:r>
          </a:p>
          <a:p>
            <a:pPr>
              <a:buNone/>
            </a:pPr>
            <a:endParaRPr lang="en-US" sz="2800" i="1" dirty="0"/>
          </a:p>
          <a:p>
            <a:pPr>
              <a:buNone/>
            </a:pPr>
            <a:r>
              <a:rPr lang="fr-FR" b="1" i="1" u="sng" dirty="0" smtClean="0">
                <a:solidFill>
                  <a:srgbClr val="7030A0"/>
                </a:solidFill>
              </a:rPr>
              <a:t>Préposition +Qui</a:t>
            </a:r>
            <a:r>
              <a:rPr lang="fr-FR" b="1" i="1" dirty="0" smtClean="0">
                <a:solidFill>
                  <a:srgbClr val="7030A0"/>
                </a:solidFill>
              </a:rPr>
              <a:t> peut être traduit par «</a:t>
            </a:r>
            <a:r>
              <a:rPr lang="fr-FR" b="1" i="1" dirty="0" err="1" smtClean="0">
                <a:solidFill>
                  <a:srgbClr val="7030A0"/>
                </a:solidFill>
              </a:rPr>
              <a:t>with</a:t>
            </a:r>
            <a:r>
              <a:rPr lang="fr-FR" b="1" i="1" dirty="0" smtClean="0">
                <a:solidFill>
                  <a:srgbClr val="7030A0"/>
                </a:solidFill>
              </a:rPr>
              <a:t> </a:t>
            </a:r>
            <a:r>
              <a:rPr lang="en-US" b="1" i="1" u="sng" dirty="0" smtClean="0">
                <a:solidFill>
                  <a:srgbClr val="7030A0"/>
                </a:solidFill>
              </a:rPr>
              <a:t>whom, in to whom, of whom and for whom</a:t>
            </a:r>
            <a:r>
              <a:rPr lang="fr-FR" b="1" i="1" dirty="0" smtClean="0">
                <a:solidFill>
                  <a:srgbClr val="7030A0"/>
                </a:solidFill>
              </a:rPr>
              <a:t> »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fr-FR" b="1" dirty="0" smtClean="0"/>
              <a:t>Ce qui</a:t>
            </a:r>
            <a:r>
              <a:rPr lang="fr-FR" dirty="0" smtClean="0"/>
              <a:t>, </a:t>
            </a:r>
            <a:r>
              <a:rPr lang="fr-FR" b="1" dirty="0" smtClean="0"/>
              <a:t>Ce que  </a:t>
            </a:r>
            <a:r>
              <a:rPr lang="fr-FR" dirty="0" smtClean="0"/>
              <a:t>et </a:t>
            </a:r>
            <a:r>
              <a:rPr lang="fr-FR" b="1" dirty="0" smtClean="0"/>
              <a:t>Ce dont </a:t>
            </a:r>
            <a:r>
              <a:rPr lang="fr-FR" dirty="0" smtClean="0"/>
              <a:t>sont combinés avec un démonstratif lorsque ce n’est pas précis.</a:t>
            </a:r>
            <a:r>
              <a:rPr lang="fr-FR" sz="2800" i="1" dirty="0" smtClean="0"/>
              <a:t> (</a:t>
            </a:r>
            <a:r>
              <a:rPr lang="en-US" sz="2800" i="1" dirty="0" smtClean="0"/>
              <a:t>use when is no antecedent noun</a:t>
            </a:r>
            <a:r>
              <a:rPr lang="fr-FR" sz="2800" i="1" dirty="0" smtClean="0"/>
              <a:t>)</a:t>
            </a:r>
          </a:p>
          <a:p>
            <a:pPr>
              <a:buNone/>
            </a:pPr>
            <a:endParaRPr lang="fr-FR" sz="2800" i="1" dirty="0" smtClean="0"/>
          </a:p>
          <a:p>
            <a:pPr>
              <a:buNone/>
            </a:pPr>
            <a:r>
              <a:rPr lang="fr-FR" sz="2800" b="1" dirty="0" smtClean="0"/>
              <a:t>Ce qui	</a:t>
            </a:r>
            <a:r>
              <a:rPr lang="fr-FR" sz="2800" i="1" dirty="0" smtClean="0"/>
              <a:t>	</a:t>
            </a:r>
            <a:r>
              <a:rPr lang="fr-FR" dirty="0" smtClean="0"/>
              <a:t>sujet</a:t>
            </a:r>
            <a:r>
              <a:rPr lang="fr-FR" sz="2800" i="1" dirty="0" smtClean="0"/>
              <a:t>/(</a:t>
            </a:r>
            <a:r>
              <a:rPr lang="fr-FR" sz="2800" i="1" dirty="0" err="1" smtClean="0"/>
              <a:t>subject</a:t>
            </a:r>
            <a:r>
              <a:rPr lang="fr-FR" sz="2800" i="1" dirty="0" smtClean="0"/>
              <a:t>)	</a:t>
            </a:r>
          </a:p>
          <a:p>
            <a:pPr>
              <a:buNone/>
            </a:pPr>
            <a:r>
              <a:rPr lang="fr-FR" sz="2800" b="1" dirty="0" smtClean="0"/>
              <a:t>Ce que</a:t>
            </a:r>
            <a:r>
              <a:rPr lang="fr-FR" sz="2800" i="1" dirty="0" smtClean="0"/>
              <a:t>		</a:t>
            </a:r>
            <a:r>
              <a:rPr lang="fr-FR" dirty="0" smtClean="0"/>
              <a:t>complément d’objet direct</a:t>
            </a:r>
            <a:r>
              <a:rPr lang="fr-FR" sz="2800" i="1" dirty="0" smtClean="0"/>
              <a:t>/ (</a:t>
            </a:r>
            <a:r>
              <a:rPr lang="fr-FR" sz="2800" i="1" dirty="0" err="1" smtClean="0"/>
              <a:t>object</a:t>
            </a:r>
            <a:r>
              <a:rPr lang="fr-FR" sz="2800" i="1" dirty="0" smtClean="0"/>
              <a:t> of 							</a:t>
            </a:r>
            <a:r>
              <a:rPr lang="fr-FR" sz="2800" i="1" dirty="0" err="1" smtClean="0"/>
              <a:t>verb</a:t>
            </a:r>
            <a:r>
              <a:rPr lang="fr-FR" sz="2800" i="1" dirty="0" smtClean="0"/>
              <a:t>)</a:t>
            </a:r>
          </a:p>
          <a:p>
            <a:pPr>
              <a:buNone/>
            </a:pPr>
            <a:r>
              <a:rPr lang="fr-FR" sz="2800" b="1" dirty="0" smtClean="0"/>
              <a:t>Ce dont</a:t>
            </a:r>
            <a:r>
              <a:rPr lang="fr-FR" sz="2800" i="1" dirty="0" smtClean="0"/>
              <a:t>	</a:t>
            </a:r>
            <a:r>
              <a:rPr lang="fr-FR" dirty="0" smtClean="0"/>
              <a:t>avec expression utilisant </a:t>
            </a:r>
            <a:r>
              <a:rPr lang="fr-FR" b="1" dirty="0" smtClean="0"/>
              <a:t>de</a:t>
            </a:r>
            <a:r>
              <a:rPr lang="fr-FR" sz="2800" i="1" dirty="0" smtClean="0"/>
              <a:t>/ 						(expression </a:t>
            </a:r>
            <a:r>
              <a:rPr lang="fr-FR" sz="2800" i="1" dirty="0" err="1" smtClean="0"/>
              <a:t>taking</a:t>
            </a:r>
            <a:r>
              <a:rPr lang="fr-FR" sz="2800" i="1" dirty="0" smtClean="0"/>
              <a:t> </a:t>
            </a:r>
            <a:r>
              <a:rPr lang="fr-FR" sz="2800" b="1" i="1" dirty="0" smtClean="0"/>
              <a:t>de</a:t>
            </a:r>
            <a:r>
              <a:rPr lang="fr-FR" sz="2800" i="1" dirty="0" smtClean="0"/>
              <a:t>)</a:t>
            </a:r>
          </a:p>
          <a:p>
            <a:pPr>
              <a:buNone/>
            </a:pPr>
            <a:r>
              <a:rPr lang="fr-FR" dirty="0" smtClean="0"/>
              <a:t>Exemple: Voici </a:t>
            </a:r>
            <a:r>
              <a:rPr lang="fr-FR" b="1" dirty="0" smtClean="0"/>
              <a:t>ce dont </a:t>
            </a:r>
            <a:r>
              <a:rPr lang="fr-FR" dirty="0" smtClean="0"/>
              <a:t>j’ai besoin. </a:t>
            </a:r>
            <a:r>
              <a:rPr lang="fr-FR" sz="2800" i="1" dirty="0" smtClean="0"/>
              <a:t>(</a:t>
            </a:r>
            <a:r>
              <a:rPr lang="fr-FR" sz="2800" i="1" dirty="0" err="1" smtClean="0"/>
              <a:t>Here</a:t>
            </a:r>
            <a:r>
              <a:rPr lang="fr-FR" sz="2800" i="1" dirty="0" smtClean="0"/>
              <a:t> </a:t>
            </a:r>
            <a:r>
              <a:rPr lang="fr-FR" sz="2800" i="1" dirty="0" err="1" smtClean="0"/>
              <a:t>is</a:t>
            </a:r>
            <a:r>
              <a:rPr lang="fr-FR" sz="2800" i="1" dirty="0" smtClean="0"/>
              <a:t> </a:t>
            </a:r>
            <a:r>
              <a:rPr lang="fr-FR" sz="2800" i="1" dirty="0" err="1" smtClean="0"/>
              <a:t>what</a:t>
            </a:r>
            <a:r>
              <a:rPr lang="fr-FR" sz="2800" i="1" dirty="0" smtClean="0"/>
              <a:t> I </a:t>
            </a:r>
            <a:r>
              <a:rPr lang="fr-FR" sz="2800" i="1" dirty="0" err="1" smtClean="0"/>
              <a:t>need</a:t>
            </a:r>
            <a:r>
              <a:rPr lang="fr-FR" sz="2800" i="1" dirty="0" smtClean="0"/>
              <a:t>.)</a:t>
            </a:r>
          </a:p>
          <a:p>
            <a:pPr>
              <a:buNone/>
            </a:pPr>
            <a:endParaRPr lang="fr-FR" sz="2800" i="1" dirty="0" smtClean="0"/>
          </a:p>
          <a:p>
            <a:pPr>
              <a:buNone/>
            </a:pPr>
            <a:r>
              <a:rPr lang="fr-FR" sz="2700" b="1" i="1" u="sng" dirty="0" smtClean="0">
                <a:solidFill>
                  <a:srgbClr val="7030A0"/>
                </a:solidFill>
              </a:rPr>
              <a:t>Ce qui et Ce que</a:t>
            </a:r>
            <a:r>
              <a:rPr lang="fr-FR" sz="2700" b="1" i="1" dirty="0" smtClean="0">
                <a:solidFill>
                  <a:srgbClr val="7030A0"/>
                </a:solidFill>
              </a:rPr>
              <a:t> peuvent être traduit par «</a:t>
            </a:r>
            <a:r>
              <a:rPr lang="fr-FR" sz="2700" b="1" i="1" u="sng" dirty="0" err="1" smtClean="0">
                <a:solidFill>
                  <a:srgbClr val="7030A0"/>
                </a:solidFill>
              </a:rPr>
              <a:t>what</a:t>
            </a:r>
            <a:r>
              <a:rPr lang="fr-FR" sz="2700" b="1" i="1" u="sng" dirty="0" smtClean="0">
                <a:solidFill>
                  <a:srgbClr val="7030A0"/>
                </a:solidFill>
              </a:rPr>
              <a:t> = </a:t>
            </a:r>
            <a:r>
              <a:rPr lang="fr-FR" sz="2700" b="1" i="1" u="sng" dirty="0" err="1" smtClean="0">
                <a:solidFill>
                  <a:srgbClr val="7030A0"/>
                </a:solidFill>
              </a:rPr>
              <a:t>that</a:t>
            </a:r>
            <a:r>
              <a:rPr lang="fr-FR" sz="2700" b="1" i="1" u="sng" dirty="0" smtClean="0">
                <a:solidFill>
                  <a:srgbClr val="7030A0"/>
                </a:solidFill>
              </a:rPr>
              <a:t> </a:t>
            </a:r>
            <a:r>
              <a:rPr lang="en-US" sz="2700" b="1" i="1" u="sng" dirty="0" smtClean="0">
                <a:solidFill>
                  <a:srgbClr val="7030A0"/>
                </a:solidFill>
              </a:rPr>
              <a:t>which</a:t>
            </a:r>
            <a:r>
              <a:rPr lang="fr-FR" sz="2700" b="1" i="1" dirty="0" smtClean="0">
                <a:solidFill>
                  <a:srgbClr val="7030A0"/>
                </a:solidFill>
              </a:rPr>
              <a:t>»</a:t>
            </a:r>
          </a:p>
          <a:p>
            <a:pPr>
              <a:buNone/>
            </a:pPr>
            <a:r>
              <a:rPr lang="fr-FR" sz="2700" b="1" i="1" u="sng" dirty="0" smtClean="0">
                <a:solidFill>
                  <a:srgbClr val="7030A0"/>
                </a:solidFill>
              </a:rPr>
              <a:t>Ce dont</a:t>
            </a:r>
            <a:r>
              <a:rPr lang="fr-FR" sz="2700" b="1" i="1" dirty="0" smtClean="0">
                <a:solidFill>
                  <a:srgbClr val="7030A0"/>
                </a:solidFill>
              </a:rPr>
              <a:t> peut être traduit par « </a:t>
            </a:r>
            <a:r>
              <a:rPr lang="fr-FR" sz="2700" b="1" i="1" u="sng" dirty="0" err="1" smtClean="0">
                <a:solidFill>
                  <a:srgbClr val="7030A0"/>
                </a:solidFill>
              </a:rPr>
              <a:t>what</a:t>
            </a:r>
            <a:r>
              <a:rPr lang="fr-FR" sz="2700" b="1" i="1" u="sng" dirty="0" smtClean="0">
                <a:solidFill>
                  <a:srgbClr val="7030A0"/>
                </a:solidFill>
              </a:rPr>
              <a:t> = </a:t>
            </a:r>
            <a:r>
              <a:rPr lang="fr-FR" sz="2700" b="1" i="1" u="sng" dirty="0" err="1" smtClean="0">
                <a:solidFill>
                  <a:srgbClr val="7030A0"/>
                </a:solidFill>
              </a:rPr>
              <a:t>that</a:t>
            </a:r>
            <a:r>
              <a:rPr lang="fr-FR" sz="2700" b="1" i="1" u="sng" dirty="0" smtClean="0">
                <a:solidFill>
                  <a:srgbClr val="7030A0"/>
                </a:solidFill>
              </a:rPr>
              <a:t> of </a:t>
            </a:r>
            <a:r>
              <a:rPr lang="en-US" sz="2700" b="1" i="1" u="sng" dirty="0" smtClean="0">
                <a:solidFill>
                  <a:srgbClr val="7030A0"/>
                </a:solidFill>
              </a:rPr>
              <a:t>which </a:t>
            </a:r>
            <a:r>
              <a:rPr lang="fr-FR" sz="2700" b="1" i="1" dirty="0" smtClean="0">
                <a:solidFill>
                  <a:srgbClr val="7030A0"/>
                </a:solidFill>
              </a:rPr>
              <a:t>»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Which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CA" dirty="0" smtClean="0"/>
              <a:t>Voici tous les pronoms relatifs qui peuvent être traduit par </a:t>
            </a:r>
            <a:r>
              <a:rPr lang="fr-CA" b="1" dirty="0" smtClean="0"/>
              <a:t>WHICH</a:t>
            </a:r>
            <a:r>
              <a:rPr lang="fr-CA" dirty="0" smtClean="0"/>
              <a:t>:</a:t>
            </a:r>
          </a:p>
          <a:p>
            <a:pPr>
              <a:buNone/>
            </a:pPr>
            <a:r>
              <a:rPr lang="fr-CA" dirty="0" smtClean="0"/>
              <a:t>Qui, que, lequel, dont (of </a:t>
            </a:r>
            <a:r>
              <a:rPr lang="fr-CA" dirty="0" err="1" smtClean="0"/>
              <a:t>which</a:t>
            </a:r>
            <a:r>
              <a:rPr lang="fr-CA" dirty="0" smtClean="0"/>
              <a:t>), où (in </a:t>
            </a:r>
            <a:r>
              <a:rPr lang="fr-CA" dirty="0" err="1" smtClean="0"/>
              <a:t>which</a:t>
            </a:r>
            <a:r>
              <a:rPr lang="fr-CA" dirty="0" smtClean="0"/>
              <a:t>), ce qui et ce que (</a:t>
            </a:r>
            <a:r>
              <a:rPr lang="fr-CA" dirty="0" err="1" smtClean="0"/>
              <a:t>that</a:t>
            </a:r>
            <a:r>
              <a:rPr lang="fr-CA" dirty="0" smtClean="0"/>
              <a:t> </a:t>
            </a:r>
            <a:r>
              <a:rPr lang="fr-CA" dirty="0" err="1" smtClean="0"/>
              <a:t>which</a:t>
            </a:r>
            <a:r>
              <a:rPr lang="fr-CA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fr-CA" b="1" i="1" dirty="0" smtClean="0">
                <a:solidFill>
                  <a:srgbClr val="7030A0"/>
                </a:solidFill>
              </a:rPr>
              <a:t>Donc ne traduisez pas appliquez la grammaire française!!!!!</a:t>
            </a:r>
            <a:endParaRPr lang="fr-CA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tx2">
                    <a:lumMod val="75000"/>
                  </a:schemeClr>
                </a:solidFill>
                <a:latin typeface="Bauhaus 93" pitchFamily="82" charset="0"/>
              </a:rPr>
              <a:t>Les trois frères </a:t>
            </a:r>
            <a:r>
              <a:rPr lang="fr-FR" dirty="0" smtClean="0">
                <a:solidFill>
                  <a:schemeClr val="tx2">
                    <a:lumMod val="75000"/>
                  </a:schemeClr>
                </a:solidFill>
              </a:rPr>
              <a:t>«</a:t>
            </a:r>
            <a:r>
              <a:rPr lang="fr-FR" u="sng" dirty="0" smtClean="0">
                <a:solidFill>
                  <a:schemeClr val="tx2">
                    <a:lumMod val="75000"/>
                  </a:schemeClr>
                </a:solidFill>
              </a:rPr>
              <a:t>Qui</a:t>
            </a:r>
            <a:r>
              <a:rPr lang="fr-FR" dirty="0" smtClean="0">
                <a:solidFill>
                  <a:schemeClr val="tx2">
                    <a:lumMod val="75000"/>
                  </a:schemeClr>
                </a:solidFill>
              </a:rPr>
              <a:t> - </a:t>
            </a:r>
            <a:r>
              <a:rPr lang="fr-FR" u="sng" dirty="0" smtClean="0">
                <a:solidFill>
                  <a:schemeClr val="tx2">
                    <a:lumMod val="75000"/>
                  </a:schemeClr>
                </a:solidFill>
              </a:rPr>
              <a:t>Que</a:t>
            </a:r>
            <a:r>
              <a:rPr lang="fr-FR" dirty="0" smtClean="0">
                <a:solidFill>
                  <a:schemeClr val="tx2">
                    <a:lumMod val="75000"/>
                  </a:schemeClr>
                </a:solidFill>
              </a:rPr>
              <a:t> - </a:t>
            </a:r>
            <a:r>
              <a:rPr lang="fr-FR" u="sng" dirty="0" smtClean="0">
                <a:solidFill>
                  <a:schemeClr val="tx2">
                    <a:lumMod val="75000"/>
                  </a:schemeClr>
                </a:solidFill>
              </a:rPr>
              <a:t>Dont</a:t>
            </a:r>
            <a:r>
              <a:rPr lang="fr-FR" dirty="0" smtClean="0">
                <a:solidFill>
                  <a:schemeClr val="tx2">
                    <a:lumMod val="75000"/>
                  </a:schemeClr>
                </a:solidFill>
              </a:rPr>
              <a:t> »</a:t>
            </a:r>
            <a:endParaRPr lang="fr-FR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i="1" dirty="0" smtClean="0"/>
              <a:t>Qui</a:t>
            </a:r>
            <a:r>
              <a:rPr lang="fr-FR" dirty="0" smtClean="0"/>
              <a:t> est toujours un pronom qui est utilisé comme sujet et remplace une personne ou une chose, donc il est toujours en avant d’un verbe. (</a:t>
            </a:r>
            <a:r>
              <a:rPr lang="en-US" sz="2800" i="1" dirty="0" smtClean="0"/>
              <a:t>Always use as subject, for persons and things)</a:t>
            </a:r>
          </a:p>
          <a:p>
            <a:pPr>
              <a:buNone/>
            </a:pPr>
            <a:r>
              <a:rPr lang="fr-FR" dirty="0" smtClean="0"/>
              <a:t>Exemple: L’élève </a:t>
            </a:r>
            <a:r>
              <a:rPr lang="fr-FR" b="1" dirty="0" smtClean="0"/>
              <a:t>qui</a:t>
            </a:r>
            <a:r>
              <a:rPr lang="fr-FR" dirty="0" smtClean="0"/>
              <a:t> a réussi son examen</a:t>
            </a:r>
            <a:r>
              <a:rPr lang="fr-FR" sz="2800" i="1" dirty="0" smtClean="0"/>
              <a:t>.</a:t>
            </a:r>
          </a:p>
          <a:p>
            <a:pPr>
              <a:buNone/>
            </a:pPr>
            <a:r>
              <a:rPr lang="fr-FR" sz="2800" i="1" dirty="0" smtClean="0"/>
              <a:t>(</a:t>
            </a:r>
            <a:r>
              <a:rPr lang="en-US" sz="2800" i="1" dirty="0" smtClean="0"/>
              <a:t>The student </a:t>
            </a:r>
            <a:r>
              <a:rPr lang="en-US" sz="2800" b="1" i="1" dirty="0" smtClean="0"/>
              <a:t>who </a:t>
            </a:r>
            <a:r>
              <a:rPr lang="en-US" sz="2800" i="1" dirty="0" smtClean="0"/>
              <a:t>succeeded his exam.)</a:t>
            </a:r>
          </a:p>
          <a:p>
            <a:pPr>
              <a:buNone/>
            </a:pPr>
            <a:endParaRPr lang="en-US" sz="2800" i="1" dirty="0" smtClean="0"/>
          </a:p>
          <a:p>
            <a:pPr>
              <a:buNone/>
            </a:pPr>
            <a:r>
              <a:rPr lang="fr-FR" sz="2700" b="1" i="1" u="sng" dirty="0" smtClean="0">
                <a:solidFill>
                  <a:srgbClr val="7030A0"/>
                </a:solidFill>
              </a:rPr>
              <a:t>Qui </a:t>
            </a:r>
            <a:r>
              <a:rPr lang="fr-FR" sz="2700" b="1" i="1" dirty="0" smtClean="0">
                <a:solidFill>
                  <a:srgbClr val="7030A0"/>
                </a:solidFill>
              </a:rPr>
              <a:t>peut être traduit par « </a:t>
            </a:r>
            <a:r>
              <a:rPr lang="en-US" sz="2700" b="1" i="1" u="sng" dirty="0" smtClean="0">
                <a:solidFill>
                  <a:srgbClr val="7030A0"/>
                </a:solidFill>
              </a:rPr>
              <a:t>who, which, and that</a:t>
            </a:r>
            <a:r>
              <a:rPr lang="fr-FR" sz="2700" b="1" i="1" dirty="0" smtClean="0">
                <a:solidFill>
                  <a:srgbClr val="7030A0"/>
                </a:solidFill>
              </a:rPr>
              <a:t> »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81000"/>
            <a:ext cx="8229600" cy="5745163"/>
          </a:xfrm>
        </p:spPr>
        <p:txBody>
          <a:bodyPr>
            <a:normAutofit/>
          </a:bodyPr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b="1" dirty="0" smtClean="0"/>
              <a:t>Que</a:t>
            </a:r>
            <a:r>
              <a:rPr lang="fr-FR" dirty="0" smtClean="0"/>
              <a:t> est toujours utilisé comme complément d’objet direct (C.O.D.) et remplace une personne ou une chose. Il faut se rappeler de poser les questions </a:t>
            </a:r>
            <a:r>
              <a:rPr lang="fr-FR" u="sng" dirty="0" smtClean="0"/>
              <a:t>QUI?</a:t>
            </a:r>
            <a:r>
              <a:rPr lang="fr-FR" dirty="0" smtClean="0"/>
              <a:t> (</a:t>
            </a:r>
            <a:r>
              <a:rPr lang="en-US" i="1" dirty="0" smtClean="0"/>
              <a:t>who</a:t>
            </a:r>
            <a:r>
              <a:rPr lang="fr-FR" dirty="0" smtClean="0"/>
              <a:t>) et </a:t>
            </a:r>
            <a:r>
              <a:rPr lang="fr-FR" u="sng" dirty="0" smtClean="0"/>
              <a:t>QUOI?</a:t>
            </a:r>
            <a:r>
              <a:rPr lang="fr-FR" dirty="0" smtClean="0"/>
              <a:t>(</a:t>
            </a:r>
            <a:r>
              <a:rPr lang="en-US" i="1" dirty="0" smtClean="0"/>
              <a:t>what</a:t>
            </a:r>
            <a:r>
              <a:rPr lang="fr-FR" dirty="0" smtClean="0"/>
              <a:t>) après le verbe. (</a:t>
            </a:r>
            <a:r>
              <a:rPr lang="en-US" sz="2800" i="1" dirty="0" smtClean="0"/>
              <a:t>Always use as object of verb, for persons and things</a:t>
            </a:r>
            <a:r>
              <a:rPr lang="en-US" i="1" dirty="0" smtClean="0"/>
              <a:t>)</a:t>
            </a:r>
          </a:p>
          <a:p>
            <a:pPr>
              <a:buNone/>
            </a:pPr>
            <a:r>
              <a:rPr lang="fr-FR" dirty="0" smtClean="0"/>
              <a:t>Exemple: La chanson </a:t>
            </a:r>
            <a:r>
              <a:rPr lang="fr-FR" b="1" dirty="0" smtClean="0"/>
              <a:t>que</a:t>
            </a:r>
            <a:r>
              <a:rPr lang="fr-FR" dirty="0" smtClean="0"/>
              <a:t> j’ai chantée est très belle</a:t>
            </a:r>
            <a:r>
              <a:rPr lang="fr-FR" sz="2800" i="1" dirty="0" smtClean="0"/>
              <a:t>.(</a:t>
            </a:r>
            <a:r>
              <a:rPr lang="en-US" sz="2800" i="1" dirty="0" smtClean="0"/>
              <a:t>The song </a:t>
            </a:r>
            <a:r>
              <a:rPr lang="en-US" sz="2800" b="1" i="1" dirty="0" smtClean="0"/>
              <a:t>that</a:t>
            </a:r>
            <a:r>
              <a:rPr lang="en-US" sz="2800" i="1" dirty="0" smtClean="0"/>
              <a:t> I sang is very beautiful</a:t>
            </a:r>
            <a:r>
              <a:rPr lang="fr-FR" sz="2800" i="1" dirty="0" smtClean="0"/>
              <a:t>.)</a:t>
            </a:r>
          </a:p>
          <a:p>
            <a:pPr>
              <a:buNone/>
            </a:pPr>
            <a:endParaRPr lang="fr-FR" sz="2800" i="1" dirty="0" smtClean="0"/>
          </a:p>
          <a:p>
            <a:pPr>
              <a:buNone/>
            </a:pPr>
            <a:r>
              <a:rPr lang="fr-FR" sz="2800" b="1" i="1" u="sng" dirty="0" smtClean="0">
                <a:solidFill>
                  <a:srgbClr val="7030A0"/>
                </a:solidFill>
              </a:rPr>
              <a:t>Que</a:t>
            </a:r>
            <a:r>
              <a:rPr lang="fr-FR" sz="2800" b="1" i="1" dirty="0" smtClean="0">
                <a:solidFill>
                  <a:srgbClr val="7030A0"/>
                </a:solidFill>
              </a:rPr>
              <a:t> peut être traduit par « </a:t>
            </a:r>
            <a:r>
              <a:rPr lang="en-US" sz="2800" b="1" i="1" u="sng" dirty="0" smtClean="0">
                <a:solidFill>
                  <a:srgbClr val="7030A0"/>
                </a:solidFill>
              </a:rPr>
              <a:t>whom, which, and that</a:t>
            </a:r>
            <a:r>
              <a:rPr lang="fr-FR" sz="2800" b="1" i="1" dirty="0" smtClean="0">
                <a:solidFill>
                  <a:srgbClr val="7030A0"/>
                </a:solidFill>
              </a:rPr>
              <a:t> »</a:t>
            </a:r>
          </a:p>
          <a:p>
            <a:pPr>
              <a:buNone/>
            </a:pPr>
            <a:endParaRPr lang="fr-FR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228600"/>
            <a:ext cx="8229600" cy="460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dirty="0" smtClean="0"/>
              <a:t>1-</a:t>
            </a:r>
            <a:r>
              <a:rPr lang="fr-FR" b="1" dirty="0" smtClean="0"/>
              <a:t>Dont</a:t>
            </a:r>
            <a:r>
              <a:rPr lang="fr-FR" dirty="0" smtClean="0"/>
              <a:t> peut être un pronom qui remplace la préposition </a:t>
            </a:r>
            <a:r>
              <a:rPr lang="fr-FR" b="1" dirty="0" smtClean="0"/>
              <a:t>de</a:t>
            </a:r>
            <a:r>
              <a:rPr lang="fr-FR" dirty="0" smtClean="0"/>
              <a:t> avant un complément. Il remplace une personne ou une chose. (</a:t>
            </a:r>
            <a:r>
              <a:rPr lang="en-US" sz="2800" i="1" dirty="0" smtClean="0"/>
              <a:t>Use after the preposition </a:t>
            </a:r>
            <a:r>
              <a:rPr lang="en-US" sz="2800" b="1" i="1" dirty="0" smtClean="0"/>
              <a:t>de</a:t>
            </a:r>
            <a:r>
              <a:rPr lang="en-US" sz="2800" i="1" dirty="0" smtClean="0"/>
              <a:t> before an object, for persons and things)</a:t>
            </a:r>
          </a:p>
          <a:p>
            <a:pPr>
              <a:buNone/>
            </a:pPr>
            <a:r>
              <a:rPr lang="fr-FR" dirty="0" smtClean="0"/>
              <a:t>Exemple: Ce sculpteur </a:t>
            </a:r>
            <a:r>
              <a:rPr lang="fr-FR" b="1" dirty="0" smtClean="0"/>
              <a:t>dont</a:t>
            </a:r>
            <a:r>
              <a:rPr lang="fr-FR" dirty="0" smtClean="0"/>
              <a:t> je me souviens. </a:t>
            </a:r>
          </a:p>
          <a:p>
            <a:pPr>
              <a:buNone/>
            </a:pPr>
            <a:r>
              <a:rPr lang="en-US" sz="2800" i="1" dirty="0" smtClean="0"/>
              <a:t>(This sculptor (</a:t>
            </a:r>
            <a:r>
              <a:rPr lang="en-US" sz="2800" b="1" i="1" dirty="0" smtClean="0"/>
              <a:t>whom</a:t>
            </a:r>
            <a:r>
              <a:rPr lang="en-US" sz="2800" i="1" dirty="0" smtClean="0"/>
              <a:t>) I remember.) </a:t>
            </a:r>
            <a:r>
              <a:rPr lang="fr-FR" b="1" dirty="0" smtClean="0"/>
              <a:t>se souvenir de </a:t>
            </a:r>
          </a:p>
          <a:p>
            <a:pPr>
              <a:buNone/>
            </a:pPr>
            <a:r>
              <a:rPr lang="fr-FR" sz="2200" dirty="0" smtClean="0">
                <a:solidFill>
                  <a:schemeClr val="accent2">
                    <a:lumMod val="75000"/>
                  </a:schemeClr>
                </a:solidFill>
              </a:rPr>
              <a:t>(verbes avec « de »- accepter de (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to accept to</a:t>
            </a:r>
            <a:r>
              <a:rPr lang="fr-FR" sz="2200" dirty="0" smtClean="0">
                <a:solidFill>
                  <a:schemeClr val="accent2">
                    <a:lumMod val="75000"/>
                  </a:schemeClr>
                </a:solidFill>
              </a:rPr>
              <a:t>), finir de (to finish), </a:t>
            </a:r>
            <a:r>
              <a:rPr lang="fr-FR" sz="2200" smtClean="0">
                <a:solidFill>
                  <a:schemeClr val="accent2">
                    <a:lumMod val="75000"/>
                  </a:schemeClr>
                </a:solidFill>
              </a:rPr>
              <a:t>se </a:t>
            </a:r>
            <a:r>
              <a:rPr lang="fr-FR" sz="2200" smtClean="0">
                <a:solidFill>
                  <a:schemeClr val="accent2">
                    <a:lumMod val="75000"/>
                  </a:schemeClr>
                </a:solidFill>
              </a:rPr>
              <a:t>plaindre de </a:t>
            </a:r>
            <a:r>
              <a:rPr lang="fr-FR" sz="2200" dirty="0" smtClean="0">
                <a:solidFill>
                  <a:schemeClr val="accent2">
                    <a:lumMod val="75000"/>
                  </a:schemeClr>
                </a:solidFill>
              </a:rPr>
              <a:t>(to complaint about), remercier de (to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thank for</a:t>
            </a:r>
            <a:r>
              <a:rPr lang="fr-FR" sz="2200" dirty="0" smtClean="0">
                <a:solidFill>
                  <a:schemeClr val="accent2">
                    <a:lumMod val="75000"/>
                  </a:schemeClr>
                </a:solidFill>
              </a:rPr>
              <a:t>), parler de (to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speak </a:t>
            </a:r>
            <a:r>
              <a:rPr lang="fr-FR" sz="2200" dirty="0" smtClean="0">
                <a:solidFill>
                  <a:schemeClr val="accent2">
                    <a:lumMod val="75000"/>
                  </a:schemeClr>
                </a:solidFill>
              </a:rPr>
              <a:t>about), venir de (to have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just</a:t>
            </a:r>
            <a:r>
              <a:rPr lang="fr-FR" sz="2200" dirty="0" smtClean="0">
                <a:solidFill>
                  <a:schemeClr val="accent2">
                    <a:lumMod val="75000"/>
                  </a:schemeClr>
                </a:solidFill>
              </a:rPr>
              <a:t>).</a:t>
            </a:r>
            <a:endParaRPr lang="fr-FR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fr-FR" dirty="0" smtClean="0"/>
              <a:t>2-</a:t>
            </a:r>
            <a:r>
              <a:rPr lang="fr-FR" b="1" dirty="0" smtClean="0"/>
              <a:t>Dont </a:t>
            </a:r>
            <a:r>
              <a:rPr lang="fr-FR" dirty="0" smtClean="0"/>
              <a:t>peut être un pronom quand la préposition de introduit un nom ou une phrase.</a:t>
            </a:r>
            <a:r>
              <a:rPr lang="fr-FR" sz="2800" i="1" dirty="0" smtClean="0"/>
              <a:t>(</a:t>
            </a:r>
            <a:r>
              <a:rPr lang="en-US" sz="2800" i="1" dirty="0" smtClean="0"/>
              <a:t>Use when de introduces a noun or a phrase)</a:t>
            </a:r>
          </a:p>
          <a:p>
            <a:pPr>
              <a:buNone/>
            </a:pPr>
            <a:r>
              <a:rPr lang="fr-FR" dirty="0" smtClean="0"/>
              <a:t>Exemple: Un élève </a:t>
            </a:r>
            <a:r>
              <a:rPr lang="fr-FR" b="1" dirty="0" smtClean="0"/>
              <a:t>dont</a:t>
            </a:r>
            <a:r>
              <a:rPr lang="fr-FR" dirty="0" smtClean="0"/>
              <a:t> je connais les parents. </a:t>
            </a:r>
            <a:r>
              <a:rPr lang="fr-FR" sz="2800" i="1" dirty="0" smtClean="0"/>
              <a:t>(A </a:t>
            </a:r>
            <a:r>
              <a:rPr lang="en-US" sz="2800" i="1" dirty="0" smtClean="0"/>
              <a:t>student </a:t>
            </a:r>
            <a:r>
              <a:rPr lang="en-US" sz="2800" b="1" i="1" dirty="0" smtClean="0"/>
              <a:t>whose</a:t>
            </a:r>
            <a:r>
              <a:rPr lang="en-US" sz="2800" i="1" dirty="0" smtClean="0"/>
              <a:t> parents I know</a:t>
            </a:r>
            <a:r>
              <a:rPr lang="fr-FR" sz="2800" i="1" dirty="0" smtClean="0"/>
              <a:t>) </a:t>
            </a:r>
            <a:r>
              <a:rPr lang="fr-FR" b="1" dirty="0" smtClean="0"/>
              <a:t>les parents de l’élève</a:t>
            </a:r>
            <a:endParaRPr lang="en-US" b="1" dirty="0" smtClean="0"/>
          </a:p>
          <a:p>
            <a:pPr>
              <a:buNone/>
            </a:pPr>
            <a:endParaRPr lang="en-US" sz="2800" i="1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534400" cy="5440363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3-</a:t>
            </a:r>
            <a:r>
              <a:rPr lang="fr-FR" b="1" dirty="0" smtClean="0"/>
              <a:t>Dont</a:t>
            </a:r>
            <a:r>
              <a:rPr lang="fr-FR" dirty="0" smtClean="0"/>
              <a:t> peut être utilisé pour une expression de quantité. </a:t>
            </a:r>
            <a:r>
              <a:rPr lang="en-US" sz="2800" i="1" dirty="0" smtClean="0"/>
              <a:t>(use with expression of quantity)</a:t>
            </a:r>
          </a:p>
          <a:p>
            <a:pPr>
              <a:buNone/>
            </a:pPr>
            <a:r>
              <a:rPr lang="fr-FR" dirty="0" smtClean="0"/>
              <a:t>Exemple: Des élèves </a:t>
            </a:r>
            <a:r>
              <a:rPr lang="fr-FR" b="1" dirty="0" smtClean="0"/>
              <a:t>dont</a:t>
            </a:r>
            <a:r>
              <a:rPr lang="fr-FR" dirty="0" smtClean="0"/>
              <a:t> trois sont français. </a:t>
            </a:r>
            <a:r>
              <a:rPr lang="en-US" sz="2800" i="1" dirty="0" smtClean="0"/>
              <a:t>(Some students, about three </a:t>
            </a:r>
            <a:r>
              <a:rPr lang="en-US" sz="2800" b="1" i="1" dirty="0" smtClean="0"/>
              <a:t>of whom</a:t>
            </a:r>
            <a:r>
              <a:rPr lang="en-US" sz="2800" i="1" dirty="0" smtClean="0"/>
              <a:t> are French.) </a:t>
            </a:r>
            <a:r>
              <a:rPr lang="fr-FR" b="1" dirty="0" smtClean="0"/>
              <a:t>trois</a:t>
            </a:r>
          </a:p>
          <a:p>
            <a:pPr>
              <a:buNone/>
            </a:pPr>
            <a:endParaRPr lang="fr-FR" b="1" dirty="0"/>
          </a:p>
          <a:p>
            <a:pPr>
              <a:buNone/>
            </a:pPr>
            <a:r>
              <a:rPr lang="fr-FR" b="1" i="1" u="sng" dirty="0" smtClean="0">
                <a:solidFill>
                  <a:srgbClr val="7030A0"/>
                </a:solidFill>
              </a:rPr>
              <a:t>Dont</a:t>
            </a:r>
            <a:r>
              <a:rPr lang="fr-FR" b="1" i="1" dirty="0" smtClean="0">
                <a:solidFill>
                  <a:srgbClr val="7030A0"/>
                </a:solidFill>
              </a:rPr>
              <a:t> peut être traduit par « </a:t>
            </a:r>
            <a:r>
              <a:rPr lang="en-US" b="1" i="1" u="sng" dirty="0" smtClean="0">
                <a:solidFill>
                  <a:srgbClr val="7030A0"/>
                </a:solidFill>
              </a:rPr>
              <a:t>of whom, of which, and whose</a:t>
            </a:r>
            <a:r>
              <a:rPr lang="fr-FR" b="1" i="1" dirty="0" smtClean="0">
                <a:solidFill>
                  <a:srgbClr val="7030A0"/>
                </a:solidFill>
              </a:rPr>
              <a:t> »</a:t>
            </a:r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endParaRPr lang="fr-FR" sz="2800" b="1" i="1" dirty="0"/>
          </a:p>
          <a:p>
            <a:pPr>
              <a:buNone/>
            </a:pPr>
            <a:endParaRPr lang="en-US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5000" dirty="0" smtClean="0">
                <a:solidFill>
                  <a:srgbClr val="7030A0"/>
                </a:solidFill>
              </a:rPr>
              <a:t>Attention à la traduction!!!!</a:t>
            </a:r>
            <a:endParaRPr lang="fr-FR" sz="50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000" dirty="0" smtClean="0"/>
              <a:t>Qui - </a:t>
            </a:r>
            <a:r>
              <a:rPr lang="fr-FR" sz="4000" dirty="0" err="1" smtClean="0"/>
              <a:t>who</a:t>
            </a:r>
            <a:r>
              <a:rPr lang="fr-FR" sz="4000" dirty="0" smtClean="0"/>
              <a:t>, </a:t>
            </a:r>
            <a:r>
              <a:rPr lang="fr-FR" sz="4000" b="1" dirty="0" err="1" smtClean="0"/>
              <a:t>which</a:t>
            </a:r>
            <a:r>
              <a:rPr lang="fr-FR" sz="4000" dirty="0" smtClean="0"/>
              <a:t>, and </a:t>
            </a:r>
            <a:r>
              <a:rPr lang="fr-FR" sz="4000" b="1" dirty="0" err="1" smtClean="0"/>
              <a:t>that</a:t>
            </a:r>
            <a:endParaRPr lang="fr-FR" sz="4000" b="1" dirty="0" smtClean="0"/>
          </a:p>
          <a:p>
            <a:r>
              <a:rPr lang="fr-FR" sz="4000" dirty="0" smtClean="0"/>
              <a:t>Que-  </a:t>
            </a:r>
            <a:r>
              <a:rPr lang="fr-FR" sz="4000" dirty="0" err="1" smtClean="0"/>
              <a:t>Whom</a:t>
            </a:r>
            <a:r>
              <a:rPr lang="fr-FR" sz="4000" dirty="0" smtClean="0"/>
              <a:t>, </a:t>
            </a:r>
            <a:r>
              <a:rPr lang="fr-FR" sz="4000" b="1" dirty="0" err="1" smtClean="0"/>
              <a:t>which</a:t>
            </a:r>
            <a:r>
              <a:rPr lang="fr-FR" sz="4000" dirty="0" smtClean="0"/>
              <a:t>, and </a:t>
            </a:r>
            <a:r>
              <a:rPr lang="fr-FR" sz="4000" b="1" dirty="0" err="1" smtClean="0"/>
              <a:t>that</a:t>
            </a:r>
            <a:endParaRPr lang="fr-FR" sz="4000" b="1" dirty="0" smtClean="0"/>
          </a:p>
          <a:p>
            <a:r>
              <a:rPr lang="fr-FR" sz="4000" dirty="0" smtClean="0"/>
              <a:t>Dont- of </a:t>
            </a:r>
            <a:r>
              <a:rPr lang="fr-FR" sz="4000" dirty="0" err="1" smtClean="0"/>
              <a:t>whom</a:t>
            </a:r>
            <a:r>
              <a:rPr lang="fr-FR" sz="4000" dirty="0" smtClean="0"/>
              <a:t>, of </a:t>
            </a:r>
            <a:r>
              <a:rPr lang="fr-FR" sz="4000" b="1" dirty="0" err="1" smtClean="0"/>
              <a:t>which</a:t>
            </a:r>
            <a:r>
              <a:rPr lang="fr-FR" sz="4000" dirty="0" smtClean="0"/>
              <a:t>, and </a:t>
            </a:r>
            <a:r>
              <a:rPr lang="fr-FR" sz="4000" dirty="0" err="1" smtClean="0"/>
              <a:t>whose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>
              <a:buNone/>
            </a:pPr>
            <a:r>
              <a:rPr lang="fr-FR" b="1" dirty="0" smtClean="0"/>
              <a:t>Où </a:t>
            </a:r>
            <a:r>
              <a:rPr lang="fr-FR" dirty="0" smtClean="0"/>
              <a:t>est toujours utilisé comme complément pour indiquer un lieu, un endroit ou un temps. Il faut poser les questions </a:t>
            </a:r>
            <a:r>
              <a:rPr lang="fr-FR" u="sng" dirty="0" smtClean="0"/>
              <a:t>où?</a:t>
            </a:r>
            <a:r>
              <a:rPr lang="fr-FR" dirty="0" smtClean="0"/>
              <a:t> (</a:t>
            </a:r>
            <a:r>
              <a:rPr lang="en-US" sz="2800" i="1" dirty="0" smtClean="0"/>
              <a:t>where</a:t>
            </a:r>
            <a:r>
              <a:rPr lang="fr-FR" dirty="0" smtClean="0"/>
              <a:t>) ou </a:t>
            </a:r>
            <a:r>
              <a:rPr lang="fr-FR" u="sng" dirty="0" smtClean="0"/>
              <a:t>quand?</a:t>
            </a:r>
            <a:r>
              <a:rPr lang="fr-FR" dirty="0" smtClean="0"/>
              <a:t> (</a:t>
            </a:r>
            <a:r>
              <a:rPr lang="en-US" sz="2800" i="1" dirty="0" smtClean="0"/>
              <a:t>when</a:t>
            </a:r>
            <a:r>
              <a:rPr lang="fr-FR" dirty="0" smtClean="0"/>
              <a:t>) après le verbe. Il remplace une chose. </a:t>
            </a:r>
            <a:r>
              <a:rPr lang="fr-FR" sz="2800" i="1" dirty="0" smtClean="0"/>
              <a:t>(use expression of time and location)</a:t>
            </a:r>
          </a:p>
          <a:p>
            <a:pPr>
              <a:buNone/>
            </a:pPr>
            <a:r>
              <a:rPr lang="fr-FR" dirty="0" smtClean="0"/>
              <a:t>Exemple: La ville</a:t>
            </a:r>
            <a:r>
              <a:rPr lang="en-US" dirty="0" smtClean="0"/>
              <a:t> </a:t>
            </a:r>
            <a:r>
              <a:rPr lang="fr-FR" b="1" dirty="0" smtClean="0"/>
              <a:t>où</a:t>
            </a:r>
            <a:r>
              <a:rPr lang="en-US" dirty="0" smtClean="0"/>
              <a:t> </a:t>
            </a:r>
            <a:r>
              <a:rPr lang="fr-FR" dirty="0" smtClean="0"/>
              <a:t>je suis né(e</a:t>
            </a:r>
            <a:r>
              <a:rPr lang="en-US" dirty="0" smtClean="0"/>
              <a:t>). </a:t>
            </a:r>
            <a:r>
              <a:rPr lang="en-US" sz="2800" i="1" dirty="0" smtClean="0"/>
              <a:t>(The city where (in which) I was born.)</a:t>
            </a:r>
          </a:p>
          <a:p>
            <a:pPr>
              <a:buNone/>
            </a:pPr>
            <a:endParaRPr lang="en-US" sz="2800" i="1" dirty="0"/>
          </a:p>
          <a:p>
            <a:pPr>
              <a:buNone/>
            </a:pPr>
            <a:r>
              <a:rPr lang="fr-FR" sz="2800" b="1" i="1" u="sng" dirty="0" smtClean="0">
                <a:solidFill>
                  <a:srgbClr val="7030A0"/>
                </a:solidFill>
              </a:rPr>
              <a:t>Où</a:t>
            </a:r>
            <a:r>
              <a:rPr lang="fr-FR" sz="2800" b="1" i="1" dirty="0" smtClean="0">
                <a:solidFill>
                  <a:srgbClr val="7030A0"/>
                </a:solidFill>
              </a:rPr>
              <a:t> peut être traduit par « </a:t>
            </a:r>
            <a:r>
              <a:rPr lang="en-US" sz="2800" b="1" i="1" u="sng" dirty="0" smtClean="0">
                <a:solidFill>
                  <a:srgbClr val="7030A0"/>
                </a:solidFill>
              </a:rPr>
              <a:t>where, in which, on which, and when</a:t>
            </a:r>
            <a:r>
              <a:rPr lang="fr-FR" sz="2800" b="1" i="1" dirty="0" smtClean="0">
                <a:solidFill>
                  <a:srgbClr val="7030A0"/>
                </a:solidFill>
              </a:rPr>
              <a:t> »</a:t>
            </a:r>
          </a:p>
          <a:p>
            <a:pPr>
              <a:buNone/>
            </a:pPr>
            <a:endParaRPr lang="en-US" sz="2800" i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Quoi</a:t>
            </a:r>
            <a:r>
              <a:rPr lang="en-US" dirty="0" smtClean="0"/>
              <a:t> </a:t>
            </a:r>
            <a:r>
              <a:rPr lang="fr-FR" dirty="0" smtClean="0"/>
              <a:t>est toujours un pronom qui est utilisé après une préposition ou quand l’antécédent est vague. Il remplace une chose. </a:t>
            </a:r>
            <a:r>
              <a:rPr lang="fr-FR" sz="2800" i="1" dirty="0" smtClean="0"/>
              <a:t>(</a:t>
            </a:r>
            <a:r>
              <a:rPr lang="en-US" sz="2800" i="1" dirty="0" smtClean="0"/>
              <a:t>use after a preposition or when antecedent is imprecise or a whole clause)</a:t>
            </a:r>
          </a:p>
          <a:p>
            <a:pPr>
              <a:buNone/>
            </a:pPr>
            <a:r>
              <a:rPr lang="fr-FR" dirty="0" smtClean="0"/>
              <a:t>Exemple: Je sais </a:t>
            </a:r>
            <a:r>
              <a:rPr lang="fr-FR" b="1" dirty="0" smtClean="0"/>
              <a:t>à quoi </a:t>
            </a:r>
            <a:r>
              <a:rPr lang="fr-FR" dirty="0" smtClean="0"/>
              <a:t>tu penses. </a:t>
            </a:r>
            <a:r>
              <a:rPr lang="en-US" sz="2800" i="1" dirty="0" smtClean="0"/>
              <a:t>(I know what you are thinking of)</a:t>
            </a:r>
          </a:p>
          <a:p>
            <a:pPr>
              <a:buNone/>
            </a:pPr>
            <a:endParaRPr lang="en-US" sz="2800" i="1" dirty="0"/>
          </a:p>
          <a:p>
            <a:pPr>
              <a:buNone/>
            </a:pPr>
            <a:r>
              <a:rPr lang="fr-FR" b="1" i="1" u="sng" dirty="0" smtClean="0">
                <a:solidFill>
                  <a:srgbClr val="7030A0"/>
                </a:solidFill>
              </a:rPr>
              <a:t>Quoi</a:t>
            </a:r>
            <a:r>
              <a:rPr lang="fr-FR" b="1" i="1" dirty="0" smtClean="0">
                <a:solidFill>
                  <a:srgbClr val="7030A0"/>
                </a:solidFill>
              </a:rPr>
              <a:t> peut être traduit par « </a:t>
            </a:r>
            <a:r>
              <a:rPr lang="en-US" b="1" i="1" u="sng" dirty="0" smtClean="0">
                <a:solidFill>
                  <a:srgbClr val="7030A0"/>
                </a:solidFill>
              </a:rPr>
              <a:t>which</a:t>
            </a:r>
            <a:r>
              <a:rPr lang="en-US" b="1" i="1" u="sng" dirty="0">
                <a:solidFill>
                  <a:srgbClr val="7030A0"/>
                </a:solidFill>
              </a:rPr>
              <a:t> </a:t>
            </a:r>
            <a:r>
              <a:rPr lang="en-US" b="1" i="1" u="sng" dirty="0" smtClean="0">
                <a:solidFill>
                  <a:srgbClr val="7030A0"/>
                </a:solidFill>
              </a:rPr>
              <a:t>and what</a:t>
            </a:r>
            <a:r>
              <a:rPr lang="fr-FR" b="1" i="1" dirty="0" smtClean="0">
                <a:solidFill>
                  <a:srgbClr val="7030A0"/>
                </a:solidFill>
              </a:rPr>
              <a:t> »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r-FR" b="1" dirty="0" smtClean="0"/>
              <a:t>Lequel (laquelle, lesquels, lesquelles</a:t>
            </a:r>
            <a:r>
              <a:rPr lang="fr-FR" dirty="0" smtClean="0"/>
              <a:t>) sont pour préciser ou accentuer sur une particularité d’une personne ou d’un objet. Ils peuvent être utilisés avec une préposition.</a:t>
            </a:r>
          </a:p>
          <a:p>
            <a:pPr>
              <a:buNone/>
            </a:pPr>
            <a:r>
              <a:rPr lang="fr-FR" dirty="0" smtClean="0"/>
              <a:t>Comparez: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La direction se méfie du président de la classe </a:t>
            </a:r>
            <a:r>
              <a:rPr lang="fr-FR" b="1" dirty="0" smtClean="0"/>
              <a:t>qui</a:t>
            </a:r>
            <a:r>
              <a:rPr lang="fr-FR" dirty="0" smtClean="0"/>
              <a:t> a des idées réactionnaires. (Dans cette phrase on ne sait pas qui a des idées réactionnaires; le président ou la classe)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La direction se méfie du </a:t>
            </a:r>
            <a:r>
              <a:rPr lang="fr-FR" i="1" u="sng" dirty="0" smtClean="0"/>
              <a:t>président</a:t>
            </a:r>
            <a:r>
              <a:rPr lang="fr-FR" dirty="0" smtClean="0"/>
              <a:t> de la classe, </a:t>
            </a:r>
            <a:r>
              <a:rPr lang="fr-FR" b="1" dirty="0" smtClean="0"/>
              <a:t>lequel</a:t>
            </a:r>
            <a:r>
              <a:rPr lang="fr-FR" dirty="0" smtClean="0"/>
              <a:t> a des idées réactionnaires. Ou </a:t>
            </a:r>
          </a:p>
          <a:p>
            <a:pPr>
              <a:buNone/>
            </a:pPr>
            <a:r>
              <a:rPr lang="fr-FR" dirty="0" smtClean="0"/>
              <a:t>La direction se méfie du président de la </a:t>
            </a:r>
            <a:r>
              <a:rPr lang="fr-FR" i="1" u="sng" dirty="0" smtClean="0"/>
              <a:t>classe</a:t>
            </a:r>
            <a:r>
              <a:rPr lang="fr-FR" dirty="0" smtClean="0"/>
              <a:t>, </a:t>
            </a:r>
            <a:r>
              <a:rPr lang="fr-FR" b="1" dirty="0" smtClean="0"/>
              <a:t>laquelle</a:t>
            </a:r>
            <a:r>
              <a:rPr lang="fr-FR" dirty="0" smtClean="0"/>
              <a:t> a des idées réactionnaires.</a:t>
            </a:r>
          </a:p>
          <a:p>
            <a:pPr>
              <a:buNone/>
            </a:pPr>
            <a:r>
              <a:rPr lang="fr-FR" b="1" i="1" u="sng" dirty="0" smtClean="0">
                <a:solidFill>
                  <a:srgbClr val="7030A0"/>
                </a:solidFill>
              </a:rPr>
              <a:t>Lequel, laquelle, lesquels et lesquelles</a:t>
            </a:r>
            <a:r>
              <a:rPr lang="fr-FR" b="1" i="1" dirty="0" smtClean="0">
                <a:solidFill>
                  <a:srgbClr val="7030A0"/>
                </a:solidFill>
              </a:rPr>
              <a:t> peuvent être traduit par «</a:t>
            </a:r>
            <a:r>
              <a:rPr lang="en-US" b="1" i="1" u="sng" dirty="0" smtClean="0">
                <a:solidFill>
                  <a:srgbClr val="7030A0"/>
                </a:solidFill>
              </a:rPr>
              <a:t>which and whom</a:t>
            </a:r>
            <a:r>
              <a:rPr lang="fr-FR" b="1" i="1" dirty="0" smtClean="0">
                <a:solidFill>
                  <a:srgbClr val="7030A0"/>
                </a:solidFill>
              </a:rPr>
              <a:t>»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753</Words>
  <Application>Microsoft Office PowerPoint</Application>
  <PresentationFormat>On-screen Show (4:3)</PresentationFormat>
  <Paragraphs>73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Les pronoms relatifs</vt:lpstr>
      <vt:lpstr>Les trois frères «Qui - Que - Dont »</vt:lpstr>
      <vt:lpstr>Slide 3</vt:lpstr>
      <vt:lpstr>Slide 4</vt:lpstr>
      <vt:lpstr>Slide 5</vt:lpstr>
      <vt:lpstr>Attention à la traduction!!!!</vt:lpstr>
      <vt:lpstr>Slide 7</vt:lpstr>
      <vt:lpstr>Slide 8</vt:lpstr>
      <vt:lpstr>Slide 9</vt:lpstr>
      <vt:lpstr>Slide 10</vt:lpstr>
      <vt:lpstr>Slide 11</vt:lpstr>
      <vt:lpstr>Slide 12</vt:lpstr>
      <vt:lpstr>Which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pronoms relatifs</dc:title>
  <dc:creator>Charles Millette</dc:creator>
  <cp:lastModifiedBy>PCS</cp:lastModifiedBy>
  <cp:revision>27</cp:revision>
  <dcterms:created xsi:type="dcterms:W3CDTF">2010-10-30T17:35:34Z</dcterms:created>
  <dcterms:modified xsi:type="dcterms:W3CDTF">2010-11-05T10:16:10Z</dcterms:modified>
</cp:coreProperties>
</file>