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82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48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CD207-5A1C-4E4E-B979-81F2DDA99746}" type="datetimeFigureOut">
              <a:rPr lang="en-US" smtClean="0"/>
              <a:t>3/9/2012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DADB5-7F18-4BCE-8235-6FB471D7C3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45083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CD207-5A1C-4E4E-B979-81F2DDA99746}" type="datetimeFigureOut">
              <a:rPr lang="en-US" smtClean="0"/>
              <a:t>3/9/2012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DADB5-7F18-4BCE-8235-6FB471D7C3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40629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CD207-5A1C-4E4E-B979-81F2DDA99746}" type="datetimeFigureOut">
              <a:rPr lang="en-US" smtClean="0"/>
              <a:t>3/9/2012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DADB5-7F18-4BCE-8235-6FB471D7C3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4250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CD207-5A1C-4E4E-B979-81F2DDA99746}" type="datetimeFigureOut">
              <a:rPr lang="en-US" smtClean="0"/>
              <a:t>3/9/2012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DADB5-7F18-4BCE-8235-6FB471D7C3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37889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CD207-5A1C-4E4E-B979-81F2DDA99746}" type="datetimeFigureOut">
              <a:rPr lang="en-US" smtClean="0"/>
              <a:t>3/9/2012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DADB5-7F18-4BCE-8235-6FB471D7C3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47446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CD207-5A1C-4E4E-B979-81F2DDA99746}" type="datetimeFigureOut">
              <a:rPr lang="en-US" smtClean="0"/>
              <a:t>3/9/2012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DADB5-7F18-4BCE-8235-6FB471D7C3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17931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CD207-5A1C-4E4E-B979-81F2DDA99746}" type="datetimeFigureOut">
              <a:rPr lang="en-US" smtClean="0"/>
              <a:t>3/9/2012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DADB5-7F18-4BCE-8235-6FB471D7C3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74367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CD207-5A1C-4E4E-B979-81F2DDA99746}" type="datetimeFigureOut">
              <a:rPr lang="en-US" smtClean="0"/>
              <a:t>3/9/2012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DADB5-7F18-4BCE-8235-6FB471D7C3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58326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CD207-5A1C-4E4E-B979-81F2DDA99746}" type="datetimeFigureOut">
              <a:rPr lang="en-US" smtClean="0"/>
              <a:t>3/9/2012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DADB5-7F18-4BCE-8235-6FB471D7C3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48369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CD207-5A1C-4E4E-B979-81F2DDA99746}" type="datetimeFigureOut">
              <a:rPr lang="en-US" smtClean="0"/>
              <a:t>3/9/2012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DADB5-7F18-4BCE-8235-6FB471D7C3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02924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CD207-5A1C-4E4E-B979-81F2DDA99746}" type="datetimeFigureOut">
              <a:rPr lang="en-US" smtClean="0"/>
              <a:t>3/9/2012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DADB5-7F18-4BCE-8235-6FB471D7C3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1817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4CD207-5A1C-4E4E-B979-81F2DDA99746}" type="datetimeFigureOut">
              <a:rPr lang="en-US" smtClean="0"/>
              <a:t>3/9/2012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3DADB5-7F18-4BCE-8235-6FB471D7C3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26722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0"/>
            <a:ext cx="7772400" cy="457200"/>
          </a:xfrm>
        </p:spPr>
        <p:txBody>
          <a:bodyPr>
            <a:noAutofit/>
          </a:bodyPr>
          <a:lstStyle/>
          <a:p>
            <a:r>
              <a:rPr lang="en-US" sz="3200" dirty="0" smtClean="0"/>
              <a:t>Average atomic mass worksheet</a:t>
            </a:r>
            <a:endParaRPr lang="en-US" sz="3200" dirty="0"/>
          </a:p>
        </p:txBody>
      </p:sp>
      <p:sp>
        <p:nvSpPr>
          <p:cNvPr id="4" name="TextBox 3"/>
          <p:cNvSpPr txBox="1"/>
          <p:nvPr/>
        </p:nvSpPr>
        <p:spPr>
          <a:xfrm>
            <a:off x="466846" y="533400"/>
            <a:ext cx="831448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#1: Rubidium has two common isotopes, </a:t>
            </a:r>
            <a:r>
              <a:rPr lang="en-US" sz="2400" b="1" baseline="30000" dirty="0" smtClean="0"/>
              <a:t>85</a:t>
            </a:r>
            <a:r>
              <a:rPr lang="en-US" sz="2400" b="1" dirty="0" smtClean="0"/>
              <a:t>Rb and </a:t>
            </a:r>
            <a:r>
              <a:rPr lang="en-US" sz="2400" b="1" baseline="30000" dirty="0" smtClean="0"/>
              <a:t>87</a:t>
            </a:r>
            <a:r>
              <a:rPr lang="en-US" sz="2400" b="1" dirty="0" smtClean="0"/>
              <a:t>Rb.  </a:t>
            </a:r>
          </a:p>
          <a:p>
            <a:r>
              <a:rPr lang="en-US" sz="2400" b="1" dirty="0" smtClean="0"/>
              <a:t>If the abundance of </a:t>
            </a:r>
            <a:r>
              <a:rPr lang="en-US" sz="2400" b="1" baseline="30000" dirty="0" smtClean="0"/>
              <a:t>85</a:t>
            </a:r>
            <a:r>
              <a:rPr lang="en-US" sz="2400" b="1" dirty="0" smtClean="0"/>
              <a:t>Rb is 72.2% and the abundance of </a:t>
            </a:r>
            <a:r>
              <a:rPr lang="en-US" sz="2400" b="1" baseline="30000" dirty="0" smtClean="0"/>
              <a:t>87</a:t>
            </a:r>
            <a:r>
              <a:rPr lang="en-US" sz="2400" b="1" dirty="0" smtClean="0"/>
              <a:t>Rb is 27.8%, what is the average atomic mass of rubidium?</a:t>
            </a:r>
            <a:endParaRPr lang="en-US" sz="24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304800" y="1757016"/>
            <a:ext cx="8991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u="sng" dirty="0"/>
              <a:t>PROCEDURE:</a:t>
            </a:r>
            <a:endParaRPr lang="en-US" sz="2400" b="1" dirty="0"/>
          </a:p>
          <a:p>
            <a:r>
              <a:rPr lang="en-US" sz="800" b="1" dirty="0"/>
              <a:t> </a:t>
            </a:r>
          </a:p>
          <a:p>
            <a:r>
              <a:rPr lang="en-US" sz="2000" b="1" dirty="0"/>
              <a:t>1.  Convert the 1</a:t>
            </a:r>
            <a:r>
              <a:rPr lang="en-US" sz="2000" b="1" baseline="30000" dirty="0"/>
              <a:t>st</a:t>
            </a:r>
            <a:r>
              <a:rPr lang="en-US" sz="2000" b="1" dirty="0"/>
              <a:t> isotope’s percentage to a decimal (move decimal 2 places to the left</a:t>
            </a:r>
            <a:r>
              <a:rPr lang="en-US" sz="2000" b="1" dirty="0" smtClean="0"/>
              <a:t>)</a:t>
            </a:r>
            <a:endParaRPr lang="en-US" sz="20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2034734" y="5014577"/>
            <a:ext cx="21244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72.2%  →  .722;</a:t>
            </a: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04800" y="2819400"/>
            <a:ext cx="740683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2.  Multiply the decimal by the mass # for the isotope 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4211254" y="5014577"/>
            <a:ext cx="254643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.722</a:t>
            </a:r>
            <a:r>
              <a:rPr kumimoji="0" lang="en-US" sz="20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x 85 = </a:t>
            </a:r>
            <a:r>
              <a:rPr kumimoji="0" lang="en-US" sz="2000" b="1" i="0" u="none" strike="noStrike" cap="none" normalizeH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61.37</a:t>
            </a: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304800" y="3188732"/>
            <a:ext cx="5638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3.  Write the product down; this is a </a:t>
            </a:r>
            <a:r>
              <a:rPr lang="en-US" sz="2000" b="1" dirty="0">
                <a:solidFill>
                  <a:srgbClr val="C00000"/>
                </a:solidFill>
              </a:rPr>
              <a:t>SUB-TOTAL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304800" y="3558064"/>
            <a:ext cx="846688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4.  Repeat steps 1-3 for each of the remaining isotopes listed, recording all </a:t>
            </a:r>
            <a:r>
              <a:rPr lang="en-US" sz="2000" b="1" dirty="0" smtClean="0"/>
              <a:t>SUB-TOTALS</a:t>
            </a:r>
            <a:endParaRPr lang="en-US" sz="2000" b="1" dirty="0"/>
          </a:p>
        </p:txBody>
      </p:sp>
      <p:sp>
        <p:nvSpPr>
          <p:cNvPr id="21" name="TextBox 20"/>
          <p:cNvSpPr txBox="1"/>
          <p:nvPr/>
        </p:nvSpPr>
        <p:spPr>
          <a:xfrm>
            <a:off x="1941172" y="5414687"/>
            <a:ext cx="233688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27.8%   →  .278;</a:t>
            </a: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4211254" y="5414687"/>
            <a:ext cx="269171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.278</a:t>
            </a:r>
            <a:r>
              <a:rPr kumimoji="0" lang="en-US" sz="20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x 87 = </a:t>
            </a:r>
            <a:r>
              <a:rPr kumimoji="0" lang="en-US" sz="2000" b="1" i="0" u="none" strike="noStrike" cap="none" normalizeH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24.186</a:t>
            </a:r>
            <a:r>
              <a:rPr kumimoji="0" lang="en-US" sz="20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</a:t>
            </a: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304798" y="4248588"/>
            <a:ext cx="836656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5.  Add your sub-totals together, and round to the lowest decimal place of the 2 subtotals - </a:t>
            </a:r>
            <a:r>
              <a:rPr lang="en-US" sz="2000" b="1" dirty="0">
                <a:solidFill>
                  <a:srgbClr val="00682F"/>
                </a:solidFill>
              </a:rPr>
              <a:t>THIS IS THE ATOMIC MASS!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6570742" y="5014577"/>
            <a:ext cx="3738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C00000"/>
                </a:solidFill>
              </a:rPr>
              <a:t>+</a:t>
            </a:r>
            <a:endParaRPr lang="en-US" sz="3600" b="1" dirty="0">
              <a:solidFill>
                <a:srgbClr val="C00000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5225970" y="5413983"/>
            <a:ext cx="2971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u="sng" dirty="0" smtClean="0">
                <a:solidFill>
                  <a:srgbClr val="C00000"/>
                </a:solidFill>
              </a:rPr>
              <a:t>		</a:t>
            </a:r>
            <a:endParaRPr lang="en-US" sz="3600" b="1" u="sng" dirty="0">
              <a:solidFill>
                <a:srgbClr val="C00000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5390545" y="6019819"/>
            <a:ext cx="167447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00682F"/>
                </a:solidFill>
              </a:rPr>
              <a:t>85.56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5580920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5" grpId="0"/>
      <p:bldP spid="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0"/>
            <a:ext cx="7772400" cy="457200"/>
          </a:xfrm>
        </p:spPr>
        <p:txBody>
          <a:bodyPr>
            <a:noAutofit/>
          </a:bodyPr>
          <a:lstStyle/>
          <a:p>
            <a:r>
              <a:rPr lang="en-US" sz="3200" dirty="0" smtClean="0"/>
              <a:t>Average atomic mass worksheet</a:t>
            </a:r>
            <a:endParaRPr lang="en-US" sz="3200" dirty="0"/>
          </a:p>
        </p:txBody>
      </p:sp>
      <p:sp>
        <p:nvSpPr>
          <p:cNvPr id="4" name="TextBox 3"/>
          <p:cNvSpPr txBox="1"/>
          <p:nvPr/>
        </p:nvSpPr>
        <p:spPr>
          <a:xfrm>
            <a:off x="466846" y="533400"/>
            <a:ext cx="831448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#2: Uranium has three common isotopes. If the abundance of </a:t>
            </a:r>
            <a:r>
              <a:rPr lang="en-US" sz="2400" b="1" baseline="30000" dirty="0" smtClean="0"/>
              <a:t>234</a:t>
            </a:r>
            <a:r>
              <a:rPr lang="en-US" sz="2400" b="1" dirty="0" smtClean="0"/>
              <a:t>U is 0.01%, the abundance of </a:t>
            </a:r>
            <a:r>
              <a:rPr lang="en-US" sz="2400" b="1" baseline="30000" dirty="0" smtClean="0"/>
              <a:t>235</a:t>
            </a:r>
            <a:r>
              <a:rPr lang="en-US" sz="2400" b="1" dirty="0" smtClean="0"/>
              <a:t>U is 0.71% and the abundance of </a:t>
            </a:r>
            <a:r>
              <a:rPr lang="en-US" sz="2400" b="1" baseline="30000" dirty="0" smtClean="0"/>
              <a:t>238</a:t>
            </a:r>
            <a:r>
              <a:rPr lang="en-US" sz="2400" b="1" dirty="0" smtClean="0"/>
              <a:t>U is 99.28%, what is the average atomic mass of Uranium?</a:t>
            </a:r>
            <a:endParaRPr lang="en-US" sz="24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372319" y="1988403"/>
            <a:ext cx="8991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/>
              <a:t> </a:t>
            </a:r>
          </a:p>
          <a:p>
            <a:r>
              <a:rPr lang="en-US" sz="2000" b="1" dirty="0"/>
              <a:t>1.  Convert the 1</a:t>
            </a:r>
            <a:r>
              <a:rPr lang="en-US" sz="2000" b="1" baseline="30000" dirty="0"/>
              <a:t>st</a:t>
            </a:r>
            <a:r>
              <a:rPr lang="en-US" sz="2000" b="1" dirty="0"/>
              <a:t> isotope’s percentage to a decimal (move decimal 2 places to the left</a:t>
            </a:r>
            <a:r>
              <a:rPr lang="en-US" sz="2000" b="1" dirty="0" smtClean="0"/>
              <a:t>)</a:t>
            </a:r>
            <a:endParaRPr lang="en-US" sz="20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304800" y="5014577"/>
            <a:ext cx="23530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0.01%    →  .0001;</a:t>
            </a: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04800" y="2819400"/>
            <a:ext cx="740683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2.  Multiply the decimal by the mass # for the isotope 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2481680" y="5005037"/>
            <a:ext cx="32333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.0001</a:t>
            </a:r>
            <a:r>
              <a:rPr kumimoji="0" lang="en-US" sz="20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x 234 =       </a:t>
            </a:r>
            <a:r>
              <a:rPr kumimoji="0" lang="en-US" sz="2000" b="1" i="0" u="none" strike="noStrike" cap="none" normalizeH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.0234</a:t>
            </a: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304800" y="3188732"/>
            <a:ext cx="5638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3.  Write the product down; this is a </a:t>
            </a:r>
            <a:r>
              <a:rPr lang="en-US" sz="2000" b="1" dirty="0">
                <a:solidFill>
                  <a:srgbClr val="C00000"/>
                </a:solidFill>
              </a:rPr>
              <a:t>SUB-TOTAL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304800" y="3558064"/>
            <a:ext cx="846688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4.  Repeat steps 1-3 for each of the remaining isotopes listed, recording all </a:t>
            </a:r>
            <a:r>
              <a:rPr lang="en-US" sz="2000" b="1" dirty="0" smtClean="0"/>
              <a:t>SUB-TOTALS</a:t>
            </a:r>
            <a:endParaRPr lang="en-US" sz="2000" b="1" dirty="0"/>
          </a:p>
        </p:txBody>
      </p:sp>
      <p:sp>
        <p:nvSpPr>
          <p:cNvPr id="21" name="TextBox 20"/>
          <p:cNvSpPr txBox="1"/>
          <p:nvPr/>
        </p:nvSpPr>
        <p:spPr>
          <a:xfrm>
            <a:off x="304800" y="5395932"/>
            <a:ext cx="243623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.71%      →  .0071;</a:t>
            </a: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2481680" y="5395932"/>
            <a:ext cx="32333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.0071</a:t>
            </a:r>
            <a:r>
              <a:rPr kumimoji="0" lang="en-US" sz="20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x 235 =     </a:t>
            </a:r>
            <a:r>
              <a:rPr kumimoji="0" lang="en-US" sz="2000" b="1" i="0" u="none" strike="noStrike" cap="none" normalizeH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1.6685</a:t>
            </a:r>
            <a:r>
              <a:rPr kumimoji="0" lang="en-US" sz="20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</a:t>
            </a: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304798" y="4248588"/>
            <a:ext cx="836656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5.  Add your sub-totals together, and round to the lowest decimal place of the 2 subtotals - </a:t>
            </a:r>
            <a:r>
              <a:rPr lang="en-US" sz="2000" b="1" dirty="0">
                <a:solidFill>
                  <a:srgbClr val="00682F"/>
                </a:solidFill>
              </a:rPr>
              <a:t>THIS IS THE ATOMIC MASS!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5663276" y="5214632"/>
            <a:ext cx="3738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C00000"/>
                </a:solidFill>
              </a:rPr>
              <a:t>+</a:t>
            </a:r>
            <a:endParaRPr lang="en-US" sz="3600" b="1" dirty="0">
              <a:solidFill>
                <a:srgbClr val="C00000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3687498" y="5696653"/>
            <a:ext cx="2971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u="sng" dirty="0" smtClean="0">
                <a:solidFill>
                  <a:srgbClr val="C00000"/>
                </a:solidFill>
              </a:rPr>
              <a:t>		</a:t>
            </a:r>
            <a:endParaRPr lang="en-US" sz="3600" b="1" u="sng" dirty="0">
              <a:solidFill>
                <a:srgbClr val="C00000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6037162" y="5758208"/>
            <a:ext cx="204003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00682F"/>
                </a:solidFill>
              </a:rPr>
              <a:t>=237.9783</a:t>
            </a:r>
            <a:endParaRPr lang="en-US" sz="2800" dirty="0"/>
          </a:p>
        </p:txBody>
      </p:sp>
      <p:sp>
        <p:nvSpPr>
          <p:cNvPr id="16" name="TextBox 15"/>
          <p:cNvSpPr txBox="1"/>
          <p:nvPr/>
        </p:nvSpPr>
        <p:spPr>
          <a:xfrm>
            <a:off x="341451" y="5796042"/>
            <a:ext cx="255414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99.28% →  .9928;</a:t>
            </a: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2481680" y="5800101"/>
            <a:ext cx="3385720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.9928</a:t>
            </a:r>
            <a:r>
              <a:rPr kumimoji="0" lang="en-US" sz="20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x 238 = </a:t>
            </a:r>
            <a:r>
              <a:rPr kumimoji="0" lang="en-US" sz="2000" b="1" i="0" u="none" strike="noStrike" cap="none" normalizeH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236.2864</a:t>
            </a:r>
            <a:r>
              <a:rPr kumimoji="0" lang="en-US" sz="20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</a:t>
            </a: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87915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5" grpId="0"/>
      <p:bldP spid="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16" grpId="0"/>
      <p:bldP spid="2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9825" y="1295399"/>
            <a:ext cx="6864350" cy="5013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066800" y="304800"/>
            <a:ext cx="6781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USE YOUR “READING THE PERIODIC TABLE: ….” NOTES – BOTTOM OF FRONT SIDE OF NOTEPAGE-IF YOU NEED GUIDANCE WITH THE MATH: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489293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88</TotalTime>
  <Words>308</Words>
  <Application>Microsoft Office PowerPoint</Application>
  <PresentationFormat>On-screen Show (4:3)</PresentationFormat>
  <Paragraphs>35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Average atomic mass worksheet</vt:lpstr>
      <vt:lpstr>Average atomic mass worksheet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Average atomic mass worksheet</dc:title>
  <dc:creator>Michael Gibbs</dc:creator>
  <cp:lastModifiedBy>Michael Gibbs</cp:lastModifiedBy>
  <cp:revision>9</cp:revision>
  <dcterms:created xsi:type="dcterms:W3CDTF">2012-03-08T19:47:13Z</dcterms:created>
  <dcterms:modified xsi:type="dcterms:W3CDTF">2012-03-09T13:25:57Z</dcterms:modified>
</cp:coreProperties>
</file>