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9" r:id="rId3"/>
    <p:sldId id="258" r:id="rId4"/>
    <p:sldId id="257" r:id="rId5"/>
    <p:sldId id="260" r:id="rId6"/>
    <p:sldId id="272" r:id="rId7"/>
    <p:sldId id="261" r:id="rId8"/>
    <p:sldId id="271" r:id="rId9"/>
    <p:sldId id="269" r:id="rId10"/>
    <p:sldId id="264" r:id="rId11"/>
    <p:sldId id="267" r:id="rId12"/>
    <p:sldId id="266" r:id="rId13"/>
    <p:sldId id="263" r:id="rId14"/>
    <p:sldId id="265" r:id="rId15"/>
    <p:sldId id="262" r:id="rId16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4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2421" cy="4649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7" y="1"/>
            <a:ext cx="2972421" cy="4649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886A6C-14AB-442F-8D85-F6D894F97522}" type="datetimeFigureOut">
              <a:rPr lang="en-US" smtClean="0"/>
              <a:t>2/9/2012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823"/>
            <a:ext cx="2972421" cy="4649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7" y="8829823"/>
            <a:ext cx="2972421" cy="4649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B64956-7772-4E57-8262-16A51CF69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1946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BEF1ED6E-8047-4859-8B41-75B180D30C00}" type="datetimeFigureOut">
              <a:rPr lang="en-US" smtClean="0"/>
              <a:t>2/9/2012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6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450C23BB-AE3B-4E88-ABF6-FAE9CE315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99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54243" indent="-290093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60374" indent="-232075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24523" indent="-232075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88672" indent="-232075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52822" indent="-232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3016971" indent="-232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81121" indent="-232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945270" indent="-232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53943FD-4B08-479F-9C30-86C71A791308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954E-80C7-4865-A4B6-4CBC2D3EC5D7}" type="datetimeFigureOut">
              <a:rPr lang="en-US" smtClean="0"/>
              <a:t>2/9/2012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2693-0989-4ADA-8758-B48062C84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886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954E-80C7-4865-A4B6-4CBC2D3EC5D7}" type="datetimeFigureOut">
              <a:rPr lang="en-US" smtClean="0"/>
              <a:t>2/9/2012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2693-0989-4ADA-8758-B48062C84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623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954E-80C7-4865-A4B6-4CBC2D3EC5D7}" type="datetimeFigureOut">
              <a:rPr lang="en-US" smtClean="0"/>
              <a:t>2/9/2012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2693-0989-4ADA-8758-B48062C84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953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954E-80C7-4865-A4B6-4CBC2D3EC5D7}" type="datetimeFigureOut">
              <a:rPr lang="en-US" smtClean="0"/>
              <a:t>2/9/2012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2693-0989-4ADA-8758-B48062C84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098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954E-80C7-4865-A4B6-4CBC2D3EC5D7}" type="datetimeFigureOut">
              <a:rPr lang="en-US" smtClean="0"/>
              <a:t>2/9/2012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2693-0989-4ADA-8758-B48062C84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886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954E-80C7-4865-A4B6-4CBC2D3EC5D7}" type="datetimeFigureOut">
              <a:rPr lang="en-US" smtClean="0"/>
              <a:t>2/9/2012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2693-0989-4ADA-8758-B48062C84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803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954E-80C7-4865-A4B6-4CBC2D3EC5D7}" type="datetimeFigureOut">
              <a:rPr lang="en-US" smtClean="0"/>
              <a:t>2/9/2012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2693-0989-4ADA-8758-B48062C84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642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954E-80C7-4865-A4B6-4CBC2D3EC5D7}" type="datetimeFigureOut">
              <a:rPr lang="en-US" smtClean="0"/>
              <a:t>2/9/2012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2693-0989-4ADA-8758-B48062C84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227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954E-80C7-4865-A4B6-4CBC2D3EC5D7}" type="datetimeFigureOut">
              <a:rPr lang="en-US" smtClean="0"/>
              <a:t>2/9/2012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2693-0989-4ADA-8758-B48062C84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298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954E-80C7-4865-A4B6-4CBC2D3EC5D7}" type="datetimeFigureOut">
              <a:rPr lang="en-US" smtClean="0"/>
              <a:t>2/9/2012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2693-0989-4ADA-8758-B48062C84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032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954E-80C7-4865-A4B6-4CBC2D3EC5D7}" type="datetimeFigureOut">
              <a:rPr lang="en-US" smtClean="0"/>
              <a:t>2/9/2012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2693-0989-4ADA-8758-B48062C84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67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F954E-80C7-4865-A4B6-4CBC2D3EC5D7}" type="datetimeFigureOut">
              <a:rPr lang="en-US" smtClean="0"/>
              <a:t>2/9/2012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D2693-0989-4ADA-8758-B48062C84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57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762000"/>
            <a:ext cx="7772400" cy="14700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1266" name="Picture 2" descr="http://www.lucinda.net/k6science/graphics/MixturesSolution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1" y="1143000"/>
            <a:ext cx="6955359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39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3840163"/>
          </a:xfrm>
        </p:spPr>
        <p:txBody>
          <a:bodyPr/>
          <a:lstStyle/>
          <a:p>
            <a:r>
              <a:rPr lang="en-US" sz="3600" b="1" dirty="0"/>
              <a:t>Soluble</a:t>
            </a:r>
            <a:r>
              <a:rPr lang="en-US" sz="3600" dirty="0"/>
              <a:t> – A substance that can be dissolved. 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b="1" dirty="0"/>
              <a:t>Insoluble</a:t>
            </a:r>
            <a:r>
              <a:rPr lang="en-US" sz="3600" dirty="0"/>
              <a:t> – A substance that cannot be dissolved.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501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r>
              <a:rPr lang="en-US" b="1" dirty="0" smtClean="0"/>
              <a:t>Concentration</a:t>
            </a:r>
            <a:r>
              <a:rPr lang="en-US" dirty="0" smtClean="0"/>
              <a:t> – The measure of the amount of dissolved material (solute) in a solution.  Usually expressed in g/100cm3</a:t>
            </a:r>
          </a:p>
          <a:p>
            <a:endParaRPr lang="en-US" dirty="0"/>
          </a:p>
        </p:txBody>
      </p:sp>
      <p:pic>
        <p:nvPicPr>
          <p:cNvPr id="9218" name="Picture 2" descr="http://pharmaxchange.info/press/wp-content/uploads/2011/02/31-600x3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29322"/>
            <a:ext cx="7221031" cy="440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262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152400"/>
            <a:ext cx="4191000" cy="4038600"/>
          </a:xfrm>
        </p:spPr>
        <p:txBody>
          <a:bodyPr>
            <a:normAutofit/>
          </a:bodyPr>
          <a:lstStyle/>
          <a:p>
            <a:r>
              <a:rPr lang="en-US" b="1" dirty="0"/>
              <a:t>Dilute</a:t>
            </a:r>
            <a:r>
              <a:rPr lang="en-US" dirty="0"/>
              <a:t> - Thinner or less concentrated, containing more solvent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b="1" dirty="0"/>
              <a:t>Concentrated</a:t>
            </a:r>
            <a:r>
              <a:rPr lang="en-US" dirty="0"/>
              <a:t> – Thicker or containing more solute.  </a:t>
            </a:r>
          </a:p>
          <a:p>
            <a:endParaRPr lang="en-US" dirty="0"/>
          </a:p>
        </p:txBody>
      </p:sp>
      <p:pic>
        <p:nvPicPr>
          <p:cNvPr id="10242" name="Picture 2" descr="http://pharmaxchange.info/press/wp-content/uploads/2011/02/31-600x3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9" y="304800"/>
            <a:ext cx="3992301" cy="345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27134"/>
            <a:ext cx="6324600" cy="2703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03199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en-US" b="1" dirty="0"/>
              <a:t>Saturated</a:t>
            </a:r>
            <a:r>
              <a:rPr lang="en-US" dirty="0"/>
              <a:t> – A solution containing the maximum amount of solute.  </a:t>
            </a:r>
          </a:p>
          <a:p>
            <a:r>
              <a:rPr lang="en-US" b="1" dirty="0"/>
              <a:t>Unsaturated</a:t>
            </a:r>
            <a:r>
              <a:rPr lang="en-US" dirty="0"/>
              <a:t> – A solution that has the ability to dissolve more solute.</a:t>
            </a:r>
          </a:p>
          <a:p>
            <a:endParaRPr lang="en-US" dirty="0"/>
          </a:p>
        </p:txBody>
      </p:sp>
      <p:pic>
        <p:nvPicPr>
          <p:cNvPr id="7170" name="Picture 2" descr="http://t3.gstatic.com/images?q=tbn:ANd9GcSUNmqLkI_aCdbfc4yJl_MV4ItPWgTANy0VZ6gqUMaLZIsHeR-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514600"/>
            <a:ext cx="4267200" cy="419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94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6019800"/>
          </a:xfrm>
        </p:spPr>
        <p:txBody>
          <a:bodyPr/>
          <a:lstStyle/>
          <a:p>
            <a:r>
              <a:rPr lang="en-US" b="1" dirty="0"/>
              <a:t>Precipitate</a:t>
            </a:r>
            <a:r>
              <a:rPr lang="en-US" dirty="0"/>
              <a:t> – The term used when a substance comes out of solution because the solution is saturated.  </a:t>
            </a:r>
          </a:p>
          <a:p>
            <a:endParaRPr lang="en-US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dirty="0"/>
          </a:p>
        </p:txBody>
      </p:sp>
      <p:pic>
        <p:nvPicPr>
          <p:cNvPr id="8194" name="Picture 2" descr="http://www.visualphotos.com/photo/1x6038046/Lead_hydroxide_precipitate_a5004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604493"/>
            <a:ext cx="3459480" cy="4872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0857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US" b="1" dirty="0"/>
              <a:t>Solubility</a:t>
            </a:r>
            <a:r>
              <a:rPr lang="en-US" dirty="0"/>
              <a:t> – The ability of a solute to dissolve in a solvent.  The solubility of a substance is the amount of a substance that can dissolve at a given temperature.  </a:t>
            </a:r>
          </a:p>
          <a:p>
            <a:endParaRPr lang="en-US" dirty="0"/>
          </a:p>
        </p:txBody>
      </p:sp>
      <p:pic>
        <p:nvPicPr>
          <p:cNvPr id="6146" name="Picture 2" descr="http://t0.gstatic.com/images?q=tbn:ANd9GcSRYFIvM2_EiE_2-9ajDIpEfkGSSQihDfbXLrDOmRLuvQM8PlOCkZ1gnfd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510330"/>
            <a:ext cx="4648200" cy="434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872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US" b="1" u="sng" dirty="0"/>
              <a:t>A suspension</a:t>
            </a:r>
            <a:r>
              <a:rPr lang="en-US" dirty="0"/>
              <a:t> is a mixture in which the </a:t>
            </a:r>
            <a:r>
              <a:rPr lang="en-US" dirty="0" smtClean="0"/>
              <a:t>solute </a:t>
            </a:r>
            <a:r>
              <a:rPr lang="en-US" dirty="0"/>
              <a:t>particles</a:t>
            </a:r>
            <a:r>
              <a:rPr lang="en-US" dirty="0" smtClean="0"/>
              <a:t> </a:t>
            </a:r>
            <a:r>
              <a:rPr lang="en-US" dirty="0"/>
              <a:t>(the substance that gets dissolved) </a:t>
            </a:r>
            <a:r>
              <a:rPr lang="en-US" dirty="0" smtClean="0"/>
              <a:t>are </a:t>
            </a:r>
            <a:r>
              <a:rPr lang="en-US" dirty="0"/>
              <a:t>large enough to be seen by the naked eye. In addition, the particles are large enough for </a:t>
            </a:r>
            <a:r>
              <a:rPr lang="en-US" dirty="0" smtClean="0"/>
              <a:t>gravity </a:t>
            </a:r>
            <a:r>
              <a:rPr lang="en-US" dirty="0"/>
              <a:t>to cause them to settle.</a:t>
            </a:r>
          </a:p>
        </p:txBody>
      </p:sp>
      <p:pic>
        <p:nvPicPr>
          <p:cNvPr id="3074" name="Picture 10" descr="Screen shot 2012-02-05 at 3.59.44 P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746500"/>
            <a:ext cx="4591707" cy="2690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428307"/>
            <a:ext cx="93345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018" y="4240101"/>
            <a:ext cx="18526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18" y="4937909"/>
            <a:ext cx="1090613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10" y="4461045"/>
            <a:ext cx="18526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547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b="1" u="sng" dirty="0"/>
              <a:t>A colloid</a:t>
            </a:r>
            <a:r>
              <a:rPr lang="en-US" dirty="0"/>
              <a:t> is a mixture in which the solute is broken down into pieces that are too small to see with the naked eye, but are large enough to interfere with visible light. As a result, colloids are cloudy.</a:t>
            </a:r>
          </a:p>
          <a:p>
            <a:endParaRPr lang="en-US" dirty="0"/>
          </a:p>
        </p:txBody>
      </p:sp>
      <p:pic>
        <p:nvPicPr>
          <p:cNvPr id="2050" name="Picture 6" descr="Screen shot 2012-02-05 at 3.59.24 P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276600"/>
            <a:ext cx="4329545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524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9229"/>
            <a:ext cx="8229600" cy="4525963"/>
          </a:xfrm>
        </p:spPr>
        <p:txBody>
          <a:bodyPr/>
          <a:lstStyle/>
          <a:p>
            <a:r>
              <a:rPr lang="en-US" b="1" u="sng" dirty="0"/>
              <a:t>A solution</a:t>
            </a:r>
            <a:r>
              <a:rPr lang="en-US" dirty="0"/>
              <a:t> is a mixture in which the solute </a:t>
            </a:r>
            <a:r>
              <a:rPr lang="en-US" dirty="0" smtClean="0"/>
              <a:t>is </a:t>
            </a:r>
            <a:r>
              <a:rPr lang="en-US" dirty="0"/>
              <a:t>broken down by the solvent (the substance that “does” the dissolving) into its smallest constituent parts. In other words, the solute is entirely broken down into individual ions or molecules.</a:t>
            </a:r>
          </a:p>
          <a:p>
            <a:endParaRPr lang="en-US" dirty="0"/>
          </a:p>
        </p:txBody>
      </p:sp>
      <p:pic>
        <p:nvPicPr>
          <p:cNvPr id="1026" name="Picture 5" descr="Screen shot 2012-02-05 at 3.58.44 P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474095"/>
            <a:ext cx="5257800" cy="2980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568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b="1" dirty="0"/>
              <a:t>So, in simplest terms, the difference between 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solutions, colloids and suspensions is the size 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of the solute particles:</a:t>
            </a:r>
            <a:endParaRPr lang="en-US" dirty="0"/>
          </a:p>
        </p:txBody>
      </p:sp>
      <p:pic>
        <p:nvPicPr>
          <p:cNvPr id="4098" name="Picture 11" descr="Screen shot 2012-02-05 at 4.00.19 P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680" y="3124200"/>
            <a:ext cx="7053720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793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133600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dirty="0" smtClean="0"/>
              <a:t>SOLUTIONS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653732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r>
              <a:rPr lang="en-US" b="1" dirty="0"/>
              <a:t>Dissolving- </a:t>
            </a:r>
            <a:r>
              <a:rPr lang="en-US" dirty="0"/>
              <a:t>A physical process where a solvent breaks up particles into smaller pieces into a solution</a:t>
            </a:r>
            <a:r>
              <a:rPr lang="en-US" b="1" dirty="0"/>
              <a:t>.  </a:t>
            </a:r>
            <a:endParaRPr lang="en-US" dirty="0"/>
          </a:p>
          <a:p>
            <a:endParaRPr lang="en-US" dirty="0"/>
          </a:p>
        </p:txBody>
      </p:sp>
      <p:pic>
        <p:nvPicPr>
          <p:cNvPr id="5124" name="Picture 4" descr="http://www.ucl.ac.uk/news/ucl-views/0803/salt5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04835"/>
            <a:ext cx="5867400" cy="424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22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process of dissolving produces a solution: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Examples of solutions:</a:t>
            </a:r>
          </a:p>
          <a:p>
            <a:pPr lvl="1"/>
            <a:r>
              <a:rPr lang="en-US" dirty="0" smtClean="0"/>
              <a:t>Gatorade</a:t>
            </a:r>
          </a:p>
          <a:p>
            <a:pPr lvl="1"/>
            <a:r>
              <a:rPr lang="en-US" dirty="0" smtClean="0"/>
              <a:t>Saline solution (for contact lenses – “salt water”</a:t>
            </a:r>
          </a:p>
          <a:p>
            <a:pPr lvl="1"/>
            <a:r>
              <a:rPr lang="en-US" dirty="0" smtClean="0"/>
              <a:t>Sugar in water/coffee/tea</a:t>
            </a:r>
          </a:p>
          <a:p>
            <a:pPr lvl="1"/>
            <a:r>
              <a:rPr lang="en-US" dirty="0" smtClean="0"/>
              <a:t>Salt in water</a:t>
            </a:r>
          </a:p>
          <a:p>
            <a:pPr lvl="1"/>
            <a:r>
              <a:rPr lang="en-US" dirty="0" err="1" smtClean="0"/>
              <a:t>Lemondade</a:t>
            </a:r>
            <a:endParaRPr lang="en-US" dirty="0" smtClean="0"/>
          </a:p>
          <a:p>
            <a:pPr lvl="1"/>
            <a:r>
              <a:rPr lang="en-US" dirty="0" smtClean="0"/>
              <a:t>Powdered drink mixes in water</a:t>
            </a:r>
          </a:p>
          <a:p>
            <a:pPr lvl="1"/>
            <a:r>
              <a:rPr lang="en-US" dirty="0" smtClean="0"/>
              <a:t>Hot cocoa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031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457200"/>
            <a:ext cx="8542338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+mn-lt"/>
                <a:cs typeface="+mn-cs"/>
              </a:rPr>
              <a:t>Solution</a:t>
            </a:r>
            <a:r>
              <a:rPr lang="en-US" sz="2800" dirty="0">
                <a:latin typeface="+mn-lt"/>
                <a:cs typeface="+mn-cs"/>
              </a:rPr>
              <a:t>:  A mixture that appears to be a single substance but is composed of </a:t>
            </a:r>
            <a:r>
              <a:rPr lang="en-US" sz="2800" dirty="0" smtClean="0">
                <a:latin typeface="+mn-lt"/>
                <a:cs typeface="+mn-cs"/>
              </a:rPr>
              <a:t>particles </a:t>
            </a:r>
            <a:r>
              <a:rPr lang="en-US" sz="2800" dirty="0">
                <a:latin typeface="+mn-lt"/>
                <a:cs typeface="+mn-cs"/>
              </a:rPr>
              <a:t>of two or more substances that are evenly distributed </a:t>
            </a:r>
            <a:r>
              <a:rPr lang="en-US" sz="2800" dirty="0" smtClean="0">
                <a:latin typeface="+mn-lt"/>
                <a:cs typeface="+mn-cs"/>
              </a:rPr>
              <a:t>amongst each </a:t>
            </a:r>
            <a:r>
              <a:rPr lang="en-US" sz="2800" dirty="0">
                <a:latin typeface="+mn-lt"/>
                <a:cs typeface="+mn-cs"/>
              </a:rPr>
              <a:t>other.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8847" y="3580531"/>
            <a:ext cx="6144118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+mn-lt"/>
                <a:cs typeface="+mn-cs"/>
              </a:rPr>
              <a:t>Solute</a:t>
            </a:r>
            <a:r>
              <a:rPr lang="en-US" sz="2800" dirty="0">
                <a:latin typeface="+mn-lt"/>
                <a:cs typeface="+mn-cs"/>
              </a:rPr>
              <a:t>:  The substance that is dissolved.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+mn-lt"/>
                <a:cs typeface="+mn-cs"/>
              </a:rPr>
              <a:t>                      Example - salt</a:t>
            </a: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514600"/>
            <a:ext cx="2065338" cy="391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8847" y="5257800"/>
            <a:ext cx="5867400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+mn-lt"/>
                <a:cs typeface="+mn-cs"/>
              </a:rPr>
              <a:t>Solvent</a:t>
            </a:r>
            <a:r>
              <a:rPr lang="en-US" sz="2800" dirty="0">
                <a:latin typeface="+mn-lt"/>
                <a:cs typeface="+mn-cs"/>
              </a:rPr>
              <a:t>:  The substance doing the dissolving.  </a:t>
            </a:r>
            <a:r>
              <a:rPr lang="en-US" sz="2800" dirty="0" smtClean="0">
                <a:latin typeface="+mn-lt"/>
                <a:cs typeface="+mn-cs"/>
              </a:rPr>
              <a:t>  </a:t>
            </a:r>
            <a:r>
              <a:rPr lang="en-US" sz="2800" dirty="0">
                <a:latin typeface="+mn-lt"/>
                <a:cs typeface="+mn-cs"/>
              </a:rPr>
              <a:t>Example - water</a:t>
            </a:r>
          </a:p>
        </p:txBody>
      </p:sp>
    </p:spTree>
    <p:extLst>
      <p:ext uri="{BB962C8B-B14F-4D97-AF65-F5344CB8AC3E}">
        <p14:creationId xmlns:p14="http://schemas.microsoft.com/office/powerpoint/2010/main" val="76631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397</Words>
  <Application>Microsoft Office PowerPoint</Application>
  <PresentationFormat>On-screen Show (4:3)</PresentationFormat>
  <Paragraphs>35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SOLUTIONS</vt:lpstr>
      <vt:lpstr>PowerPoint Presentation</vt:lpstr>
      <vt:lpstr>The process of dissolving produces a solution: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Mixtures</dc:title>
  <dc:creator>Jason Heim</dc:creator>
  <cp:lastModifiedBy>Michael Gibbs</cp:lastModifiedBy>
  <cp:revision>9</cp:revision>
  <cp:lastPrinted>2012-02-09T13:59:25Z</cp:lastPrinted>
  <dcterms:created xsi:type="dcterms:W3CDTF">2012-02-06T11:53:24Z</dcterms:created>
  <dcterms:modified xsi:type="dcterms:W3CDTF">2012-02-09T14:05:29Z</dcterms:modified>
</cp:coreProperties>
</file>