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9" r:id="rId3"/>
    <p:sldId id="268" r:id="rId4"/>
    <p:sldId id="263" r:id="rId5"/>
    <p:sldId id="264" r:id="rId6"/>
    <p:sldId id="257" r:id="rId7"/>
    <p:sldId id="261" r:id="rId8"/>
    <p:sldId id="258" r:id="rId9"/>
    <p:sldId id="259" r:id="rId10"/>
    <p:sldId id="265" r:id="rId11"/>
    <p:sldId id="260" r:id="rId12"/>
    <p:sldId id="266" r:id="rId13"/>
    <p:sldId id="267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062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908EC-CAE7-4FD4-961F-408CFFC82689}" type="datetimeFigureOut">
              <a:rPr lang="en-US" smtClean="0"/>
              <a:t>3/31/2014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9D7B5-A6D8-4723-BCFA-CF99892147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712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908EC-CAE7-4FD4-961F-408CFFC82689}" type="datetimeFigureOut">
              <a:rPr lang="en-US" smtClean="0"/>
              <a:t>3/31/2014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9D7B5-A6D8-4723-BCFA-CF99892147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49403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908EC-CAE7-4FD4-961F-408CFFC82689}" type="datetimeFigureOut">
              <a:rPr lang="en-US" smtClean="0"/>
              <a:t>3/31/2014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9D7B5-A6D8-4723-BCFA-CF99892147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34997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908EC-CAE7-4FD4-961F-408CFFC82689}" type="datetimeFigureOut">
              <a:rPr lang="en-US" smtClean="0"/>
              <a:t>3/31/2014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9D7B5-A6D8-4723-BCFA-CF99892147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55450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908EC-CAE7-4FD4-961F-408CFFC82689}" type="datetimeFigureOut">
              <a:rPr lang="en-US" smtClean="0"/>
              <a:t>3/31/2014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9D7B5-A6D8-4723-BCFA-CF99892147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23550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908EC-CAE7-4FD4-961F-408CFFC82689}" type="datetimeFigureOut">
              <a:rPr lang="en-US" smtClean="0"/>
              <a:t>3/31/2014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9D7B5-A6D8-4723-BCFA-CF99892147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831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908EC-CAE7-4FD4-961F-408CFFC82689}" type="datetimeFigureOut">
              <a:rPr lang="en-US" smtClean="0"/>
              <a:t>3/31/2014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9D7B5-A6D8-4723-BCFA-CF99892147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75718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908EC-CAE7-4FD4-961F-408CFFC82689}" type="datetimeFigureOut">
              <a:rPr lang="en-US" smtClean="0"/>
              <a:t>3/31/2014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9D7B5-A6D8-4723-BCFA-CF99892147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40586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908EC-CAE7-4FD4-961F-408CFFC82689}" type="datetimeFigureOut">
              <a:rPr lang="en-US" smtClean="0"/>
              <a:t>3/31/2014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9D7B5-A6D8-4723-BCFA-CF99892147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24960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908EC-CAE7-4FD4-961F-408CFFC82689}" type="datetimeFigureOut">
              <a:rPr lang="en-US" smtClean="0"/>
              <a:t>3/31/2014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9D7B5-A6D8-4723-BCFA-CF99892147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69911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908EC-CAE7-4FD4-961F-408CFFC82689}" type="datetimeFigureOut">
              <a:rPr lang="en-US" smtClean="0"/>
              <a:t>3/31/2014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9D7B5-A6D8-4723-BCFA-CF99892147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8391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908EC-CAE7-4FD4-961F-408CFFC82689}" type="datetimeFigureOut">
              <a:rPr lang="en-US" smtClean="0"/>
              <a:t>3/31/2014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79D7B5-A6D8-4723-BCFA-CF99892147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8986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http://oceanlink.info/oinfo/tides/spring.gif" TargetMode="Externa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bWiVv--OTYA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TIDES NOTES - DIAGRAMS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4052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Spring tides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098" name="Picture 2" descr="http://oceanlink.info/oinfo/tides/spring.gif"/>
          <p:cNvPicPr>
            <a:picLocks noChangeAspect="1" noChangeArrowheads="1"/>
          </p:cNvPicPr>
          <p:nvPr/>
        </p:nvPicPr>
        <p:blipFill>
          <a:blip r:embed="rId2" r:link="rId3">
            <a:lum bright="6000" contrast="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891553"/>
            <a:ext cx="8571745" cy="350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44400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8600"/>
            <a:ext cx="8458200" cy="2819400"/>
          </a:xfrm>
        </p:spPr>
        <p:txBody>
          <a:bodyPr>
            <a:normAutofit/>
          </a:bodyPr>
          <a:lstStyle/>
          <a:p>
            <a:r>
              <a:rPr lang="en-US" sz="2800" b="1" dirty="0"/>
              <a:t>NEAP TIDES </a:t>
            </a:r>
            <a:r>
              <a:rPr lang="en-US" sz="2800" dirty="0"/>
              <a:t> are </a:t>
            </a:r>
            <a:r>
              <a:rPr lang="en-US" sz="2800" b="1" u="sng" dirty="0"/>
              <a:t>lower</a:t>
            </a:r>
            <a:r>
              <a:rPr lang="en-US" sz="2800" dirty="0"/>
              <a:t> than normal </a:t>
            </a:r>
            <a:r>
              <a:rPr lang="en-US" sz="2800" b="1" u="sng" dirty="0"/>
              <a:t>high</a:t>
            </a:r>
            <a:r>
              <a:rPr lang="en-US" sz="2800" dirty="0"/>
              <a:t> tides, and </a:t>
            </a:r>
            <a:r>
              <a:rPr lang="en-US" sz="2800" b="1" u="sng" dirty="0"/>
              <a:t>higher</a:t>
            </a:r>
            <a:r>
              <a:rPr lang="en-US" sz="2800" dirty="0"/>
              <a:t> than normal </a:t>
            </a:r>
            <a:r>
              <a:rPr lang="en-US" sz="2800" b="1" u="sng" dirty="0"/>
              <a:t>low</a:t>
            </a:r>
            <a:r>
              <a:rPr lang="en-US" sz="2800" dirty="0"/>
              <a:t> tides – they  occur during </a:t>
            </a:r>
            <a:r>
              <a:rPr lang="en-US" sz="2800" b="1" dirty="0"/>
              <a:t>FIRST AND LAST QUARTER MOON 	PHASES, </a:t>
            </a:r>
            <a:r>
              <a:rPr lang="en-US" sz="2800" dirty="0"/>
              <a:t> </a:t>
            </a:r>
            <a:r>
              <a:rPr lang="en-US" sz="2800" b="1" dirty="0"/>
              <a:t>w</a:t>
            </a:r>
            <a:r>
              <a:rPr lang="en-US" sz="2800" dirty="0"/>
              <a:t>hen the sun, moon and earth are in at </a:t>
            </a:r>
            <a:r>
              <a:rPr lang="en-US" sz="2800" b="1" dirty="0"/>
              <a:t>90</a:t>
            </a:r>
            <a:r>
              <a:rPr lang="en-US" sz="2800" b="1" baseline="30000" dirty="0"/>
              <a:t>o</a:t>
            </a:r>
            <a:r>
              <a:rPr lang="en-US" sz="2800" b="1" dirty="0"/>
              <a:t> angles </a:t>
            </a:r>
            <a:r>
              <a:rPr lang="en-US" sz="2800" dirty="0"/>
              <a:t>– in this position the </a:t>
            </a:r>
            <a:r>
              <a:rPr lang="en-US" sz="2800" b="1" dirty="0"/>
              <a:t>sun’s gravity “works against” the moon’s gravity, </a:t>
            </a:r>
            <a:r>
              <a:rPr lang="en-US" sz="2800" b="1" dirty="0" smtClean="0"/>
              <a:t>creating </a:t>
            </a:r>
            <a:r>
              <a:rPr lang="en-US" sz="2800" b="1" dirty="0"/>
              <a:t>“ less extreme” tides.</a:t>
            </a:r>
            <a:endParaRPr lang="en-US" sz="2800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3048000"/>
            <a:ext cx="3429000" cy="33483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3037289"/>
            <a:ext cx="3429000" cy="35253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25043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Neap tides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lum bright="6000" contrast="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676400"/>
            <a:ext cx="5935560" cy="43596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20462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 smtClean="0"/>
              <a:t>Over the course of 24 hours, each coastal location on Earth experiences 2 HIGH TIDES AND 2 LOW TIDES: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1892648"/>
            <a:ext cx="4271963" cy="36699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914400" y="5562600"/>
            <a:ext cx="70104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Locations on Earth rotate into 2 high tidal bulges and 2 low tidal bulges per day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9202074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do we have tides at all?</a:t>
            </a:r>
            <a:endParaRPr lang="en-US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6104" y="1295400"/>
            <a:ext cx="5807992" cy="270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447800" y="3828871"/>
            <a:ext cx="6324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/>
              <a:t>The gravitational  pull of the MOON on the EARTH pulls on the ocean waters ON BOTH SIDES OF THE EARTH!!!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359387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sz="1600" dirty="0" smtClean="0"/>
          </a:p>
          <a:p>
            <a:endParaRPr lang="en-US" sz="1600" dirty="0"/>
          </a:p>
          <a:p>
            <a:endParaRPr lang="en-US" sz="1600" dirty="0" smtClean="0"/>
          </a:p>
          <a:p>
            <a:endParaRPr lang="en-US" sz="1600" dirty="0"/>
          </a:p>
          <a:p>
            <a:endParaRPr lang="en-US" sz="1600" dirty="0" smtClean="0"/>
          </a:p>
          <a:p>
            <a:endParaRPr lang="en-US" sz="1600" dirty="0"/>
          </a:p>
          <a:p>
            <a:endParaRPr lang="en-US" sz="1600" dirty="0" smtClean="0"/>
          </a:p>
          <a:p>
            <a:endParaRPr lang="en-US" sz="1600" dirty="0"/>
          </a:p>
          <a:p>
            <a:endParaRPr lang="en-US" sz="1600" dirty="0" smtClean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198" y="228600"/>
            <a:ext cx="4931853" cy="327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6487" y="3733800"/>
            <a:ext cx="5130053" cy="311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486517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do we have tides at all?</a:t>
            </a:r>
            <a:endParaRPr lang="en-US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6104" y="1295400"/>
            <a:ext cx="5807992" cy="270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81000" y="3886200"/>
            <a:ext cx="8305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/>
              <a:t>The gravitational  pull of the MOON on the EARTH pulls on the ocean waters ON BOTH SIDES OF THE EARTH!!!</a:t>
            </a:r>
            <a:endParaRPr lang="en-US" sz="24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381000" y="5029200"/>
            <a:ext cx="84582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/>
              <a:t>Like the passengers in a loop rollercoaster, or swinging a bucket full of water, the water on the “back” of the earth is forced away from the moon, but does not “fall out / off” of the earth (gravity) even though it is forced that way by inertia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3868877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Theory: the ocean acts as one enormous sine wave….</a:t>
            </a:r>
            <a:endParaRPr lang="en-US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057400"/>
            <a:ext cx="8644152" cy="3657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27358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HIGH TIDES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5029200"/>
          </a:xfrm>
        </p:spPr>
        <p:txBody>
          <a:bodyPr/>
          <a:lstStyle/>
          <a:p>
            <a:r>
              <a:rPr lang="en-US" b="1" dirty="0"/>
              <a:t>HIGH TIDES </a:t>
            </a:r>
            <a:r>
              <a:rPr lang="en-US" dirty="0"/>
              <a:t>are at locations </a:t>
            </a:r>
            <a:r>
              <a:rPr lang="en-US" b="1" dirty="0"/>
              <a:t>A &amp; C</a:t>
            </a:r>
            <a:r>
              <a:rPr lang="en-US" dirty="0"/>
              <a:t>: they are located </a:t>
            </a:r>
            <a:r>
              <a:rPr lang="en-US" b="1" dirty="0"/>
              <a:t>directly beneath (A) and directly opposite (C) the </a:t>
            </a:r>
            <a:r>
              <a:rPr lang="en-US" b="1" dirty="0" smtClean="0"/>
              <a:t>moon: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2819399"/>
            <a:ext cx="5487591" cy="30017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63100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2209800"/>
            <a:ext cx="7954532" cy="304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80202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LOW TIDES</a:t>
            </a:r>
            <a:endParaRPr lang="en-US" dirty="0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5249" y="3253580"/>
            <a:ext cx="5196299" cy="28424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4"/>
          <p:cNvSpPr/>
          <p:nvPr/>
        </p:nvSpPr>
        <p:spPr>
          <a:xfrm>
            <a:off x="457200" y="1676400"/>
            <a:ext cx="70866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/>
              <a:t>LOW TIDES </a:t>
            </a:r>
            <a:r>
              <a:rPr lang="en-US" sz="3200" dirty="0"/>
              <a:t>are at locations </a:t>
            </a:r>
            <a:r>
              <a:rPr lang="en-US" sz="3200" b="1" dirty="0"/>
              <a:t>B &amp; D</a:t>
            </a:r>
            <a:r>
              <a:rPr lang="en-US" sz="3200" dirty="0"/>
              <a:t>: they are located </a:t>
            </a:r>
            <a:r>
              <a:rPr lang="en-US" sz="3200" b="1" dirty="0"/>
              <a:t>at 90</a:t>
            </a:r>
            <a:r>
              <a:rPr lang="en-US" sz="3200" b="1" baseline="30000" dirty="0"/>
              <a:t>o</a:t>
            </a:r>
            <a:r>
              <a:rPr lang="en-US" sz="3200" b="1" dirty="0"/>
              <a:t> angles to the </a:t>
            </a:r>
            <a:r>
              <a:rPr lang="en-US" sz="3200" b="1" dirty="0" smtClean="0"/>
              <a:t>moon: 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613211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04800"/>
            <a:ext cx="8229600" cy="6172200"/>
          </a:xfrm>
        </p:spPr>
        <p:txBody>
          <a:bodyPr>
            <a:normAutofit/>
          </a:bodyPr>
          <a:lstStyle/>
          <a:p>
            <a:r>
              <a:rPr lang="en-US" sz="2800" b="1" dirty="0"/>
              <a:t>SPRING TIDES </a:t>
            </a:r>
            <a:r>
              <a:rPr lang="en-US" sz="2800" dirty="0"/>
              <a:t>are </a:t>
            </a:r>
            <a:r>
              <a:rPr lang="en-US" sz="2800" b="1" u="sng" dirty="0"/>
              <a:t>higher</a:t>
            </a:r>
            <a:r>
              <a:rPr lang="en-US" sz="2800" dirty="0"/>
              <a:t> than normal </a:t>
            </a:r>
            <a:r>
              <a:rPr lang="en-US" sz="2800" b="1" u="sng" dirty="0"/>
              <a:t>high</a:t>
            </a:r>
            <a:r>
              <a:rPr lang="en-US" sz="2800" dirty="0"/>
              <a:t> tides, and </a:t>
            </a:r>
            <a:r>
              <a:rPr lang="en-US" sz="2800" b="1" u="sng" dirty="0"/>
              <a:t>lower</a:t>
            </a:r>
            <a:r>
              <a:rPr lang="en-US" sz="2800" dirty="0"/>
              <a:t> than normal </a:t>
            </a:r>
            <a:r>
              <a:rPr lang="en-US" sz="2800" b="1" u="sng" dirty="0"/>
              <a:t>low</a:t>
            </a:r>
            <a:r>
              <a:rPr lang="en-US" sz="2800" dirty="0"/>
              <a:t> tides – they occur during </a:t>
            </a:r>
            <a:r>
              <a:rPr lang="en-US" sz="2800" b="1" dirty="0"/>
              <a:t>NEW AND FULL MOON PHASES, </a:t>
            </a:r>
            <a:r>
              <a:rPr lang="en-US" sz="2800" dirty="0"/>
              <a:t> 	when the sun, moon and earth are in a straight line – in this position the </a:t>
            </a:r>
            <a:r>
              <a:rPr lang="en-US" sz="2800" b="1" dirty="0"/>
              <a:t>sun’s gravity “boosts” the moon’s gravity, creating “extreme” 	</a:t>
            </a:r>
            <a:endParaRPr lang="en-US" sz="2800" b="1" dirty="0" smtClean="0"/>
          </a:p>
          <a:p>
            <a:r>
              <a:rPr lang="en-US" sz="2800" b="1" dirty="0" smtClean="0"/>
              <a:t>tides</a:t>
            </a:r>
            <a:r>
              <a:rPr lang="en-US" sz="2800" b="1" dirty="0"/>
              <a:t>.</a:t>
            </a:r>
            <a:endParaRPr lang="en-US" sz="28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3593123"/>
            <a:ext cx="5257800" cy="24266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0" y="3048000"/>
            <a:ext cx="3429000" cy="33483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04797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1459</TotalTime>
  <Words>269</Words>
  <Application>Microsoft Office PowerPoint</Application>
  <PresentationFormat>On-screen Show (4:3)</PresentationFormat>
  <Paragraphs>25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Office Theme</vt:lpstr>
      <vt:lpstr>TIDES NOTES - DIAGRAMS</vt:lpstr>
      <vt:lpstr>Why do we have tides at all?</vt:lpstr>
      <vt:lpstr>PowerPoint Presentation</vt:lpstr>
      <vt:lpstr>Why do we have tides at all?</vt:lpstr>
      <vt:lpstr>Theory: the ocean acts as one enormous sine wave….</vt:lpstr>
      <vt:lpstr>HIGH TIDES</vt:lpstr>
      <vt:lpstr>PowerPoint Presentation</vt:lpstr>
      <vt:lpstr>LOW TIDES</vt:lpstr>
      <vt:lpstr>PowerPoint Presentation</vt:lpstr>
      <vt:lpstr>Spring tides</vt:lpstr>
      <vt:lpstr>PowerPoint Presentation</vt:lpstr>
      <vt:lpstr>Neap tides</vt:lpstr>
      <vt:lpstr>Over the course of 24 hours, each coastal location on Earth experiences 2 HIGH TIDES AND 2 LOW TIDES: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TIDES NOTES - DIAGRAMS</dc:title>
  <dc:creator>Michael Gibbs</dc:creator>
  <cp:lastModifiedBy>Michael Gibbs</cp:lastModifiedBy>
  <cp:revision>8</cp:revision>
  <dcterms:created xsi:type="dcterms:W3CDTF">2012-04-04T13:01:59Z</dcterms:created>
  <dcterms:modified xsi:type="dcterms:W3CDTF">2014-04-01T11:37:02Z</dcterms:modified>
</cp:coreProperties>
</file>