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3" r:id="rId5"/>
    <p:sldId id="264" r:id="rId6"/>
    <p:sldId id="257" r:id="rId7"/>
    <p:sldId id="261" r:id="rId8"/>
    <p:sldId id="258" r:id="rId9"/>
    <p:sldId id="259" r:id="rId10"/>
    <p:sldId id="265" r:id="rId11"/>
    <p:sldId id="260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8EC-CAE7-4FD4-961F-408CFFC8268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D7B5-A6D8-4723-BCFA-CF998921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8EC-CAE7-4FD4-961F-408CFFC8268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D7B5-A6D8-4723-BCFA-CF998921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4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8EC-CAE7-4FD4-961F-408CFFC8268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D7B5-A6D8-4723-BCFA-CF998921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9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8EC-CAE7-4FD4-961F-408CFFC8268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D7B5-A6D8-4723-BCFA-CF998921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4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8EC-CAE7-4FD4-961F-408CFFC8268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D7B5-A6D8-4723-BCFA-CF998921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5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8EC-CAE7-4FD4-961F-408CFFC8268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D7B5-A6D8-4723-BCFA-CF998921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8EC-CAE7-4FD4-961F-408CFFC8268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D7B5-A6D8-4723-BCFA-CF998921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7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8EC-CAE7-4FD4-961F-408CFFC8268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D7B5-A6D8-4723-BCFA-CF998921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8EC-CAE7-4FD4-961F-408CFFC8268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D7B5-A6D8-4723-BCFA-CF998921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8EC-CAE7-4FD4-961F-408CFFC8268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D7B5-A6D8-4723-BCFA-CF998921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9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8EC-CAE7-4FD4-961F-408CFFC8268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D7B5-A6D8-4723-BCFA-CF998921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08EC-CAE7-4FD4-961F-408CFFC8268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D7B5-A6D8-4723-BCFA-CF998921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oceanlink.info/oinfo/tides/spring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WiVv--OTY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TIDES NOTES - DIAGRAMS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oceanlink.info/oinfo/tides/spring.gif"/>
          <p:cNvPicPr>
            <a:picLocks noChangeAspect="1" noChangeArrowheads="1"/>
          </p:cNvPicPr>
          <p:nvPr/>
        </p:nvPicPr>
        <p:blipFill>
          <a:blip r:embed="rId2" r:link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1553"/>
            <a:ext cx="857174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4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2819400"/>
          </a:xfrm>
        </p:spPr>
        <p:txBody>
          <a:bodyPr>
            <a:normAutofit/>
          </a:bodyPr>
          <a:lstStyle/>
          <a:p>
            <a:r>
              <a:rPr lang="en-US" sz="2800" b="1" dirty="0"/>
              <a:t>NEAP TIDES </a:t>
            </a:r>
            <a:r>
              <a:rPr lang="en-US" sz="2800" dirty="0"/>
              <a:t> are </a:t>
            </a:r>
            <a:r>
              <a:rPr lang="en-US" sz="2800" b="1" u="sng" dirty="0"/>
              <a:t>lower</a:t>
            </a:r>
            <a:r>
              <a:rPr lang="en-US" sz="2800" dirty="0"/>
              <a:t> than normal </a:t>
            </a:r>
            <a:r>
              <a:rPr lang="en-US" sz="2800" b="1" u="sng" dirty="0"/>
              <a:t>high</a:t>
            </a:r>
            <a:r>
              <a:rPr lang="en-US" sz="2800" dirty="0"/>
              <a:t> tides, and </a:t>
            </a:r>
            <a:r>
              <a:rPr lang="en-US" sz="2800" b="1" u="sng" dirty="0"/>
              <a:t>higher</a:t>
            </a:r>
            <a:r>
              <a:rPr lang="en-US" sz="2800" dirty="0"/>
              <a:t> than normal </a:t>
            </a:r>
            <a:r>
              <a:rPr lang="en-US" sz="2800" b="1" u="sng" dirty="0"/>
              <a:t>low</a:t>
            </a:r>
            <a:r>
              <a:rPr lang="en-US" sz="2800" dirty="0"/>
              <a:t> tides – they  occur during </a:t>
            </a:r>
            <a:r>
              <a:rPr lang="en-US" sz="2800" b="1" dirty="0"/>
              <a:t>FIRST AND LAST QUARTER MOON 	PHASES, </a:t>
            </a:r>
            <a:r>
              <a:rPr lang="en-US" sz="2800" dirty="0"/>
              <a:t> </a:t>
            </a:r>
            <a:r>
              <a:rPr lang="en-US" sz="2800" b="1" dirty="0"/>
              <a:t>w</a:t>
            </a:r>
            <a:r>
              <a:rPr lang="en-US" sz="2800" dirty="0"/>
              <a:t>hen the sun, moon and earth are in at </a:t>
            </a:r>
            <a:r>
              <a:rPr lang="en-US" sz="2800" b="1" dirty="0"/>
              <a:t>90</a:t>
            </a:r>
            <a:r>
              <a:rPr lang="en-US" sz="2800" b="1" baseline="30000" dirty="0"/>
              <a:t>o</a:t>
            </a:r>
            <a:r>
              <a:rPr lang="en-US" sz="2800" b="1" dirty="0"/>
              <a:t> angles </a:t>
            </a:r>
            <a:r>
              <a:rPr lang="en-US" sz="2800" dirty="0"/>
              <a:t>– in this position the </a:t>
            </a:r>
            <a:r>
              <a:rPr lang="en-US" sz="2800" b="1" dirty="0"/>
              <a:t>sun’s gravity “works against” the moon’s gravity, </a:t>
            </a:r>
            <a:r>
              <a:rPr lang="en-US" sz="2800" b="1" dirty="0" smtClean="0"/>
              <a:t>creating </a:t>
            </a:r>
            <a:r>
              <a:rPr lang="en-US" sz="2800" b="1" dirty="0"/>
              <a:t>“ less extreme” tides.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3429000" cy="334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37289"/>
            <a:ext cx="3429000" cy="352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0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Neap 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935560" cy="435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4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Over the course of 24 hours, each coastal location on Earth experiences 2 HIGH TIDES AND 2 LOW TIDES: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92648"/>
            <a:ext cx="4271963" cy="36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562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Locations on Earth rotate into 2 high tidal bulges and 2 low tidal bulges per 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20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tides at all?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04" y="1295400"/>
            <a:ext cx="5807992" cy="27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382887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gravitational  pull of the MOON on the EARTH pulls on the ocean waters ON BOTH SIDES OF THE EARTH!!!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3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228600"/>
            <a:ext cx="493185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87" y="3733800"/>
            <a:ext cx="513005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5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tides at all?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04" y="1295400"/>
            <a:ext cx="5807992" cy="27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886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gravitational  pull of the MOON on the EARTH pulls on the ocean waters ON BOTH SIDES OF THE EARTH!!!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029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Like the passengers in a loop rollercoaster, or swinging a bucket full of water, the water on the “back” of the earth is forced away from the moon, but does not “fall out / off” of the earth (gravity) even though it is forced that way by inertia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688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Theory: the ocean acts as one enormous sine wave….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4415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 b="1" dirty="0"/>
              <a:t>HIGH TIDES </a:t>
            </a:r>
            <a:r>
              <a:rPr lang="en-US" dirty="0"/>
              <a:t>are at locations </a:t>
            </a:r>
            <a:r>
              <a:rPr lang="en-US" b="1" dirty="0"/>
              <a:t>A &amp; C</a:t>
            </a:r>
            <a:r>
              <a:rPr lang="en-US" dirty="0"/>
              <a:t>: they are located </a:t>
            </a:r>
            <a:r>
              <a:rPr lang="en-US" b="1" dirty="0"/>
              <a:t>directly beneath (A) and directly opposite (C) the </a:t>
            </a:r>
            <a:r>
              <a:rPr lang="en-US" b="1" dirty="0" smtClean="0"/>
              <a:t>moon: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399"/>
            <a:ext cx="5487591" cy="300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1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954532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TIDES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49" y="3253580"/>
            <a:ext cx="5196299" cy="284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6764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LOW TIDES </a:t>
            </a:r>
            <a:r>
              <a:rPr lang="en-US" sz="3200" dirty="0"/>
              <a:t>are at locations </a:t>
            </a:r>
            <a:r>
              <a:rPr lang="en-US" sz="3200" b="1" dirty="0"/>
              <a:t>B &amp; D</a:t>
            </a:r>
            <a:r>
              <a:rPr lang="en-US" sz="3200" dirty="0"/>
              <a:t>: they are located </a:t>
            </a:r>
            <a:r>
              <a:rPr lang="en-US" sz="3200" b="1" dirty="0"/>
              <a:t>at 90</a:t>
            </a:r>
            <a:r>
              <a:rPr lang="en-US" sz="3200" b="1" baseline="30000" dirty="0"/>
              <a:t>o</a:t>
            </a:r>
            <a:r>
              <a:rPr lang="en-US" sz="3200" b="1" dirty="0"/>
              <a:t> angles to the </a:t>
            </a:r>
            <a:r>
              <a:rPr lang="en-US" sz="3200" b="1" dirty="0" smtClean="0"/>
              <a:t>moon: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32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r>
              <a:rPr lang="en-US" sz="2800" b="1" dirty="0"/>
              <a:t>SPRING TIDES </a:t>
            </a:r>
            <a:r>
              <a:rPr lang="en-US" sz="2800" dirty="0"/>
              <a:t>are </a:t>
            </a:r>
            <a:r>
              <a:rPr lang="en-US" sz="2800" b="1" u="sng" dirty="0"/>
              <a:t>higher</a:t>
            </a:r>
            <a:r>
              <a:rPr lang="en-US" sz="2800" dirty="0"/>
              <a:t> than normal </a:t>
            </a:r>
            <a:r>
              <a:rPr lang="en-US" sz="2800" b="1" u="sng" dirty="0"/>
              <a:t>high</a:t>
            </a:r>
            <a:r>
              <a:rPr lang="en-US" sz="2800" dirty="0"/>
              <a:t> tides, and </a:t>
            </a:r>
            <a:r>
              <a:rPr lang="en-US" sz="2800" b="1" u="sng" dirty="0"/>
              <a:t>lower</a:t>
            </a:r>
            <a:r>
              <a:rPr lang="en-US" sz="2800" dirty="0"/>
              <a:t> than normal </a:t>
            </a:r>
            <a:r>
              <a:rPr lang="en-US" sz="2800" b="1" u="sng" dirty="0"/>
              <a:t>low</a:t>
            </a:r>
            <a:r>
              <a:rPr lang="en-US" sz="2800" dirty="0"/>
              <a:t> tides – they occur during </a:t>
            </a:r>
            <a:r>
              <a:rPr lang="en-US" sz="2800" b="1" dirty="0"/>
              <a:t>NEW AND FULL MOON PHASES, </a:t>
            </a:r>
            <a:r>
              <a:rPr lang="en-US" sz="2800" dirty="0"/>
              <a:t> 	when the sun, moon and earth are in a straight line – in this position the </a:t>
            </a:r>
            <a:r>
              <a:rPr lang="en-US" sz="2800" b="1" dirty="0"/>
              <a:t>sun’s gravity “boosts” the moon’s gravity, creating “extreme” 	</a:t>
            </a:r>
            <a:endParaRPr lang="en-US" sz="2800" b="1" dirty="0" smtClean="0"/>
          </a:p>
          <a:p>
            <a:r>
              <a:rPr lang="en-US" sz="2800" b="1" dirty="0" smtClean="0"/>
              <a:t>tides</a:t>
            </a:r>
            <a:r>
              <a:rPr lang="en-US" sz="2800" b="1" dirty="0"/>
              <a:t>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93123"/>
            <a:ext cx="5257800" cy="242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3429000" cy="334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7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269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TIDES NOTES - DIAGRAMS</vt:lpstr>
      <vt:lpstr>Why do we have tides at all?</vt:lpstr>
      <vt:lpstr>PowerPoint Presentation</vt:lpstr>
      <vt:lpstr>Why do we have tides at all?</vt:lpstr>
      <vt:lpstr>Theory: the ocean acts as one enormous sine wave….</vt:lpstr>
      <vt:lpstr>HIGH TIDES</vt:lpstr>
      <vt:lpstr>PowerPoint Presentation</vt:lpstr>
      <vt:lpstr>LOW TIDES</vt:lpstr>
      <vt:lpstr>PowerPoint Presentation</vt:lpstr>
      <vt:lpstr>Spring tides</vt:lpstr>
      <vt:lpstr>PowerPoint Presentation</vt:lpstr>
      <vt:lpstr>Neap tides</vt:lpstr>
      <vt:lpstr>Over the course of 24 hours, each coastal location on Earth experiences 2 HIGH TIDES AND 2 LOW TIDES: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TIDES NOTES - DIAGRAMS</dc:title>
  <dc:creator>Michael Gibbs</dc:creator>
  <cp:lastModifiedBy>Michael Gibbs</cp:lastModifiedBy>
  <cp:revision>8</cp:revision>
  <dcterms:created xsi:type="dcterms:W3CDTF">2012-04-04T13:01:59Z</dcterms:created>
  <dcterms:modified xsi:type="dcterms:W3CDTF">2014-04-01T11:37:02Z</dcterms:modified>
</cp:coreProperties>
</file>